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58" r:id="rId2"/>
    <p:sldId id="3370" r:id="rId3"/>
    <p:sldId id="3371" r:id="rId4"/>
    <p:sldId id="3372" r:id="rId5"/>
    <p:sldId id="3373" r:id="rId6"/>
    <p:sldId id="3374" r:id="rId7"/>
    <p:sldId id="3375" r:id="rId8"/>
    <p:sldId id="3377" r:id="rId9"/>
    <p:sldId id="3378" r:id="rId10"/>
    <p:sldId id="3379" r:id="rId11"/>
    <p:sldId id="3376" r:id="rId12"/>
    <p:sldId id="3380" r:id="rId13"/>
    <p:sldId id="3381" r:id="rId14"/>
    <p:sldId id="3383" r:id="rId15"/>
    <p:sldId id="3384" r:id="rId16"/>
    <p:sldId id="3385" r:id="rId17"/>
    <p:sldId id="3386" r:id="rId18"/>
    <p:sldId id="3387" r:id="rId19"/>
    <p:sldId id="3388" r:id="rId20"/>
    <p:sldId id="3389" r:id="rId21"/>
    <p:sldId id="265"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drey Bienvenu" initials="AB" lastIdx="1" clrIdx="0">
    <p:extLst>
      <p:ext uri="{19B8F6BF-5375-455C-9EA6-DF929625EA0E}">
        <p15:presenceInfo xmlns:p15="http://schemas.microsoft.com/office/powerpoint/2012/main" userId="S-1-5-21-1755909097-3886403258-3284256423-441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75799"/>
    <a:srgbClr val="020280"/>
    <a:srgbClr val="2F5597"/>
    <a:srgbClr val="19273E"/>
    <a:srgbClr val="3C3E74"/>
    <a:srgbClr val="16233C"/>
    <a:srgbClr val="16243D"/>
    <a:srgbClr val="16233B"/>
    <a:srgbClr val="8FAADC"/>
    <a:srgbClr val="25275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255" autoAdjust="0"/>
    <p:restoredTop sz="90289" autoAdjust="0"/>
  </p:normalViewPr>
  <p:slideViewPr>
    <p:cSldViewPr snapToGrid="0">
      <p:cViewPr varScale="1">
        <p:scale>
          <a:sx n="140" d="100"/>
          <a:sy n="140" d="100"/>
        </p:scale>
        <p:origin x="1132" y="2384"/>
      </p:cViewPr>
      <p:guideLst>
        <p:guide orient="horz" pos="2160"/>
        <p:guide pos="3840"/>
      </p:guideLst>
    </p:cSldViewPr>
  </p:slideViewPr>
  <p:notesTextViewPr>
    <p:cViewPr>
      <p:scale>
        <a:sx n="3" d="2"/>
        <a:sy n="3" d="2"/>
      </p:scale>
      <p:origin x="0" y="0"/>
    </p:cViewPr>
  </p:notesTextViewPr>
  <p:notesViewPr>
    <p:cSldViewPr snapToGrid="0" showGuides="1">
      <p:cViewPr varScale="1">
        <p:scale>
          <a:sx n="124" d="100"/>
          <a:sy n="124" d="100"/>
        </p:scale>
        <p:origin x="1104"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7B6BFDA-1E9F-F84F-B5F6-24F08505F6FC}" type="doc">
      <dgm:prSet loTypeId="urn:microsoft.com/office/officeart/2005/8/layout/hProcess9" loCatId="process" qsTypeId="urn:microsoft.com/office/officeart/2005/8/quickstyle/3d9" qsCatId="3D" csTypeId="urn:microsoft.com/office/officeart/2005/8/colors/accent1_2" csCatId="accent1" phldr="1"/>
      <dgm:spPr/>
      <dgm:t>
        <a:bodyPr/>
        <a:lstStyle/>
        <a:p>
          <a:endParaRPr lang="en-GB"/>
        </a:p>
      </dgm:t>
    </dgm:pt>
    <dgm:pt modelId="{3B20B781-45C3-D34D-9DB1-741317979B26}">
      <dgm:prSet phldrT="[Text]"/>
      <dgm:spPr/>
      <dgm:t>
        <a:bodyPr/>
        <a:lstStyle/>
        <a:p>
          <a:r>
            <a:rPr lang="en-GB" baseline="0" dirty="0">
              <a:latin typeface="Calibri" panose="020F0502020204030204" pitchFamily="34" charset="0"/>
            </a:rPr>
            <a:t>Project Sub</a:t>
          </a:r>
          <a:r>
            <a:rPr lang="en-DE" baseline="0" dirty="0">
              <a:latin typeface="Calibri" panose="020F0502020204030204" pitchFamily="34" charset="0"/>
            </a:rPr>
            <a:t>m</a:t>
          </a:r>
          <a:r>
            <a:rPr lang="en-GB" baseline="0" dirty="0" err="1">
              <a:latin typeface="Calibri" panose="020F0502020204030204" pitchFamily="34" charset="0"/>
            </a:rPr>
            <a:t>ission</a:t>
          </a:r>
          <a:endParaRPr lang="en-GB" baseline="0" dirty="0">
            <a:latin typeface="Calibri" panose="020F0502020204030204" pitchFamily="34" charset="0"/>
          </a:endParaRPr>
        </a:p>
        <a:p>
          <a:r>
            <a:rPr lang="de-DE" baseline="0" dirty="0">
              <a:latin typeface="Calibri" panose="020F0502020204030204" pitchFamily="34" charset="0"/>
            </a:rPr>
            <a:t>Oct.</a:t>
          </a:r>
          <a:r>
            <a:rPr lang="en-DE" baseline="0" dirty="0">
              <a:latin typeface="Calibri" panose="020F0502020204030204" pitchFamily="34" charset="0"/>
            </a:rPr>
            <a:t> 2</a:t>
          </a:r>
          <a:r>
            <a:rPr lang="de-DE" baseline="0" dirty="0">
              <a:latin typeface="Calibri" panose="020F0502020204030204" pitchFamily="34" charset="0"/>
            </a:rPr>
            <a:t>1st</a:t>
          </a:r>
          <a:r>
            <a:rPr lang="en-DE" baseline="30000" dirty="0">
              <a:latin typeface="Calibri" panose="020F0502020204030204" pitchFamily="34" charset="0"/>
            </a:rPr>
            <a:t> </a:t>
          </a:r>
          <a:r>
            <a:rPr lang="en-GB" baseline="0" dirty="0">
              <a:latin typeface="Calibri" panose="020F0502020204030204" pitchFamily="34" charset="0"/>
            </a:rPr>
            <a:t> 2024</a:t>
          </a:r>
        </a:p>
      </dgm:t>
    </dgm:pt>
    <dgm:pt modelId="{DBA52424-317F-7641-8844-CED96131A84D}" type="parTrans" cxnId="{867EC000-77A9-9F48-BC1C-26A91C947578}">
      <dgm:prSet/>
      <dgm:spPr/>
      <dgm:t>
        <a:bodyPr/>
        <a:lstStyle/>
        <a:p>
          <a:endParaRPr lang="en-GB" baseline="0">
            <a:latin typeface="Calibri" panose="020F0502020204030204" pitchFamily="34" charset="0"/>
          </a:endParaRPr>
        </a:p>
      </dgm:t>
    </dgm:pt>
    <dgm:pt modelId="{29ECD269-9EB9-F347-BF78-C5D3BA94EFBB}" type="sibTrans" cxnId="{867EC000-77A9-9F48-BC1C-26A91C947578}">
      <dgm:prSet/>
      <dgm:spPr/>
      <dgm:t>
        <a:bodyPr/>
        <a:lstStyle/>
        <a:p>
          <a:endParaRPr lang="en-GB" baseline="0">
            <a:latin typeface="Calibri" panose="020F0502020204030204" pitchFamily="34" charset="0"/>
          </a:endParaRPr>
        </a:p>
      </dgm:t>
    </dgm:pt>
    <dgm:pt modelId="{E34EBD41-AF99-FD45-931B-A505E315AED8}">
      <dgm:prSet phldrT="[Text]"/>
      <dgm:spPr/>
      <dgm:t>
        <a:bodyPr/>
        <a:lstStyle/>
        <a:p>
          <a:r>
            <a:rPr lang="en-GB" baseline="0" dirty="0">
              <a:latin typeface="Calibri" panose="020F0502020204030204" pitchFamily="34" charset="0"/>
            </a:rPr>
            <a:t>Project Evaluation &amp; Labelling</a:t>
          </a:r>
        </a:p>
        <a:p>
          <a:r>
            <a:rPr lang="de-DE" baseline="0" dirty="0">
              <a:latin typeface="Calibri" panose="020F0502020204030204" pitchFamily="34" charset="0"/>
            </a:rPr>
            <a:t> Dec. 2</a:t>
          </a:r>
          <a:r>
            <a:rPr lang="en-DE" baseline="0" dirty="0">
              <a:latin typeface="Calibri" panose="020F0502020204030204" pitchFamily="34" charset="0"/>
            </a:rPr>
            <a:t>0</a:t>
          </a:r>
          <a:r>
            <a:rPr lang="de-DE" baseline="0" dirty="0">
              <a:latin typeface="Calibri" panose="020F0502020204030204" pitchFamily="34" charset="0"/>
            </a:rPr>
            <a:t>24</a:t>
          </a:r>
          <a:endParaRPr lang="en-DE" baseline="0" dirty="0">
            <a:latin typeface="Calibri" panose="020F0502020204030204" pitchFamily="34" charset="0"/>
          </a:endParaRPr>
        </a:p>
      </dgm:t>
    </dgm:pt>
    <dgm:pt modelId="{9B53FB4C-713A-5744-BD8A-0B7FB598446A}" type="parTrans" cxnId="{97394D49-EC98-414F-8594-2C3FA4B05CE6}">
      <dgm:prSet/>
      <dgm:spPr/>
      <dgm:t>
        <a:bodyPr/>
        <a:lstStyle/>
        <a:p>
          <a:endParaRPr lang="en-GB" baseline="0">
            <a:latin typeface="Calibri" panose="020F0502020204030204" pitchFamily="34" charset="0"/>
          </a:endParaRPr>
        </a:p>
      </dgm:t>
    </dgm:pt>
    <dgm:pt modelId="{B9531E34-15E7-AE40-969F-E5C15534819E}" type="sibTrans" cxnId="{97394D49-EC98-414F-8594-2C3FA4B05CE6}">
      <dgm:prSet/>
      <dgm:spPr/>
      <dgm:t>
        <a:bodyPr/>
        <a:lstStyle/>
        <a:p>
          <a:endParaRPr lang="en-GB" baseline="0">
            <a:latin typeface="Calibri" panose="020F0502020204030204" pitchFamily="34" charset="0"/>
          </a:endParaRPr>
        </a:p>
      </dgm:t>
    </dgm:pt>
    <dgm:pt modelId="{85CECCC2-9F52-0142-BF2D-65FC7CA680C4}">
      <dgm:prSet phldrT="[Text]"/>
      <dgm:spPr/>
      <dgm:t>
        <a:bodyPr/>
        <a:lstStyle/>
        <a:p>
          <a:r>
            <a:rPr lang="en-GB" baseline="0" dirty="0">
              <a:latin typeface="Calibri" panose="020F0502020204030204" pitchFamily="34" charset="0"/>
            </a:rPr>
            <a:t>Project Start</a:t>
          </a:r>
        </a:p>
        <a:p>
          <a:r>
            <a:rPr lang="en-GB" baseline="0" dirty="0">
              <a:latin typeface="Calibri" panose="020F0502020204030204" pitchFamily="34" charset="0"/>
            </a:rPr>
            <a:t>from Apr. 2025</a:t>
          </a:r>
        </a:p>
      </dgm:t>
    </dgm:pt>
    <dgm:pt modelId="{8C0E452D-C7FA-EC45-B40F-0EAB181E2491}" type="parTrans" cxnId="{108FA167-200C-A046-9757-64825DF75B0D}">
      <dgm:prSet/>
      <dgm:spPr/>
      <dgm:t>
        <a:bodyPr/>
        <a:lstStyle/>
        <a:p>
          <a:endParaRPr lang="en-GB" baseline="0">
            <a:latin typeface="Calibri" panose="020F0502020204030204" pitchFamily="34" charset="0"/>
          </a:endParaRPr>
        </a:p>
      </dgm:t>
    </dgm:pt>
    <dgm:pt modelId="{1245E547-900F-7846-820E-845C1D11B23F}" type="sibTrans" cxnId="{108FA167-200C-A046-9757-64825DF75B0D}">
      <dgm:prSet/>
      <dgm:spPr/>
      <dgm:t>
        <a:bodyPr/>
        <a:lstStyle/>
        <a:p>
          <a:endParaRPr lang="en-GB" baseline="0">
            <a:latin typeface="Calibri" panose="020F0502020204030204" pitchFamily="34" charset="0"/>
          </a:endParaRPr>
        </a:p>
      </dgm:t>
    </dgm:pt>
    <dgm:pt modelId="{186739D9-BEEF-E248-BB53-0A7926862704}">
      <dgm:prSet phldrT="[Text]"/>
      <dgm:spPr/>
      <dgm:t>
        <a:bodyPr/>
        <a:lstStyle/>
        <a:p>
          <a:r>
            <a:rPr lang="en-GB" baseline="0" dirty="0">
              <a:latin typeface="Calibri" panose="020F0502020204030204" pitchFamily="34" charset="0"/>
            </a:rPr>
            <a:t>Call Opening</a:t>
          </a:r>
        </a:p>
        <a:p>
          <a:r>
            <a:rPr lang="de-DE" baseline="0" dirty="0">
              <a:latin typeface="Calibri" panose="020F0502020204030204" pitchFamily="34" charset="0"/>
            </a:rPr>
            <a:t>July</a:t>
          </a:r>
          <a:r>
            <a:rPr lang="en-DE" baseline="0" dirty="0">
              <a:latin typeface="Calibri" panose="020F0502020204030204" pitchFamily="34" charset="0"/>
            </a:rPr>
            <a:t>. 1st,</a:t>
          </a:r>
          <a:r>
            <a:rPr lang="en-GB" baseline="0" dirty="0">
              <a:latin typeface="Calibri" panose="020F0502020204030204" pitchFamily="34" charset="0"/>
            </a:rPr>
            <a:t> </a:t>
          </a:r>
          <a:r>
            <a:rPr lang="en-DE" baseline="0" dirty="0">
              <a:latin typeface="Calibri" panose="020F0502020204030204" pitchFamily="34" charset="0"/>
            </a:rPr>
            <a:t>202</a:t>
          </a:r>
          <a:r>
            <a:rPr lang="de-DE" baseline="0" dirty="0">
              <a:latin typeface="Calibri" panose="020F0502020204030204" pitchFamily="34" charset="0"/>
            </a:rPr>
            <a:t>4</a:t>
          </a:r>
          <a:endParaRPr lang="en-GB" baseline="0" dirty="0">
            <a:latin typeface="Calibri" panose="020F0502020204030204" pitchFamily="34" charset="0"/>
          </a:endParaRPr>
        </a:p>
      </dgm:t>
    </dgm:pt>
    <dgm:pt modelId="{7E321A1B-3A29-3D44-86C5-0504F9BE5ACD}" type="parTrans" cxnId="{DFFAE106-EEB7-B44B-B540-CA1054EBA162}">
      <dgm:prSet/>
      <dgm:spPr/>
      <dgm:t>
        <a:bodyPr/>
        <a:lstStyle/>
        <a:p>
          <a:endParaRPr lang="en-GB" baseline="0">
            <a:latin typeface="Calibri" panose="020F0502020204030204" pitchFamily="34" charset="0"/>
          </a:endParaRPr>
        </a:p>
      </dgm:t>
    </dgm:pt>
    <dgm:pt modelId="{512FEC15-6CC3-8346-8EC5-F06A29DCF499}" type="sibTrans" cxnId="{DFFAE106-EEB7-B44B-B540-CA1054EBA162}">
      <dgm:prSet/>
      <dgm:spPr/>
      <dgm:t>
        <a:bodyPr/>
        <a:lstStyle/>
        <a:p>
          <a:endParaRPr lang="en-GB" baseline="0">
            <a:latin typeface="Calibri" panose="020F0502020204030204" pitchFamily="34" charset="0"/>
          </a:endParaRPr>
        </a:p>
      </dgm:t>
    </dgm:pt>
    <dgm:pt modelId="{D861F641-15A3-A143-8C7E-9C4CA4FD1177}" type="pres">
      <dgm:prSet presAssocID="{C7B6BFDA-1E9F-F84F-B5F6-24F08505F6FC}" presName="CompostProcess" presStyleCnt="0">
        <dgm:presLayoutVars>
          <dgm:dir/>
          <dgm:resizeHandles val="exact"/>
        </dgm:presLayoutVars>
      </dgm:prSet>
      <dgm:spPr/>
    </dgm:pt>
    <dgm:pt modelId="{35A65E4A-3AA0-1F47-924F-7717C555D1AE}" type="pres">
      <dgm:prSet presAssocID="{C7B6BFDA-1E9F-F84F-B5F6-24F08505F6FC}" presName="arrow" presStyleLbl="bgShp" presStyleIdx="0" presStyleCnt="1" custLinFactNeighborX="10328" custLinFactNeighborY="-964"/>
      <dgm:spPr/>
    </dgm:pt>
    <dgm:pt modelId="{6AE75CA4-7A13-9543-9B2E-172AD857634C}" type="pres">
      <dgm:prSet presAssocID="{C7B6BFDA-1E9F-F84F-B5F6-24F08505F6FC}" presName="linearProcess" presStyleCnt="0"/>
      <dgm:spPr/>
    </dgm:pt>
    <dgm:pt modelId="{202C4189-F110-554C-9747-5F3CF016B5EF}" type="pres">
      <dgm:prSet presAssocID="{186739D9-BEEF-E248-BB53-0A7926862704}" presName="textNode" presStyleLbl="node1" presStyleIdx="0" presStyleCnt="4">
        <dgm:presLayoutVars>
          <dgm:bulletEnabled val="1"/>
        </dgm:presLayoutVars>
      </dgm:prSet>
      <dgm:spPr/>
    </dgm:pt>
    <dgm:pt modelId="{381EAA6E-E7EC-B347-BB59-BFFC0A19B14C}" type="pres">
      <dgm:prSet presAssocID="{512FEC15-6CC3-8346-8EC5-F06A29DCF499}" presName="sibTrans" presStyleCnt="0"/>
      <dgm:spPr/>
    </dgm:pt>
    <dgm:pt modelId="{A01BF5FA-F0D0-B043-972C-0B6D35678088}" type="pres">
      <dgm:prSet presAssocID="{3B20B781-45C3-D34D-9DB1-741317979B26}" presName="textNode" presStyleLbl="node1" presStyleIdx="1" presStyleCnt="4">
        <dgm:presLayoutVars>
          <dgm:bulletEnabled val="1"/>
        </dgm:presLayoutVars>
      </dgm:prSet>
      <dgm:spPr/>
    </dgm:pt>
    <dgm:pt modelId="{3A5CF74A-988F-BB46-835A-FE816C83FE03}" type="pres">
      <dgm:prSet presAssocID="{29ECD269-9EB9-F347-BF78-C5D3BA94EFBB}" presName="sibTrans" presStyleCnt="0"/>
      <dgm:spPr/>
    </dgm:pt>
    <dgm:pt modelId="{E26B7E37-AA4D-4A4E-9540-DF46DDAA9816}" type="pres">
      <dgm:prSet presAssocID="{E34EBD41-AF99-FD45-931B-A505E315AED8}" presName="textNode" presStyleLbl="node1" presStyleIdx="2" presStyleCnt="4">
        <dgm:presLayoutVars>
          <dgm:bulletEnabled val="1"/>
        </dgm:presLayoutVars>
      </dgm:prSet>
      <dgm:spPr/>
    </dgm:pt>
    <dgm:pt modelId="{833B49DB-090E-1844-A570-42E80D6EFA41}" type="pres">
      <dgm:prSet presAssocID="{B9531E34-15E7-AE40-969F-E5C15534819E}" presName="sibTrans" presStyleCnt="0"/>
      <dgm:spPr/>
    </dgm:pt>
    <dgm:pt modelId="{4EB10C50-918F-6341-B3CA-D8A6A52D223C}" type="pres">
      <dgm:prSet presAssocID="{85CECCC2-9F52-0142-BF2D-65FC7CA680C4}" presName="textNode" presStyleLbl="node1" presStyleIdx="3" presStyleCnt="4" custLinFactNeighborX="5069" custLinFactNeighborY="2812">
        <dgm:presLayoutVars>
          <dgm:bulletEnabled val="1"/>
        </dgm:presLayoutVars>
      </dgm:prSet>
      <dgm:spPr/>
    </dgm:pt>
  </dgm:ptLst>
  <dgm:cxnLst>
    <dgm:cxn modelId="{867EC000-77A9-9F48-BC1C-26A91C947578}" srcId="{C7B6BFDA-1E9F-F84F-B5F6-24F08505F6FC}" destId="{3B20B781-45C3-D34D-9DB1-741317979B26}" srcOrd="1" destOrd="0" parTransId="{DBA52424-317F-7641-8844-CED96131A84D}" sibTransId="{29ECD269-9EB9-F347-BF78-C5D3BA94EFBB}"/>
    <dgm:cxn modelId="{DFFAE106-EEB7-B44B-B540-CA1054EBA162}" srcId="{C7B6BFDA-1E9F-F84F-B5F6-24F08505F6FC}" destId="{186739D9-BEEF-E248-BB53-0A7926862704}" srcOrd="0" destOrd="0" parTransId="{7E321A1B-3A29-3D44-86C5-0504F9BE5ACD}" sibTransId="{512FEC15-6CC3-8346-8EC5-F06A29DCF499}"/>
    <dgm:cxn modelId="{B2C5F330-A158-4414-AC15-A5FC861F9A22}" type="presOf" srcId="{C7B6BFDA-1E9F-F84F-B5F6-24F08505F6FC}" destId="{D861F641-15A3-A143-8C7E-9C4CA4FD1177}" srcOrd="0" destOrd="0" presId="urn:microsoft.com/office/officeart/2005/8/layout/hProcess9"/>
    <dgm:cxn modelId="{108FA167-200C-A046-9757-64825DF75B0D}" srcId="{C7B6BFDA-1E9F-F84F-B5F6-24F08505F6FC}" destId="{85CECCC2-9F52-0142-BF2D-65FC7CA680C4}" srcOrd="3" destOrd="0" parTransId="{8C0E452D-C7FA-EC45-B40F-0EAB181E2491}" sibTransId="{1245E547-900F-7846-820E-845C1D11B23F}"/>
    <dgm:cxn modelId="{97394D49-EC98-414F-8594-2C3FA4B05CE6}" srcId="{C7B6BFDA-1E9F-F84F-B5F6-24F08505F6FC}" destId="{E34EBD41-AF99-FD45-931B-A505E315AED8}" srcOrd="2" destOrd="0" parTransId="{9B53FB4C-713A-5744-BD8A-0B7FB598446A}" sibTransId="{B9531E34-15E7-AE40-969F-E5C15534819E}"/>
    <dgm:cxn modelId="{7B0F4E53-7BD4-4D13-8A7E-FED63013E453}" type="presOf" srcId="{85CECCC2-9F52-0142-BF2D-65FC7CA680C4}" destId="{4EB10C50-918F-6341-B3CA-D8A6A52D223C}" srcOrd="0" destOrd="0" presId="urn:microsoft.com/office/officeart/2005/8/layout/hProcess9"/>
    <dgm:cxn modelId="{CE3EBB7A-6634-4CB8-9D3F-6A7AD32E1C7F}" type="presOf" srcId="{E34EBD41-AF99-FD45-931B-A505E315AED8}" destId="{E26B7E37-AA4D-4A4E-9540-DF46DDAA9816}" srcOrd="0" destOrd="0" presId="urn:microsoft.com/office/officeart/2005/8/layout/hProcess9"/>
    <dgm:cxn modelId="{367FEE80-2245-44A3-BAF2-30B00D586DC7}" type="presOf" srcId="{3B20B781-45C3-D34D-9DB1-741317979B26}" destId="{A01BF5FA-F0D0-B043-972C-0B6D35678088}" srcOrd="0" destOrd="0" presId="urn:microsoft.com/office/officeart/2005/8/layout/hProcess9"/>
    <dgm:cxn modelId="{23D8CF81-6A18-4C7E-AEE5-908728C2D798}" type="presOf" srcId="{186739D9-BEEF-E248-BB53-0A7926862704}" destId="{202C4189-F110-554C-9747-5F3CF016B5EF}" srcOrd="0" destOrd="0" presId="urn:microsoft.com/office/officeart/2005/8/layout/hProcess9"/>
    <dgm:cxn modelId="{4E9A83B5-86AA-46BC-8EEE-41A5B2097E25}" type="presParOf" srcId="{D861F641-15A3-A143-8C7E-9C4CA4FD1177}" destId="{35A65E4A-3AA0-1F47-924F-7717C555D1AE}" srcOrd="0" destOrd="0" presId="urn:microsoft.com/office/officeart/2005/8/layout/hProcess9"/>
    <dgm:cxn modelId="{388D1066-FE93-4BD0-9F11-EE59D36A5E72}" type="presParOf" srcId="{D861F641-15A3-A143-8C7E-9C4CA4FD1177}" destId="{6AE75CA4-7A13-9543-9B2E-172AD857634C}" srcOrd="1" destOrd="0" presId="urn:microsoft.com/office/officeart/2005/8/layout/hProcess9"/>
    <dgm:cxn modelId="{F878975D-06B8-48BF-8FE0-E9C3846A806C}" type="presParOf" srcId="{6AE75CA4-7A13-9543-9B2E-172AD857634C}" destId="{202C4189-F110-554C-9747-5F3CF016B5EF}" srcOrd="0" destOrd="0" presId="urn:microsoft.com/office/officeart/2005/8/layout/hProcess9"/>
    <dgm:cxn modelId="{25CAB02C-003E-444F-B5B0-A464ACD9EBCE}" type="presParOf" srcId="{6AE75CA4-7A13-9543-9B2E-172AD857634C}" destId="{381EAA6E-E7EC-B347-BB59-BFFC0A19B14C}" srcOrd="1" destOrd="0" presId="urn:microsoft.com/office/officeart/2005/8/layout/hProcess9"/>
    <dgm:cxn modelId="{79E61DD1-0264-44ED-839B-893F3BD4C180}" type="presParOf" srcId="{6AE75CA4-7A13-9543-9B2E-172AD857634C}" destId="{A01BF5FA-F0D0-B043-972C-0B6D35678088}" srcOrd="2" destOrd="0" presId="urn:microsoft.com/office/officeart/2005/8/layout/hProcess9"/>
    <dgm:cxn modelId="{BC4B1984-2480-4179-A664-8F38F4682BA1}" type="presParOf" srcId="{6AE75CA4-7A13-9543-9B2E-172AD857634C}" destId="{3A5CF74A-988F-BB46-835A-FE816C83FE03}" srcOrd="3" destOrd="0" presId="urn:microsoft.com/office/officeart/2005/8/layout/hProcess9"/>
    <dgm:cxn modelId="{D5CE9FFE-DD06-4219-B68E-E1E4FBEB8FE5}" type="presParOf" srcId="{6AE75CA4-7A13-9543-9B2E-172AD857634C}" destId="{E26B7E37-AA4D-4A4E-9540-DF46DDAA9816}" srcOrd="4" destOrd="0" presId="urn:microsoft.com/office/officeart/2005/8/layout/hProcess9"/>
    <dgm:cxn modelId="{F3CF8190-A58F-46F8-9626-B61C9E529072}" type="presParOf" srcId="{6AE75CA4-7A13-9543-9B2E-172AD857634C}" destId="{833B49DB-090E-1844-A570-42E80D6EFA41}" srcOrd="5" destOrd="0" presId="urn:microsoft.com/office/officeart/2005/8/layout/hProcess9"/>
    <dgm:cxn modelId="{6BE4815D-8F4E-426D-91A0-FC2E32BACFFD}" type="presParOf" srcId="{6AE75CA4-7A13-9543-9B2E-172AD857634C}" destId="{4EB10C50-918F-6341-B3CA-D8A6A52D223C}"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A65E4A-3AA0-1F47-924F-7717C555D1AE}">
      <dsp:nvSpPr>
        <dsp:cNvPr id="0" name=""/>
        <dsp:cNvSpPr/>
      </dsp:nvSpPr>
      <dsp:spPr>
        <a:xfrm>
          <a:off x="1448649" y="0"/>
          <a:ext cx="8209016" cy="5418667"/>
        </a:xfrm>
        <a:prstGeom prst="rightArrow">
          <a:avLst/>
        </a:prstGeom>
        <a:solidFill>
          <a:schemeClr val="accent1">
            <a:tint val="40000"/>
            <a:hueOff val="0"/>
            <a:satOff val="0"/>
            <a:lumOff val="0"/>
            <a:alphaOff val="0"/>
          </a:schemeClr>
        </a:solidFill>
        <a:ln>
          <a:noFill/>
        </a:ln>
        <a:effectLst/>
        <a:sp3d z="-227350" prstMaterial="matte"/>
      </dsp:spPr>
      <dsp:style>
        <a:lnRef idx="0">
          <a:scrgbClr r="0" g="0" b="0"/>
        </a:lnRef>
        <a:fillRef idx="1">
          <a:scrgbClr r="0" g="0" b="0"/>
        </a:fillRef>
        <a:effectRef idx="0">
          <a:scrgbClr r="0" g="0" b="0"/>
        </a:effectRef>
        <a:fontRef idx="minor"/>
      </dsp:style>
    </dsp:sp>
    <dsp:sp modelId="{202C4189-F110-554C-9747-5F3CF016B5EF}">
      <dsp:nvSpPr>
        <dsp:cNvPr id="0" name=""/>
        <dsp:cNvSpPr/>
      </dsp:nvSpPr>
      <dsp:spPr>
        <a:xfrm>
          <a:off x="1068" y="1625600"/>
          <a:ext cx="2306895" cy="2167466"/>
        </a:xfrm>
        <a:prstGeom prst="roundRect">
          <a:avLst/>
        </a:prstGeom>
        <a:solidFill>
          <a:schemeClr val="accent1">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sp3d extrusionH="28000" prstMaterial="matte"/>
        </a:bodyPr>
        <a:lstStyle/>
        <a:p>
          <a:pPr marL="0" lvl="0" indent="0" algn="ctr" defTabSz="1244600">
            <a:lnSpc>
              <a:spcPct val="90000"/>
            </a:lnSpc>
            <a:spcBef>
              <a:spcPct val="0"/>
            </a:spcBef>
            <a:spcAft>
              <a:spcPct val="35000"/>
            </a:spcAft>
            <a:buNone/>
          </a:pPr>
          <a:r>
            <a:rPr lang="en-GB" sz="2800" kern="1200" baseline="0" dirty="0">
              <a:latin typeface="Calibri" panose="020F0502020204030204" pitchFamily="34" charset="0"/>
            </a:rPr>
            <a:t>Call Opening</a:t>
          </a:r>
        </a:p>
        <a:p>
          <a:pPr marL="0" lvl="0" indent="0" algn="ctr" defTabSz="1244600">
            <a:lnSpc>
              <a:spcPct val="90000"/>
            </a:lnSpc>
            <a:spcBef>
              <a:spcPct val="0"/>
            </a:spcBef>
            <a:spcAft>
              <a:spcPct val="35000"/>
            </a:spcAft>
            <a:buNone/>
          </a:pPr>
          <a:r>
            <a:rPr lang="de-DE" sz="2800" kern="1200" baseline="0" dirty="0">
              <a:latin typeface="Calibri" panose="020F0502020204030204" pitchFamily="34" charset="0"/>
            </a:rPr>
            <a:t>July</a:t>
          </a:r>
          <a:r>
            <a:rPr lang="en-DE" sz="2800" kern="1200" baseline="0" dirty="0">
              <a:latin typeface="Calibri" panose="020F0502020204030204" pitchFamily="34" charset="0"/>
            </a:rPr>
            <a:t>. 1st,</a:t>
          </a:r>
          <a:r>
            <a:rPr lang="en-GB" sz="2800" kern="1200" baseline="0" dirty="0">
              <a:latin typeface="Calibri" panose="020F0502020204030204" pitchFamily="34" charset="0"/>
            </a:rPr>
            <a:t> </a:t>
          </a:r>
          <a:r>
            <a:rPr lang="en-DE" sz="2800" kern="1200" baseline="0" dirty="0">
              <a:latin typeface="Calibri" panose="020F0502020204030204" pitchFamily="34" charset="0"/>
            </a:rPr>
            <a:t>202</a:t>
          </a:r>
          <a:r>
            <a:rPr lang="de-DE" sz="2800" kern="1200" baseline="0" dirty="0">
              <a:latin typeface="Calibri" panose="020F0502020204030204" pitchFamily="34" charset="0"/>
            </a:rPr>
            <a:t>4</a:t>
          </a:r>
          <a:endParaRPr lang="en-GB" sz="2800" kern="1200" baseline="0" dirty="0">
            <a:latin typeface="Calibri" panose="020F0502020204030204" pitchFamily="34" charset="0"/>
          </a:endParaRPr>
        </a:p>
      </dsp:txBody>
      <dsp:txXfrm>
        <a:off x="106875" y="1731407"/>
        <a:ext cx="2095281" cy="1955852"/>
      </dsp:txXfrm>
    </dsp:sp>
    <dsp:sp modelId="{A01BF5FA-F0D0-B043-972C-0B6D35678088}">
      <dsp:nvSpPr>
        <dsp:cNvPr id="0" name=""/>
        <dsp:cNvSpPr/>
      </dsp:nvSpPr>
      <dsp:spPr>
        <a:xfrm>
          <a:off x="2450612" y="1625600"/>
          <a:ext cx="2306895" cy="2167466"/>
        </a:xfrm>
        <a:prstGeom prst="roundRect">
          <a:avLst/>
        </a:prstGeom>
        <a:solidFill>
          <a:schemeClr val="accent1">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sp3d extrusionH="28000" prstMaterial="matte"/>
        </a:bodyPr>
        <a:lstStyle/>
        <a:p>
          <a:pPr marL="0" lvl="0" indent="0" algn="ctr" defTabSz="1244600">
            <a:lnSpc>
              <a:spcPct val="90000"/>
            </a:lnSpc>
            <a:spcBef>
              <a:spcPct val="0"/>
            </a:spcBef>
            <a:spcAft>
              <a:spcPct val="35000"/>
            </a:spcAft>
            <a:buNone/>
          </a:pPr>
          <a:r>
            <a:rPr lang="en-GB" sz="2800" kern="1200" baseline="0" dirty="0">
              <a:latin typeface="Calibri" panose="020F0502020204030204" pitchFamily="34" charset="0"/>
            </a:rPr>
            <a:t>Project Sub</a:t>
          </a:r>
          <a:r>
            <a:rPr lang="en-DE" sz="2800" kern="1200" baseline="0" dirty="0">
              <a:latin typeface="Calibri" panose="020F0502020204030204" pitchFamily="34" charset="0"/>
            </a:rPr>
            <a:t>m</a:t>
          </a:r>
          <a:r>
            <a:rPr lang="en-GB" sz="2800" kern="1200" baseline="0" dirty="0" err="1">
              <a:latin typeface="Calibri" panose="020F0502020204030204" pitchFamily="34" charset="0"/>
            </a:rPr>
            <a:t>ission</a:t>
          </a:r>
          <a:endParaRPr lang="en-GB" sz="2800" kern="1200" baseline="0" dirty="0">
            <a:latin typeface="Calibri" panose="020F0502020204030204" pitchFamily="34" charset="0"/>
          </a:endParaRPr>
        </a:p>
        <a:p>
          <a:pPr marL="0" lvl="0" indent="0" algn="ctr" defTabSz="1244600">
            <a:lnSpc>
              <a:spcPct val="90000"/>
            </a:lnSpc>
            <a:spcBef>
              <a:spcPct val="0"/>
            </a:spcBef>
            <a:spcAft>
              <a:spcPct val="35000"/>
            </a:spcAft>
            <a:buNone/>
          </a:pPr>
          <a:r>
            <a:rPr lang="de-DE" sz="2800" kern="1200" baseline="0" dirty="0">
              <a:latin typeface="Calibri" panose="020F0502020204030204" pitchFamily="34" charset="0"/>
            </a:rPr>
            <a:t>Oct.</a:t>
          </a:r>
          <a:r>
            <a:rPr lang="en-DE" sz="2800" kern="1200" baseline="0" dirty="0">
              <a:latin typeface="Calibri" panose="020F0502020204030204" pitchFamily="34" charset="0"/>
            </a:rPr>
            <a:t> 2</a:t>
          </a:r>
          <a:r>
            <a:rPr lang="de-DE" sz="2800" kern="1200" baseline="0" dirty="0">
              <a:latin typeface="Calibri" panose="020F0502020204030204" pitchFamily="34" charset="0"/>
            </a:rPr>
            <a:t>1st</a:t>
          </a:r>
          <a:r>
            <a:rPr lang="en-DE" sz="2800" kern="1200" baseline="30000" dirty="0">
              <a:latin typeface="Calibri" panose="020F0502020204030204" pitchFamily="34" charset="0"/>
            </a:rPr>
            <a:t> </a:t>
          </a:r>
          <a:r>
            <a:rPr lang="en-GB" sz="2800" kern="1200" baseline="0" dirty="0">
              <a:latin typeface="Calibri" panose="020F0502020204030204" pitchFamily="34" charset="0"/>
            </a:rPr>
            <a:t> 2024</a:t>
          </a:r>
        </a:p>
      </dsp:txBody>
      <dsp:txXfrm>
        <a:off x="2556419" y="1731407"/>
        <a:ext cx="2095281" cy="1955852"/>
      </dsp:txXfrm>
    </dsp:sp>
    <dsp:sp modelId="{E26B7E37-AA4D-4A4E-9540-DF46DDAA9816}">
      <dsp:nvSpPr>
        <dsp:cNvPr id="0" name=""/>
        <dsp:cNvSpPr/>
      </dsp:nvSpPr>
      <dsp:spPr>
        <a:xfrm>
          <a:off x="4900157" y="1625600"/>
          <a:ext cx="2306895" cy="2167466"/>
        </a:xfrm>
        <a:prstGeom prst="roundRect">
          <a:avLst/>
        </a:prstGeom>
        <a:solidFill>
          <a:schemeClr val="accent1">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sp3d extrusionH="28000" prstMaterial="matte"/>
        </a:bodyPr>
        <a:lstStyle/>
        <a:p>
          <a:pPr marL="0" lvl="0" indent="0" algn="ctr" defTabSz="1244600">
            <a:lnSpc>
              <a:spcPct val="90000"/>
            </a:lnSpc>
            <a:spcBef>
              <a:spcPct val="0"/>
            </a:spcBef>
            <a:spcAft>
              <a:spcPct val="35000"/>
            </a:spcAft>
            <a:buNone/>
          </a:pPr>
          <a:r>
            <a:rPr lang="en-GB" sz="2800" kern="1200" baseline="0" dirty="0">
              <a:latin typeface="Calibri" panose="020F0502020204030204" pitchFamily="34" charset="0"/>
            </a:rPr>
            <a:t>Project Evaluation &amp; Labelling</a:t>
          </a:r>
        </a:p>
        <a:p>
          <a:pPr marL="0" lvl="0" indent="0" algn="ctr" defTabSz="1244600">
            <a:lnSpc>
              <a:spcPct val="90000"/>
            </a:lnSpc>
            <a:spcBef>
              <a:spcPct val="0"/>
            </a:spcBef>
            <a:spcAft>
              <a:spcPct val="35000"/>
            </a:spcAft>
            <a:buNone/>
          </a:pPr>
          <a:r>
            <a:rPr lang="de-DE" sz="2800" kern="1200" baseline="0" dirty="0">
              <a:latin typeface="Calibri" panose="020F0502020204030204" pitchFamily="34" charset="0"/>
            </a:rPr>
            <a:t> Dec. 2</a:t>
          </a:r>
          <a:r>
            <a:rPr lang="en-DE" sz="2800" kern="1200" baseline="0" dirty="0">
              <a:latin typeface="Calibri" panose="020F0502020204030204" pitchFamily="34" charset="0"/>
            </a:rPr>
            <a:t>0</a:t>
          </a:r>
          <a:r>
            <a:rPr lang="de-DE" sz="2800" kern="1200" baseline="0" dirty="0">
              <a:latin typeface="Calibri" panose="020F0502020204030204" pitchFamily="34" charset="0"/>
            </a:rPr>
            <a:t>24</a:t>
          </a:r>
          <a:endParaRPr lang="en-DE" sz="2800" kern="1200" baseline="0" dirty="0">
            <a:latin typeface="Calibri" panose="020F0502020204030204" pitchFamily="34" charset="0"/>
          </a:endParaRPr>
        </a:p>
      </dsp:txBody>
      <dsp:txXfrm>
        <a:off x="5005964" y="1731407"/>
        <a:ext cx="2095281" cy="1955852"/>
      </dsp:txXfrm>
    </dsp:sp>
    <dsp:sp modelId="{4EB10C50-918F-6341-B3CA-D8A6A52D223C}">
      <dsp:nvSpPr>
        <dsp:cNvPr id="0" name=""/>
        <dsp:cNvSpPr/>
      </dsp:nvSpPr>
      <dsp:spPr>
        <a:xfrm>
          <a:off x="7350770" y="1686549"/>
          <a:ext cx="2306895" cy="2167466"/>
        </a:xfrm>
        <a:prstGeom prst="roundRect">
          <a:avLst/>
        </a:prstGeom>
        <a:solidFill>
          <a:schemeClr val="accent1">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sp3d extrusionH="28000" prstMaterial="matte"/>
        </a:bodyPr>
        <a:lstStyle/>
        <a:p>
          <a:pPr marL="0" lvl="0" indent="0" algn="ctr" defTabSz="1244600">
            <a:lnSpc>
              <a:spcPct val="90000"/>
            </a:lnSpc>
            <a:spcBef>
              <a:spcPct val="0"/>
            </a:spcBef>
            <a:spcAft>
              <a:spcPct val="35000"/>
            </a:spcAft>
            <a:buNone/>
          </a:pPr>
          <a:r>
            <a:rPr lang="en-GB" sz="2800" kern="1200" baseline="0" dirty="0">
              <a:latin typeface="Calibri" panose="020F0502020204030204" pitchFamily="34" charset="0"/>
            </a:rPr>
            <a:t>Project Start</a:t>
          </a:r>
        </a:p>
        <a:p>
          <a:pPr marL="0" lvl="0" indent="0" algn="ctr" defTabSz="1244600">
            <a:lnSpc>
              <a:spcPct val="90000"/>
            </a:lnSpc>
            <a:spcBef>
              <a:spcPct val="0"/>
            </a:spcBef>
            <a:spcAft>
              <a:spcPct val="35000"/>
            </a:spcAft>
            <a:buNone/>
          </a:pPr>
          <a:r>
            <a:rPr lang="en-GB" sz="2800" kern="1200" baseline="0" dirty="0">
              <a:latin typeface="Calibri" panose="020F0502020204030204" pitchFamily="34" charset="0"/>
            </a:rPr>
            <a:t>from Apr. 2025</a:t>
          </a:r>
        </a:p>
      </dsp:txBody>
      <dsp:txXfrm>
        <a:off x="7456577" y="1792356"/>
        <a:ext cx="2095281" cy="195585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A10BAE-889D-403D-91B0-E012738B86AA}" type="datetimeFigureOut">
              <a:rPr lang="fr-FR" smtClean="0"/>
              <a:t>15/09/2024</a:t>
            </a:fld>
            <a:endParaRPr lang="fr-F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CB861E-92D4-479C-83C6-A36129EA73D5}" type="slidenum">
              <a:rPr lang="fr-FR" smtClean="0"/>
              <a:t>‹#›</a:t>
            </a:fld>
            <a:endParaRPr lang="fr-FR"/>
          </a:p>
        </p:txBody>
      </p:sp>
    </p:spTree>
    <p:extLst>
      <p:ext uri="{BB962C8B-B14F-4D97-AF65-F5344CB8AC3E}">
        <p14:creationId xmlns:p14="http://schemas.microsoft.com/office/powerpoint/2010/main" val="32121026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hyperlink" Target="https://twitter.com/Celticnext" TargetMode="External"/><Relationship Id="rId7" Type="http://schemas.openxmlformats.org/officeDocument/2006/relationships/image" Target="../media/image7.png"/><Relationship Id="rId2" Type="http://schemas.openxmlformats.org/officeDocument/2006/relationships/hyperlink" Target="https://www.linkedin.com/company/celtic-next/" TargetMode="External"/><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hyperlink" Target="https://www.youtube.com/user/CelticplusVideos" TargetMode="External"/><Relationship Id="rId9"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hyperlink" Target="https://www.celticnext.eu/" TargetMode="External"/><Relationship Id="rId5" Type="http://schemas.microsoft.com/office/2007/relationships/hdphoto" Target="../media/hdphoto1.wdp"/><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www.celticnext.eu/" TargetMode="External"/><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rgbClr val="375799"/>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72373DE-AB11-4BB3-A548-38DC7B29D62B}" type="datetime1">
              <a:rPr lang="fr-FR" smtClean="0"/>
              <a:t>15/09/2024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499AE8B-0830-4386-ABE1-109AB8F9E83B}" type="slidenum">
              <a:rPr lang="fr-FR" smtClean="0"/>
              <a:t>‹#›</a:t>
            </a:fld>
            <a:endParaRPr lang="fr-FR"/>
          </a:p>
        </p:txBody>
      </p:sp>
      <p:pic>
        <p:nvPicPr>
          <p:cNvPr id="9" name="Picture 8">
            <a:extLst>
              <a:ext uri="{FF2B5EF4-FFF2-40B4-BE49-F238E27FC236}">
                <a16:creationId xmlns:a16="http://schemas.microsoft.com/office/drawing/2014/main" id="{820FA284-31C4-73DC-6E39-F20D38B291C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784329" y="0"/>
            <a:ext cx="3407671" cy="679705"/>
          </a:xfrm>
          <a:prstGeom prst="rect">
            <a:avLst/>
          </a:prstGeom>
        </p:spPr>
      </p:pic>
    </p:spTree>
    <p:extLst>
      <p:ext uri="{BB962C8B-B14F-4D97-AF65-F5344CB8AC3E}">
        <p14:creationId xmlns:p14="http://schemas.microsoft.com/office/powerpoint/2010/main" val="182691550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7E430A39-2048-4442-915A-F65F38BDAF24}" type="datetime1">
              <a:rPr lang="fr-FR" smtClean="0"/>
              <a:t>15/09/2024</a:t>
            </a:fld>
            <a:endParaRPr lang="fr-FR"/>
          </a:p>
        </p:txBody>
      </p:sp>
      <p:sp>
        <p:nvSpPr>
          <p:cNvPr id="9" name="Footer Placeholder 8"/>
          <p:cNvSpPr>
            <a:spLocks noGrp="1"/>
          </p:cNvSpPr>
          <p:nvPr>
            <p:ph type="ftr" sz="quarter" idx="11"/>
          </p:nvPr>
        </p:nvSpPr>
        <p:spPr/>
        <p:txBody>
          <a:bodyPr/>
          <a:lstStyle/>
          <a:p>
            <a:endParaRPr lang="fr-FR"/>
          </a:p>
        </p:txBody>
      </p:sp>
      <p:sp>
        <p:nvSpPr>
          <p:cNvPr id="10" name="Slide Number Placeholder 9"/>
          <p:cNvSpPr>
            <a:spLocks noGrp="1"/>
          </p:cNvSpPr>
          <p:nvPr>
            <p:ph type="sldNum" sz="quarter" idx="12"/>
          </p:nvPr>
        </p:nvSpPr>
        <p:spPr/>
        <p:txBody>
          <a:bodyPr/>
          <a:lstStyle/>
          <a:p>
            <a:fld id="{7499AE8B-0830-4386-ABE1-109AB8F9E83B}" type="slidenum">
              <a:rPr lang="fr-FR" smtClean="0"/>
              <a:t>‹#›</a:t>
            </a:fld>
            <a:endParaRPr lang="fr-FR"/>
          </a:p>
        </p:txBody>
      </p:sp>
    </p:spTree>
    <p:extLst>
      <p:ext uri="{BB962C8B-B14F-4D97-AF65-F5344CB8AC3E}">
        <p14:creationId xmlns:p14="http://schemas.microsoft.com/office/powerpoint/2010/main" val="2934184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8CA956E9-C9F5-4BED-8CFF-E6B943D1E92E}" type="datetime1">
              <a:rPr lang="fr-FR" smtClean="0"/>
              <a:t>15/09/2024</a:t>
            </a:fld>
            <a:endParaRPr lang="fr-FR"/>
          </a:p>
        </p:txBody>
      </p:sp>
      <p:sp>
        <p:nvSpPr>
          <p:cNvPr id="9" name="Footer Placeholder 8"/>
          <p:cNvSpPr>
            <a:spLocks noGrp="1"/>
          </p:cNvSpPr>
          <p:nvPr>
            <p:ph type="ftr" sz="quarter" idx="11"/>
          </p:nvPr>
        </p:nvSpPr>
        <p:spPr>
          <a:xfrm>
            <a:off x="3499101" y="6356350"/>
            <a:ext cx="5911517" cy="365125"/>
          </a:xfrm>
        </p:spPr>
        <p:txBody>
          <a:bodyPr/>
          <a:lstStyle/>
          <a:p>
            <a:endParaRPr lang="fr-FR"/>
          </a:p>
        </p:txBody>
      </p:sp>
      <p:sp>
        <p:nvSpPr>
          <p:cNvPr id="10" name="Slide Number Placeholder 9"/>
          <p:cNvSpPr>
            <a:spLocks noGrp="1"/>
          </p:cNvSpPr>
          <p:nvPr>
            <p:ph type="sldNum" sz="quarter" idx="12"/>
          </p:nvPr>
        </p:nvSpPr>
        <p:spPr/>
        <p:txBody>
          <a:bodyPr/>
          <a:lstStyle/>
          <a:p>
            <a:fld id="{7499AE8B-0830-4386-ABE1-109AB8F9E83B}" type="slidenum">
              <a:rPr lang="fr-FR" smtClean="0"/>
              <a:t>‹#›</a:t>
            </a:fld>
            <a:endParaRPr lang="fr-FR"/>
          </a:p>
        </p:txBody>
      </p:sp>
    </p:spTree>
    <p:extLst>
      <p:ext uri="{BB962C8B-B14F-4D97-AF65-F5344CB8AC3E}">
        <p14:creationId xmlns:p14="http://schemas.microsoft.com/office/powerpoint/2010/main" val="18833037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4BDD617-279D-424D-899A-CDBA9A7933AD}" type="datetime1">
              <a:rPr lang="fr-FR" smtClean="0"/>
              <a:t>15/09/2024</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7499AE8B-0830-4386-ABE1-109AB8F9E83B}" type="slidenum">
              <a:rPr lang="fr-FR" smtClean="0"/>
              <a:t>‹#›</a:t>
            </a:fld>
            <a:endParaRPr lang="fr-FR"/>
          </a:p>
        </p:txBody>
      </p:sp>
    </p:spTree>
    <p:extLst>
      <p:ext uri="{BB962C8B-B14F-4D97-AF65-F5344CB8AC3E}">
        <p14:creationId xmlns:p14="http://schemas.microsoft.com/office/powerpoint/2010/main" val="42794940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EC6FA7B-AE19-40E0-92E5-52C46F98D32E}" type="datetime1">
              <a:rPr lang="fr-FR" smtClean="0"/>
              <a:t>15/09/2024</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7499AE8B-0830-4386-ABE1-109AB8F9E83B}" type="slidenum">
              <a:rPr lang="fr-FR" smtClean="0"/>
              <a:t>‹#›</a:t>
            </a:fld>
            <a:endParaRPr lang="fr-FR"/>
          </a:p>
        </p:txBody>
      </p:sp>
    </p:spTree>
    <p:extLst>
      <p:ext uri="{BB962C8B-B14F-4D97-AF65-F5344CB8AC3E}">
        <p14:creationId xmlns:p14="http://schemas.microsoft.com/office/powerpoint/2010/main" val="1397070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07_Text dreispaltig">
    <p:spTree>
      <p:nvGrpSpPr>
        <p:cNvPr id="1" name=""/>
        <p:cNvGrpSpPr/>
        <p:nvPr/>
      </p:nvGrpSpPr>
      <p:grpSpPr>
        <a:xfrm>
          <a:off x="0" y="0"/>
          <a:ext cx="0" cy="0"/>
          <a:chOff x="0" y="0"/>
          <a:chExt cx="0" cy="0"/>
        </a:xfrm>
      </p:grpSpPr>
      <p:sp>
        <p:nvSpPr>
          <p:cNvPr id="4" name="Text Placeholder 2"/>
          <p:cNvSpPr>
            <a:spLocks noGrp="1"/>
          </p:cNvSpPr>
          <p:nvPr>
            <p:ph type="body" sz="quarter" idx="12"/>
          </p:nvPr>
        </p:nvSpPr>
        <p:spPr>
          <a:xfrm>
            <a:off x="3524491" y="1497529"/>
            <a:ext cx="6347478" cy="650868"/>
          </a:xfrm>
          <a:prstGeom prst="rect">
            <a:avLst/>
          </a:prstGeom>
        </p:spPr>
        <p:txBody>
          <a:bodyPr/>
          <a:lstStyle>
            <a:lvl1pPr marL="0" indent="0">
              <a:lnSpc>
                <a:spcPct val="100000"/>
              </a:lnSpc>
              <a:spcBef>
                <a:spcPts val="0"/>
              </a:spcBef>
              <a:buNone/>
              <a:defRPr sz="3000" b="0" i="0" baseline="0">
                <a:solidFill>
                  <a:srgbClr val="2F5597"/>
                </a:solidFill>
                <a:latin typeface="Arial Regular"/>
              </a:defRPr>
            </a:lvl1pPr>
          </a:lstStyle>
          <a:p>
            <a:pPr lvl="0"/>
            <a:r>
              <a:rPr lang="en-US" dirty="0"/>
              <a:t>Click to edit Master text styles</a:t>
            </a:r>
          </a:p>
        </p:txBody>
      </p:sp>
      <p:sp>
        <p:nvSpPr>
          <p:cNvPr id="8" name="Text Placeholder 2">
            <a:extLst>
              <a:ext uri="{FF2B5EF4-FFF2-40B4-BE49-F238E27FC236}">
                <a16:creationId xmlns:a16="http://schemas.microsoft.com/office/drawing/2014/main" id="{74CCED54-BC4E-AA4C-85E9-B4E9AF496D45}"/>
              </a:ext>
            </a:extLst>
          </p:cNvPr>
          <p:cNvSpPr>
            <a:spLocks noGrp="1"/>
          </p:cNvSpPr>
          <p:nvPr>
            <p:ph type="body" sz="quarter" idx="13"/>
          </p:nvPr>
        </p:nvSpPr>
        <p:spPr>
          <a:xfrm>
            <a:off x="3524490" y="2768517"/>
            <a:ext cx="7448310" cy="3197278"/>
          </a:xfrm>
          <a:prstGeom prst="rect">
            <a:avLst/>
          </a:prstGeom>
        </p:spPr>
        <p:txBody>
          <a:bodyPr numCol="3"/>
          <a:lstStyle>
            <a:lvl1pPr marL="0" indent="0">
              <a:lnSpc>
                <a:spcPts val="1600"/>
              </a:lnSpc>
              <a:spcBef>
                <a:spcPts val="0"/>
              </a:spcBef>
              <a:buClr>
                <a:srgbClr val="19A84F"/>
              </a:buClr>
              <a:buFont typeface="Arial" panose="020B0604020202020204" pitchFamily="34" charset="0"/>
              <a:buNone/>
              <a:defRPr lang="de-AT" sz="1200" b="0" smtClean="0">
                <a:effectLst/>
              </a:defRPr>
            </a:lvl1pPr>
            <a:lvl2pPr>
              <a:buClr>
                <a:srgbClr val="19A84F"/>
              </a:buClr>
              <a:buSzPct val="90000"/>
              <a:defRPr sz="1800" baseline="0">
                <a:latin typeface="Arial" panose="020B0604020202020204" pitchFamily="34" charset="0"/>
              </a:defRPr>
            </a:lvl2pPr>
            <a:lvl3pPr marL="914400" indent="0">
              <a:lnSpc>
                <a:spcPts val="1800"/>
              </a:lnSpc>
              <a:buClr>
                <a:srgbClr val="19A84F"/>
              </a:buClr>
              <a:buNone/>
              <a:defRPr sz="1200" baseline="0">
                <a:latin typeface="Arial" panose="020B0604020202020204" pitchFamily="34" charset="0"/>
              </a:defRPr>
            </a:lvl3pPr>
          </a:lstStyle>
          <a:p>
            <a:pPr lvl="0"/>
            <a:r>
              <a:rPr lang="en-US"/>
              <a:t>Click to edit Master text styles</a:t>
            </a:r>
          </a:p>
        </p:txBody>
      </p:sp>
      <p:sp>
        <p:nvSpPr>
          <p:cNvPr id="7" name="Text Placeholder 2">
            <a:extLst>
              <a:ext uri="{FF2B5EF4-FFF2-40B4-BE49-F238E27FC236}">
                <a16:creationId xmlns:a16="http://schemas.microsoft.com/office/drawing/2014/main" id="{DE9D7750-06A5-F144-B665-6CAC1BBF7ED7}"/>
              </a:ext>
            </a:extLst>
          </p:cNvPr>
          <p:cNvSpPr>
            <a:spLocks noGrp="1"/>
          </p:cNvSpPr>
          <p:nvPr>
            <p:ph type="body" sz="quarter" idx="14"/>
          </p:nvPr>
        </p:nvSpPr>
        <p:spPr>
          <a:xfrm>
            <a:off x="3524490" y="2441521"/>
            <a:ext cx="7448309" cy="291484"/>
          </a:xfrm>
          <a:prstGeom prst="rect">
            <a:avLst/>
          </a:prstGeom>
        </p:spPr>
        <p:txBody>
          <a:bodyPr numCol="3"/>
          <a:lstStyle>
            <a:lvl1pPr marL="0" indent="0">
              <a:lnSpc>
                <a:spcPts val="1600"/>
              </a:lnSpc>
              <a:spcBef>
                <a:spcPts val="0"/>
              </a:spcBef>
              <a:buNone/>
              <a:defRPr lang="de-AT" sz="1200" b="1" i="0" baseline="0" smtClean="0">
                <a:solidFill>
                  <a:srgbClr val="2F5597"/>
                </a:solidFill>
                <a:effectLst/>
              </a:defRPr>
            </a:lvl1pPr>
            <a:lvl2pPr>
              <a:buClr>
                <a:srgbClr val="19A84F"/>
              </a:buClr>
              <a:buSzPct val="90000"/>
              <a:defRPr sz="1800" baseline="0">
                <a:latin typeface="Arial" panose="020B0604020202020204" pitchFamily="34" charset="0"/>
              </a:defRPr>
            </a:lvl2pPr>
            <a:lvl3pPr marL="914400" indent="0">
              <a:lnSpc>
                <a:spcPts val="1800"/>
              </a:lnSpc>
              <a:buClr>
                <a:srgbClr val="19A84F"/>
              </a:buClr>
              <a:buNone/>
              <a:defRPr sz="1200" baseline="0">
                <a:latin typeface="Arial" panose="020B0604020202020204" pitchFamily="34" charset="0"/>
              </a:defRPr>
            </a:lvl3pPr>
          </a:lstStyle>
          <a:p>
            <a:pPr lvl="0"/>
            <a:r>
              <a:rPr lang="en-US" dirty="0"/>
              <a:t>Click to edit Master text styles</a:t>
            </a:r>
          </a:p>
        </p:txBody>
      </p:sp>
      <p:sp>
        <p:nvSpPr>
          <p:cNvPr id="6" name="Foliennummernplatzhalter 1">
            <a:extLst>
              <a:ext uri="{FF2B5EF4-FFF2-40B4-BE49-F238E27FC236}">
                <a16:creationId xmlns:a16="http://schemas.microsoft.com/office/drawing/2014/main" id="{4A7A5334-7C5B-AA41-BBF2-7D4AB04D4E29}"/>
              </a:ext>
            </a:extLst>
          </p:cNvPr>
          <p:cNvSpPr>
            <a:spLocks noGrp="1"/>
          </p:cNvSpPr>
          <p:nvPr>
            <p:ph type="sldNum" sz="quarter" idx="15"/>
          </p:nvPr>
        </p:nvSpPr>
        <p:spPr>
          <a:xfrm>
            <a:off x="9223375" y="6356351"/>
            <a:ext cx="2743200" cy="365125"/>
          </a:xfrm>
        </p:spPr>
        <p:txBody>
          <a:bodyPr/>
          <a:lstStyle>
            <a:lvl1pPr algn="r">
              <a:defRPr sz="1200" baseline="0" smtClean="0">
                <a:solidFill>
                  <a:schemeClr val="tx1"/>
                </a:solidFill>
                <a:latin typeface="Arial" panose="020B0604020202020204" pitchFamily="34" charset="0"/>
              </a:defRPr>
            </a:lvl1pPr>
          </a:lstStyle>
          <a:p>
            <a:pPr>
              <a:defRPr/>
            </a:pPr>
            <a:fld id="{BD971B47-9225-4DB4-A145-DD9CDE84B29A}" type="slidenum">
              <a:rPr lang="de-DE"/>
              <a:pPr>
                <a:defRPr/>
              </a:pPr>
              <a:t>‹#›</a:t>
            </a:fld>
            <a:endParaRPr lang="de-DE" dirty="0"/>
          </a:p>
        </p:txBody>
      </p:sp>
    </p:spTree>
    <p:extLst>
      <p:ext uri="{BB962C8B-B14F-4D97-AF65-F5344CB8AC3E}">
        <p14:creationId xmlns:p14="http://schemas.microsoft.com/office/powerpoint/2010/main" val="3063634088"/>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PhAnim="0" preserve="1" userDrawn="1">
  <p:cSld name="1_Titel und Inhalt">
    <p:spTree>
      <p:nvGrpSpPr>
        <p:cNvPr id="1" name=""/>
        <p:cNvGrpSpPr/>
        <p:nvPr/>
      </p:nvGrpSpPr>
      <p:grpSpPr bwMode="auto">
        <a:xfrm>
          <a:off x="0" y="0"/>
          <a:ext cx="0" cy="0"/>
          <a:chOff x="0" y="0"/>
          <a:chExt cx="0" cy="0"/>
        </a:xfrm>
      </p:grpSpPr>
      <p:sp>
        <p:nvSpPr>
          <p:cNvPr id="7" name="Title 1">
            <a:extLst>
              <a:ext uri="{FF2B5EF4-FFF2-40B4-BE49-F238E27FC236}">
                <a16:creationId xmlns:a16="http://schemas.microsoft.com/office/drawing/2014/main" id="{5E13F0A3-D988-BB76-709E-3A9CF58AD8E7}"/>
              </a:ext>
            </a:extLst>
          </p:cNvPr>
          <p:cNvSpPr txBox="1">
            <a:spLocks/>
          </p:cNvSpPr>
          <p:nvPr userDrawn="1"/>
        </p:nvSpPr>
        <p:spPr>
          <a:xfrm>
            <a:off x="686830" y="3122686"/>
            <a:ext cx="2578802" cy="764246"/>
          </a:xfrm>
          <a:prstGeom prst="rect">
            <a:avLst/>
          </a:prstGeom>
        </p:spPr>
        <p:txBody>
          <a:bodyPr vert="horz" lIns="91440" tIns="45720" rIns="91440" bIns="45720" rtlCol="0" anchor="ctr" anchorCtr="0">
            <a:normAutofit/>
          </a:bodyPr>
          <a:lstStyle>
            <a:lvl1pPr algn="l" defTabSz="914400" rtl="0" eaLnBrk="1" latinLnBrk="0" hangingPunct="1">
              <a:lnSpc>
                <a:spcPct val="90000"/>
              </a:lnSpc>
              <a:spcBef>
                <a:spcPct val="0"/>
              </a:spcBef>
              <a:buNone/>
              <a:defRPr sz="3600" kern="1200" spc="-60" baseline="0">
                <a:solidFill>
                  <a:schemeClr val="bg1"/>
                </a:solidFill>
                <a:latin typeface="+mj-lt"/>
                <a:ea typeface="+mj-ea"/>
                <a:cs typeface="+mj-cs"/>
              </a:defRPr>
            </a:lvl1pPr>
          </a:lstStyle>
          <a:p>
            <a:r>
              <a:rPr lang="en-US" sz="1600" dirty="0" err="1">
                <a:solidFill>
                  <a:schemeClr val="bg1"/>
                </a:solidFill>
                <a:hlinkClick r:id="rId2">
                  <a:extLst>
                    <a:ext uri="{A12FA001-AC4F-418D-AE19-62706E023703}">
                      <ahyp:hlinkClr xmlns:ahyp="http://schemas.microsoft.com/office/drawing/2018/hyperlinkcolor" val="tx"/>
                    </a:ext>
                  </a:extLst>
                </a:hlinkClick>
              </a:rPr>
              <a:t>CelticNextEurekaCluster</a:t>
            </a:r>
            <a:endParaRPr lang="en-US" sz="1600" dirty="0">
              <a:solidFill>
                <a:schemeClr val="bg1"/>
              </a:solidFill>
            </a:endParaRPr>
          </a:p>
        </p:txBody>
      </p:sp>
      <p:sp>
        <p:nvSpPr>
          <p:cNvPr id="8" name="Title 1">
            <a:extLst>
              <a:ext uri="{FF2B5EF4-FFF2-40B4-BE49-F238E27FC236}">
                <a16:creationId xmlns:a16="http://schemas.microsoft.com/office/drawing/2014/main" id="{75B64321-5615-73F1-53E9-1E2006D1824F}"/>
              </a:ext>
            </a:extLst>
          </p:cNvPr>
          <p:cNvSpPr txBox="1">
            <a:spLocks/>
          </p:cNvSpPr>
          <p:nvPr userDrawn="1"/>
        </p:nvSpPr>
        <p:spPr>
          <a:xfrm>
            <a:off x="686830" y="3931199"/>
            <a:ext cx="2578802" cy="764246"/>
          </a:xfrm>
          <a:prstGeom prst="rect">
            <a:avLst/>
          </a:prstGeom>
        </p:spPr>
        <p:txBody>
          <a:bodyPr vert="horz" lIns="91440" tIns="45720" rIns="91440" bIns="45720" rtlCol="0" anchor="ctr" anchorCtr="0">
            <a:normAutofit/>
          </a:bodyPr>
          <a:lstStyle>
            <a:lvl1pPr algn="l" defTabSz="914400" rtl="0" eaLnBrk="1" latinLnBrk="0" hangingPunct="1">
              <a:lnSpc>
                <a:spcPct val="90000"/>
              </a:lnSpc>
              <a:spcBef>
                <a:spcPct val="0"/>
              </a:spcBef>
              <a:buNone/>
              <a:defRPr sz="3600" kern="1200" spc="-60" baseline="0">
                <a:solidFill>
                  <a:schemeClr val="bg1"/>
                </a:solidFill>
                <a:latin typeface="+mj-lt"/>
                <a:ea typeface="+mj-ea"/>
                <a:cs typeface="+mj-cs"/>
              </a:defRPr>
            </a:lvl1pPr>
          </a:lstStyle>
          <a:p>
            <a:r>
              <a:rPr lang="en-US" sz="1600" dirty="0">
                <a:solidFill>
                  <a:schemeClr val="bg1"/>
                </a:solidFill>
                <a:hlinkClick r:id="rId3">
                  <a:extLst>
                    <a:ext uri="{A12FA001-AC4F-418D-AE19-62706E023703}">
                      <ahyp:hlinkClr xmlns:ahyp="http://schemas.microsoft.com/office/drawing/2018/hyperlinkcolor" val="tx"/>
                    </a:ext>
                  </a:extLst>
                </a:hlinkClick>
              </a:rPr>
              <a:t>@CelticNext</a:t>
            </a:r>
            <a:endParaRPr lang="en-US" sz="1600" dirty="0">
              <a:solidFill>
                <a:schemeClr val="bg1"/>
              </a:solidFill>
            </a:endParaRPr>
          </a:p>
        </p:txBody>
      </p:sp>
      <p:sp>
        <p:nvSpPr>
          <p:cNvPr id="9" name="Title 1">
            <a:extLst>
              <a:ext uri="{FF2B5EF4-FFF2-40B4-BE49-F238E27FC236}">
                <a16:creationId xmlns:a16="http://schemas.microsoft.com/office/drawing/2014/main" id="{A8B956B3-96FF-1388-5691-716A472A6606}"/>
              </a:ext>
            </a:extLst>
          </p:cNvPr>
          <p:cNvSpPr txBox="1">
            <a:spLocks/>
          </p:cNvSpPr>
          <p:nvPr userDrawn="1"/>
        </p:nvSpPr>
        <p:spPr>
          <a:xfrm>
            <a:off x="696317" y="4821844"/>
            <a:ext cx="2578802" cy="764246"/>
          </a:xfrm>
          <a:prstGeom prst="rect">
            <a:avLst/>
          </a:prstGeom>
        </p:spPr>
        <p:txBody>
          <a:bodyPr vert="horz" lIns="91440" tIns="45720" rIns="91440" bIns="45720" rtlCol="0" anchor="ctr" anchorCtr="0">
            <a:normAutofit/>
          </a:bodyPr>
          <a:lstStyle>
            <a:lvl1pPr algn="l" defTabSz="914400" rtl="0" eaLnBrk="1" latinLnBrk="0" hangingPunct="1">
              <a:lnSpc>
                <a:spcPct val="90000"/>
              </a:lnSpc>
              <a:spcBef>
                <a:spcPct val="0"/>
              </a:spcBef>
              <a:buNone/>
              <a:defRPr sz="3600" kern="1200" spc="-60" baseline="0">
                <a:solidFill>
                  <a:schemeClr val="bg1"/>
                </a:solidFill>
                <a:latin typeface="+mj-lt"/>
                <a:ea typeface="+mj-ea"/>
                <a:cs typeface="+mj-cs"/>
              </a:defRPr>
            </a:lvl1pPr>
          </a:lstStyle>
          <a:p>
            <a:r>
              <a:rPr lang="en-US" sz="1600" dirty="0">
                <a:solidFill>
                  <a:schemeClr val="bg1"/>
                </a:solidFill>
                <a:hlinkClick r:id="rId4">
                  <a:extLst>
                    <a:ext uri="{A12FA001-AC4F-418D-AE19-62706E023703}">
                      <ahyp:hlinkClr xmlns:ahyp="http://schemas.microsoft.com/office/drawing/2018/hyperlinkcolor" val="tx"/>
                    </a:ext>
                  </a:extLst>
                </a:hlinkClick>
              </a:rPr>
              <a:t>CELTIC-NEXT Video Channel</a:t>
            </a:r>
            <a:endParaRPr lang="en-US" sz="1600" dirty="0">
              <a:solidFill>
                <a:schemeClr val="bg1"/>
              </a:solidFill>
            </a:endParaRPr>
          </a:p>
        </p:txBody>
      </p:sp>
      <p:sp>
        <p:nvSpPr>
          <p:cNvPr id="10" name="Title 1">
            <a:extLst>
              <a:ext uri="{FF2B5EF4-FFF2-40B4-BE49-F238E27FC236}">
                <a16:creationId xmlns:a16="http://schemas.microsoft.com/office/drawing/2014/main" id="{CE7D89F6-4980-822A-5598-55F6A81685FA}"/>
              </a:ext>
            </a:extLst>
          </p:cNvPr>
          <p:cNvSpPr txBox="1">
            <a:spLocks/>
          </p:cNvSpPr>
          <p:nvPr userDrawn="1"/>
        </p:nvSpPr>
        <p:spPr>
          <a:xfrm>
            <a:off x="3583458" y="653737"/>
            <a:ext cx="7628827" cy="1572126"/>
          </a:xfrm>
          <a:prstGeom prst="rect">
            <a:avLst/>
          </a:prstGeom>
        </p:spPr>
        <p:txBody>
          <a:bodyPr vert="horz" lIns="91440" tIns="45720" rIns="91440" bIns="45720" rtlCol="0" anchor="ctr" anchorCtr="0">
            <a:normAutofit/>
          </a:bodyPr>
          <a:lstStyle>
            <a:lvl1pPr algn="l" defTabSz="914400" rtl="0" eaLnBrk="1" latinLnBrk="0" hangingPunct="1">
              <a:lnSpc>
                <a:spcPct val="90000"/>
              </a:lnSpc>
              <a:spcBef>
                <a:spcPct val="0"/>
              </a:spcBef>
              <a:buNone/>
              <a:defRPr sz="3200" b="0" kern="1200" spc="-60" baseline="0">
                <a:solidFill>
                  <a:srgbClr val="FFFFFF"/>
                </a:solidFill>
                <a:latin typeface="+mj-lt"/>
                <a:ea typeface="+mj-ea"/>
                <a:cs typeface="+mj-cs"/>
              </a:defRPr>
            </a:lvl1pPr>
          </a:lstStyle>
          <a:p>
            <a:r>
              <a:rPr lang="en-US" dirty="0">
                <a:solidFill>
                  <a:srgbClr val="25275B"/>
                </a:solidFill>
              </a:rPr>
              <a:t>MANY THANKS FOR YOUR ATTENTION.</a:t>
            </a:r>
          </a:p>
        </p:txBody>
      </p:sp>
      <p:pic>
        <p:nvPicPr>
          <p:cNvPr id="11" name="Picture 10">
            <a:extLst>
              <a:ext uri="{FF2B5EF4-FFF2-40B4-BE49-F238E27FC236}">
                <a16:creationId xmlns:a16="http://schemas.microsoft.com/office/drawing/2014/main" id="{96E05F84-B94B-F63A-E05F-3F12F841E875}"/>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170214" y="2153091"/>
            <a:ext cx="3776133" cy="3776133"/>
          </a:xfrm>
          <a:prstGeom prst="rect">
            <a:avLst/>
          </a:prstGeom>
        </p:spPr>
      </p:pic>
      <p:sp>
        <p:nvSpPr>
          <p:cNvPr id="12" name="Rectangle: Rounded Corners 11">
            <a:extLst>
              <a:ext uri="{FF2B5EF4-FFF2-40B4-BE49-F238E27FC236}">
                <a16:creationId xmlns:a16="http://schemas.microsoft.com/office/drawing/2014/main" id="{355989B5-800B-3833-2666-3541658276D2}"/>
              </a:ext>
            </a:extLst>
          </p:cNvPr>
          <p:cNvSpPr/>
          <p:nvPr userDrawn="1"/>
        </p:nvSpPr>
        <p:spPr>
          <a:xfrm>
            <a:off x="6807200" y="1980817"/>
            <a:ext cx="4405086" cy="4145209"/>
          </a:xfrm>
          <a:prstGeom prst="roundRect">
            <a:avLst/>
          </a:prstGeom>
          <a:solidFill>
            <a:srgbClr val="3757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pic>
        <p:nvPicPr>
          <p:cNvPr id="13" name="Picture 12">
            <a:extLst>
              <a:ext uri="{FF2B5EF4-FFF2-40B4-BE49-F238E27FC236}">
                <a16:creationId xmlns:a16="http://schemas.microsoft.com/office/drawing/2014/main" id="{E2E50B7A-D6B3-ADD4-E316-D6E7D2FFC2A9}"/>
              </a:ext>
            </a:extLst>
          </p:cNvPr>
          <p:cNvPicPr>
            <a:picLocks noChangeAspect="1"/>
          </p:cNvPicPr>
          <p:nvPr userDrawn="1"/>
        </p:nvPicPr>
        <p:blipFill>
          <a:blip r:embed="rId6"/>
          <a:stretch>
            <a:fillRect/>
          </a:stretch>
        </p:blipFill>
        <p:spPr>
          <a:xfrm>
            <a:off x="778426" y="1048150"/>
            <a:ext cx="1792553" cy="1824094"/>
          </a:xfrm>
          <a:prstGeom prst="rect">
            <a:avLst/>
          </a:prstGeom>
        </p:spPr>
      </p:pic>
      <p:sp>
        <p:nvSpPr>
          <p:cNvPr id="15" name="Text Placeholder 3"/>
          <p:cNvSpPr>
            <a:spLocks noGrp="1"/>
          </p:cNvSpPr>
          <p:nvPr>
            <p:ph type="body" sz="quarter" idx="12"/>
          </p:nvPr>
        </p:nvSpPr>
        <p:spPr bwMode="auto">
          <a:xfrm>
            <a:off x="6779382" y="1980816"/>
            <a:ext cx="4405086" cy="4145209"/>
          </a:xfrm>
        </p:spPr>
        <p:txBody>
          <a:bodyPr/>
          <a:lstStyle>
            <a:lvl1pPr>
              <a:defRPr>
                <a:solidFill>
                  <a:schemeClr val="bg1"/>
                </a:solidFill>
                <a:latin typeface="Open Sans"/>
                <a:ea typeface="Open Sans"/>
                <a:cs typeface="Open Sans"/>
              </a:defRPr>
            </a:lvl1pPr>
            <a:lvl2pPr>
              <a:defRPr>
                <a:solidFill>
                  <a:schemeClr val="bg1"/>
                </a:solidFill>
                <a:latin typeface="Open Sans"/>
                <a:ea typeface="Open Sans"/>
                <a:cs typeface="Open Sans"/>
              </a:defRPr>
            </a:lvl2pPr>
            <a:lvl3pPr>
              <a:defRPr>
                <a:solidFill>
                  <a:schemeClr val="bg1"/>
                </a:solidFill>
                <a:latin typeface="Open Sans"/>
                <a:ea typeface="Open Sans"/>
                <a:cs typeface="Open Sans"/>
              </a:defRPr>
            </a:lvl3pPr>
            <a:lvl4pPr>
              <a:defRPr>
                <a:solidFill>
                  <a:schemeClr val="bg1"/>
                </a:solidFill>
                <a:latin typeface="Open Sans"/>
                <a:ea typeface="Open Sans"/>
                <a:cs typeface="Open Sans"/>
              </a:defRPr>
            </a:lvl4pPr>
            <a:lvl5pPr marL="715415" indent="0">
              <a:buNone/>
              <a:defRPr/>
            </a:lvl5pPr>
          </a:lstStyle>
          <a:p>
            <a:pPr lvl="0">
              <a:defRPr/>
            </a:pPr>
            <a:r>
              <a:rPr lang="de-DE" dirty="0"/>
              <a:t>Mastertextformat bearbeiten</a:t>
            </a:r>
          </a:p>
          <a:p>
            <a:pPr lvl="1">
              <a:defRPr/>
            </a:pPr>
            <a:r>
              <a:rPr lang="de-DE" dirty="0"/>
              <a:t>Zweite Ebene</a:t>
            </a:r>
          </a:p>
          <a:p>
            <a:pPr lvl="2">
              <a:defRPr/>
            </a:pPr>
            <a:r>
              <a:rPr lang="de-DE" dirty="0"/>
              <a:t>Dritte Ebene</a:t>
            </a:r>
          </a:p>
          <a:p>
            <a:pPr lvl="3">
              <a:defRPr/>
            </a:pPr>
            <a:r>
              <a:rPr lang="de-DE" dirty="0"/>
              <a:t>Vierte Ebene</a:t>
            </a:r>
          </a:p>
        </p:txBody>
      </p:sp>
      <p:pic>
        <p:nvPicPr>
          <p:cNvPr id="17" name="Picture 16">
            <a:extLst>
              <a:ext uri="{FF2B5EF4-FFF2-40B4-BE49-F238E27FC236}">
                <a16:creationId xmlns:a16="http://schemas.microsoft.com/office/drawing/2014/main" id="{862C23CF-7857-9296-9D71-68227E6C6EF0}"/>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15266" y="4026288"/>
            <a:ext cx="509774" cy="507667"/>
          </a:xfrm>
          <a:prstGeom prst="rect">
            <a:avLst/>
          </a:prstGeom>
        </p:spPr>
      </p:pic>
      <p:pic>
        <p:nvPicPr>
          <p:cNvPr id="19" name="Picture 18">
            <a:extLst>
              <a:ext uri="{FF2B5EF4-FFF2-40B4-BE49-F238E27FC236}">
                <a16:creationId xmlns:a16="http://schemas.microsoft.com/office/drawing/2014/main" id="{395A2B41-F930-EB51-3B74-BB0D80DC56FE}"/>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257863" y="4970378"/>
            <a:ext cx="467177" cy="467177"/>
          </a:xfrm>
          <a:prstGeom prst="rect">
            <a:avLst/>
          </a:prstGeom>
        </p:spPr>
      </p:pic>
      <p:pic>
        <p:nvPicPr>
          <p:cNvPr id="21" name="Picture 20">
            <a:extLst>
              <a:ext uri="{FF2B5EF4-FFF2-40B4-BE49-F238E27FC236}">
                <a16:creationId xmlns:a16="http://schemas.microsoft.com/office/drawing/2014/main" id="{9D7FB0F3-AF18-E428-1BD2-29A4476E27BC}"/>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91836" y="3122686"/>
            <a:ext cx="467176" cy="467176"/>
          </a:xfrm>
          <a:prstGeom prst="rect">
            <a:avLst/>
          </a:prstGeom>
        </p:spPr>
      </p:pic>
    </p:spTree>
    <p:extLst>
      <p:ext uri="{BB962C8B-B14F-4D97-AF65-F5344CB8AC3E}">
        <p14:creationId xmlns:p14="http://schemas.microsoft.com/office/powerpoint/2010/main" val="1978881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3A13-21E0-4F30-920A-A286B8C4AC3F}" type="datetime1">
              <a:rPr lang="fr-FR" smtClean="0"/>
              <a:t>15/09/2024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499AE8B-0830-4386-ABE1-109AB8F9E83B}" type="slidenum">
              <a:rPr lang="fr-FR" smtClean="0"/>
              <a:t>‹#›</a:t>
            </a:fld>
            <a:endParaRPr lang="fr-FR"/>
          </a:p>
        </p:txBody>
      </p:sp>
    </p:spTree>
    <p:extLst>
      <p:ext uri="{BB962C8B-B14F-4D97-AF65-F5344CB8AC3E}">
        <p14:creationId xmlns:p14="http://schemas.microsoft.com/office/powerpoint/2010/main" val="39102199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275A418-1D57-4095-8FD8-50444C3F31B2}" type="datetime1">
              <a:rPr lang="fr-FR" smtClean="0"/>
              <a:t>15/09/2024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499AE8B-0830-4386-ABE1-109AB8F9E83B}" type="slidenum">
              <a:rPr lang="fr-FR" smtClean="0"/>
              <a:t>‹#›</a:t>
            </a:fld>
            <a:endParaRPr lang="fr-FR"/>
          </a:p>
        </p:txBody>
      </p:sp>
    </p:spTree>
    <p:extLst>
      <p:ext uri="{BB962C8B-B14F-4D97-AF65-F5344CB8AC3E}">
        <p14:creationId xmlns:p14="http://schemas.microsoft.com/office/powerpoint/2010/main" val="6278746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DD65129-34CC-479A-BD0C-81B95D0026CB}" type="datetime1">
              <a:rPr lang="fr-FR" smtClean="0"/>
              <a:t>15/09/2024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7499AE8B-0830-4386-ABE1-109AB8F9E83B}" type="slidenum">
              <a:rPr lang="fr-FR" smtClean="0"/>
              <a:t>‹#›</a:t>
            </a:fld>
            <a:endParaRPr lang="fr-FR"/>
          </a:p>
        </p:txBody>
      </p:sp>
      <p:pic>
        <p:nvPicPr>
          <p:cNvPr id="2" name="Picture 1">
            <a:extLst>
              <a:ext uri="{FF2B5EF4-FFF2-40B4-BE49-F238E27FC236}">
                <a16:creationId xmlns:a16="http://schemas.microsoft.com/office/drawing/2014/main" id="{5B0100C9-B6C0-0620-DF15-D70A67FA68F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784329" y="0"/>
            <a:ext cx="3407671" cy="679705"/>
          </a:xfrm>
          <a:prstGeom prst="rect">
            <a:avLst/>
          </a:prstGeom>
        </p:spPr>
      </p:pic>
      <p:pic>
        <p:nvPicPr>
          <p:cNvPr id="3" name="Picture 2">
            <a:extLst>
              <a:ext uri="{FF2B5EF4-FFF2-40B4-BE49-F238E27FC236}">
                <a16:creationId xmlns:a16="http://schemas.microsoft.com/office/drawing/2014/main" id="{9C7F68B4-C7BE-4435-980E-A49FBAD2160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0"/>
            <a:ext cx="12192001" cy="6857999"/>
          </a:xfrm>
          <a:prstGeom prst="rect">
            <a:avLst/>
          </a:prstGeom>
        </p:spPr>
      </p:pic>
      <p:sp>
        <p:nvSpPr>
          <p:cNvPr id="4" name="Slide Number Placeholder 1">
            <a:extLst>
              <a:ext uri="{FF2B5EF4-FFF2-40B4-BE49-F238E27FC236}">
                <a16:creationId xmlns:a16="http://schemas.microsoft.com/office/drawing/2014/main" id="{2996240F-DAB5-00A1-7DAC-6EADFAB4C5FC}"/>
              </a:ext>
            </a:extLst>
          </p:cNvPr>
          <p:cNvSpPr txBox="1">
            <a:spLocks/>
          </p:cNvSpPr>
          <p:nvPr userDrawn="1"/>
        </p:nvSpPr>
        <p:spPr>
          <a:xfrm>
            <a:off x="10634135" y="6356350"/>
            <a:ext cx="1530927" cy="365125"/>
          </a:xfrm>
          <a:prstGeom prst="rect">
            <a:avLst/>
          </a:prstGeom>
        </p:spPr>
        <p:txBody>
          <a:bodyPr vert="horz" lIns="91440" tIns="45720" rIns="91440" bIns="45720" rtlCol="0" anchor="ctr"/>
          <a:lstStyle>
            <a:defPPr>
              <a:defRPr lang="en-US"/>
            </a:defPPr>
            <a:lvl1pPr marL="0" algn="r" defTabSz="457200" rtl="0" eaLnBrk="1" latinLnBrk="0" hangingPunct="1">
              <a:defRPr sz="1200" b="1"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499AE8B-0830-4386-ABE1-109AB8F9E83B}" type="slidenum">
              <a:rPr lang="fr-FR" smtClean="0"/>
              <a:pPr/>
              <a:t>‹#›</a:t>
            </a:fld>
            <a:endParaRPr lang="fr-FR"/>
          </a:p>
        </p:txBody>
      </p:sp>
      <p:pic>
        <p:nvPicPr>
          <p:cNvPr id="8" name="Picture 7">
            <a:extLst>
              <a:ext uri="{FF2B5EF4-FFF2-40B4-BE49-F238E27FC236}">
                <a16:creationId xmlns:a16="http://schemas.microsoft.com/office/drawing/2014/main" id="{325BC1CE-E74E-5B35-830C-588189EB062F}"/>
              </a:ext>
            </a:extLst>
          </p:cNvPr>
          <p:cNvPicPr>
            <a:picLocks noChangeAspect="1"/>
          </p:cNvPicPr>
          <p:nvPr userDrawn="1"/>
        </p:nvPicPr>
        <p:blipFill>
          <a:blip r:embed="rId4">
            <a:lum bright="70000" contrast="-70000"/>
            <a:extLst>
              <a:ext uri="{BEBA8EAE-BF5A-486C-A8C5-ECC9F3942E4B}">
                <a14:imgProps xmlns:a14="http://schemas.microsoft.com/office/drawing/2010/main">
                  <a14:imgLayer r:embed="rId5">
                    <a14:imgEffect>
                      <a14:colorTemperature colorTemp="3000"/>
                    </a14:imgEffect>
                    <a14:imgEffect>
                      <a14:saturation sat="0"/>
                    </a14:imgEffect>
                  </a14:imgLayer>
                </a14:imgProps>
              </a:ext>
              <a:ext uri="{28A0092B-C50C-407E-A947-70E740481C1C}">
                <a14:useLocalDpi xmlns:a14="http://schemas.microsoft.com/office/drawing/2010/main" val="0"/>
              </a:ext>
            </a:extLst>
          </a:blip>
          <a:stretch>
            <a:fillRect/>
          </a:stretch>
        </p:blipFill>
        <p:spPr>
          <a:xfrm>
            <a:off x="1211479" y="1331343"/>
            <a:ext cx="9471033" cy="1889123"/>
          </a:xfrm>
          <a:prstGeom prst="rect">
            <a:avLst/>
          </a:prstGeom>
        </p:spPr>
      </p:pic>
      <p:sp>
        <p:nvSpPr>
          <p:cNvPr id="11" name="TextBox 10">
            <a:extLst>
              <a:ext uri="{FF2B5EF4-FFF2-40B4-BE49-F238E27FC236}">
                <a16:creationId xmlns:a16="http://schemas.microsoft.com/office/drawing/2014/main" id="{C85F256F-EFDD-A61F-12B5-7808E88A75CD}"/>
              </a:ext>
            </a:extLst>
          </p:cNvPr>
          <p:cNvSpPr txBox="1"/>
          <p:nvPr userDrawn="1"/>
        </p:nvSpPr>
        <p:spPr>
          <a:xfrm>
            <a:off x="0" y="6452467"/>
            <a:ext cx="2035511" cy="369332"/>
          </a:xfrm>
          <a:prstGeom prst="rect">
            <a:avLst/>
          </a:prstGeom>
          <a:noFill/>
        </p:spPr>
        <p:txBody>
          <a:bodyPr wrap="square">
            <a:spAutoFit/>
          </a:bodyPr>
          <a:lstStyle/>
          <a:p>
            <a:r>
              <a:rPr lang="en-DE" dirty="0">
                <a:solidFill>
                  <a:schemeClr val="bg1"/>
                </a:solidFill>
                <a:hlinkClick r:id="rId6">
                  <a:extLst>
                    <a:ext uri="{A12FA001-AC4F-418D-AE19-62706E023703}">
                      <ahyp:hlinkClr xmlns:ahyp="http://schemas.microsoft.com/office/drawing/2018/hyperlinkcolor" val="tx"/>
                    </a:ext>
                  </a:extLst>
                </a:hlinkClick>
              </a:rPr>
              <a:t>www.celticnext.eu</a:t>
            </a:r>
            <a:r>
              <a:rPr lang="en-DE" dirty="0">
                <a:solidFill>
                  <a:schemeClr val="bg1"/>
                </a:solidFill>
              </a:rPr>
              <a:t> </a:t>
            </a:r>
          </a:p>
        </p:txBody>
      </p:sp>
      <p:pic>
        <p:nvPicPr>
          <p:cNvPr id="12" name="Picture 11">
            <a:extLst>
              <a:ext uri="{FF2B5EF4-FFF2-40B4-BE49-F238E27FC236}">
                <a16:creationId xmlns:a16="http://schemas.microsoft.com/office/drawing/2014/main" id="{D68D7613-F4AE-549B-ADB1-D8869F38FD16}"/>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l="12705" t="27966" r="13496" b="-1760"/>
          <a:stretch/>
        </p:blipFill>
        <p:spPr>
          <a:xfrm>
            <a:off x="426212" y="5438072"/>
            <a:ext cx="1044000" cy="1044000"/>
          </a:xfrm>
          <a:prstGeom prst="rect">
            <a:avLst/>
          </a:prstGeom>
          <a:solidFill>
            <a:schemeClr val="bg1"/>
          </a:solidFill>
        </p:spPr>
      </p:pic>
      <p:sp>
        <p:nvSpPr>
          <p:cNvPr id="13" name="Title 1">
            <a:extLst>
              <a:ext uri="{FF2B5EF4-FFF2-40B4-BE49-F238E27FC236}">
                <a16:creationId xmlns:a16="http://schemas.microsoft.com/office/drawing/2014/main" id="{6F0136D0-4DDD-EC05-4DB9-3FD504B97BCC}"/>
              </a:ext>
            </a:extLst>
          </p:cNvPr>
          <p:cNvSpPr>
            <a:spLocks noGrp="1"/>
          </p:cNvSpPr>
          <p:nvPr>
            <p:ph type="ctrTitle" hasCustomPrompt="1"/>
          </p:nvPr>
        </p:nvSpPr>
        <p:spPr>
          <a:xfrm>
            <a:off x="2289395" y="3963664"/>
            <a:ext cx="7315200" cy="1649488"/>
          </a:xfrm>
        </p:spPr>
        <p:txBody>
          <a:bodyPr anchor="b">
            <a:normAutofit/>
          </a:bodyPr>
          <a:lstStyle>
            <a:lvl1pPr algn="ctr">
              <a:defRPr sz="5900" spc="-100" baseline="0">
                <a:solidFill>
                  <a:srgbClr val="FFFFFF"/>
                </a:solidFill>
              </a:defRPr>
            </a:lvl1pPr>
          </a:lstStyle>
          <a:p>
            <a:r>
              <a:rPr lang="en-US" dirty="0"/>
              <a:t>Click to edit the Master title style</a:t>
            </a:r>
          </a:p>
        </p:txBody>
      </p:sp>
      <p:sp>
        <p:nvSpPr>
          <p:cNvPr id="15" name="Title 1">
            <a:extLst>
              <a:ext uri="{FF2B5EF4-FFF2-40B4-BE49-F238E27FC236}">
                <a16:creationId xmlns:a16="http://schemas.microsoft.com/office/drawing/2014/main" id="{73F9F2B8-716E-E02F-299E-757BCE8B0C09}"/>
              </a:ext>
            </a:extLst>
          </p:cNvPr>
          <p:cNvSpPr txBox="1">
            <a:spLocks/>
          </p:cNvSpPr>
          <p:nvPr userDrawn="1"/>
        </p:nvSpPr>
        <p:spPr>
          <a:xfrm>
            <a:off x="2394573" y="4613328"/>
            <a:ext cx="7315200" cy="164948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5900" kern="1200" spc="-100" baseline="0">
                <a:solidFill>
                  <a:srgbClr val="FFFFFF"/>
                </a:solidFill>
                <a:latin typeface="+mj-lt"/>
                <a:ea typeface="+mj-ea"/>
                <a:cs typeface="+mj-cs"/>
              </a:defRPr>
            </a:lvl1pPr>
          </a:lstStyle>
          <a:p>
            <a:r>
              <a:rPr lang="en-US" sz="2800" dirty="0"/>
              <a:t>Sub-title text or presenter name</a:t>
            </a:r>
          </a:p>
        </p:txBody>
      </p:sp>
    </p:spTree>
    <p:extLst>
      <p:ext uri="{BB962C8B-B14F-4D97-AF65-F5344CB8AC3E}">
        <p14:creationId xmlns:p14="http://schemas.microsoft.com/office/powerpoint/2010/main" val="13656388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2_Blank">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C537BDC5-911B-A5E1-714E-B733D23C640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Rectangle 13">
            <a:extLst>
              <a:ext uri="{FF2B5EF4-FFF2-40B4-BE49-F238E27FC236}">
                <a16:creationId xmlns:a16="http://schemas.microsoft.com/office/drawing/2014/main" id="{A5EB196E-CC63-3FB9-D87D-119D716E8715}"/>
              </a:ext>
            </a:extLst>
          </p:cNvPr>
          <p:cNvSpPr/>
          <p:nvPr userDrawn="1"/>
        </p:nvSpPr>
        <p:spPr>
          <a:xfrm rot="2820189">
            <a:off x="2890341" y="-5027279"/>
            <a:ext cx="6131918" cy="9563057"/>
          </a:xfrm>
          <a:prstGeom prst="rect">
            <a:avLst/>
          </a:prstGeom>
          <a:solidFill>
            <a:srgbClr val="375799"/>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40652855-3CA6-C5C3-4F8E-8D54B9D3DCC5}"/>
              </a:ext>
            </a:extLst>
          </p:cNvPr>
          <p:cNvSpPr/>
          <p:nvPr userDrawn="1"/>
        </p:nvSpPr>
        <p:spPr>
          <a:xfrm rot="7950383">
            <a:off x="5162562" y="2726070"/>
            <a:ext cx="6131918" cy="9563057"/>
          </a:xfrm>
          <a:prstGeom prst="rect">
            <a:avLst/>
          </a:prstGeom>
          <a:solidFill>
            <a:srgbClr val="375799"/>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a:extLst>
              <a:ext uri="{FF2B5EF4-FFF2-40B4-BE49-F238E27FC236}">
                <a16:creationId xmlns:a16="http://schemas.microsoft.com/office/drawing/2014/main" id="{342F7C71-B1A9-43D9-2D61-893D160CFA07}"/>
              </a:ext>
            </a:extLst>
          </p:cNvPr>
          <p:cNvSpPr/>
          <p:nvPr userDrawn="1"/>
        </p:nvSpPr>
        <p:spPr>
          <a:xfrm>
            <a:off x="-35918" y="0"/>
            <a:ext cx="6131918" cy="6858000"/>
          </a:xfrm>
          <a:prstGeom prst="rect">
            <a:avLst/>
          </a:prstGeom>
          <a:solidFill>
            <a:srgbClr val="375799"/>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Date Placeholder 4"/>
          <p:cNvSpPr>
            <a:spLocks noGrp="1"/>
          </p:cNvSpPr>
          <p:nvPr>
            <p:ph type="dt" sz="half" idx="10"/>
          </p:nvPr>
        </p:nvSpPr>
        <p:spPr/>
        <p:txBody>
          <a:bodyPr/>
          <a:lstStyle>
            <a:lvl1pPr>
              <a:defRPr>
                <a:solidFill>
                  <a:schemeClr val="bg1"/>
                </a:solidFill>
              </a:defRPr>
            </a:lvl1pPr>
          </a:lstStyle>
          <a:p>
            <a:fld id="{CDD65129-34CC-479A-BD0C-81B95D0026CB}" type="datetime1">
              <a:rPr lang="fr-FR" smtClean="0"/>
              <a:pPr/>
              <a:t>15/09/2024</a:t>
            </a:fld>
            <a:endParaRPr lang="fr-FR" dirty="0"/>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fr-FR"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7499AE8B-0830-4386-ABE1-109AB8F9E83B}" type="slidenum">
              <a:rPr lang="fr-FR" smtClean="0"/>
              <a:pPr/>
              <a:t>‹#›</a:t>
            </a:fld>
            <a:endParaRPr lang="fr-FR" dirty="0"/>
          </a:p>
        </p:txBody>
      </p:sp>
      <p:sp>
        <p:nvSpPr>
          <p:cNvPr id="4" name="Slide Number Placeholder 1">
            <a:extLst>
              <a:ext uri="{FF2B5EF4-FFF2-40B4-BE49-F238E27FC236}">
                <a16:creationId xmlns:a16="http://schemas.microsoft.com/office/drawing/2014/main" id="{2996240F-DAB5-00A1-7DAC-6EADFAB4C5FC}"/>
              </a:ext>
            </a:extLst>
          </p:cNvPr>
          <p:cNvSpPr txBox="1">
            <a:spLocks/>
          </p:cNvSpPr>
          <p:nvPr userDrawn="1"/>
        </p:nvSpPr>
        <p:spPr>
          <a:xfrm>
            <a:off x="10156489" y="6356350"/>
            <a:ext cx="1530927" cy="365125"/>
          </a:xfrm>
          <a:prstGeom prst="rect">
            <a:avLst/>
          </a:prstGeom>
        </p:spPr>
        <p:txBody>
          <a:bodyPr vert="horz" lIns="91440" tIns="45720" rIns="91440" bIns="45720" rtlCol="0" anchor="ctr"/>
          <a:lstStyle>
            <a:defPPr>
              <a:defRPr lang="en-US"/>
            </a:defPPr>
            <a:lvl1pPr marL="0" algn="r" defTabSz="457200" rtl="0" eaLnBrk="1" latinLnBrk="0" hangingPunct="1">
              <a:defRPr sz="1200" b="1"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499AE8B-0830-4386-ABE1-109AB8F9E83B}" type="slidenum">
              <a:rPr lang="fr-FR" smtClean="0">
                <a:solidFill>
                  <a:schemeClr val="bg1"/>
                </a:solidFill>
              </a:rPr>
              <a:pPr/>
              <a:t>‹#›</a:t>
            </a:fld>
            <a:endParaRPr lang="fr-FR" dirty="0">
              <a:solidFill>
                <a:schemeClr val="bg1"/>
              </a:solidFill>
            </a:endParaRPr>
          </a:p>
        </p:txBody>
      </p:sp>
      <p:sp>
        <p:nvSpPr>
          <p:cNvPr id="11" name="TextBox 10">
            <a:extLst>
              <a:ext uri="{FF2B5EF4-FFF2-40B4-BE49-F238E27FC236}">
                <a16:creationId xmlns:a16="http://schemas.microsoft.com/office/drawing/2014/main" id="{C85F256F-EFDD-A61F-12B5-7808E88A75CD}"/>
              </a:ext>
            </a:extLst>
          </p:cNvPr>
          <p:cNvSpPr txBox="1"/>
          <p:nvPr userDrawn="1"/>
        </p:nvSpPr>
        <p:spPr>
          <a:xfrm>
            <a:off x="7262061" y="5896397"/>
            <a:ext cx="2035511" cy="369332"/>
          </a:xfrm>
          <a:prstGeom prst="rect">
            <a:avLst/>
          </a:prstGeom>
          <a:noFill/>
        </p:spPr>
        <p:txBody>
          <a:bodyPr wrap="square">
            <a:spAutoFit/>
          </a:bodyPr>
          <a:lstStyle/>
          <a:p>
            <a:r>
              <a:rPr lang="en-DE" dirty="0">
                <a:solidFill>
                  <a:schemeClr val="bg1"/>
                </a:solidFill>
                <a:hlinkClick r:id="rId3">
                  <a:extLst>
                    <a:ext uri="{A12FA001-AC4F-418D-AE19-62706E023703}">
                      <ahyp:hlinkClr xmlns:ahyp="http://schemas.microsoft.com/office/drawing/2018/hyperlinkcolor" val="tx"/>
                    </a:ext>
                  </a:extLst>
                </a:hlinkClick>
              </a:rPr>
              <a:t>www.celticnext.eu</a:t>
            </a:r>
            <a:r>
              <a:rPr lang="en-DE" dirty="0">
                <a:solidFill>
                  <a:schemeClr val="bg1"/>
                </a:solidFill>
              </a:rPr>
              <a:t> </a:t>
            </a:r>
          </a:p>
        </p:txBody>
      </p:sp>
      <p:pic>
        <p:nvPicPr>
          <p:cNvPr id="12" name="Picture 11">
            <a:extLst>
              <a:ext uri="{FF2B5EF4-FFF2-40B4-BE49-F238E27FC236}">
                <a16:creationId xmlns:a16="http://schemas.microsoft.com/office/drawing/2014/main" id="{D68D7613-F4AE-549B-ADB1-D8869F38FD16}"/>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12705" t="27966" r="13496" b="-1760"/>
          <a:stretch/>
        </p:blipFill>
        <p:spPr>
          <a:xfrm>
            <a:off x="9297572" y="5253399"/>
            <a:ext cx="966426" cy="966426"/>
          </a:xfrm>
          <a:prstGeom prst="rect">
            <a:avLst/>
          </a:prstGeom>
          <a:solidFill>
            <a:schemeClr val="bg1"/>
          </a:solidFill>
        </p:spPr>
      </p:pic>
      <p:sp>
        <p:nvSpPr>
          <p:cNvPr id="13" name="Title 1">
            <a:extLst>
              <a:ext uri="{FF2B5EF4-FFF2-40B4-BE49-F238E27FC236}">
                <a16:creationId xmlns:a16="http://schemas.microsoft.com/office/drawing/2014/main" id="{6F0136D0-4DDD-EC05-4DB9-3FD504B97BCC}"/>
              </a:ext>
            </a:extLst>
          </p:cNvPr>
          <p:cNvSpPr>
            <a:spLocks noGrp="1"/>
          </p:cNvSpPr>
          <p:nvPr>
            <p:ph type="ctrTitle" hasCustomPrompt="1"/>
          </p:nvPr>
        </p:nvSpPr>
        <p:spPr>
          <a:xfrm>
            <a:off x="0" y="1498958"/>
            <a:ext cx="7315200" cy="1649488"/>
          </a:xfrm>
        </p:spPr>
        <p:txBody>
          <a:bodyPr anchor="b">
            <a:normAutofit/>
          </a:bodyPr>
          <a:lstStyle>
            <a:lvl1pPr algn="ctr">
              <a:defRPr sz="5900" spc="-100" baseline="0">
                <a:solidFill>
                  <a:srgbClr val="FFFFFF"/>
                </a:solidFill>
              </a:defRPr>
            </a:lvl1pPr>
          </a:lstStyle>
          <a:p>
            <a:r>
              <a:rPr lang="en-US" dirty="0"/>
              <a:t>Click to edit the Master title style</a:t>
            </a:r>
          </a:p>
        </p:txBody>
      </p:sp>
      <p:sp>
        <p:nvSpPr>
          <p:cNvPr id="15" name="Title 1">
            <a:extLst>
              <a:ext uri="{FF2B5EF4-FFF2-40B4-BE49-F238E27FC236}">
                <a16:creationId xmlns:a16="http://schemas.microsoft.com/office/drawing/2014/main" id="{73F9F2B8-716E-E02F-299E-757BCE8B0C09}"/>
              </a:ext>
            </a:extLst>
          </p:cNvPr>
          <p:cNvSpPr txBox="1">
            <a:spLocks/>
          </p:cNvSpPr>
          <p:nvPr userDrawn="1"/>
        </p:nvSpPr>
        <p:spPr>
          <a:xfrm>
            <a:off x="-35919" y="4041452"/>
            <a:ext cx="8501437" cy="164948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5900" kern="1200" spc="-100" baseline="0">
                <a:solidFill>
                  <a:srgbClr val="FFFFFF"/>
                </a:solidFill>
                <a:latin typeface="+mj-lt"/>
                <a:ea typeface="+mj-ea"/>
                <a:cs typeface="+mj-cs"/>
              </a:defRPr>
            </a:lvl1pPr>
          </a:lstStyle>
          <a:p>
            <a:r>
              <a:rPr lang="en-DE" sz="2800" dirty="0"/>
              <a:t>Proposers’ Brokerage Day, London 18/09/2024, Xavier Priem</a:t>
            </a:r>
            <a:endParaRPr lang="en-US" sz="2800" dirty="0"/>
          </a:p>
        </p:txBody>
      </p:sp>
      <p:sp>
        <p:nvSpPr>
          <p:cNvPr id="10" name="Rectangle 9">
            <a:extLst>
              <a:ext uri="{FF2B5EF4-FFF2-40B4-BE49-F238E27FC236}">
                <a16:creationId xmlns:a16="http://schemas.microsoft.com/office/drawing/2014/main" id="{2814A8AA-60F7-EC40-77E7-DD6B2E6CDC58}"/>
              </a:ext>
            </a:extLst>
          </p:cNvPr>
          <p:cNvSpPr/>
          <p:nvPr userDrawn="1"/>
        </p:nvSpPr>
        <p:spPr>
          <a:xfrm>
            <a:off x="-35918" y="3429000"/>
            <a:ext cx="12227917" cy="16494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2" name="Picture 1">
            <a:extLst>
              <a:ext uri="{FF2B5EF4-FFF2-40B4-BE49-F238E27FC236}">
                <a16:creationId xmlns:a16="http://schemas.microsoft.com/office/drawing/2014/main" id="{5B0100C9-B6C0-0620-DF15-D70A67FA68F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33561" y="3762749"/>
            <a:ext cx="5822740" cy="1161422"/>
          </a:xfrm>
          <a:prstGeom prst="rect">
            <a:avLst/>
          </a:prstGeom>
        </p:spPr>
      </p:pic>
    </p:spTree>
    <p:extLst>
      <p:ext uri="{BB962C8B-B14F-4D97-AF65-F5344CB8AC3E}">
        <p14:creationId xmlns:p14="http://schemas.microsoft.com/office/powerpoint/2010/main" val="4609555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CC37C4C7-E03F-429F-ABB9-E79E72F980A1}" type="datetime1">
              <a:rPr lang="fr-FR" smtClean="0"/>
              <a:t>15/09/2024</a:t>
            </a:fld>
            <a:endParaRPr lang="fr-FR"/>
          </a:p>
        </p:txBody>
      </p:sp>
      <p:sp>
        <p:nvSpPr>
          <p:cNvPr id="9" name="Footer Placeholder 8"/>
          <p:cNvSpPr>
            <a:spLocks noGrp="1"/>
          </p:cNvSpPr>
          <p:nvPr>
            <p:ph type="ftr" sz="quarter" idx="11"/>
          </p:nvPr>
        </p:nvSpPr>
        <p:spPr/>
        <p:txBody>
          <a:bodyPr/>
          <a:lstStyle/>
          <a:p>
            <a:endParaRPr lang="fr-FR"/>
          </a:p>
        </p:txBody>
      </p:sp>
      <p:sp>
        <p:nvSpPr>
          <p:cNvPr id="10" name="Slide Number Placeholder 9"/>
          <p:cNvSpPr>
            <a:spLocks noGrp="1"/>
          </p:cNvSpPr>
          <p:nvPr>
            <p:ph type="sldNum" sz="quarter" idx="12"/>
          </p:nvPr>
        </p:nvSpPr>
        <p:spPr/>
        <p:txBody>
          <a:bodyPr/>
          <a:lstStyle/>
          <a:p>
            <a:fld id="{7499AE8B-0830-4386-ABE1-109AB8F9E83B}" type="slidenum">
              <a:rPr lang="fr-FR" smtClean="0"/>
              <a:t>‹#›</a:t>
            </a:fld>
            <a:endParaRPr lang="fr-FR"/>
          </a:p>
        </p:txBody>
      </p:sp>
    </p:spTree>
    <p:extLst>
      <p:ext uri="{BB962C8B-B14F-4D97-AF65-F5344CB8AC3E}">
        <p14:creationId xmlns:p14="http://schemas.microsoft.com/office/powerpoint/2010/main" val="33755704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6D7226D2-A60D-4061-B823-1AF2D48DF7FF}" type="datetime1">
              <a:rPr lang="fr-FR" smtClean="0"/>
              <a:t>15/09/2024</a:t>
            </a:fld>
            <a:endParaRPr lang="fr-FR"/>
          </a:p>
        </p:txBody>
      </p:sp>
      <p:sp>
        <p:nvSpPr>
          <p:cNvPr id="11" name="Footer Placeholder 10"/>
          <p:cNvSpPr>
            <a:spLocks noGrp="1"/>
          </p:cNvSpPr>
          <p:nvPr>
            <p:ph type="ftr" sz="quarter" idx="11"/>
          </p:nvPr>
        </p:nvSpPr>
        <p:spPr/>
        <p:txBody>
          <a:bodyPr/>
          <a:lstStyle/>
          <a:p>
            <a:endParaRPr lang="fr-FR"/>
          </a:p>
        </p:txBody>
      </p:sp>
      <p:sp>
        <p:nvSpPr>
          <p:cNvPr id="12" name="Slide Number Placeholder 11"/>
          <p:cNvSpPr>
            <a:spLocks noGrp="1"/>
          </p:cNvSpPr>
          <p:nvPr>
            <p:ph type="sldNum" sz="quarter" idx="12"/>
          </p:nvPr>
        </p:nvSpPr>
        <p:spPr/>
        <p:txBody>
          <a:bodyPr/>
          <a:lstStyle/>
          <a:p>
            <a:fld id="{7499AE8B-0830-4386-ABE1-109AB8F9E83B}" type="slidenum">
              <a:rPr lang="fr-FR" smtClean="0"/>
              <a:t>‹#›</a:t>
            </a:fld>
            <a:endParaRPr lang="fr-FR"/>
          </a:p>
        </p:txBody>
      </p:sp>
    </p:spTree>
    <p:extLst>
      <p:ext uri="{BB962C8B-B14F-4D97-AF65-F5344CB8AC3E}">
        <p14:creationId xmlns:p14="http://schemas.microsoft.com/office/powerpoint/2010/main" val="3619921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9E2B6C2F-2E41-4A88-B960-500C7DF881F8}" type="datetime1">
              <a:rPr lang="fr-FR" smtClean="0"/>
              <a:t>15/09/2024</a:t>
            </a:fld>
            <a:endParaRPr lang="fr-FR"/>
          </a:p>
        </p:txBody>
      </p:sp>
      <p:sp>
        <p:nvSpPr>
          <p:cNvPr id="7" name="Footer Placeholder 6"/>
          <p:cNvSpPr>
            <a:spLocks noGrp="1"/>
          </p:cNvSpPr>
          <p:nvPr>
            <p:ph type="ftr" sz="quarter" idx="11"/>
          </p:nvPr>
        </p:nvSpPr>
        <p:spPr/>
        <p:txBody>
          <a:bodyPr/>
          <a:lstStyle/>
          <a:p>
            <a:endParaRPr lang="fr-FR"/>
          </a:p>
        </p:txBody>
      </p:sp>
      <p:sp>
        <p:nvSpPr>
          <p:cNvPr id="8" name="Slide Number Placeholder 7"/>
          <p:cNvSpPr>
            <a:spLocks noGrp="1"/>
          </p:cNvSpPr>
          <p:nvPr>
            <p:ph type="sldNum" sz="quarter" idx="12"/>
          </p:nvPr>
        </p:nvSpPr>
        <p:spPr/>
        <p:txBody>
          <a:bodyPr/>
          <a:lstStyle/>
          <a:p>
            <a:fld id="{7499AE8B-0830-4386-ABE1-109AB8F9E83B}" type="slidenum">
              <a:rPr lang="fr-FR" smtClean="0"/>
              <a:t>‹#›</a:t>
            </a:fld>
            <a:endParaRPr lang="fr-FR"/>
          </a:p>
        </p:txBody>
      </p:sp>
    </p:spTree>
    <p:extLst>
      <p:ext uri="{BB962C8B-B14F-4D97-AF65-F5344CB8AC3E}">
        <p14:creationId xmlns:p14="http://schemas.microsoft.com/office/powerpoint/2010/main" val="11159763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DD65129-34CC-479A-BD0C-81B95D0026CB}" type="datetime1">
              <a:rPr lang="fr-FR" smtClean="0"/>
              <a:t>15/09/2024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7499AE8B-0830-4386-ABE1-109AB8F9E83B}" type="slidenum">
              <a:rPr lang="fr-FR" smtClean="0"/>
              <a:t>‹#›</a:t>
            </a:fld>
            <a:endParaRPr lang="fr-FR"/>
          </a:p>
        </p:txBody>
      </p:sp>
      <p:pic>
        <p:nvPicPr>
          <p:cNvPr id="2" name="Picture 1">
            <a:extLst>
              <a:ext uri="{FF2B5EF4-FFF2-40B4-BE49-F238E27FC236}">
                <a16:creationId xmlns:a16="http://schemas.microsoft.com/office/drawing/2014/main" id="{5B0100C9-B6C0-0620-DF15-D70A67FA68F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784329" y="0"/>
            <a:ext cx="3407671" cy="679705"/>
          </a:xfrm>
          <a:prstGeom prst="rect">
            <a:avLst/>
          </a:prstGeom>
        </p:spPr>
      </p:pic>
    </p:spTree>
    <p:extLst>
      <p:ext uri="{BB962C8B-B14F-4D97-AF65-F5344CB8AC3E}">
        <p14:creationId xmlns:p14="http://schemas.microsoft.com/office/powerpoint/2010/main" val="20063460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rgbClr val="375799"/>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6066F702-A15E-4B6A-8FA1-9408132B4F5E}" type="datetime1">
              <a:rPr lang="fr-FR" smtClean="0"/>
              <a:t>15/09/2024</a:t>
            </a:fld>
            <a:endParaRPr lang="fr-FR"/>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fr-FR"/>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7499AE8B-0830-4386-ABE1-109AB8F9E83B}" type="slidenum">
              <a:rPr lang="fr-FR" smtClean="0"/>
              <a:t>‹#›</a:t>
            </a:fld>
            <a:endParaRPr lang="fr-FR"/>
          </a:p>
        </p:txBody>
      </p:sp>
      <p:pic>
        <p:nvPicPr>
          <p:cNvPr id="8" name="Picture 7">
            <a:extLst>
              <a:ext uri="{FF2B5EF4-FFF2-40B4-BE49-F238E27FC236}">
                <a16:creationId xmlns:a16="http://schemas.microsoft.com/office/drawing/2014/main" id="{F908B39B-9F18-31BE-C2B4-FA10E9E92824}"/>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8784329" y="0"/>
            <a:ext cx="3407671" cy="679705"/>
          </a:xfrm>
          <a:prstGeom prst="rect">
            <a:avLst/>
          </a:prstGeom>
        </p:spPr>
      </p:pic>
    </p:spTree>
    <p:extLst>
      <p:ext uri="{BB962C8B-B14F-4D97-AF65-F5344CB8AC3E}">
        <p14:creationId xmlns:p14="http://schemas.microsoft.com/office/powerpoint/2010/main" val="29203699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726" r:id="rId4"/>
    <p:sldLayoutId id="2147483727"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96" r:id="rId14"/>
    <p:sldLayoutId id="2147483725" r:id="rId15"/>
  </p:sldLayoutIdLst>
  <p:hf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hyperlink" Target="https://cluster-projects.eurestools.eu/" TargetMode="External"/><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hyperlink" Target="https://cluster-projects.eurestools.eu/" TargetMode="External"/><Relationship Id="rId2" Type="http://schemas.openxmlformats.org/officeDocument/2006/relationships/image" Target="../media/image16.png"/><Relationship Id="rId1" Type="http://schemas.openxmlformats.org/officeDocument/2006/relationships/slideLayout" Target="../slideLayouts/slideLayout9.xml"/><Relationship Id="rId6" Type="http://schemas.openxmlformats.org/officeDocument/2006/relationships/image" Target="../media/image19.jpg"/><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9.xml"/><Relationship Id="rId4" Type="http://schemas.openxmlformats.org/officeDocument/2006/relationships/hyperlink" Target="https://www.celticnext.eu/brokerage-tool/"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9.xml"/><Relationship Id="rId5" Type="http://schemas.openxmlformats.org/officeDocument/2006/relationships/image" Target="../media/image27.png"/><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9.xml"/><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hyperlink" Target="https://www.celticnext.eu/research-areas/" TargetMode="External"/><Relationship Id="rId2" Type="http://schemas.openxmlformats.org/officeDocument/2006/relationships/image" Target="../media/image10.emf"/><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hyperlink" Target="https://www.celticnext.eu/" TargetMode="External"/><Relationship Id="rId2" Type="http://schemas.openxmlformats.org/officeDocument/2006/relationships/hyperlink" Target="mailto:office@celticnext.eu" TargetMode="Externa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slideLayout" Target="../slideLayouts/slideLayout9.xml"/><Relationship Id="rId6" Type="http://schemas.openxmlformats.org/officeDocument/2006/relationships/hyperlink" Target="https://www.celticnext.eu/research-areas/" TargetMode="External"/><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celticnext.eu/guides-contracts-templates/" TargetMode="External"/><Relationship Id="rId1" Type="http://schemas.openxmlformats.org/officeDocument/2006/relationships/slideLayout" Target="../slideLayouts/slideLayout7.xml"/><Relationship Id="rId5" Type="http://schemas.openxmlformats.org/officeDocument/2006/relationships/hyperlink" Target="https://bscw.celticnext.eu/pub/bscw.cgi/d112123/CPP-Proposal-Guidelines%20-%20%202022.pdf" TargetMode="Externa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8" Type="http://schemas.openxmlformats.org/officeDocument/2006/relationships/hyperlink" Target="https://www.celticnext.eu/national-public-contacts-funding-schemes/"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hyperlink" Target="https://www.celticnext.eu/call-information/" TargetMode="Externa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550741B-6182-29A0-1D18-8871DDA4349E}"/>
              </a:ext>
            </a:extLst>
          </p:cNvPr>
          <p:cNvSpPr>
            <a:spLocks noGrp="1"/>
          </p:cNvSpPr>
          <p:nvPr>
            <p:ph type="sldNum" sz="quarter" idx="12"/>
          </p:nvPr>
        </p:nvSpPr>
        <p:spPr/>
        <p:txBody>
          <a:bodyPr/>
          <a:lstStyle/>
          <a:p>
            <a:fld id="{7499AE8B-0830-4386-ABE1-109AB8F9E83B}" type="slidenum">
              <a:rPr lang="fr-FR" smtClean="0"/>
              <a:t>1</a:t>
            </a:fld>
            <a:endParaRPr lang="fr-FR"/>
          </a:p>
        </p:txBody>
      </p:sp>
      <p:sp>
        <p:nvSpPr>
          <p:cNvPr id="2" name="Title 1">
            <a:extLst>
              <a:ext uri="{FF2B5EF4-FFF2-40B4-BE49-F238E27FC236}">
                <a16:creationId xmlns:a16="http://schemas.microsoft.com/office/drawing/2014/main" id="{871FF2AA-300F-7DDD-81F5-8DF9405A94B0}"/>
              </a:ext>
            </a:extLst>
          </p:cNvPr>
          <p:cNvSpPr>
            <a:spLocks noGrp="1"/>
          </p:cNvSpPr>
          <p:nvPr>
            <p:ph type="ctrTitle"/>
          </p:nvPr>
        </p:nvSpPr>
        <p:spPr>
          <a:xfrm>
            <a:off x="-1" y="1498958"/>
            <a:ext cx="9990161" cy="1649488"/>
          </a:xfrm>
        </p:spPr>
        <p:txBody>
          <a:bodyPr>
            <a:normAutofit fontScale="90000"/>
          </a:bodyPr>
          <a:lstStyle/>
          <a:p>
            <a:r>
              <a:rPr lang="LID4096" dirty="0"/>
              <a:t>How to make a successful proposal?</a:t>
            </a:r>
            <a:br>
              <a:rPr lang="LID4096" dirty="0"/>
            </a:br>
            <a:r>
              <a:rPr lang="LID4096" dirty="0"/>
              <a:t>Brokerage Tool</a:t>
            </a:r>
            <a:br>
              <a:rPr lang="LID4096" dirty="0"/>
            </a:br>
            <a:r>
              <a:rPr lang="LID4096" dirty="0"/>
              <a:t>Autumn Call 2024</a:t>
            </a:r>
          </a:p>
        </p:txBody>
      </p:sp>
    </p:spTree>
    <p:extLst>
      <p:ext uri="{BB962C8B-B14F-4D97-AF65-F5344CB8AC3E}">
        <p14:creationId xmlns:p14="http://schemas.microsoft.com/office/powerpoint/2010/main" val="14321490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F6542-D594-0598-DE91-759CB7D720E8}"/>
              </a:ext>
            </a:extLst>
          </p:cNvPr>
          <p:cNvSpPr>
            <a:spLocks noGrp="1"/>
          </p:cNvSpPr>
          <p:nvPr>
            <p:ph type="title"/>
          </p:nvPr>
        </p:nvSpPr>
        <p:spPr/>
        <p:txBody>
          <a:bodyPr>
            <a:normAutofit/>
          </a:bodyPr>
          <a:lstStyle/>
          <a:p>
            <a:r>
              <a:rPr lang="de-DE" dirty="0"/>
              <a:t>A: </a:t>
            </a:r>
            <a:r>
              <a:rPr lang="de-DE" dirty="0" err="1"/>
              <a:t>Submit</a:t>
            </a:r>
            <a:r>
              <a:rPr lang="de-DE" dirty="0"/>
              <a:t> </a:t>
            </a:r>
            <a:r>
              <a:rPr lang="de-DE" dirty="0" err="1"/>
              <a:t>your</a:t>
            </a:r>
            <a:r>
              <a:rPr lang="de-DE" dirty="0"/>
              <a:t> </a:t>
            </a:r>
            <a:r>
              <a:rPr lang="de-DE" dirty="0" err="1"/>
              <a:t>proposal</a:t>
            </a:r>
            <a:br>
              <a:rPr lang="en-DE" dirty="0"/>
            </a:br>
            <a:br>
              <a:rPr lang="en-DE" dirty="0"/>
            </a:br>
            <a:br>
              <a:rPr lang="en-DE" dirty="0"/>
            </a:br>
            <a:endParaRPr lang="de-DE" dirty="0"/>
          </a:p>
        </p:txBody>
      </p:sp>
      <p:sp>
        <p:nvSpPr>
          <p:cNvPr id="4" name="Text Placeholder 3">
            <a:extLst>
              <a:ext uri="{FF2B5EF4-FFF2-40B4-BE49-F238E27FC236}">
                <a16:creationId xmlns:a16="http://schemas.microsoft.com/office/drawing/2014/main" id="{B518D5B9-E27B-BC5F-ED47-949DF9955081}"/>
              </a:ext>
            </a:extLst>
          </p:cNvPr>
          <p:cNvSpPr>
            <a:spLocks noGrp="1"/>
          </p:cNvSpPr>
          <p:nvPr>
            <p:ph type="body" sz="half" idx="2"/>
          </p:nvPr>
        </p:nvSpPr>
        <p:spPr/>
        <p:txBody>
          <a:bodyPr/>
          <a:lstStyle/>
          <a:p>
            <a:endParaRPr lang="de-DE"/>
          </a:p>
        </p:txBody>
      </p:sp>
      <p:sp>
        <p:nvSpPr>
          <p:cNvPr id="5" name="Slide Number Placeholder 4">
            <a:extLst>
              <a:ext uri="{FF2B5EF4-FFF2-40B4-BE49-F238E27FC236}">
                <a16:creationId xmlns:a16="http://schemas.microsoft.com/office/drawing/2014/main" id="{07D46DA2-2096-FB2C-4439-790F0F1120BF}"/>
              </a:ext>
            </a:extLst>
          </p:cNvPr>
          <p:cNvSpPr>
            <a:spLocks noGrp="1"/>
          </p:cNvSpPr>
          <p:nvPr>
            <p:ph type="sldNum" sz="quarter" idx="12"/>
          </p:nvPr>
        </p:nvSpPr>
        <p:spPr/>
        <p:txBody>
          <a:bodyPr/>
          <a:lstStyle/>
          <a:p>
            <a:fld id="{7499AE8B-0830-4386-ABE1-109AB8F9E83B}" type="slidenum">
              <a:rPr lang="fr-FR" smtClean="0"/>
              <a:t>10</a:t>
            </a:fld>
            <a:endParaRPr lang="fr-FR"/>
          </a:p>
        </p:txBody>
      </p:sp>
      <p:pic>
        <p:nvPicPr>
          <p:cNvPr id="8" name="Picture 7">
            <a:extLst>
              <a:ext uri="{FF2B5EF4-FFF2-40B4-BE49-F238E27FC236}">
                <a16:creationId xmlns:a16="http://schemas.microsoft.com/office/drawing/2014/main" id="{8A1CD34C-A8ED-4981-8D76-13218284CA67}"/>
              </a:ext>
            </a:extLst>
          </p:cNvPr>
          <p:cNvPicPr>
            <a:picLocks noChangeAspect="1"/>
          </p:cNvPicPr>
          <p:nvPr/>
        </p:nvPicPr>
        <p:blipFill>
          <a:blip r:embed="rId2"/>
          <a:stretch>
            <a:fillRect/>
          </a:stretch>
        </p:blipFill>
        <p:spPr>
          <a:xfrm>
            <a:off x="72136" y="2724989"/>
            <a:ext cx="3294312" cy="3352277"/>
          </a:xfrm>
          <a:prstGeom prst="rect">
            <a:avLst/>
          </a:prstGeom>
        </p:spPr>
      </p:pic>
      <p:sp>
        <p:nvSpPr>
          <p:cNvPr id="6" name="Rectangle 12"/>
          <p:cNvSpPr>
            <a:spLocks noGrp="1"/>
          </p:cNvSpPr>
          <p:nvPr>
            <p:ph idx="1"/>
          </p:nvPr>
        </p:nvSpPr>
        <p:spPr bwMode="auto">
          <a:xfrm>
            <a:off x="3867150" y="868363"/>
            <a:ext cx="7315200" cy="512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normAutofit/>
          </a:bodyPr>
          <a:lstStyle>
            <a:lvl1pPr algn="ctr">
              <a:defRPr sz="5600">
                <a:solidFill>
                  <a:srgbClr val="000000"/>
                </a:solidFill>
                <a:latin typeface="Gill Sans" charset="0"/>
                <a:ea typeface="ヒラギノ角ゴ ProN W3" charset="0"/>
                <a:cs typeface="ヒラギノ角ゴ ProN W3" charset="0"/>
                <a:sym typeface="Gill Sans" charset="0"/>
              </a:defRPr>
            </a:lvl1pPr>
            <a:lvl2pPr marL="742950" indent="-285750" algn="ctr">
              <a:defRPr sz="5600">
                <a:solidFill>
                  <a:srgbClr val="000000"/>
                </a:solidFill>
                <a:latin typeface="Gill Sans" charset="0"/>
                <a:ea typeface="ヒラギノ角ゴ ProN W3" charset="0"/>
                <a:cs typeface="ヒラギノ角ゴ ProN W3" charset="0"/>
                <a:sym typeface="Gill Sans" charset="0"/>
              </a:defRPr>
            </a:lvl2pPr>
            <a:lvl3pPr marL="1143000" indent="-228600" algn="ctr">
              <a:defRPr sz="5600">
                <a:solidFill>
                  <a:srgbClr val="000000"/>
                </a:solidFill>
                <a:latin typeface="Gill Sans" charset="0"/>
                <a:ea typeface="ヒラギノ角ゴ ProN W3" charset="0"/>
                <a:cs typeface="ヒラギノ角ゴ ProN W3" charset="0"/>
                <a:sym typeface="Gill Sans" charset="0"/>
              </a:defRPr>
            </a:lvl3pPr>
            <a:lvl4pPr marL="1600200" indent="-228600" algn="ctr">
              <a:defRPr sz="5600">
                <a:solidFill>
                  <a:srgbClr val="000000"/>
                </a:solidFill>
                <a:latin typeface="Gill Sans" charset="0"/>
                <a:ea typeface="ヒラギノ角ゴ ProN W3" charset="0"/>
                <a:cs typeface="ヒラギノ角ゴ ProN W3" charset="0"/>
                <a:sym typeface="Gill Sans" charset="0"/>
              </a:defRPr>
            </a:lvl4pPr>
            <a:lvl5pPr marL="2057400" indent="-228600" algn="ctr">
              <a:defRPr sz="56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pPr fontAlgn="base">
              <a:spcBef>
                <a:spcPct val="0"/>
              </a:spcBef>
              <a:spcAft>
                <a:spcPts val="900"/>
              </a:spcAft>
            </a:pPr>
            <a:r>
              <a:rPr lang="en-GB" sz="3200" b="1" dirty="0">
                <a:solidFill>
                  <a:srgbClr val="0070C0"/>
                </a:solidFill>
                <a:latin typeface="Calibri"/>
                <a:ea typeface="Lato" panose="020F0502020204030203" pitchFamily="34" charset="0"/>
                <a:cs typeface="Lato" panose="020F0502020204030203" pitchFamily="34" charset="0"/>
                <a:sym typeface="Lato" panose="020F0502020204030203" pitchFamily="34" charset="0"/>
              </a:rPr>
              <a:t>By 21</a:t>
            </a:r>
            <a:r>
              <a:rPr lang="en-DE" sz="3200" b="1" baseline="30000" dirty="0">
                <a:solidFill>
                  <a:srgbClr val="0070C0"/>
                </a:solidFill>
                <a:latin typeface="Calibri"/>
                <a:ea typeface="Lato" panose="020F0502020204030203" pitchFamily="34" charset="0"/>
                <a:cs typeface="Lato" panose="020F0502020204030203" pitchFamily="34" charset="0"/>
                <a:sym typeface="Lato" panose="020F0502020204030203" pitchFamily="34" charset="0"/>
              </a:rPr>
              <a:t>t</a:t>
            </a:r>
            <a:r>
              <a:rPr lang="de-DE" sz="3200" b="1" baseline="30000" dirty="0">
                <a:solidFill>
                  <a:srgbClr val="0070C0"/>
                </a:solidFill>
                <a:latin typeface="Calibri"/>
                <a:ea typeface="Lato" panose="020F0502020204030203" pitchFamily="34" charset="0"/>
                <a:cs typeface="Lato" panose="020F0502020204030203" pitchFamily="34" charset="0"/>
                <a:sym typeface="Lato" panose="020F0502020204030203" pitchFamily="34" charset="0"/>
              </a:rPr>
              <a:t>h</a:t>
            </a:r>
            <a:r>
              <a:rPr lang="en-GB" sz="3200" b="1" dirty="0">
                <a:solidFill>
                  <a:srgbClr val="0070C0"/>
                </a:solidFill>
                <a:latin typeface="Calibri"/>
                <a:ea typeface="Lato" panose="020F0502020204030203" pitchFamily="34" charset="0"/>
                <a:cs typeface="Lato" panose="020F0502020204030203" pitchFamily="34" charset="0"/>
                <a:sym typeface="Lato" panose="020F0502020204030203" pitchFamily="34" charset="0"/>
              </a:rPr>
              <a:t> Oct. 2024</a:t>
            </a:r>
            <a:r>
              <a:rPr lang="en-US" sz="3200" b="1" dirty="0">
                <a:solidFill>
                  <a:srgbClr val="0070C0"/>
                </a:solidFill>
                <a:latin typeface="Calibri"/>
                <a:ea typeface="Lato" panose="020F0502020204030203" pitchFamily="34" charset="0"/>
                <a:cs typeface="Lato" panose="020F0502020204030203" pitchFamily="34" charset="0"/>
                <a:sym typeface="Lato" panose="020F0502020204030203" pitchFamily="34" charset="0"/>
              </a:rPr>
              <a:t>*</a:t>
            </a:r>
            <a:endParaRPr lang="en-GB" sz="2400" b="1" dirty="0">
              <a:solidFill>
                <a:prstClr val="black"/>
              </a:solidFill>
              <a:latin typeface="Calibri"/>
              <a:ea typeface="Lato" panose="020F0502020204030203" pitchFamily="34" charset="0"/>
              <a:cs typeface="Lato" panose="020F0502020204030203" pitchFamily="34" charset="0"/>
              <a:sym typeface="Lato" panose="020F0502020204030203" pitchFamily="34" charset="0"/>
            </a:endParaRPr>
          </a:p>
          <a:p>
            <a:pPr marL="657225" lvl="1" algn="l" fontAlgn="base">
              <a:spcBef>
                <a:spcPct val="0"/>
              </a:spcBef>
              <a:spcAft>
                <a:spcPts val="300"/>
              </a:spcAft>
              <a:buFont typeface="Arial" panose="020B0604020202020204" pitchFamily="34" charset="0"/>
              <a:buChar char="•"/>
            </a:pPr>
            <a:r>
              <a:rPr lang="en-GB" sz="2400" b="1" dirty="0">
                <a:solidFill>
                  <a:srgbClr val="1F497D"/>
                </a:solidFill>
                <a:latin typeface="Calibri"/>
                <a:ea typeface="Lato" panose="020F0502020204030203" pitchFamily="34" charset="0"/>
                <a:cs typeface="Lato" panose="020F0502020204030203" pitchFamily="34" charset="0"/>
                <a:sym typeface="Lato" panose="020F0502020204030203" pitchFamily="34" charset="0"/>
              </a:rPr>
              <a:t>Register on the Cluster Projects Tool</a:t>
            </a:r>
          </a:p>
          <a:p>
            <a:pPr marL="657225" lvl="1" algn="l" fontAlgn="base">
              <a:spcBef>
                <a:spcPct val="0"/>
              </a:spcBef>
              <a:spcAft>
                <a:spcPts val="300"/>
              </a:spcAft>
              <a:buFont typeface="Arial" panose="020B0604020202020204" pitchFamily="34" charset="0"/>
              <a:buChar char="•"/>
            </a:pPr>
            <a:r>
              <a:rPr lang="en-GB" sz="2400" b="1" dirty="0">
                <a:solidFill>
                  <a:srgbClr val="1F497D"/>
                </a:solidFill>
                <a:latin typeface="Calibri"/>
                <a:ea typeface="Lato" panose="020F0502020204030203" pitchFamily="34" charset="0"/>
                <a:cs typeface="Lato" panose="020F0502020204030203" pitchFamily="34" charset="0"/>
                <a:sym typeface="Lato" panose="020F0502020204030203" pitchFamily="34" charset="0"/>
              </a:rPr>
              <a:t>Fill in the web forms </a:t>
            </a:r>
          </a:p>
          <a:p>
            <a:pPr marL="657225" lvl="1" algn="l" fontAlgn="base">
              <a:spcBef>
                <a:spcPct val="0"/>
              </a:spcBef>
              <a:spcAft>
                <a:spcPts val="300"/>
              </a:spcAft>
              <a:buFont typeface="Arial" panose="020B0604020202020204" pitchFamily="34" charset="0"/>
              <a:buChar char="•"/>
            </a:pPr>
            <a:r>
              <a:rPr lang="en-GB" sz="2400" b="1" dirty="0">
                <a:solidFill>
                  <a:srgbClr val="1F497D"/>
                </a:solidFill>
                <a:latin typeface="Calibri"/>
                <a:ea typeface="Lato" panose="020F0502020204030203" pitchFamily="34" charset="0"/>
                <a:cs typeface="Lato" panose="020F0502020204030203" pitchFamily="34" charset="0"/>
                <a:sym typeface="Lato" panose="020F0502020204030203" pitchFamily="34" charset="0"/>
              </a:rPr>
              <a:t>Download the proposal templates for proposal</a:t>
            </a:r>
          </a:p>
          <a:p>
            <a:pPr marL="657225" lvl="1" algn="l" fontAlgn="base">
              <a:spcBef>
                <a:spcPct val="0"/>
              </a:spcBef>
              <a:spcAft>
                <a:spcPts val="300"/>
              </a:spcAft>
              <a:buFont typeface="Arial" panose="020B0604020202020204" pitchFamily="34" charset="0"/>
              <a:buChar char="•"/>
            </a:pPr>
            <a:r>
              <a:rPr lang="en-GB" sz="2400" b="1" dirty="0">
                <a:solidFill>
                  <a:srgbClr val="1F497D"/>
                </a:solidFill>
                <a:latin typeface="Calibri"/>
                <a:ea typeface="Lato" panose="020F0502020204030203" pitchFamily="34" charset="0"/>
                <a:cs typeface="Lato" panose="020F0502020204030203" pitchFamily="34" charset="0"/>
                <a:sym typeface="Lato" panose="020F0502020204030203" pitchFamily="34" charset="0"/>
              </a:rPr>
              <a:t>Upload your proposal to the Cluster Projects Tool</a:t>
            </a:r>
            <a:r>
              <a:rPr lang="en-GB" sz="2400" b="1" dirty="0">
                <a:solidFill>
                  <a:srgbClr val="1F497D"/>
                </a:solidFill>
                <a:ea typeface="Lato" panose="020F0502020204030203" pitchFamily="34" charset="0"/>
                <a:cs typeface="Lato" panose="020F0502020204030203" pitchFamily="34" charset="0"/>
                <a:sym typeface="Lato" panose="020F0502020204030203" pitchFamily="34" charset="0"/>
              </a:rPr>
              <a:t>: </a:t>
            </a:r>
            <a:r>
              <a:rPr lang="en-GB" sz="2400" b="1" dirty="0">
                <a:solidFill>
                  <a:srgbClr val="1F497D"/>
                </a:solidFill>
                <a:ea typeface="Lato" panose="020F0502020204030203" pitchFamily="34" charset="0"/>
                <a:cs typeface="Lato" panose="020F0502020204030203" pitchFamily="34" charset="0"/>
                <a:sym typeface="Lato" panose="020F0502020204030203" pitchFamily="34" charset="0"/>
                <a:hlinkClick r:id="rId3"/>
              </a:rPr>
              <a:t>https://cluster-projects.eurestools.eu</a:t>
            </a:r>
            <a:r>
              <a:rPr lang="en-GB" sz="2400" b="1" dirty="0">
                <a:solidFill>
                  <a:srgbClr val="1F497D"/>
                </a:solidFill>
                <a:ea typeface="Lato" panose="020F0502020204030203" pitchFamily="34" charset="0"/>
                <a:cs typeface="Lato" panose="020F0502020204030203" pitchFamily="34" charset="0"/>
                <a:sym typeface="Lato" panose="020F0502020204030203" pitchFamily="34" charset="0"/>
              </a:rPr>
              <a:t> </a:t>
            </a:r>
            <a:br>
              <a:rPr lang="en-GB" sz="2400" b="1" dirty="0">
                <a:solidFill>
                  <a:prstClr val="black"/>
                </a:solidFill>
                <a:latin typeface="Calibri"/>
                <a:ea typeface="Lato" panose="020F0502020204030203" pitchFamily="34" charset="0"/>
                <a:cs typeface="Lato" panose="020F0502020204030203" pitchFamily="34" charset="0"/>
                <a:sym typeface="Lato" panose="020F0502020204030203" pitchFamily="34" charset="0"/>
              </a:rPr>
            </a:br>
            <a:endParaRPr lang="en-GB" sz="2400" b="1" dirty="0">
              <a:solidFill>
                <a:srgbClr val="0070C0"/>
              </a:solidFill>
              <a:latin typeface="Calibri"/>
              <a:ea typeface="Lato" panose="020F0502020204030203" pitchFamily="34" charset="0"/>
              <a:cs typeface="Lato" panose="020F0502020204030203" pitchFamily="34" charset="0"/>
              <a:sym typeface="Lato" panose="020F0502020204030203" pitchFamily="34" charset="0"/>
            </a:endParaRPr>
          </a:p>
          <a:p>
            <a:pPr algn="l" fontAlgn="base">
              <a:spcBef>
                <a:spcPct val="0"/>
              </a:spcBef>
              <a:spcAft>
                <a:spcPts val="300"/>
              </a:spcAft>
            </a:pPr>
            <a:endParaRPr lang="en-GB" sz="2400" b="1" dirty="0">
              <a:solidFill>
                <a:prstClr val="black"/>
              </a:solidFill>
              <a:latin typeface="Calibri"/>
              <a:ea typeface="Lato" panose="020F0502020204030203" pitchFamily="34" charset="0"/>
              <a:cs typeface="Lato" panose="020F0502020204030203" pitchFamily="34" charset="0"/>
              <a:sym typeface="Lato" panose="020F0502020204030203" pitchFamily="34" charset="0"/>
            </a:endParaRPr>
          </a:p>
        </p:txBody>
      </p:sp>
      <p:sp>
        <p:nvSpPr>
          <p:cNvPr id="9" name="TextBox 8">
            <a:extLst>
              <a:ext uri="{FF2B5EF4-FFF2-40B4-BE49-F238E27FC236}">
                <a16:creationId xmlns:a16="http://schemas.microsoft.com/office/drawing/2014/main" id="{5A485FB7-A7C7-411B-A686-C39ED4EB38A3}"/>
              </a:ext>
            </a:extLst>
          </p:cNvPr>
          <p:cNvSpPr txBox="1"/>
          <p:nvPr/>
        </p:nvSpPr>
        <p:spPr>
          <a:xfrm>
            <a:off x="485922" y="6209405"/>
            <a:ext cx="2604750" cy="392415"/>
          </a:xfrm>
          <a:prstGeom prst="rect">
            <a:avLst/>
          </a:prstGeom>
          <a:noFill/>
        </p:spPr>
        <p:txBody>
          <a:bodyPr wrap="none" lIns="45719" tIns="22860" rIns="45719" bIns="22860" rtlCol="0">
            <a:spAutoFit/>
          </a:bodyPr>
          <a:lstStyle/>
          <a:p>
            <a:pPr eaLnBrk="0" fontAlgn="base" hangingPunct="0">
              <a:spcBef>
                <a:spcPct val="0"/>
              </a:spcBef>
              <a:spcAft>
                <a:spcPct val="0"/>
              </a:spcAft>
            </a:pPr>
            <a:r>
              <a:rPr lang="de-DE" sz="2250" b="1" dirty="0">
                <a:solidFill>
                  <a:srgbClr val="0070C0"/>
                </a:solidFill>
                <a:latin typeface="Arial" panose="020B0604020202020204" pitchFamily="34" charset="0"/>
                <a:ea typeface="Aleo" panose="020F0502020204030203" pitchFamily="34" charset="0"/>
                <a:cs typeface="Arial" panose="020B0604020202020204" pitchFamily="34" charset="0"/>
                <a:sym typeface="Gill Sans" charset="0"/>
              </a:rPr>
              <a:t>www.celticnext.eu</a:t>
            </a:r>
            <a:r>
              <a:rPr lang="en-GB" sz="800" dirty="0">
                <a:solidFill>
                  <a:srgbClr val="000000"/>
                </a:solidFill>
                <a:latin typeface="Gill Sans" charset="0"/>
                <a:sym typeface="Gill Sans" charset="0"/>
              </a:rPr>
              <a:t> </a:t>
            </a:r>
            <a:endParaRPr lang="de-DE" sz="800" dirty="0">
              <a:solidFill>
                <a:srgbClr val="000000"/>
              </a:solidFill>
              <a:latin typeface="Gill Sans" charset="0"/>
              <a:sym typeface="Gill Sans" charset="0"/>
            </a:endParaRPr>
          </a:p>
        </p:txBody>
      </p:sp>
      <p:sp>
        <p:nvSpPr>
          <p:cNvPr id="7" name="Rectangle 6"/>
          <p:cNvSpPr/>
          <p:nvPr/>
        </p:nvSpPr>
        <p:spPr>
          <a:xfrm>
            <a:off x="4212609" y="5081517"/>
            <a:ext cx="7280500" cy="830997"/>
          </a:xfrm>
          <a:prstGeom prst="rect">
            <a:avLst/>
          </a:prstGeom>
        </p:spPr>
        <p:txBody>
          <a:bodyPr wrap="square">
            <a:spAutoFit/>
          </a:bodyPr>
          <a:lstStyle/>
          <a:p>
            <a:pPr fontAlgn="base">
              <a:spcBef>
                <a:spcPct val="0"/>
              </a:spcBef>
              <a:spcAft>
                <a:spcPts val="300"/>
              </a:spcAft>
            </a:pPr>
            <a:r>
              <a:rPr lang="en-GB" sz="2400" b="1" dirty="0">
                <a:solidFill>
                  <a:srgbClr val="F79646">
                    <a:lumMod val="75000"/>
                  </a:srgbClr>
                </a:solidFill>
                <a:latin typeface="Gill Sans" charset="0"/>
                <a:ea typeface="Lato" panose="020F0502020204030203" pitchFamily="34" charset="0"/>
                <a:cs typeface="Lato" panose="020F0502020204030203" pitchFamily="34" charset="0"/>
                <a:sym typeface="Lato" panose="020F0502020204030203" pitchFamily="34" charset="0"/>
              </a:rPr>
              <a:t>Any innovative ICT subject is eligible, including application to vertical sectors</a:t>
            </a:r>
          </a:p>
        </p:txBody>
      </p:sp>
    </p:spTree>
    <p:extLst>
      <p:ext uri="{BB962C8B-B14F-4D97-AF65-F5344CB8AC3E}">
        <p14:creationId xmlns:p14="http://schemas.microsoft.com/office/powerpoint/2010/main" val="27526121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19EC5AD-F603-BA48-F784-0D32927C8231}"/>
              </a:ext>
            </a:extLst>
          </p:cNvPr>
          <p:cNvSpPr>
            <a:spLocks noGrp="1"/>
          </p:cNvSpPr>
          <p:nvPr>
            <p:ph type="sldNum" sz="quarter" idx="12"/>
          </p:nvPr>
        </p:nvSpPr>
        <p:spPr/>
        <p:txBody>
          <a:bodyPr/>
          <a:lstStyle/>
          <a:p>
            <a:fld id="{7499AE8B-0830-4386-ABE1-109AB8F9E83B}" type="slidenum">
              <a:rPr lang="fr-FR" smtClean="0"/>
              <a:t>11</a:t>
            </a:fld>
            <a:endParaRPr lang="fr-FR"/>
          </a:p>
        </p:txBody>
      </p:sp>
      <p:sp>
        <p:nvSpPr>
          <p:cNvPr id="3" name="TextBox 2"/>
          <p:cNvSpPr txBox="1"/>
          <p:nvPr/>
        </p:nvSpPr>
        <p:spPr>
          <a:xfrm>
            <a:off x="328208" y="127379"/>
            <a:ext cx="6127182" cy="631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vert="horz" lIns="0" tIns="0" rIns="0" bIns="0" rtlCol="0" anchor="ctr">
            <a:normAutofit/>
          </a:bodyPr>
          <a:lstStyle>
            <a:defPPr>
              <a:defRPr lang="en-US"/>
            </a:defPPr>
            <a:lvl1pPr defTabSz="2176857" eaLnBrk="1" latinLnBrk="0" hangingPunct="1">
              <a:buNone/>
              <a:defRPr sz="9200" b="1">
                <a:solidFill>
                  <a:srgbClr val="0070C0"/>
                </a:solidFill>
                <a:latin typeface="Aleo" panose="020F0502020204030203" pitchFamily="34" charset="0"/>
                <a:ea typeface="Aleo" panose="020F0502020204030203" pitchFamily="34" charset="0"/>
                <a:cs typeface="Aleo" panose="020F0502020204030203" pitchFamily="34" charset="0"/>
              </a:defRPr>
            </a:lvl1pPr>
          </a:lstStyle>
          <a:p>
            <a:pPr defTabSz="1088429" fontAlgn="base">
              <a:spcBef>
                <a:spcPct val="0"/>
              </a:spcBef>
              <a:spcAft>
                <a:spcPct val="0"/>
              </a:spcAft>
            </a:pPr>
            <a:r>
              <a:rPr lang="en-GB" sz="3600" dirty="0">
                <a:sym typeface="Gill Sans" charset="0"/>
              </a:rPr>
              <a:t>A: The Submission Interface</a:t>
            </a:r>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2204" y="4725144"/>
            <a:ext cx="3636404" cy="1891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Oval 14"/>
          <p:cNvSpPr/>
          <p:nvPr/>
        </p:nvSpPr>
        <p:spPr>
          <a:xfrm>
            <a:off x="8559544" y="6255105"/>
            <a:ext cx="2433000" cy="306243"/>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108855" tIns="54428" rIns="108855" bIns="54428" rtlCol="0" anchor="ctr"/>
          <a:lstStyle/>
          <a:p>
            <a:pPr algn="ctr" eaLnBrk="0" fontAlgn="base" hangingPunct="0">
              <a:spcBef>
                <a:spcPct val="0"/>
              </a:spcBef>
              <a:spcAft>
                <a:spcPct val="0"/>
              </a:spcAft>
            </a:pPr>
            <a:endParaRPr lang="en-GB" sz="2800" dirty="0">
              <a:solidFill>
                <a:prstClr val="white"/>
              </a:solidFill>
              <a:latin typeface="Calibri"/>
              <a:sym typeface="Gill Sans" charset="0"/>
            </a:endParaRPr>
          </a:p>
        </p:txBody>
      </p:sp>
      <p:sp>
        <p:nvSpPr>
          <p:cNvPr id="8" name="TextBox 7"/>
          <p:cNvSpPr txBox="1"/>
          <p:nvPr/>
        </p:nvSpPr>
        <p:spPr>
          <a:xfrm>
            <a:off x="911425" y="5670808"/>
            <a:ext cx="6912769" cy="971693"/>
          </a:xfrm>
          <a:prstGeom prst="rect">
            <a:avLst/>
          </a:prstGeom>
          <a:noFill/>
        </p:spPr>
        <p:txBody>
          <a:bodyPr wrap="square" lIns="108855" tIns="54428" rIns="108855" bIns="54428" rtlCol="0">
            <a:spAutoFit/>
          </a:bodyPr>
          <a:lstStyle/>
          <a:p>
            <a:pPr eaLnBrk="0" fontAlgn="base" hangingPunct="0">
              <a:spcBef>
                <a:spcPct val="0"/>
              </a:spcBef>
              <a:spcAft>
                <a:spcPct val="0"/>
              </a:spcAft>
            </a:pPr>
            <a:r>
              <a:rPr lang="en-GB" sz="2800" dirty="0">
                <a:solidFill>
                  <a:srgbClr val="0070C0"/>
                </a:solidFill>
                <a:latin typeface="Gill Sans" charset="0"/>
                <a:sym typeface="Gill Sans" charset="0"/>
              </a:rPr>
              <a:t>CPP (Cluster Project Proposal) template available on CELTIC Web</a:t>
            </a:r>
          </a:p>
        </p:txBody>
      </p:sp>
      <p:sp>
        <p:nvSpPr>
          <p:cNvPr id="4" name="TextBox 3"/>
          <p:cNvSpPr txBox="1"/>
          <p:nvPr/>
        </p:nvSpPr>
        <p:spPr>
          <a:xfrm>
            <a:off x="538070" y="1013634"/>
            <a:ext cx="4771243" cy="769441"/>
          </a:xfrm>
          <a:prstGeom prst="rect">
            <a:avLst/>
          </a:prstGeom>
          <a:noFill/>
        </p:spPr>
        <p:txBody>
          <a:bodyPr wrap="none" rtlCol="0">
            <a:spAutoFit/>
          </a:bodyPr>
          <a:lstStyle/>
          <a:p>
            <a:pPr eaLnBrk="0" fontAlgn="base" hangingPunct="0">
              <a:spcBef>
                <a:spcPct val="0"/>
              </a:spcBef>
              <a:spcAft>
                <a:spcPct val="0"/>
              </a:spcAft>
            </a:pPr>
            <a:r>
              <a:rPr lang="en-GB" sz="2200" b="1" dirty="0">
                <a:solidFill>
                  <a:srgbClr val="000000"/>
                </a:solidFill>
                <a:latin typeface="Calibri"/>
                <a:sym typeface="Gill Sans" charset="0"/>
              </a:rPr>
              <a:t>Register to the Tool:</a:t>
            </a:r>
          </a:p>
          <a:p>
            <a:pPr eaLnBrk="0" fontAlgn="base" hangingPunct="0">
              <a:spcBef>
                <a:spcPct val="0"/>
              </a:spcBef>
              <a:spcAft>
                <a:spcPct val="0"/>
              </a:spcAft>
            </a:pPr>
            <a:r>
              <a:rPr lang="en-GB" sz="2200" b="1" dirty="0">
                <a:solidFill>
                  <a:srgbClr val="000000"/>
                </a:solidFill>
                <a:latin typeface="Calibri"/>
                <a:sym typeface="Gill Sans" charset="0"/>
                <a:hlinkClick r:id="rId3"/>
              </a:rPr>
              <a:t>https://cluster-projects.eurestools.eu/</a:t>
            </a:r>
            <a:r>
              <a:rPr lang="en-GB" sz="2200" b="1" dirty="0">
                <a:solidFill>
                  <a:srgbClr val="000000"/>
                </a:solidFill>
                <a:latin typeface="Calibri"/>
                <a:sym typeface="Gill Sans" charset="0"/>
              </a:rPr>
              <a:t> </a:t>
            </a:r>
          </a:p>
        </p:txBody>
      </p:sp>
      <p:sp>
        <p:nvSpPr>
          <p:cNvPr id="10" name="Right Arrow 9"/>
          <p:cNvSpPr/>
          <p:nvPr/>
        </p:nvSpPr>
        <p:spPr>
          <a:xfrm rot="20491167">
            <a:off x="5184730" y="5296104"/>
            <a:ext cx="1830520" cy="2587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108855" tIns="54428" rIns="108855" bIns="54428" rtlCol="0" anchor="ctr"/>
          <a:lstStyle/>
          <a:p>
            <a:pPr algn="ctr" eaLnBrk="0" fontAlgn="base" hangingPunct="0">
              <a:spcBef>
                <a:spcPct val="0"/>
              </a:spcBef>
              <a:spcAft>
                <a:spcPct val="0"/>
              </a:spcAft>
            </a:pPr>
            <a:endParaRPr lang="en-GB" sz="2800">
              <a:solidFill>
                <a:prstClr val="white"/>
              </a:solidFill>
              <a:latin typeface="Calibri"/>
              <a:sym typeface="Gill Sans" charset="0"/>
            </a:endParaRPr>
          </a:p>
        </p:txBody>
      </p:sp>
      <p:sp>
        <p:nvSpPr>
          <p:cNvPr id="14" name="Oval 13"/>
          <p:cNvSpPr/>
          <p:nvPr/>
        </p:nvSpPr>
        <p:spPr>
          <a:xfrm>
            <a:off x="6843354" y="4725144"/>
            <a:ext cx="3969171" cy="43204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108855" tIns="54428" rIns="108855" bIns="54428" rtlCol="0" anchor="ctr"/>
          <a:lstStyle/>
          <a:p>
            <a:pPr algn="ctr" eaLnBrk="0" fontAlgn="base" hangingPunct="0">
              <a:spcBef>
                <a:spcPct val="0"/>
              </a:spcBef>
              <a:spcAft>
                <a:spcPct val="0"/>
              </a:spcAft>
            </a:pPr>
            <a:endParaRPr lang="en-GB" sz="2800" dirty="0">
              <a:solidFill>
                <a:prstClr val="white"/>
              </a:solidFill>
              <a:latin typeface="Calibri"/>
              <a:sym typeface="Gill Sans" charset="0"/>
            </a:endParaRPr>
          </a:p>
        </p:txBody>
      </p:sp>
      <p:pic>
        <p:nvPicPr>
          <p:cNvPr id="17" name="Picture 16">
            <a:extLst>
              <a:ext uri="{FF2B5EF4-FFF2-40B4-BE49-F238E27FC236}">
                <a16:creationId xmlns:a16="http://schemas.microsoft.com/office/drawing/2014/main" id="{19060B92-9B20-AE80-5254-548C48D6BE60}"/>
              </a:ext>
            </a:extLst>
          </p:cNvPr>
          <p:cNvPicPr>
            <a:picLocks noChangeAspect="1"/>
          </p:cNvPicPr>
          <p:nvPr/>
        </p:nvPicPr>
        <p:blipFill>
          <a:blip r:embed="rId4"/>
          <a:stretch>
            <a:fillRect/>
          </a:stretch>
        </p:blipFill>
        <p:spPr>
          <a:xfrm>
            <a:off x="6776851" y="1232756"/>
            <a:ext cx="5252655" cy="3344822"/>
          </a:xfrm>
          <a:prstGeom prst="rect">
            <a:avLst/>
          </a:prstGeom>
        </p:spPr>
      </p:pic>
      <p:sp>
        <p:nvSpPr>
          <p:cNvPr id="9" name="Oval 8"/>
          <p:cNvSpPr/>
          <p:nvPr/>
        </p:nvSpPr>
        <p:spPr>
          <a:xfrm>
            <a:off x="6636060" y="1332774"/>
            <a:ext cx="2950969" cy="72327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108855" tIns="54428" rIns="108855" bIns="54428" rtlCol="0" anchor="ctr"/>
          <a:lstStyle/>
          <a:p>
            <a:pPr algn="ctr" eaLnBrk="0" fontAlgn="base" hangingPunct="0">
              <a:spcBef>
                <a:spcPct val="0"/>
              </a:spcBef>
              <a:spcAft>
                <a:spcPct val="0"/>
              </a:spcAft>
            </a:pPr>
            <a:endParaRPr lang="en-GB" sz="2800" dirty="0">
              <a:solidFill>
                <a:prstClr val="white"/>
              </a:solidFill>
              <a:latin typeface="Calibri"/>
              <a:sym typeface="Gill Sans" charset="0"/>
            </a:endParaRPr>
          </a:p>
        </p:txBody>
      </p:sp>
      <p:pic>
        <p:nvPicPr>
          <p:cNvPr id="19" name="Picture 18">
            <a:extLst>
              <a:ext uri="{FF2B5EF4-FFF2-40B4-BE49-F238E27FC236}">
                <a16:creationId xmlns:a16="http://schemas.microsoft.com/office/drawing/2014/main" id="{A9684157-47CF-C9B0-19ED-3C1C77504BC2}"/>
              </a:ext>
            </a:extLst>
          </p:cNvPr>
          <p:cNvPicPr>
            <a:picLocks noChangeAspect="1"/>
          </p:cNvPicPr>
          <p:nvPr/>
        </p:nvPicPr>
        <p:blipFill>
          <a:blip r:embed="rId5"/>
          <a:stretch>
            <a:fillRect/>
          </a:stretch>
        </p:blipFill>
        <p:spPr>
          <a:xfrm>
            <a:off x="890210" y="2115963"/>
            <a:ext cx="4350945" cy="3344822"/>
          </a:xfrm>
          <a:prstGeom prst="rect">
            <a:avLst/>
          </a:prstGeom>
        </p:spPr>
      </p:pic>
      <p:sp>
        <p:nvSpPr>
          <p:cNvPr id="5" name="Oval 4"/>
          <p:cNvSpPr/>
          <p:nvPr/>
        </p:nvSpPr>
        <p:spPr>
          <a:xfrm>
            <a:off x="796876" y="4205042"/>
            <a:ext cx="3716978" cy="92504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GB" sz="2800" dirty="0">
              <a:solidFill>
                <a:prstClr val="white"/>
              </a:solidFill>
              <a:latin typeface="Calibri"/>
              <a:sym typeface="Gill Sans" charset="0"/>
            </a:endParaRPr>
          </a:p>
        </p:txBody>
      </p:sp>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43772" y="2283651"/>
            <a:ext cx="1016000" cy="1012825"/>
          </a:xfrm>
          <a:prstGeom prst="rect">
            <a:avLst/>
          </a:prstGeom>
        </p:spPr>
      </p:pic>
    </p:spTree>
    <p:extLst>
      <p:ext uri="{BB962C8B-B14F-4D97-AF65-F5344CB8AC3E}">
        <p14:creationId xmlns:p14="http://schemas.microsoft.com/office/powerpoint/2010/main" val="7346773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19EC5AD-F603-BA48-F784-0D32927C8231}"/>
              </a:ext>
            </a:extLst>
          </p:cNvPr>
          <p:cNvSpPr>
            <a:spLocks noGrp="1"/>
          </p:cNvSpPr>
          <p:nvPr>
            <p:ph type="sldNum" sz="quarter" idx="12"/>
          </p:nvPr>
        </p:nvSpPr>
        <p:spPr/>
        <p:txBody>
          <a:bodyPr/>
          <a:lstStyle/>
          <a:p>
            <a:fld id="{7499AE8B-0830-4386-ABE1-109AB8F9E83B}" type="slidenum">
              <a:rPr lang="fr-FR" smtClean="0"/>
              <a:t>12</a:t>
            </a:fld>
            <a:endParaRPr lang="fr-FR"/>
          </a:p>
        </p:txBody>
      </p:sp>
      <p:sp>
        <p:nvSpPr>
          <p:cNvPr id="3" name="TextBox 2">
            <a:extLst>
              <a:ext uri="{FF2B5EF4-FFF2-40B4-BE49-F238E27FC236}">
                <a16:creationId xmlns:a16="http://schemas.microsoft.com/office/drawing/2014/main" id="{8BEE0366-1C40-6AD1-BF22-B8260C83487A}"/>
              </a:ext>
            </a:extLst>
          </p:cNvPr>
          <p:cNvSpPr txBox="1"/>
          <p:nvPr/>
        </p:nvSpPr>
        <p:spPr>
          <a:xfrm>
            <a:off x="328208" y="127379"/>
            <a:ext cx="6127182" cy="631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vert="horz" lIns="0" tIns="0" rIns="0" bIns="0" rtlCol="0" anchor="ctr">
            <a:normAutofit/>
          </a:bodyPr>
          <a:lstStyle>
            <a:defPPr>
              <a:defRPr lang="en-US"/>
            </a:defPPr>
            <a:lvl1pPr defTabSz="2176857" eaLnBrk="1" latinLnBrk="0" hangingPunct="1">
              <a:buNone/>
              <a:defRPr sz="9200" b="1">
                <a:solidFill>
                  <a:srgbClr val="0070C0"/>
                </a:solidFill>
                <a:latin typeface="Aleo" panose="020F0502020204030203" pitchFamily="34" charset="0"/>
                <a:ea typeface="Aleo" panose="020F0502020204030203" pitchFamily="34" charset="0"/>
                <a:cs typeface="Aleo" panose="020F0502020204030203" pitchFamily="34" charset="0"/>
              </a:defRPr>
            </a:lvl1pPr>
          </a:lstStyle>
          <a:p>
            <a:pPr defTabSz="1088429" fontAlgn="base">
              <a:spcBef>
                <a:spcPct val="0"/>
              </a:spcBef>
              <a:spcAft>
                <a:spcPct val="0"/>
              </a:spcAft>
            </a:pPr>
            <a:r>
              <a:rPr lang="en-GB" sz="3600" dirty="0">
                <a:sym typeface="Gill Sans" charset="0"/>
              </a:rPr>
              <a:t>B: Proposal Evaluation</a:t>
            </a:r>
          </a:p>
        </p:txBody>
      </p:sp>
      <p:sp>
        <p:nvSpPr>
          <p:cNvPr id="4" name="Rectangle 3"/>
          <p:cNvSpPr txBox="1">
            <a:spLocks noChangeArrowheads="1"/>
          </p:cNvSpPr>
          <p:nvPr/>
        </p:nvSpPr>
        <p:spPr>
          <a:xfrm>
            <a:off x="518555" y="1260084"/>
            <a:ext cx="9895179" cy="72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8855" tIns="54428" rIns="108855" bIns="54428" numCol="1" rtlCol="0" anchor="t" anchorCtr="0" compatLnSpc="1">
            <a:prstTxWarp prst="textNoShape">
              <a:avLst/>
            </a:prstTxWarp>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spcBef>
                <a:spcPts val="357"/>
              </a:spcBef>
              <a:buFont typeface="Wingdings 2" pitchFamily="18" charset="2"/>
              <a:buNone/>
            </a:pPr>
            <a:r>
              <a:rPr lang="en-GB" sz="3000" b="1">
                <a:solidFill>
                  <a:srgbClr val="0070C0"/>
                </a:solidFill>
              </a:rPr>
              <a:t>Evaluation by the CELTIC Experts </a:t>
            </a:r>
            <a:r>
              <a:rPr lang="en-GB" sz="3000" b="1" baseline="30000">
                <a:solidFill>
                  <a:srgbClr val="0070C0"/>
                </a:solidFill>
              </a:rPr>
              <a:t>*)</a:t>
            </a:r>
            <a:r>
              <a:rPr lang="en-GB" sz="3000" b="1">
                <a:solidFill>
                  <a:srgbClr val="0070C0"/>
                </a:solidFill>
              </a:rPr>
              <a:t> </a:t>
            </a:r>
            <a:endParaRPr lang="en-GB" sz="3000" b="1" dirty="0">
              <a:solidFill>
                <a:srgbClr val="0070C0"/>
              </a:solidFill>
            </a:endParaRPr>
          </a:p>
        </p:txBody>
      </p:sp>
      <p:sp>
        <p:nvSpPr>
          <p:cNvPr id="5" name="Rectangle 4"/>
          <p:cNvSpPr/>
          <p:nvPr/>
        </p:nvSpPr>
        <p:spPr>
          <a:xfrm>
            <a:off x="623392" y="2010884"/>
            <a:ext cx="9313035" cy="2433632"/>
          </a:xfrm>
          <a:prstGeom prst="rect">
            <a:avLst/>
          </a:prstGeom>
        </p:spPr>
        <p:txBody>
          <a:bodyPr wrap="square" lIns="108855" tIns="54428" rIns="108855" bIns="54428">
            <a:spAutoFit/>
          </a:bodyPr>
          <a:lstStyle/>
          <a:p>
            <a:pPr eaLnBrk="0" fontAlgn="base" hangingPunct="0">
              <a:spcBef>
                <a:spcPct val="0"/>
              </a:spcBef>
              <a:spcAft>
                <a:spcPct val="0"/>
              </a:spcAft>
            </a:pPr>
            <a:r>
              <a:rPr lang="en-GB" sz="2800" dirty="0">
                <a:solidFill>
                  <a:srgbClr val="0070C0"/>
                </a:solidFill>
                <a:latin typeface="Calibri"/>
                <a:sym typeface="Gill Sans" charset="0"/>
              </a:rPr>
              <a:t>List of Evaluation Criteria:</a:t>
            </a:r>
          </a:p>
          <a:p>
            <a:pPr eaLnBrk="0" fontAlgn="base" hangingPunct="0">
              <a:spcBef>
                <a:spcPct val="0"/>
              </a:spcBef>
              <a:spcAft>
                <a:spcPct val="0"/>
              </a:spcAft>
            </a:pPr>
            <a:endParaRPr lang="en-GB" sz="2800" dirty="0">
              <a:solidFill>
                <a:srgbClr val="0070C0"/>
              </a:solidFill>
              <a:latin typeface="Calibri"/>
              <a:sym typeface="Gill Sans" charset="0"/>
            </a:endParaRPr>
          </a:p>
          <a:p>
            <a:pPr eaLnBrk="0" fontAlgn="base" hangingPunct="0">
              <a:spcBef>
                <a:spcPct val="0"/>
              </a:spcBef>
              <a:spcAft>
                <a:spcPct val="0"/>
              </a:spcAft>
            </a:pPr>
            <a:r>
              <a:rPr lang="en-GB" sz="1900" dirty="0">
                <a:solidFill>
                  <a:srgbClr val="0070C0"/>
                </a:solidFill>
                <a:latin typeface="Calibri"/>
                <a:sym typeface="Gill Sans" charset="0"/>
              </a:rPr>
              <a:t>1. Excellence and technological innovation</a:t>
            </a:r>
          </a:p>
          <a:p>
            <a:pPr eaLnBrk="0" fontAlgn="base" hangingPunct="0">
              <a:spcBef>
                <a:spcPct val="0"/>
              </a:spcBef>
              <a:spcAft>
                <a:spcPct val="0"/>
              </a:spcAft>
            </a:pPr>
            <a:r>
              <a:rPr lang="en-GB" sz="1900" dirty="0">
                <a:solidFill>
                  <a:srgbClr val="0070C0"/>
                </a:solidFill>
                <a:latin typeface="Calibri"/>
                <a:sym typeface="Gill Sans" charset="0"/>
              </a:rPr>
              <a:t>2. Strategic relevance and impact</a:t>
            </a:r>
          </a:p>
          <a:p>
            <a:pPr eaLnBrk="0" fontAlgn="base" hangingPunct="0">
              <a:spcBef>
                <a:spcPct val="0"/>
              </a:spcBef>
              <a:spcAft>
                <a:spcPct val="0"/>
              </a:spcAft>
            </a:pPr>
            <a:r>
              <a:rPr lang="en-GB" sz="1900" dirty="0">
                <a:solidFill>
                  <a:srgbClr val="0070C0"/>
                </a:solidFill>
                <a:latin typeface="Calibri"/>
                <a:sym typeface="Gill Sans" charset="0"/>
              </a:rPr>
              <a:t>3. Potentials for exploitation of the results and for future business</a:t>
            </a:r>
          </a:p>
          <a:p>
            <a:pPr eaLnBrk="0" fontAlgn="base" hangingPunct="0">
              <a:spcBef>
                <a:spcPct val="0"/>
              </a:spcBef>
              <a:spcAft>
                <a:spcPct val="0"/>
              </a:spcAft>
            </a:pPr>
            <a:r>
              <a:rPr lang="en-GB" sz="1900" dirty="0">
                <a:solidFill>
                  <a:srgbClr val="0070C0"/>
                </a:solidFill>
                <a:latin typeface="Calibri"/>
                <a:sym typeface="Gill Sans" charset="0"/>
              </a:rPr>
              <a:t>4. Quality and efficiency of the implementation of the project proposal</a:t>
            </a:r>
          </a:p>
          <a:p>
            <a:pPr eaLnBrk="0" fontAlgn="base" hangingPunct="0">
              <a:spcBef>
                <a:spcPct val="0"/>
              </a:spcBef>
              <a:spcAft>
                <a:spcPct val="0"/>
              </a:spcAft>
            </a:pPr>
            <a:r>
              <a:rPr lang="en-GB" sz="1900" dirty="0">
                <a:solidFill>
                  <a:srgbClr val="0070C0"/>
                </a:solidFill>
                <a:latin typeface="Calibri"/>
                <a:sym typeface="Gill Sans" charset="0"/>
              </a:rPr>
              <a:t>5. Quality of the proposed consortium</a:t>
            </a:r>
          </a:p>
        </p:txBody>
      </p:sp>
      <p:sp>
        <p:nvSpPr>
          <p:cNvPr id="6" name="TextBox 5"/>
          <p:cNvSpPr txBox="1"/>
          <p:nvPr/>
        </p:nvSpPr>
        <p:spPr>
          <a:xfrm>
            <a:off x="1147941" y="4587344"/>
            <a:ext cx="3082736" cy="987082"/>
          </a:xfrm>
          <a:prstGeom prst="rect">
            <a:avLst/>
          </a:prstGeom>
          <a:noFill/>
        </p:spPr>
        <p:txBody>
          <a:bodyPr wrap="none" lIns="108855" tIns="54428" rIns="108855" bIns="54428" rtlCol="0">
            <a:spAutoFit/>
          </a:bodyPr>
          <a:lstStyle/>
          <a:p>
            <a:pPr eaLnBrk="0" fontAlgn="base" hangingPunct="0">
              <a:spcBef>
                <a:spcPct val="0"/>
              </a:spcBef>
              <a:spcAft>
                <a:spcPct val="0"/>
              </a:spcAft>
            </a:pPr>
            <a:r>
              <a:rPr lang="en-GB" sz="1900" dirty="0">
                <a:solidFill>
                  <a:srgbClr val="0070C0"/>
                </a:solidFill>
                <a:latin typeface="Gill Sans" charset="0"/>
                <a:sym typeface="Gill Sans" charset="0"/>
              </a:rPr>
              <a:t>S = Suitable for Labelling</a:t>
            </a:r>
          </a:p>
          <a:p>
            <a:pPr eaLnBrk="0" fontAlgn="base" hangingPunct="0">
              <a:spcBef>
                <a:spcPct val="0"/>
              </a:spcBef>
              <a:spcAft>
                <a:spcPct val="0"/>
              </a:spcAft>
            </a:pPr>
            <a:r>
              <a:rPr lang="en-GB" sz="1900" dirty="0">
                <a:solidFill>
                  <a:srgbClr val="0070C0"/>
                </a:solidFill>
                <a:latin typeface="Gill Sans" charset="0"/>
                <a:sym typeface="Gill Sans" charset="0"/>
              </a:rPr>
              <a:t>M = Modifications required</a:t>
            </a:r>
          </a:p>
          <a:p>
            <a:pPr eaLnBrk="0" fontAlgn="base" hangingPunct="0">
              <a:spcBef>
                <a:spcPct val="0"/>
              </a:spcBef>
              <a:spcAft>
                <a:spcPct val="0"/>
              </a:spcAft>
            </a:pPr>
            <a:r>
              <a:rPr lang="en-GB" sz="1900" dirty="0">
                <a:solidFill>
                  <a:srgbClr val="0070C0"/>
                </a:solidFill>
                <a:latin typeface="Gill Sans" charset="0"/>
                <a:sym typeface="Gill Sans" charset="0"/>
              </a:rPr>
              <a:t>N = Not suitable for Labelling</a:t>
            </a: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4120" y="4428364"/>
            <a:ext cx="4548505" cy="188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7920203" y="3672230"/>
            <a:ext cx="3936438" cy="694695"/>
          </a:xfrm>
          <a:prstGeom prst="rect">
            <a:avLst/>
          </a:prstGeom>
        </p:spPr>
        <p:txBody>
          <a:bodyPr wrap="square" lIns="108855" tIns="54428" rIns="108855" bIns="54428">
            <a:spAutoFit/>
          </a:bodyPr>
          <a:lstStyle/>
          <a:p>
            <a:pPr eaLnBrk="0" fontAlgn="base" hangingPunct="0">
              <a:spcBef>
                <a:spcPct val="0"/>
              </a:spcBef>
              <a:spcAft>
                <a:spcPct val="0"/>
              </a:spcAft>
            </a:pPr>
            <a:r>
              <a:rPr lang="en-GB" sz="1900" dirty="0">
                <a:solidFill>
                  <a:srgbClr val="000000"/>
                </a:solidFill>
                <a:latin typeface="Gill Sans" charset="0"/>
                <a:sym typeface="Gill Sans" charset="0"/>
              </a:rPr>
              <a:t>Example of a typical outcome of the evaluations of the 3 reviewers</a:t>
            </a:r>
          </a:p>
        </p:txBody>
      </p:sp>
      <p:sp>
        <p:nvSpPr>
          <p:cNvPr id="8" name="TextBox 7"/>
          <p:cNvSpPr txBox="1"/>
          <p:nvPr/>
        </p:nvSpPr>
        <p:spPr>
          <a:xfrm>
            <a:off x="731404" y="5830858"/>
            <a:ext cx="5714641" cy="1261884"/>
          </a:xfrm>
          <a:prstGeom prst="rect">
            <a:avLst/>
          </a:prstGeom>
          <a:noFill/>
        </p:spPr>
        <p:txBody>
          <a:bodyPr wrap="none" rtlCol="0">
            <a:spAutoFit/>
          </a:bodyPr>
          <a:lstStyle/>
          <a:p>
            <a:pPr eaLnBrk="0" fontAlgn="base" hangingPunct="0">
              <a:spcBef>
                <a:spcPct val="0"/>
              </a:spcBef>
              <a:spcAft>
                <a:spcPct val="0"/>
              </a:spcAft>
            </a:pPr>
            <a:r>
              <a:rPr lang="en-GB" sz="1900" b="1" baseline="30000" dirty="0">
                <a:solidFill>
                  <a:srgbClr val="0070C0"/>
                </a:solidFill>
                <a:latin typeface="Calibri"/>
                <a:sym typeface="Gill Sans" charset="0"/>
              </a:rPr>
              <a:t>*)</a:t>
            </a:r>
            <a:r>
              <a:rPr lang="en-GB" sz="1900" b="1" dirty="0">
                <a:solidFill>
                  <a:srgbClr val="0070C0"/>
                </a:solidFill>
                <a:latin typeface="Calibri"/>
                <a:sym typeface="Gill Sans" charset="0"/>
              </a:rPr>
              <a:t>  Most Experts are from Industry</a:t>
            </a:r>
          </a:p>
          <a:p>
            <a:pPr eaLnBrk="0" fontAlgn="base" hangingPunct="0">
              <a:spcBef>
                <a:spcPct val="0"/>
              </a:spcBef>
              <a:spcAft>
                <a:spcPct val="0"/>
              </a:spcAft>
            </a:pPr>
            <a:r>
              <a:rPr lang="en-GB" sz="1900" b="1" dirty="0">
                <a:solidFill>
                  <a:srgbClr val="0070C0"/>
                </a:solidFill>
                <a:latin typeface="Calibri"/>
                <a:sym typeface="Gill Sans" charset="0"/>
              </a:rPr>
              <a:t>They provide their Industry Knowhow to the proposals</a:t>
            </a:r>
          </a:p>
          <a:p>
            <a:pPr eaLnBrk="0" fontAlgn="base" hangingPunct="0">
              <a:spcBef>
                <a:spcPct val="0"/>
              </a:spcBef>
              <a:spcAft>
                <a:spcPct val="0"/>
              </a:spcAft>
            </a:pPr>
            <a:r>
              <a:rPr lang="en-GB" sz="1900" b="1" dirty="0">
                <a:solidFill>
                  <a:srgbClr val="0070C0"/>
                </a:solidFill>
                <a:latin typeface="Calibri"/>
                <a:sym typeface="Gill Sans" charset="0"/>
              </a:rPr>
              <a:t>    </a:t>
            </a:r>
          </a:p>
          <a:p>
            <a:pPr eaLnBrk="0" fontAlgn="base" hangingPunct="0">
              <a:spcBef>
                <a:spcPct val="0"/>
              </a:spcBef>
              <a:spcAft>
                <a:spcPct val="0"/>
              </a:spcAft>
            </a:pPr>
            <a:r>
              <a:rPr lang="en-GB" sz="1900" b="1" dirty="0">
                <a:solidFill>
                  <a:srgbClr val="0070C0"/>
                </a:solidFill>
                <a:latin typeface="Calibri"/>
                <a:sym typeface="Gill Sans" charset="0"/>
              </a:rPr>
              <a:t>    </a:t>
            </a:r>
          </a:p>
        </p:txBody>
      </p:sp>
    </p:spTree>
    <p:extLst>
      <p:ext uri="{BB962C8B-B14F-4D97-AF65-F5344CB8AC3E}">
        <p14:creationId xmlns:p14="http://schemas.microsoft.com/office/powerpoint/2010/main" val="35452059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19EC5AD-F603-BA48-F784-0D32927C8231}"/>
              </a:ext>
            </a:extLst>
          </p:cNvPr>
          <p:cNvSpPr>
            <a:spLocks noGrp="1"/>
          </p:cNvSpPr>
          <p:nvPr>
            <p:ph type="sldNum" sz="quarter" idx="12"/>
          </p:nvPr>
        </p:nvSpPr>
        <p:spPr/>
        <p:txBody>
          <a:bodyPr/>
          <a:lstStyle/>
          <a:p>
            <a:fld id="{7499AE8B-0830-4386-ABE1-109AB8F9E83B}" type="slidenum">
              <a:rPr lang="fr-FR" smtClean="0"/>
              <a:t>13</a:t>
            </a:fld>
            <a:endParaRPr lang="fr-FR"/>
          </a:p>
        </p:txBody>
      </p:sp>
      <p:sp>
        <p:nvSpPr>
          <p:cNvPr id="3" name="TextBox 2">
            <a:extLst>
              <a:ext uri="{FF2B5EF4-FFF2-40B4-BE49-F238E27FC236}">
                <a16:creationId xmlns:a16="http://schemas.microsoft.com/office/drawing/2014/main" id="{F8B47D31-3FF3-F2F7-F55A-C6F12CC93103}"/>
              </a:ext>
            </a:extLst>
          </p:cNvPr>
          <p:cNvSpPr txBox="1"/>
          <p:nvPr/>
        </p:nvSpPr>
        <p:spPr>
          <a:xfrm>
            <a:off x="328208" y="127379"/>
            <a:ext cx="6127182" cy="631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vert="horz" lIns="0" tIns="0" rIns="0" bIns="0" rtlCol="0" anchor="ctr">
            <a:normAutofit/>
          </a:bodyPr>
          <a:lstStyle>
            <a:defPPr>
              <a:defRPr lang="en-US"/>
            </a:defPPr>
            <a:lvl1pPr defTabSz="2176857" eaLnBrk="1" latinLnBrk="0" hangingPunct="1">
              <a:buNone/>
              <a:defRPr sz="9200" b="1">
                <a:solidFill>
                  <a:srgbClr val="0070C0"/>
                </a:solidFill>
                <a:latin typeface="Aleo" panose="020F0502020204030203" pitchFamily="34" charset="0"/>
                <a:ea typeface="Aleo" panose="020F0502020204030203" pitchFamily="34" charset="0"/>
                <a:cs typeface="Aleo" panose="020F0502020204030203" pitchFamily="34" charset="0"/>
              </a:defRPr>
            </a:lvl1pPr>
          </a:lstStyle>
          <a:p>
            <a:pPr defTabSz="1088429" fontAlgn="base">
              <a:spcBef>
                <a:spcPct val="0"/>
              </a:spcBef>
              <a:spcAft>
                <a:spcPct val="0"/>
              </a:spcAft>
            </a:pPr>
            <a:r>
              <a:rPr lang="en-GB" sz="3600" dirty="0">
                <a:sym typeface="Gill Sans" charset="0"/>
              </a:rPr>
              <a:t>C: Label Decision </a:t>
            </a:r>
          </a:p>
        </p:txBody>
      </p:sp>
      <p:sp>
        <p:nvSpPr>
          <p:cNvPr id="4" name="Content Placeholder 2">
            <a:extLst>
              <a:ext uri="{FF2B5EF4-FFF2-40B4-BE49-F238E27FC236}">
                <a16:creationId xmlns:a16="http://schemas.microsoft.com/office/drawing/2014/main" id="{1ACA10CD-2D05-FEF8-321D-E1A71912D2A6}"/>
              </a:ext>
            </a:extLst>
          </p:cNvPr>
          <p:cNvSpPr txBox="1">
            <a:spLocks/>
          </p:cNvSpPr>
          <p:nvPr/>
        </p:nvSpPr>
        <p:spPr>
          <a:xfrm>
            <a:off x="731405" y="936933"/>
            <a:ext cx="3871647" cy="4351338"/>
          </a:xfrm>
          <a:prstGeom prst="rect">
            <a:avLst/>
          </a:prstGeom>
        </p:spPr>
        <p:txBody>
          <a:bodyPr>
            <a:normAutofit lnSpcReduction="10000"/>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228595" indent="-228595">
              <a:spcBef>
                <a:spcPts val="151"/>
              </a:spcBef>
              <a:buSzPct val="120000"/>
              <a:buFont typeface="+mj-lt"/>
              <a:buAutoNum type="arabicPeriod"/>
            </a:pPr>
            <a:endParaRPr lang="en-GB">
              <a:cs typeface="Arial" panose="020B0604020202020204" pitchFamily="34" charset="0"/>
            </a:endParaRPr>
          </a:p>
          <a:p>
            <a:pPr marL="457200" indent="-457200">
              <a:spcBef>
                <a:spcPts val="151"/>
              </a:spcBef>
              <a:buSzPct val="120000"/>
              <a:buFont typeface="+mj-lt"/>
              <a:buAutoNum type="alphaUcPeriod"/>
            </a:pPr>
            <a:r>
              <a:rPr lang="en-GB" sz="2650">
                <a:cs typeface="Arial" panose="020B0604020202020204" pitchFamily="34" charset="0"/>
              </a:rPr>
              <a:t>Proposal Submission by proposers </a:t>
            </a:r>
            <a:br>
              <a:rPr lang="en-GB" sz="2650">
                <a:cs typeface="Arial" panose="020B0604020202020204" pitchFamily="34" charset="0"/>
              </a:rPr>
            </a:br>
            <a:r>
              <a:rPr lang="en-GB" sz="2650">
                <a:cs typeface="Arial" panose="020B0604020202020204" pitchFamily="34" charset="0"/>
              </a:rPr>
              <a:t>(one stage process)</a:t>
            </a:r>
          </a:p>
          <a:p>
            <a:pPr marL="457200" indent="-457200">
              <a:spcBef>
                <a:spcPts val="151"/>
              </a:spcBef>
              <a:buSzPct val="120000"/>
              <a:buFont typeface="+mj-lt"/>
              <a:buAutoNum type="alphaUcPeriod"/>
            </a:pPr>
            <a:endParaRPr lang="en-GB" sz="2650">
              <a:cs typeface="Arial" panose="020B0604020202020204" pitchFamily="34" charset="0"/>
            </a:endParaRPr>
          </a:p>
          <a:p>
            <a:pPr marL="457200" indent="-457200">
              <a:spcBef>
                <a:spcPts val="151"/>
              </a:spcBef>
              <a:buSzPct val="120000"/>
              <a:buFont typeface="+mj-lt"/>
              <a:buAutoNum type="alphaUcPeriod"/>
            </a:pPr>
            <a:r>
              <a:rPr lang="en-GB" sz="2650">
                <a:cs typeface="Arial" panose="020B0604020202020204" pitchFamily="34" charset="0"/>
              </a:rPr>
              <a:t>Evaluation by: </a:t>
            </a:r>
            <a:br>
              <a:rPr lang="en-GB" sz="2650">
                <a:cs typeface="Arial" panose="020B0604020202020204" pitchFamily="34" charset="0"/>
              </a:rPr>
            </a:br>
            <a:r>
              <a:rPr lang="en-GB" sz="2650">
                <a:cs typeface="Arial" panose="020B0604020202020204" pitchFamily="34" charset="0"/>
              </a:rPr>
              <a:t>Industry Experts </a:t>
            </a:r>
            <a:br>
              <a:rPr lang="en-GB" sz="2650">
                <a:cs typeface="Arial" panose="020B0604020202020204" pitchFamily="34" charset="0"/>
              </a:rPr>
            </a:br>
            <a:r>
              <a:rPr lang="en-GB" sz="2650">
                <a:cs typeface="Arial" panose="020B0604020202020204" pitchFamily="34" charset="0"/>
              </a:rPr>
              <a:t>and Public Authorities</a:t>
            </a:r>
          </a:p>
          <a:p>
            <a:pPr marL="457200" indent="-457200">
              <a:spcBef>
                <a:spcPts val="151"/>
              </a:spcBef>
              <a:buSzPct val="120000"/>
              <a:buFont typeface="+mj-lt"/>
              <a:buAutoNum type="alphaUcPeriod"/>
            </a:pPr>
            <a:endParaRPr lang="en-GB" sz="2650">
              <a:cs typeface="Arial" panose="020B0604020202020204" pitchFamily="34" charset="0"/>
            </a:endParaRPr>
          </a:p>
          <a:p>
            <a:pPr marL="457200" indent="-457200">
              <a:spcBef>
                <a:spcPts val="151"/>
              </a:spcBef>
              <a:buSzPct val="120000"/>
              <a:buFont typeface="+mj-lt"/>
              <a:buAutoNum type="alphaUcPeriod"/>
            </a:pPr>
            <a:r>
              <a:rPr lang="en-GB" sz="2650">
                <a:cs typeface="Arial" panose="020B0604020202020204" pitchFamily="34" charset="0"/>
              </a:rPr>
              <a:t>Label Decision:   </a:t>
            </a:r>
            <a:br>
              <a:rPr lang="en-GB" sz="2650">
                <a:cs typeface="Arial" panose="020B0604020202020204" pitchFamily="34" charset="0"/>
              </a:rPr>
            </a:br>
            <a:r>
              <a:rPr lang="en-GB" sz="2650">
                <a:cs typeface="Arial" panose="020B0604020202020204" pitchFamily="34" charset="0"/>
              </a:rPr>
              <a:t>Public Authorities </a:t>
            </a:r>
            <a:br>
              <a:rPr lang="en-GB" sz="2650">
                <a:cs typeface="Arial" panose="020B0604020202020204" pitchFamily="34" charset="0"/>
              </a:rPr>
            </a:br>
            <a:r>
              <a:rPr lang="en-GB" sz="2650">
                <a:cs typeface="Arial" panose="020B0604020202020204" pitchFamily="34" charset="0"/>
              </a:rPr>
              <a:t>and CELTIC Core Group</a:t>
            </a:r>
          </a:p>
          <a:p>
            <a:pPr marL="457200" indent="-457200">
              <a:spcBef>
                <a:spcPts val="151"/>
              </a:spcBef>
              <a:buSzPct val="120000"/>
              <a:buFont typeface="+mj-lt"/>
              <a:buAutoNum type="alphaUcPeriod"/>
            </a:pPr>
            <a:endParaRPr lang="en-GB" sz="2650" dirty="0">
              <a:cs typeface="Arial" panose="020B0604020202020204" pitchFamily="34" charset="0"/>
            </a:endParaRPr>
          </a:p>
        </p:txBody>
      </p:sp>
      <p:grpSp>
        <p:nvGrpSpPr>
          <p:cNvPr id="5" name="Group 4">
            <a:extLst>
              <a:ext uri="{FF2B5EF4-FFF2-40B4-BE49-F238E27FC236}">
                <a16:creationId xmlns:a16="http://schemas.microsoft.com/office/drawing/2014/main" id="{32CDCB71-D320-98F6-5470-1B6976466F1D}"/>
              </a:ext>
            </a:extLst>
          </p:cNvPr>
          <p:cNvGrpSpPr/>
          <p:nvPr/>
        </p:nvGrpSpPr>
        <p:grpSpPr>
          <a:xfrm>
            <a:off x="5051885" y="1404984"/>
            <a:ext cx="6345785" cy="2758663"/>
            <a:chOff x="9887744" y="6224444"/>
            <a:chExt cx="12691568" cy="5517327"/>
          </a:xfrm>
        </p:grpSpPr>
        <p:sp>
          <p:nvSpPr>
            <p:cNvPr id="6" name="Right Arrow 8">
              <a:extLst>
                <a:ext uri="{FF2B5EF4-FFF2-40B4-BE49-F238E27FC236}">
                  <a16:creationId xmlns:a16="http://schemas.microsoft.com/office/drawing/2014/main" id="{7D1FA56B-EDC4-A0B0-263E-27D63D2F6DD9}"/>
                </a:ext>
              </a:extLst>
            </p:cNvPr>
            <p:cNvSpPr/>
            <p:nvPr/>
          </p:nvSpPr>
          <p:spPr>
            <a:xfrm>
              <a:off x="10895856" y="9090248"/>
              <a:ext cx="11377264" cy="720080"/>
            </a:xfrm>
            <a:prstGeom prst="rightArrow">
              <a:avLst/>
            </a:prstGeom>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GB" sz="2800">
                <a:solidFill>
                  <a:prstClr val="white"/>
                </a:solidFill>
                <a:latin typeface="Calibri"/>
                <a:sym typeface="Gill Sans" charset="0"/>
              </a:endParaRPr>
            </a:p>
          </p:txBody>
        </p:sp>
        <p:sp>
          <p:nvSpPr>
            <p:cNvPr id="7" name="Rectangle 6">
              <a:extLst>
                <a:ext uri="{FF2B5EF4-FFF2-40B4-BE49-F238E27FC236}">
                  <a16:creationId xmlns:a16="http://schemas.microsoft.com/office/drawing/2014/main" id="{4C57618F-E9FA-D726-1CAC-2F4FDEDD58D1}"/>
                </a:ext>
              </a:extLst>
            </p:cNvPr>
            <p:cNvSpPr/>
            <p:nvPr/>
          </p:nvSpPr>
          <p:spPr>
            <a:xfrm>
              <a:off x="20339069" y="8730208"/>
              <a:ext cx="152503" cy="162018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GB" sz="2800">
                <a:solidFill>
                  <a:prstClr val="white"/>
                </a:solidFill>
                <a:latin typeface="Calibri"/>
                <a:sym typeface="Gill Sans" charset="0"/>
              </a:endParaRPr>
            </a:p>
          </p:txBody>
        </p:sp>
        <p:sp>
          <p:nvSpPr>
            <p:cNvPr id="8" name="TextBox 7">
              <a:extLst>
                <a:ext uri="{FF2B5EF4-FFF2-40B4-BE49-F238E27FC236}">
                  <a16:creationId xmlns:a16="http://schemas.microsoft.com/office/drawing/2014/main" id="{480FF63D-C915-F884-E66E-66986910273C}"/>
                </a:ext>
              </a:extLst>
            </p:cNvPr>
            <p:cNvSpPr txBox="1"/>
            <p:nvPr/>
          </p:nvSpPr>
          <p:spPr>
            <a:xfrm>
              <a:off x="9887744" y="6440468"/>
              <a:ext cx="3277179" cy="1661994"/>
            </a:xfrm>
            <a:prstGeom prst="rect">
              <a:avLst/>
            </a:prstGeom>
            <a:noFill/>
          </p:spPr>
          <p:txBody>
            <a:bodyPr wrap="none" rtlCol="0">
              <a:spAutoFit/>
            </a:bodyPr>
            <a:lstStyle/>
            <a:p>
              <a:pPr eaLnBrk="0" fontAlgn="base" hangingPunct="0">
                <a:spcBef>
                  <a:spcPct val="0"/>
                </a:spcBef>
                <a:spcAft>
                  <a:spcPct val="0"/>
                </a:spcAft>
              </a:pPr>
              <a:r>
                <a:rPr lang="de-DE" sz="2400" b="1" dirty="0">
                  <a:solidFill>
                    <a:srgbClr val="000000"/>
                  </a:solidFill>
                  <a:latin typeface="Calibri"/>
                  <a:sym typeface="Gill Sans" charset="0"/>
                </a:rPr>
                <a:t>Project</a:t>
              </a:r>
            </a:p>
            <a:p>
              <a:pPr eaLnBrk="0" fontAlgn="base" hangingPunct="0">
                <a:spcBef>
                  <a:spcPct val="0"/>
                </a:spcBef>
                <a:spcAft>
                  <a:spcPct val="0"/>
                </a:spcAft>
              </a:pPr>
              <a:r>
                <a:rPr lang="de-DE" sz="2400" b="1" dirty="0">
                  <a:solidFill>
                    <a:srgbClr val="000000"/>
                  </a:solidFill>
                  <a:latin typeface="Calibri"/>
                  <a:sym typeface="Gill Sans" charset="0"/>
                </a:rPr>
                <a:t>Submission</a:t>
              </a:r>
              <a:endParaRPr lang="en-GB" sz="2400" b="1" dirty="0">
                <a:solidFill>
                  <a:srgbClr val="000000"/>
                </a:solidFill>
                <a:latin typeface="Calibri"/>
                <a:sym typeface="Gill Sans" charset="0"/>
              </a:endParaRPr>
            </a:p>
          </p:txBody>
        </p:sp>
        <p:sp>
          <p:nvSpPr>
            <p:cNvPr id="9" name="Rectangle 8">
              <a:extLst>
                <a:ext uri="{FF2B5EF4-FFF2-40B4-BE49-F238E27FC236}">
                  <a16:creationId xmlns:a16="http://schemas.microsoft.com/office/drawing/2014/main" id="{0D0F5329-8B29-E22F-7235-EE4748E4CB25}"/>
                </a:ext>
              </a:extLst>
            </p:cNvPr>
            <p:cNvSpPr/>
            <p:nvPr/>
          </p:nvSpPr>
          <p:spPr>
            <a:xfrm>
              <a:off x="12906519" y="8265061"/>
              <a:ext cx="5982225" cy="2409363"/>
            </a:xfrm>
            <a:prstGeom prst="rect">
              <a:avLst/>
            </a:prstGeom>
            <a:solidFill>
              <a:srgbClr val="0062AC"/>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r>
                <a:rPr lang="en-GB" sz="2400" dirty="0">
                  <a:solidFill>
                    <a:prstClr val="white"/>
                  </a:solidFill>
                  <a:latin typeface="Calibri"/>
                  <a:sym typeface="Gill Sans" charset="0"/>
                </a:rPr>
                <a:t>Evaluation by:</a:t>
              </a:r>
            </a:p>
            <a:p>
              <a:pPr marL="537356" indent="-457189" eaLnBrk="0" fontAlgn="base" hangingPunct="0">
                <a:spcBef>
                  <a:spcPct val="0"/>
                </a:spcBef>
                <a:spcAft>
                  <a:spcPct val="0"/>
                </a:spcAft>
                <a:buFont typeface="+mj-lt"/>
                <a:buAutoNum type="arabicPeriod"/>
              </a:pPr>
              <a:r>
                <a:rPr lang="en-GB" sz="2400" b="1" dirty="0">
                  <a:solidFill>
                    <a:prstClr val="white"/>
                  </a:solidFill>
                  <a:latin typeface="Calibri"/>
                  <a:sym typeface="Gill Sans" charset="0"/>
                </a:rPr>
                <a:t>Industry Experts</a:t>
              </a:r>
            </a:p>
            <a:p>
              <a:pPr marL="537356" indent="-457189" eaLnBrk="0" fontAlgn="base" hangingPunct="0">
                <a:spcBef>
                  <a:spcPct val="0"/>
                </a:spcBef>
                <a:spcAft>
                  <a:spcPct val="0"/>
                </a:spcAft>
                <a:buFont typeface="+mj-lt"/>
                <a:buAutoNum type="arabicPeriod"/>
              </a:pPr>
              <a:r>
                <a:rPr lang="en-GB" sz="2400" b="1" dirty="0">
                  <a:solidFill>
                    <a:prstClr val="white"/>
                  </a:solidFill>
                  <a:latin typeface="Calibri"/>
                  <a:sym typeface="Gill Sans" charset="0"/>
                </a:rPr>
                <a:t>Public Authorities</a:t>
              </a:r>
            </a:p>
          </p:txBody>
        </p:sp>
        <p:sp>
          <p:nvSpPr>
            <p:cNvPr id="10" name="Rectangle 9">
              <a:extLst>
                <a:ext uri="{FF2B5EF4-FFF2-40B4-BE49-F238E27FC236}">
                  <a16:creationId xmlns:a16="http://schemas.microsoft.com/office/drawing/2014/main" id="{E5650416-9622-4F56-66F7-A8E518BEC799}"/>
                </a:ext>
              </a:extLst>
            </p:cNvPr>
            <p:cNvSpPr/>
            <p:nvPr/>
          </p:nvSpPr>
          <p:spPr>
            <a:xfrm>
              <a:off x="11183888" y="8559904"/>
              <a:ext cx="144016" cy="18002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GB" sz="2800">
                <a:solidFill>
                  <a:prstClr val="white"/>
                </a:solidFill>
                <a:latin typeface="Calibri"/>
                <a:sym typeface="Gill Sans" charset="0"/>
              </a:endParaRPr>
            </a:p>
          </p:txBody>
        </p:sp>
        <p:sp>
          <p:nvSpPr>
            <p:cNvPr id="11" name="TextBox 10">
              <a:extLst>
                <a:ext uri="{FF2B5EF4-FFF2-40B4-BE49-F238E27FC236}">
                  <a16:creationId xmlns:a16="http://schemas.microsoft.com/office/drawing/2014/main" id="{D8412673-272B-2F80-ABA2-4D7A9263B239}"/>
                </a:ext>
              </a:extLst>
            </p:cNvPr>
            <p:cNvSpPr txBox="1"/>
            <p:nvPr/>
          </p:nvSpPr>
          <p:spPr>
            <a:xfrm>
              <a:off x="18973837" y="6224444"/>
              <a:ext cx="3605475" cy="1661994"/>
            </a:xfrm>
            <a:prstGeom prst="rect">
              <a:avLst/>
            </a:prstGeom>
            <a:noFill/>
          </p:spPr>
          <p:txBody>
            <a:bodyPr wrap="none" rtlCol="0">
              <a:spAutoFit/>
            </a:bodyPr>
            <a:lstStyle/>
            <a:p>
              <a:pPr eaLnBrk="0" fontAlgn="base" hangingPunct="0">
                <a:spcBef>
                  <a:spcPct val="0"/>
                </a:spcBef>
                <a:spcAft>
                  <a:spcPct val="0"/>
                </a:spcAft>
              </a:pPr>
              <a:r>
                <a:rPr lang="en-GB" sz="2400" b="1" dirty="0">
                  <a:solidFill>
                    <a:srgbClr val="000000"/>
                  </a:solidFill>
                  <a:latin typeface="Calibri"/>
                  <a:sym typeface="Gill Sans" charset="0"/>
                </a:rPr>
                <a:t>CELTIC Label</a:t>
              </a:r>
            </a:p>
            <a:p>
              <a:pPr algn="ctr" eaLnBrk="0" fontAlgn="base" hangingPunct="0">
                <a:spcBef>
                  <a:spcPct val="0"/>
                </a:spcBef>
                <a:spcAft>
                  <a:spcPct val="0"/>
                </a:spcAft>
              </a:pPr>
              <a:r>
                <a:rPr lang="en-GB" sz="2400" b="1" dirty="0">
                  <a:solidFill>
                    <a:srgbClr val="000000"/>
                  </a:solidFill>
                  <a:latin typeface="Calibri"/>
                  <a:sym typeface="Gill Sans" charset="0"/>
                </a:rPr>
                <a:t>Decision</a:t>
              </a:r>
            </a:p>
          </p:txBody>
        </p:sp>
        <p:sp>
          <p:nvSpPr>
            <p:cNvPr id="12" name="TextBox 11">
              <a:extLst>
                <a:ext uri="{FF2B5EF4-FFF2-40B4-BE49-F238E27FC236}">
                  <a16:creationId xmlns:a16="http://schemas.microsoft.com/office/drawing/2014/main" id="{7BEF1130-E44B-9A1B-5FDF-B4EF9E5CA664}"/>
                </a:ext>
              </a:extLst>
            </p:cNvPr>
            <p:cNvSpPr txBox="1"/>
            <p:nvPr/>
          </p:nvSpPr>
          <p:spPr>
            <a:xfrm>
              <a:off x="12552040" y="10818441"/>
              <a:ext cx="7044621" cy="923330"/>
            </a:xfrm>
            <a:prstGeom prst="rect">
              <a:avLst/>
            </a:prstGeom>
            <a:noFill/>
          </p:spPr>
          <p:txBody>
            <a:bodyPr wrap="none" rtlCol="0">
              <a:spAutoFit/>
            </a:bodyPr>
            <a:lstStyle/>
            <a:p>
              <a:pPr eaLnBrk="0" fontAlgn="base" hangingPunct="0">
                <a:spcBef>
                  <a:spcPct val="0"/>
                </a:spcBef>
                <a:spcAft>
                  <a:spcPct val="0"/>
                </a:spcAft>
              </a:pPr>
              <a:r>
                <a:rPr lang="en-GB" sz="2400" b="1" dirty="0">
                  <a:solidFill>
                    <a:srgbClr val="000000"/>
                  </a:solidFill>
                  <a:latin typeface="Calibri"/>
                  <a:sym typeface="Gill Sans" charset="0"/>
                </a:rPr>
                <a:t>Time line: 6 weeks in total</a:t>
              </a:r>
            </a:p>
          </p:txBody>
        </p:sp>
      </p:grpSp>
      <p:sp>
        <p:nvSpPr>
          <p:cNvPr id="13" name="Content Placeholder 3">
            <a:extLst>
              <a:ext uri="{FF2B5EF4-FFF2-40B4-BE49-F238E27FC236}">
                <a16:creationId xmlns:a16="http://schemas.microsoft.com/office/drawing/2014/main" id="{A25948C7-4B91-5A7C-B681-92F921BE122D}"/>
              </a:ext>
            </a:extLst>
          </p:cNvPr>
          <p:cNvSpPr txBox="1">
            <a:spLocks/>
          </p:cNvSpPr>
          <p:nvPr/>
        </p:nvSpPr>
        <p:spPr>
          <a:xfrm>
            <a:off x="4640639" y="4163647"/>
            <a:ext cx="8083624" cy="2348643"/>
          </a:xfrm>
          <a:prstGeom prst="rect">
            <a:avLst/>
          </a:prstGeom>
        </p:spPr>
        <p:txBody>
          <a:bodyPr vert="horz" lIns="217667" tIns="108833" rIns="217667" bIns="108833" rtlCol="0">
            <a:noAutofit/>
          </a:bodyPr>
          <a:lstStyle>
            <a:lvl1pPr marL="408122" indent="-408122" algn="l" defTabSz="1088333"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1pPr>
            <a:lvl2pPr marL="884272" indent="-340107" algn="l" defTabSz="1088333" rtl="0" eaLnBrk="1" latinLnBrk="0" hangingPunct="1">
              <a:spcBef>
                <a:spcPct val="20000"/>
              </a:spcBef>
              <a:buFont typeface="Arial" panose="020B0604020202020204" pitchFamily="34" charset="0"/>
              <a:buChar char="–"/>
              <a:defRPr sz="3450" kern="1200">
                <a:solidFill>
                  <a:schemeClr val="tx1"/>
                </a:solidFill>
                <a:latin typeface="+mn-lt"/>
                <a:ea typeface="+mn-ea"/>
                <a:cs typeface="+mn-cs"/>
              </a:defRPr>
            </a:lvl2pPr>
            <a:lvl3pPr marL="1360417" indent="-272084" algn="l" defTabSz="1088333" rtl="0" eaLnBrk="1" latinLnBrk="0" hangingPunct="1">
              <a:spcBef>
                <a:spcPct val="20000"/>
              </a:spcBef>
              <a:buFont typeface="Arial" panose="020B0604020202020204" pitchFamily="34" charset="0"/>
              <a:buChar char="•"/>
              <a:defRPr sz="2850" kern="1200">
                <a:solidFill>
                  <a:schemeClr val="tx1"/>
                </a:solidFill>
                <a:latin typeface="+mn-lt"/>
                <a:ea typeface="+mn-ea"/>
                <a:cs typeface="+mn-cs"/>
              </a:defRPr>
            </a:lvl3pPr>
            <a:lvl4pPr marL="1904583" indent="-272084" algn="l" defTabSz="108833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4pPr>
            <a:lvl5pPr marL="2448750" indent="-272084" algn="l" defTabSz="108833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5pPr>
            <a:lvl6pPr marL="2992915" indent="-272084" algn="l" defTabSz="108833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537081" indent="-272084" algn="l" defTabSz="108833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4081245" indent="-272084" algn="l" defTabSz="108833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625410" indent="-272084" algn="l" defTabSz="108833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buFont typeface="Arial" panose="020B0604020202020204" pitchFamily="34" charset="0"/>
              <a:buNone/>
            </a:pPr>
            <a:r>
              <a:rPr lang="en-GB" sz="3000" dirty="0">
                <a:solidFill>
                  <a:srgbClr val="0070C0"/>
                </a:solidFill>
              </a:rPr>
              <a:t>Important criteria for labelling decision :</a:t>
            </a:r>
          </a:p>
          <a:p>
            <a:pPr>
              <a:buFont typeface="Wingdings" panose="05000000000000000000" pitchFamily="2" charset="2"/>
              <a:buChar char="ü"/>
            </a:pPr>
            <a:r>
              <a:rPr lang="en-GB" sz="3000" dirty="0">
                <a:solidFill>
                  <a:srgbClr val="0070C0"/>
                </a:solidFill>
              </a:rPr>
              <a:t>Technical quality </a:t>
            </a:r>
          </a:p>
          <a:p>
            <a:pPr>
              <a:buFont typeface="Wingdings" panose="05000000000000000000" pitchFamily="2" charset="2"/>
              <a:buChar char="ü"/>
            </a:pPr>
            <a:r>
              <a:rPr lang="en-GB" sz="3000" dirty="0">
                <a:solidFill>
                  <a:srgbClr val="0070C0"/>
                </a:solidFill>
              </a:rPr>
              <a:t>Business relevance </a:t>
            </a:r>
          </a:p>
          <a:p>
            <a:pPr>
              <a:buFont typeface="Wingdings" panose="05000000000000000000" pitchFamily="2" charset="2"/>
              <a:buChar char="ü"/>
            </a:pPr>
            <a:r>
              <a:rPr lang="en-GB" sz="3000" dirty="0">
                <a:solidFill>
                  <a:srgbClr val="0070C0"/>
                </a:solidFill>
              </a:rPr>
              <a:t>but also national priorities where they exist</a:t>
            </a:r>
            <a:br>
              <a:rPr lang="en-GB" sz="3000" dirty="0">
                <a:solidFill>
                  <a:srgbClr val="0070C0"/>
                </a:solidFill>
              </a:rPr>
            </a:br>
            <a:endParaRPr lang="en-GB" sz="3000" dirty="0">
              <a:solidFill>
                <a:srgbClr val="0070C0"/>
              </a:solidFill>
            </a:endParaRPr>
          </a:p>
        </p:txBody>
      </p:sp>
    </p:spTree>
    <p:extLst>
      <p:ext uri="{BB962C8B-B14F-4D97-AF65-F5344CB8AC3E}">
        <p14:creationId xmlns:p14="http://schemas.microsoft.com/office/powerpoint/2010/main" val="4241672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F6542-D594-0598-DE91-759CB7D720E8}"/>
              </a:ext>
            </a:extLst>
          </p:cNvPr>
          <p:cNvSpPr>
            <a:spLocks noGrp="1"/>
          </p:cNvSpPr>
          <p:nvPr>
            <p:ph type="title"/>
          </p:nvPr>
        </p:nvSpPr>
        <p:spPr/>
        <p:txBody>
          <a:bodyPr>
            <a:normAutofit/>
          </a:bodyPr>
          <a:lstStyle/>
          <a:p>
            <a:r>
              <a:rPr lang="de-DE" dirty="0"/>
              <a:t>B: Start </a:t>
            </a:r>
            <a:r>
              <a:rPr lang="de-DE" dirty="0" err="1"/>
              <a:t>the</a:t>
            </a:r>
            <a:r>
              <a:rPr lang="de-DE" dirty="0"/>
              <a:t> Project</a:t>
            </a:r>
            <a:br>
              <a:rPr lang="en-DE" dirty="0"/>
            </a:br>
            <a:br>
              <a:rPr lang="en-DE" dirty="0"/>
            </a:br>
            <a:br>
              <a:rPr lang="en-DE" dirty="0"/>
            </a:br>
            <a:endParaRPr lang="de-DE" dirty="0"/>
          </a:p>
        </p:txBody>
      </p:sp>
      <p:sp>
        <p:nvSpPr>
          <p:cNvPr id="4" name="Text Placeholder 3">
            <a:extLst>
              <a:ext uri="{FF2B5EF4-FFF2-40B4-BE49-F238E27FC236}">
                <a16:creationId xmlns:a16="http://schemas.microsoft.com/office/drawing/2014/main" id="{B518D5B9-E27B-BC5F-ED47-949DF9955081}"/>
              </a:ext>
            </a:extLst>
          </p:cNvPr>
          <p:cNvSpPr>
            <a:spLocks noGrp="1"/>
          </p:cNvSpPr>
          <p:nvPr>
            <p:ph type="body" sz="half" idx="2"/>
          </p:nvPr>
        </p:nvSpPr>
        <p:spPr/>
        <p:txBody>
          <a:bodyPr/>
          <a:lstStyle/>
          <a:p>
            <a:endParaRPr lang="de-DE"/>
          </a:p>
        </p:txBody>
      </p:sp>
      <p:sp>
        <p:nvSpPr>
          <p:cNvPr id="5" name="Slide Number Placeholder 4">
            <a:extLst>
              <a:ext uri="{FF2B5EF4-FFF2-40B4-BE49-F238E27FC236}">
                <a16:creationId xmlns:a16="http://schemas.microsoft.com/office/drawing/2014/main" id="{07D46DA2-2096-FB2C-4439-790F0F1120BF}"/>
              </a:ext>
            </a:extLst>
          </p:cNvPr>
          <p:cNvSpPr>
            <a:spLocks noGrp="1"/>
          </p:cNvSpPr>
          <p:nvPr>
            <p:ph type="sldNum" sz="quarter" idx="12"/>
          </p:nvPr>
        </p:nvSpPr>
        <p:spPr/>
        <p:txBody>
          <a:bodyPr/>
          <a:lstStyle/>
          <a:p>
            <a:fld id="{7499AE8B-0830-4386-ABE1-109AB8F9E83B}" type="slidenum">
              <a:rPr lang="fr-FR" smtClean="0"/>
              <a:t>14</a:t>
            </a:fld>
            <a:endParaRPr lang="fr-FR"/>
          </a:p>
        </p:txBody>
      </p:sp>
      <p:sp>
        <p:nvSpPr>
          <p:cNvPr id="6" name="Rectangle 12"/>
          <p:cNvSpPr>
            <a:spLocks noGrp="1"/>
          </p:cNvSpPr>
          <p:nvPr>
            <p:ph idx="1"/>
          </p:nvPr>
        </p:nvSpPr>
        <p:spPr bwMode="auto">
          <a:xfrm>
            <a:off x="3867150" y="868363"/>
            <a:ext cx="7315200" cy="512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normAutofit/>
          </a:bodyPr>
          <a:lstStyle>
            <a:lvl1pPr algn="ctr">
              <a:defRPr sz="5600">
                <a:solidFill>
                  <a:srgbClr val="000000"/>
                </a:solidFill>
                <a:latin typeface="Gill Sans" charset="0"/>
                <a:ea typeface="ヒラギノ角ゴ ProN W3" charset="0"/>
                <a:cs typeface="ヒラギノ角ゴ ProN W3" charset="0"/>
                <a:sym typeface="Gill Sans" charset="0"/>
              </a:defRPr>
            </a:lvl1pPr>
            <a:lvl2pPr marL="742950" indent="-285750" algn="ctr">
              <a:defRPr sz="5600">
                <a:solidFill>
                  <a:srgbClr val="000000"/>
                </a:solidFill>
                <a:latin typeface="Gill Sans" charset="0"/>
                <a:ea typeface="ヒラギノ角ゴ ProN W3" charset="0"/>
                <a:cs typeface="ヒラギノ角ゴ ProN W3" charset="0"/>
                <a:sym typeface="Gill Sans" charset="0"/>
              </a:defRPr>
            </a:lvl2pPr>
            <a:lvl3pPr marL="1143000" indent="-228600" algn="ctr">
              <a:defRPr sz="5600">
                <a:solidFill>
                  <a:srgbClr val="000000"/>
                </a:solidFill>
                <a:latin typeface="Gill Sans" charset="0"/>
                <a:ea typeface="ヒラギノ角ゴ ProN W3" charset="0"/>
                <a:cs typeface="ヒラギノ角ゴ ProN W3" charset="0"/>
                <a:sym typeface="Gill Sans" charset="0"/>
              </a:defRPr>
            </a:lvl3pPr>
            <a:lvl4pPr marL="1600200" indent="-228600" algn="ctr">
              <a:defRPr sz="5600">
                <a:solidFill>
                  <a:srgbClr val="000000"/>
                </a:solidFill>
                <a:latin typeface="Gill Sans" charset="0"/>
                <a:ea typeface="ヒラギノ角ゴ ProN W3" charset="0"/>
                <a:cs typeface="ヒラギノ角ゴ ProN W3" charset="0"/>
                <a:sym typeface="Gill Sans" charset="0"/>
              </a:defRPr>
            </a:lvl4pPr>
            <a:lvl5pPr marL="2057400" indent="-228600" algn="ctr">
              <a:defRPr sz="56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pPr marL="0" indent="0">
              <a:buNone/>
            </a:pPr>
            <a:r>
              <a:rPr lang="en-GB" sz="2400" b="1" dirty="0">
                <a:solidFill>
                  <a:srgbClr val="0070C0"/>
                </a:solidFill>
              </a:rPr>
              <a:t>Starting and running a Labelled project</a:t>
            </a:r>
          </a:p>
          <a:p>
            <a:pPr marL="0" indent="0">
              <a:buNone/>
            </a:pPr>
            <a:endParaRPr lang="en-GB" sz="2400" b="1" dirty="0">
              <a:solidFill>
                <a:srgbClr val="0070C0"/>
              </a:solidFill>
            </a:endParaRPr>
          </a:p>
          <a:p>
            <a:pPr>
              <a:spcBef>
                <a:spcPts val="238"/>
              </a:spcBef>
            </a:pPr>
            <a:r>
              <a:rPr lang="en-GB" sz="2400" dirty="0">
                <a:solidFill>
                  <a:srgbClr val="0070C0"/>
                </a:solidFill>
              </a:rPr>
              <a:t>In EUREKA projects the funding is granted by ministries or Funding Agencies of the participating countries.</a:t>
            </a:r>
          </a:p>
          <a:p>
            <a:pPr>
              <a:spcBef>
                <a:spcPts val="238"/>
              </a:spcBef>
            </a:pPr>
            <a:endParaRPr lang="en-GB" sz="2400" dirty="0">
              <a:solidFill>
                <a:srgbClr val="0070C0"/>
              </a:solidFill>
            </a:endParaRPr>
          </a:p>
          <a:p>
            <a:pPr>
              <a:spcBef>
                <a:spcPts val="238"/>
              </a:spcBef>
            </a:pPr>
            <a:r>
              <a:rPr lang="en-GB" sz="2400" dirty="0">
                <a:solidFill>
                  <a:srgbClr val="0070C0"/>
                </a:solidFill>
              </a:rPr>
              <a:t>Projects can usually start when mandatory partners have green light for funding.</a:t>
            </a:r>
          </a:p>
          <a:p>
            <a:pPr marL="0" indent="0">
              <a:spcBef>
                <a:spcPts val="238"/>
              </a:spcBef>
              <a:buNone/>
            </a:pPr>
            <a:r>
              <a:rPr lang="en-GB" sz="2400" kern="0" dirty="0">
                <a:solidFill>
                  <a:srgbClr val="0070C0"/>
                </a:solidFill>
              </a:rPr>
              <a:t> </a:t>
            </a:r>
          </a:p>
          <a:p>
            <a:pPr>
              <a:spcBef>
                <a:spcPts val="238"/>
              </a:spcBef>
            </a:pPr>
            <a:r>
              <a:rPr lang="en-GB" sz="2400" kern="0" dirty="0">
                <a:solidFill>
                  <a:srgbClr val="0070C0"/>
                </a:solidFill>
              </a:rPr>
              <a:t>In the last years a success rate for running projects of more than 50 % has been achieved.</a:t>
            </a:r>
          </a:p>
          <a:p>
            <a:pPr>
              <a:spcBef>
                <a:spcPts val="238"/>
              </a:spcBef>
            </a:pPr>
            <a:endParaRPr lang="de-DE" sz="2400" kern="0" dirty="0">
              <a:solidFill>
                <a:srgbClr val="0070C0"/>
              </a:solidFill>
            </a:endParaRPr>
          </a:p>
          <a:p>
            <a:pPr>
              <a:spcBef>
                <a:spcPts val="238"/>
              </a:spcBef>
            </a:pPr>
            <a:r>
              <a:rPr lang="en-GB" sz="2400" kern="0" dirty="0">
                <a:solidFill>
                  <a:srgbClr val="0070C0"/>
                </a:solidFill>
              </a:rPr>
              <a:t>When a partner becomes active in a running project he will pay the CELTIC contribution of 1.5% of his budget.</a:t>
            </a:r>
            <a:endParaRPr lang="en-GB" sz="2400" dirty="0">
              <a:solidFill>
                <a:srgbClr val="0070C0"/>
              </a:solidFill>
            </a:endParaRPr>
          </a:p>
          <a:p>
            <a:pPr algn="l" fontAlgn="base">
              <a:spcBef>
                <a:spcPct val="0"/>
              </a:spcBef>
              <a:spcAft>
                <a:spcPts val="300"/>
              </a:spcAft>
            </a:pPr>
            <a:endParaRPr lang="en-GB" sz="2400" b="1" dirty="0">
              <a:solidFill>
                <a:prstClr val="black"/>
              </a:solidFill>
              <a:latin typeface="Calibri"/>
              <a:ea typeface="Lato" panose="020F0502020204030203" pitchFamily="34" charset="0"/>
              <a:cs typeface="Lato" panose="020F0502020204030203" pitchFamily="34" charset="0"/>
              <a:sym typeface="Lato" panose="020F0502020204030203" pitchFamily="34" charset="0"/>
            </a:endParaRPr>
          </a:p>
        </p:txBody>
      </p:sp>
      <p:sp>
        <p:nvSpPr>
          <p:cNvPr id="9" name="TextBox 8">
            <a:extLst>
              <a:ext uri="{FF2B5EF4-FFF2-40B4-BE49-F238E27FC236}">
                <a16:creationId xmlns:a16="http://schemas.microsoft.com/office/drawing/2014/main" id="{5A485FB7-A7C7-411B-A686-C39ED4EB38A3}"/>
              </a:ext>
            </a:extLst>
          </p:cNvPr>
          <p:cNvSpPr txBox="1"/>
          <p:nvPr/>
        </p:nvSpPr>
        <p:spPr>
          <a:xfrm>
            <a:off x="485922" y="6209405"/>
            <a:ext cx="2604750" cy="392415"/>
          </a:xfrm>
          <a:prstGeom prst="rect">
            <a:avLst/>
          </a:prstGeom>
          <a:noFill/>
        </p:spPr>
        <p:txBody>
          <a:bodyPr wrap="none" lIns="45719" tIns="22860" rIns="45719" bIns="22860" rtlCol="0">
            <a:spAutoFit/>
          </a:bodyPr>
          <a:lstStyle/>
          <a:p>
            <a:pPr eaLnBrk="0" fontAlgn="base" hangingPunct="0">
              <a:spcBef>
                <a:spcPct val="0"/>
              </a:spcBef>
              <a:spcAft>
                <a:spcPct val="0"/>
              </a:spcAft>
            </a:pPr>
            <a:r>
              <a:rPr lang="de-DE" sz="2250" b="1" dirty="0">
                <a:solidFill>
                  <a:srgbClr val="0070C0"/>
                </a:solidFill>
                <a:latin typeface="Arial" panose="020B0604020202020204" pitchFamily="34" charset="0"/>
                <a:ea typeface="Aleo" panose="020F0502020204030203" pitchFamily="34" charset="0"/>
                <a:cs typeface="Arial" panose="020B0604020202020204" pitchFamily="34" charset="0"/>
                <a:sym typeface="Gill Sans" charset="0"/>
              </a:rPr>
              <a:t>www.celticnext.eu</a:t>
            </a:r>
            <a:r>
              <a:rPr lang="en-GB" sz="800" dirty="0">
                <a:solidFill>
                  <a:srgbClr val="000000"/>
                </a:solidFill>
                <a:latin typeface="Gill Sans" charset="0"/>
                <a:sym typeface="Gill Sans" charset="0"/>
              </a:rPr>
              <a:t> </a:t>
            </a:r>
            <a:endParaRPr lang="de-DE" sz="800" dirty="0">
              <a:solidFill>
                <a:srgbClr val="000000"/>
              </a:solidFill>
              <a:latin typeface="Gill Sans" charset="0"/>
              <a:sym typeface="Gill Sans" charset="0"/>
            </a:endParaRPr>
          </a:p>
        </p:txBody>
      </p:sp>
      <p:pic>
        <p:nvPicPr>
          <p:cNvPr id="717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927" y="2876084"/>
            <a:ext cx="3239830" cy="3104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26792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23AFD8F-9564-0307-A221-1FE0AD6001DB}"/>
              </a:ext>
            </a:extLst>
          </p:cNvPr>
          <p:cNvSpPr>
            <a:spLocks noGrp="1"/>
          </p:cNvSpPr>
          <p:nvPr>
            <p:ph type="sldNum" sz="quarter" idx="12"/>
          </p:nvPr>
        </p:nvSpPr>
        <p:spPr/>
        <p:txBody>
          <a:bodyPr/>
          <a:lstStyle/>
          <a:p>
            <a:fld id="{7499AE8B-0830-4386-ABE1-109AB8F9E83B}" type="slidenum">
              <a:rPr lang="fr-FR" smtClean="0"/>
              <a:t>15</a:t>
            </a:fld>
            <a:endParaRPr lang="fr-FR"/>
          </a:p>
        </p:txBody>
      </p:sp>
      <p:sp>
        <p:nvSpPr>
          <p:cNvPr id="3" name="Rectangle 2">
            <a:extLst>
              <a:ext uri="{FF2B5EF4-FFF2-40B4-BE49-F238E27FC236}">
                <a16:creationId xmlns:a16="http://schemas.microsoft.com/office/drawing/2014/main" id="{029A03A0-1ACC-7E6B-97A4-68D25D66981F}"/>
              </a:ext>
            </a:extLst>
          </p:cNvPr>
          <p:cNvSpPr txBox="1">
            <a:spLocks noChangeArrowheads="1"/>
          </p:cNvSpPr>
          <p:nvPr/>
        </p:nvSpPr>
        <p:spPr>
          <a:xfrm>
            <a:off x="2243572" y="764704"/>
            <a:ext cx="7080473" cy="706436"/>
          </a:xfrm>
          <a:prstGeom prst="rect">
            <a:avLst/>
          </a:prstGeom>
          <a:ln>
            <a:solidFill>
              <a:schemeClr val="bg1"/>
            </a:solidFill>
          </a:ln>
        </p:spPr>
        <p:txBody>
          <a:bodyPr vert="horz" lIns="108843" tIns="54422" rIns="108843" bIns="54422" rtlCol="0" anchor="ctr">
            <a:noAutofit/>
          </a:bodyPr>
          <a:lstStyle>
            <a:lvl1pPr algn="ctr" defTabSz="2176857" rtl="0" eaLnBrk="1" latinLnBrk="0" hangingPunct="1">
              <a:spcBef>
                <a:spcPct val="0"/>
              </a:spcBef>
              <a:buNone/>
              <a:defRPr sz="10500" kern="1200">
                <a:solidFill>
                  <a:schemeClr val="tx1"/>
                </a:solidFill>
                <a:latin typeface="+mj-lt"/>
                <a:ea typeface="+mj-ea"/>
                <a:cs typeface="+mj-cs"/>
              </a:defRPr>
            </a:lvl1pPr>
          </a:lstStyle>
          <a:p>
            <a:pPr algn="l" defTabSz="1088429"/>
            <a:r>
              <a:rPr lang="en-US" sz="4800" b="1" dirty="0">
                <a:solidFill>
                  <a:srgbClr val="0070C0"/>
                </a:solidFill>
                <a:latin typeface="Arial" panose="020B0604020202020204" pitchFamily="34" charset="0"/>
                <a:ea typeface="Aleo" panose="020F0502020204030203" pitchFamily="34" charset="0"/>
                <a:cs typeface="Arial" panose="020B0604020202020204" pitchFamily="34" charset="0"/>
                <a:sym typeface="Gill Sans" charset="0"/>
              </a:rPr>
              <a:t>CELTIC Brokerage Tool</a:t>
            </a:r>
            <a:endParaRPr lang="en-GB" sz="4800" dirty="0">
              <a:solidFill>
                <a:srgbClr val="0070C0"/>
              </a:solidFill>
              <a:latin typeface="Calibri"/>
              <a:sym typeface="Gill Sans" charset="0"/>
            </a:endParaRPr>
          </a:p>
        </p:txBody>
      </p:sp>
      <p:pic>
        <p:nvPicPr>
          <p:cNvPr id="4" name="Picture 3">
            <a:extLst>
              <a:ext uri="{FF2B5EF4-FFF2-40B4-BE49-F238E27FC236}">
                <a16:creationId xmlns:a16="http://schemas.microsoft.com/office/drawing/2014/main" id="{A888C18C-9442-BB92-FFCC-52500BE245A5}"/>
              </a:ext>
            </a:extLst>
          </p:cNvPr>
          <p:cNvPicPr>
            <a:picLocks noChangeAspect="1"/>
          </p:cNvPicPr>
          <p:nvPr/>
        </p:nvPicPr>
        <p:blipFill>
          <a:blip r:embed="rId2"/>
          <a:stretch>
            <a:fillRect/>
          </a:stretch>
        </p:blipFill>
        <p:spPr>
          <a:xfrm>
            <a:off x="731404" y="2096852"/>
            <a:ext cx="10940416" cy="3816424"/>
          </a:xfrm>
          <a:prstGeom prst="rect">
            <a:avLst/>
          </a:prstGeom>
        </p:spPr>
      </p:pic>
      <p:pic>
        <p:nvPicPr>
          <p:cNvPr id="5" name="Picture 4">
            <a:extLst>
              <a:ext uri="{FF2B5EF4-FFF2-40B4-BE49-F238E27FC236}">
                <a16:creationId xmlns:a16="http://schemas.microsoft.com/office/drawing/2014/main" id="{31CE55E1-A686-0BA0-9827-B6F0BC14A7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1" y="1700808"/>
            <a:ext cx="12194421" cy="4089454"/>
          </a:xfrm>
          <a:prstGeom prst="rect">
            <a:avLst/>
          </a:prstGeom>
        </p:spPr>
      </p:pic>
      <p:sp>
        <p:nvSpPr>
          <p:cNvPr id="6" name="Rectangle 5">
            <a:extLst>
              <a:ext uri="{FF2B5EF4-FFF2-40B4-BE49-F238E27FC236}">
                <a16:creationId xmlns:a16="http://schemas.microsoft.com/office/drawing/2014/main" id="{C4A053FA-16A3-E850-8F9E-26C964882861}"/>
              </a:ext>
            </a:extLst>
          </p:cNvPr>
          <p:cNvSpPr/>
          <p:nvPr/>
        </p:nvSpPr>
        <p:spPr>
          <a:xfrm>
            <a:off x="731404" y="5639326"/>
            <a:ext cx="10405156" cy="954107"/>
          </a:xfrm>
          <a:prstGeom prst="rect">
            <a:avLst/>
          </a:prstGeom>
        </p:spPr>
        <p:txBody>
          <a:bodyPr wrap="square">
            <a:spAutoFit/>
          </a:bodyPr>
          <a:lstStyle/>
          <a:p>
            <a:pPr algn="ctr" eaLnBrk="0" fontAlgn="base" hangingPunct="0">
              <a:spcBef>
                <a:spcPct val="0"/>
              </a:spcBef>
              <a:spcAft>
                <a:spcPct val="0"/>
              </a:spcAft>
            </a:pPr>
            <a:r>
              <a:rPr lang="en-GB" sz="2800" b="1" dirty="0">
                <a:solidFill>
                  <a:srgbClr val="1F497D"/>
                </a:solidFill>
                <a:latin typeface="Gill Sans" charset="0"/>
                <a:sym typeface="Gill Sans" charset="0"/>
              </a:rPr>
              <a:t>          Start now and upload your expertise or new project idea  </a:t>
            </a:r>
            <a:r>
              <a:rPr lang="en-GB" sz="2800" dirty="0">
                <a:solidFill>
                  <a:srgbClr val="1F497D"/>
                </a:solidFill>
                <a:latin typeface="Gill Sans" charset="0"/>
                <a:sym typeface="Gill Sans" charset="0"/>
              </a:rPr>
              <a:t> </a:t>
            </a:r>
          </a:p>
          <a:p>
            <a:pPr algn="ctr" eaLnBrk="0" fontAlgn="base" hangingPunct="0">
              <a:spcBef>
                <a:spcPct val="0"/>
              </a:spcBef>
              <a:spcAft>
                <a:spcPct val="0"/>
              </a:spcAft>
            </a:pPr>
            <a:r>
              <a:rPr lang="en-GB" sz="2800" dirty="0">
                <a:solidFill>
                  <a:srgbClr val="F79646">
                    <a:lumMod val="75000"/>
                  </a:srgbClr>
                </a:solidFill>
                <a:latin typeface="Gill Sans" charset="0"/>
                <a:sym typeface="Gill Sans" charset="0"/>
                <a:hlinkClick r:id="rId4"/>
              </a:rPr>
              <a:t>https://www.celticnext.eu/brokerage-tool/</a:t>
            </a:r>
            <a:r>
              <a:rPr lang="en-GB" sz="2800" dirty="0">
                <a:solidFill>
                  <a:srgbClr val="F79646">
                    <a:lumMod val="75000"/>
                  </a:srgbClr>
                </a:solidFill>
                <a:latin typeface="Gill Sans" charset="0"/>
                <a:sym typeface="Gill Sans" charset="0"/>
              </a:rPr>
              <a:t>     </a:t>
            </a:r>
          </a:p>
        </p:txBody>
      </p:sp>
    </p:spTree>
    <p:extLst>
      <p:ext uri="{BB962C8B-B14F-4D97-AF65-F5344CB8AC3E}">
        <p14:creationId xmlns:p14="http://schemas.microsoft.com/office/powerpoint/2010/main" val="30575429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716B01-1CC2-7B14-F344-04509968C67E}"/>
              </a:ext>
            </a:extLst>
          </p:cNvPr>
          <p:cNvSpPr>
            <a:spLocks noGrp="1"/>
          </p:cNvSpPr>
          <p:nvPr>
            <p:ph type="sldNum" sz="quarter" idx="12"/>
          </p:nvPr>
        </p:nvSpPr>
        <p:spPr/>
        <p:txBody>
          <a:bodyPr/>
          <a:lstStyle/>
          <a:p>
            <a:fld id="{7499AE8B-0830-4386-ABE1-109AB8F9E83B}" type="slidenum">
              <a:rPr lang="fr-FR" smtClean="0"/>
              <a:t>16</a:t>
            </a:fld>
            <a:endParaRPr lang="fr-FR"/>
          </a:p>
        </p:txBody>
      </p:sp>
      <p:sp>
        <p:nvSpPr>
          <p:cNvPr id="3" name="Rectangle 2">
            <a:extLst>
              <a:ext uri="{FF2B5EF4-FFF2-40B4-BE49-F238E27FC236}">
                <a16:creationId xmlns:a16="http://schemas.microsoft.com/office/drawing/2014/main" id="{C5B7585F-3030-A2D2-35FF-1D59A5D1D7CD}"/>
              </a:ext>
            </a:extLst>
          </p:cNvPr>
          <p:cNvSpPr txBox="1">
            <a:spLocks noChangeArrowheads="1"/>
          </p:cNvSpPr>
          <p:nvPr/>
        </p:nvSpPr>
        <p:spPr>
          <a:xfrm>
            <a:off x="1297324" y="-151325"/>
            <a:ext cx="6216377" cy="1296144"/>
          </a:xfrm>
          <a:prstGeom prst="rect">
            <a:avLst/>
          </a:prstGeom>
          <a:ln>
            <a:solidFill>
              <a:schemeClr val="bg1"/>
            </a:solidFill>
          </a:ln>
        </p:spPr>
        <p:txBody>
          <a:bodyPr vert="horz" lIns="108843" tIns="54422" rIns="108843" bIns="54422" rtlCol="0" anchor="ctr">
            <a:noAutofit/>
          </a:bodyPr>
          <a:lstStyle>
            <a:lvl1pPr algn="ctr" defTabSz="2176857" rtl="0" eaLnBrk="1" latinLnBrk="0" hangingPunct="1">
              <a:spcBef>
                <a:spcPct val="0"/>
              </a:spcBef>
              <a:buNone/>
              <a:defRPr sz="10500" kern="1200">
                <a:solidFill>
                  <a:schemeClr val="tx1"/>
                </a:solidFill>
                <a:latin typeface="+mj-lt"/>
                <a:ea typeface="+mj-ea"/>
                <a:cs typeface="+mj-cs"/>
              </a:defRPr>
            </a:lvl1pPr>
          </a:lstStyle>
          <a:p>
            <a:pPr algn="l" defTabSz="1088429"/>
            <a:r>
              <a:rPr lang="en-GB" sz="4800" b="1" dirty="0">
                <a:solidFill>
                  <a:srgbClr val="0070C0"/>
                </a:solidFill>
                <a:latin typeface="Arial" panose="020B0604020202020204" pitchFamily="34" charset="0"/>
                <a:ea typeface="Aleo" panose="020F0502020204030203" pitchFamily="34" charset="0"/>
                <a:cs typeface="Arial" panose="020B0604020202020204" pitchFamily="34" charset="0"/>
                <a:sym typeface="Gill Sans" charset="0"/>
              </a:rPr>
              <a:t>Upload Project Idea</a:t>
            </a:r>
            <a:endParaRPr lang="en-GB" sz="4800" dirty="0">
              <a:solidFill>
                <a:srgbClr val="0070C0"/>
              </a:solidFill>
              <a:latin typeface="Calibri"/>
              <a:sym typeface="Gill Sans" charset="0"/>
            </a:endParaRPr>
          </a:p>
        </p:txBody>
      </p:sp>
      <p:grpSp>
        <p:nvGrpSpPr>
          <p:cNvPr id="4" name="Group 3">
            <a:extLst>
              <a:ext uri="{FF2B5EF4-FFF2-40B4-BE49-F238E27FC236}">
                <a16:creationId xmlns:a16="http://schemas.microsoft.com/office/drawing/2014/main" id="{A38EAE57-EC1E-E578-020B-D11184604A9C}"/>
              </a:ext>
            </a:extLst>
          </p:cNvPr>
          <p:cNvGrpSpPr/>
          <p:nvPr/>
        </p:nvGrpSpPr>
        <p:grpSpPr>
          <a:xfrm>
            <a:off x="273137" y="1448780"/>
            <a:ext cx="11681731" cy="4442277"/>
            <a:chOff x="493836" y="2393503"/>
            <a:chExt cx="23363461" cy="8884554"/>
          </a:xfrm>
        </p:grpSpPr>
        <p:pic>
          <p:nvPicPr>
            <p:cNvPr id="5" name="Picture 3">
              <a:extLst>
                <a:ext uri="{FF2B5EF4-FFF2-40B4-BE49-F238E27FC236}">
                  <a16:creationId xmlns:a16="http://schemas.microsoft.com/office/drawing/2014/main" id="{D0B4C44F-DC4B-D3D5-DEC7-E2030DEA3AA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7170"/>
            <a:stretch/>
          </p:blipFill>
          <p:spPr bwMode="auto">
            <a:xfrm>
              <a:off x="493836" y="2605335"/>
              <a:ext cx="8129866" cy="8672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a:extLst>
                <a:ext uri="{FF2B5EF4-FFF2-40B4-BE49-F238E27FC236}">
                  <a16:creationId xmlns:a16="http://schemas.microsoft.com/office/drawing/2014/main" id="{851D380D-DDA9-0C8D-CE71-04E6DC3D2C1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64861"/>
            <a:stretch/>
          </p:blipFill>
          <p:spPr bwMode="auto">
            <a:xfrm>
              <a:off x="8951640" y="2465512"/>
              <a:ext cx="6552728" cy="8812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5">
              <a:extLst>
                <a:ext uri="{FF2B5EF4-FFF2-40B4-BE49-F238E27FC236}">
                  <a16:creationId xmlns:a16="http://schemas.microsoft.com/office/drawing/2014/main" id="{E53D41AC-4C99-BBDC-5999-5662F8E1B77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55576"/>
            <a:stretch/>
          </p:blipFill>
          <p:spPr bwMode="auto">
            <a:xfrm>
              <a:off x="16080433" y="2393503"/>
              <a:ext cx="7776864" cy="8724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8" name="Picture 6">
            <a:extLst>
              <a:ext uri="{FF2B5EF4-FFF2-40B4-BE49-F238E27FC236}">
                <a16:creationId xmlns:a16="http://schemas.microsoft.com/office/drawing/2014/main" id="{0DBEBEEE-B85D-41A1-41CF-5E4497D435A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47528" y="6165304"/>
            <a:ext cx="8496028" cy="261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52344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3318999-03CA-33B5-747A-4EAB67707BCD}"/>
              </a:ext>
            </a:extLst>
          </p:cNvPr>
          <p:cNvSpPr>
            <a:spLocks noGrp="1"/>
          </p:cNvSpPr>
          <p:nvPr>
            <p:ph type="sldNum" sz="quarter" idx="12"/>
          </p:nvPr>
        </p:nvSpPr>
        <p:spPr/>
        <p:txBody>
          <a:bodyPr/>
          <a:lstStyle/>
          <a:p>
            <a:fld id="{7499AE8B-0830-4386-ABE1-109AB8F9E83B}" type="slidenum">
              <a:rPr lang="fr-FR" smtClean="0"/>
              <a:t>17</a:t>
            </a:fld>
            <a:endParaRPr lang="fr-FR"/>
          </a:p>
        </p:txBody>
      </p:sp>
      <p:sp>
        <p:nvSpPr>
          <p:cNvPr id="3" name="Rectangle 2">
            <a:extLst>
              <a:ext uri="{FF2B5EF4-FFF2-40B4-BE49-F238E27FC236}">
                <a16:creationId xmlns:a16="http://schemas.microsoft.com/office/drawing/2014/main" id="{5AB4EDCE-7410-9C13-8D3F-22D0593729FA}"/>
              </a:ext>
            </a:extLst>
          </p:cNvPr>
          <p:cNvSpPr txBox="1">
            <a:spLocks noChangeArrowheads="1"/>
          </p:cNvSpPr>
          <p:nvPr/>
        </p:nvSpPr>
        <p:spPr>
          <a:xfrm>
            <a:off x="886852" y="-59135"/>
            <a:ext cx="6972461" cy="1296144"/>
          </a:xfrm>
          <a:prstGeom prst="rect">
            <a:avLst/>
          </a:prstGeom>
          <a:ln>
            <a:solidFill>
              <a:schemeClr val="bg1"/>
            </a:solidFill>
          </a:ln>
        </p:spPr>
        <p:txBody>
          <a:bodyPr vert="horz" lIns="108843" tIns="54422" rIns="108843" bIns="54422" rtlCol="0" anchor="ctr">
            <a:noAutofit/>
          </a:bodyPr>
          <a:lstStyle>
            <a:lvl1pPr algn="ctr" defTabSz="2176857" rtl="0" eaLnBrk="1" latinLnBrk="0" hangingPunct="1">
              <a:spcBef>
                <a:spcPct val="0"/>
              </a:spcBef>
              <a:buNone/>
              <a:defRPr sz="10500" kern="1200">
                <a:solidFill>
                  <a:schemeClr val="tx1"/>
                </a:solidFill>
                <a:latin typeface="+mj-lt"/>
                <a:ea typeface="+mj-ea"/>
                <a:cs typeface="+mj-cs"/>
              </a:defRPr>
            </a:lvl1pPr>
          </a:lstStyle>
          <a:p>
            <a:pPr algn="l" defTabSz="1088429"/>
            <a:r>
              <a:rPr lang="en-GB" sz="4800" b="1" dirty="0">
                <a:solidFill>
                  <a:srgbClr val="0070C0"/>
                </a:solidFill>
                <a:latin typeface="Arial" panose="020B0604020202020204" pitchFamily="34" charset="0"/>
                <a:ea typeface="Aleo" panose="020F0502020204030203" pitchFamily="34" charset="0"/>
                <a:cs typeface="Arial" panose="020B0604020202020204" pitchFamily="34" charset="0"/>
                <a:sym typeface="Gill Sans" charset="0"/>
              </a:rPr>
              <a:t>Submit your Expertise</a:t>
            </a:r>
            <a:endParaRPr lang="en-GB" sz="4800" dirty="0">
              <a:solidFill>
                <a:srgbClr val="0070C0"/>
              </a:solidFill>
              <a:latin typeface="Calibri"/>
              <a:sym typeface="Gill Sans" charset="0"/>
            </a:endParaRPr>
          </a:p>
        </p:txBody>
      </p:sp>
      <p:pic>
        <p:nvPicPr>
          <p:cNvPr id="4" name="Picture 2">
            <a:extLst>
              <a:ext uri="{FF2B5EF4-FFF2-40B4-BE49-F238E27FC236}">
                <a16:creationId xmlns:a16="http://schemas.microsoft.com/office/drawing/2014/main" id="{08F8B6B3-21D1-2B42-CC94-4405CD19F78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0771"/>
          <a:stretch/>
        </p:blipFill>
        <p:spPr bwMode="auto">
          <a:xfrm>
            <a:off x="194048" y="1448780"/>
            <a:ext cx="4279227" cy="43564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a:extLst>
              <a:ext uri="{FF2B5EF4-FFF2-40B4-BE49-F238E27FC236}">
                <a16:creationId xmlns:a16="http://schemas.microsoft.com/office/drawing/2014/main" id="{51DFD1F2-3B72-6BE8-C4E5-888BFB95CE9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40613"/>
          <a:stretch/>
        </p:blipFill>
        <p:spPr bwMode="auto">
          <a:xfrm>
            <a:off x="4583832" y="1508604"/>
            <a:ext cx="1764196" cy="4296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a:extLst>
              <a:ext uri="{FF2B5EF4-FFF2-40B4-BE49-F238E27FC236}">
                <a16:creationId xmlns:a16="http://schemas.microsoft.com/office/drawing/2014/main" id="{7632E64E-AAB5-E93F-E2BE-47159323A3F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92565" y="1481408"/>
            <a:ext cx="5802868" cy="392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81821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8B21B02-5782-5AC7-91E7-865A6B29CC2B}"/>
              </a:ext>
            </a:extLst>
          </p:cNvPr>
          <p:cNvSpPr>
            <a:spLocks noGrp="1"/>
          </p:cNvSpPr>
          <p:nvPr>
            <p:ph type="sldNum" sz="quarter" idx="12"/>
          </p:nvPr>
        </p:nvSpPr>
        <p:spPr/>
        <p:txBody>
          <a:bodyPr/>
          <a:lstStyle/>
          <a:p>
            <a:fld id="{7499AE8B-0830-4386-ABE1-109AB8F9E83B}" type="slidenum">
              <a:rPr lang="fr-FR" smtClean="0"/>
              <a:t>18</a:t>
            </a:fld>
            <a:endParaRPr lang="fr-FR"/>
          </a:p>
        </p:txBody>
      </p:sp>
      <p:sp>
        <p:nvSpPr>
          <p:cNvPr id="3" name="Rectangle 2">
            <a:extLst>
              <a:ext uri="{FF2B5EF4-FFF2-40B4-BE49-F238E27FC236}">
                <a16:creationId xmlns:a16="http://schemas.microsoft.com/office/drawing/2014/main" id="{A55A0358-DF1D-2A6E-9159-785EEF7A33DE}"/>
              </a:ext>
            </a:extLst>
          </p:cNvPr>
          <p:cNvSpPr txBox="1">
            <a:spLocks noChangeArrowheads="1"/>
          </p:cNvSpPr>
          <p:nvPr/>
        </p:nvSpPr>
        <p:spPr>
          <a:xfrm>
            <a:off x="945731" y="171091"/>
            <a:ext cx="7008465" cy="706436"/>
          </a:xfrm>
          <a:prstGeom prst="rect">
            <a:avLst/>
          </a:prstGeom>
          <a:ln>
            <a:solidFill>
              <a:schemeClr val="bg1"/>
            </a:solidFill>
          </a:ln>
        </p:spPr>
        <p:txBody>
          <a:bodyPr vert="horz" lIns="108843" tIns="54422" rIns="108843" bIns="54422" rtlCol="0" anchor="ctr">
            <a:noAutofit/>
          </a:bodyPr>
          <a:lstStyle>
            <a:lvl1pPr algn="ctr" defTabSz="2176857" rtl="0" eaLnBrk="1" latinLnBrk="0" hangingPunct="1">
              <a:spcBef>
                <a:spcPct val="0"/>
              </a:spcBef>
              <a:buNone/>
              <a:defRPr sz="10500" kern="1200">
                <a:solidFill>
                  <a:schemeClr val="tx1"/>
                </a:solidFill>
                <a:latin typeface="+mj-lt"/>
                <a:ea typeface="+mj-ea"/>
                <a:cs typeface="+mj-cs"/>
              </a:defRPr>
            </a:lvl1pPr>
          </a:lstStyle>
          <a:p>
            <a:pPr algn="l" defTabSz="1088429"/>
            <a:r>
              <a:rPr lang="en-US" sz="4800" b="1" dirty="0">
                <a:solidFill>
                  <a:srgbClr val="0070C0"/>
                </a:solidFill>
                <a:latin typeface="Arial" panose="020B0604020202020204" pitchFamily="34" charset="0"/>
                <a:ea typeface="Aleo" panose="020F0502020204030203" pitchFamily="34" charset="0"/>
                <a:cs typeface="Arial" panose="020B0604020202020204" pitchFamily="34" charset="0"/>
                <a:sym typeface="Gill Sans" charset="0"/>
              </a:rPr>
              <a:t>CELTIC Brokerage Tool</a:t>
            </a:r>
            <a:endParaRPr lang="en-GB" sz="4800" dirty="0">
              <a:solidFill>
                <a:srgbClr val="0070C0"/>
              </a:solidFill>
              <a:latin typeface="Calibri"/>
              <a:sym typeface="Gill Sans" charset="0"/>
            </a:endParaRPr>
          </a:p>
        </p:txBody>
      </p:sp>
      <p:sp>
        <p:nvSpPr>
          <p:cNvPr id="6" name="Content Placeholder 2">
            <a:extLst>
              <a:ext uri="{FF2B5EF4-FFF2-40B4-BE49-F238E27FC236}">
                <a16:creationId xmlns:a16="http://schemas.microsoft.com/office/drawing/2014/main" id="{BB74CB5A-16C4-5870-C06B-A62249382B64}"/>
              </a:ext>
            </a:extLst>
          </p:cNvPr>
          <p:cNvSpPr txBox="1">
            <a:spLocks/>
          </p:cNvSpPr>
          <p:nvPr/>
        </p:nvSpPr>
        <p:spPr>
          <a:xfrm>
            <a:off x="609600" y="1600206"/>
            <a:ext cx="10972800" cy="4525963"/>
          </a:xfrm>
          <a:prstGeom prst="rect">
            <a:avLst/>
          </a:prstGeom>
        </p:spPr>
        <p:txBody>
          <a:bodyPr>
            <a:normAutofit lnSpcReduction="10000"/>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a:spcAft>
                <a:spcPts val="900"/>
              </a:spcAft>
            </a:pPr>
            <a:r>
              <a:rPr lang="en-GB" sz="2800">
                <a:solidFill>
                  <a:schemeClr val="tx2"/>
                </a:solidFill>
              </a:rPr>
              <a:t>The form fields tagged with a * are mandatory. </a:t>
            </a:r>
          </a:p>
          <a:p>
            <a:pPr>
              <a:spcAft>
                <a:spcPts val="900"/>
              </a:spcAft>
            </a:pPr>
            <a:r>
              <a:rPr lang="en-GB" sz="2800">
                <a:solidFill>
                  <a:schemeClr val="tx2"/>
                </a:solidFill>
              </a:rPr>
              <a:t>The “PROPOSAL KEY WORDS” field is implemented using a taxonomy form field class which allows easy update of the key word list, such as renaming, deletion of addition of key words.</a:t>
            </a:r>
          </a:p>
          <a:p>
            <a:pPr>
              <a:spcAft>
                <a:spcPts val="900"/>
              </a:spcAft>
            </a:pPr>
            <a:r>
              <a:rPr lang="en-GB" sz="2800">
                <a:solidFill>
                  <a:schemeClr val="tx2"/>
                </a:solidFill>
              </a:rPr>
              <a:t>The “IDENTITY MANAGEMENT” field determines whether Name, Telephone and Company Name are shown in the Project Idea overview list or search results. The Type of Organisation and Country are always shown. The email address is never shown.</a:t>
            </a:r>
          </a:p>
          <a:p>
            <a:pPr>
              <a:spcAft>
                <a:spcPts val="900"/>
              </a:spcAft>
            </a:pPr>
            <a:r>
              <a:rPr lang="en-GB" sz="2800">
                <a:solidFill>
                  <a:schemeClr val="tx2"/>
                </a:solidFill>
              </a:rPr>
              <a:t>After submission the CELTIC Office will check and publish your Project Idea or your Expertise. </a:t>
            </a:r>
            <a:endParaRPr lang="en-GB" sz="2800" dirty="0">
              <a:solidFill>
                <a:schemeClr val="tx2"/>
              </a:solidFill>
            </a:endParaRPr>
          </a:p>
        </p:txBody>
      </p:sp>
    </p:spTree>
    <p:extLst>
      <p:ext uri="{BB962C8B-B14F-4D97-AF65-F5344CB8AC3E}">
        <p14:creationId xmlns:p14="http://schemas.microsoft.com/office/powerpoint/2010/main" val="33503036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785CD27-E9F2-0753-2B4B-131C3E89387F}"/>
              </a:ext>
            </a:extLst>
          </p:cNvPr>
          <p:cNvSpPr>
            <a:spLocks noGrp="1"/>
          </p:cNvSpPr>
          <p:nvPr>
            <p:ph type="sldNum" sz="quarter" idx="12"/>
          </p:nvPr>
        </p:nvSpPr>
        <p:spPr/>
        <p:txBody>
          <a:bodyPr/>
          <a:lstStyle/>
          <a:p>
            <a:fld id="{7499AE8B-0830-4386-ABE1-109AB8F9E83B}" type="slidenum">
              <a:rPr lang="fr-FR" smtClean="0"/>
              <a:t>19</a:t>
            </a:fld>
            <a:endParaRPr lang="fr-FR"/>
          </a:p>
        </p:txBody>
      </p:sp>
      <p:sp>
        <p:nvSpPr>
          <p:cNvPr id="3" name="Rectangle 2">
            <a:extLst>
              <a:ext uri="{FF2B5EF4-FFF2-40B4-BE49-F238E27FC236}">
                <a16:creationId xmlns:a16="http://schemas.microsoft.com/office/drawing/2014/main" id="{DC31CA08-3B40-82D8-C488-C42D975DC366}"/>
              </a:ext>
            </a:extLst>
          </p:cNvPr>
          <p:cNvSpPr txBox="1">
            <a:spLocks noChangeArrowheads="1"/>
          </p:cNvSpPr>
          <p:nvPr/>
        </p:nvSpPr>
        <p:spPr>
          <a:xfrm>
            <a:off x="1029436" y="-114600"/>
            <a:ext cx="5208265" cy="1296144"/>
          </a:xfrm>
          <a:prstGeom prst="rect">
            <a:avLst/>
          </a:prstGeom>
          <a:ln>
            <a:solidFill>
              <a:schemeClr val="bg1"/>
            </a:solidFill>
          </a:ln>
        </p:spPr>
        <p:txBody>
          <a:bodyPr vert="horz" lIns="108843" tIns="54422" rIns="108843" bIns="54422" rtlCol="0" anchor="ctr">
            <a:noAutofit/>
          </a:bodyPr>
          <a:lstStyle>
            <a:lvl1pPr algn="ctr" defTabSz="2176857" rtl="0" eaLnBrk="1" latinLnBrk="0" hangingPunct="1">
              <a:spcBef>
                <a:spcPct val="0"/>
              </a:spcBef>
              <a:buNone/>
              <a:defRPr sz="10500" kern="1200">
                <a:solidFill>
                  <a:schemeClr val="tx1"/>
                </a:solidFill>
                <a:latin typeface="+mj-lt"/>
                <a:ea typeface="+mj-ea"/>
                <a:cs typeface="+mj-cs"/>
              </a:defRPr>
            </a:lvl1pPr>
          </a:lstStyle>
          <a:p>
            <a:pPr algn="l" defTabSz="1088429"/>
            <a:r>
              <a:rPr lang="en-GB" sz="4800" b="1" dirty="0">
                <a:solidFill>
                  <a:srgbClr val="0070C0"/>
                </a:solidFill>
                <a:latin typeface="Arial" panose="020B0604020202020204" pitchFamily="34" charset="0"/>
                <a:ea typeface="Aleo" panose="020F0502020204030203" pitchFamily="34" charset="0"/>
                <a:cs typeface="Arial" panose="020B0604020202020204" pitchFamily="34" charset="0"/>
                <a:sym typeface="Gill Sans" charset="0"/>
              </a:rPr>
              <a:t>Partner Search</a:t>
            </a:r>
            <a:endParaRPr lang="en-GB" sz="4800" dirty="0">
              <a:solidFill>
                <a:srgbClr val="0070C0"/>
              </a:solidFill>
              <a:latin typeface="Calibri"/>
              <a:sym typeface="Gill Sans"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3512" y="1340768"/>
            <a:ext cx="8933181" cy="5067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16145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550741B-6182-29A0-1D18-8871DDA4349E}"/>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499AE8B-0830-4386-ABE1-109AB8F9E83B}" type="slidenum">
              <a:rPr kumimoji="0" lang="fr-FR" sz="1200" b="1" i="0" u="none" strike="noStrike" kern="1200" cap="none" spc="0" normalizeH="0" baseline="0" noProof="0" smtClean="0">
                <a:ln>
                  <a:noFill/>
                </a:ln>
                <a:solidFill>
                  <a:srgbClr val="25275B"/>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fr-FR" sz="1200" b="1" i="0" u="none" strike="noStrike" kern="1200" cap="none" spc="0" normalizeH="0" baseline="0" noProof="0">
              <a:ln>
                <a:noFill/>
              </a:ln>
              <a:solidFill>
                <a:srgbClr val="25275B"/>
              </a:solidFill>
              <a:effectLst/>
              <a:uLnTx/>
              <a:uFillTx/>
              <a:latin typeface="Corbel" panose="020B0503020204020204"/>
              <a:ea typeface="+mn-ea"/>
              <a:cs typeface="+mn-cs"/>
            </a:endParaRPr>
          </a:p>
        </p:txBody>
      </p:sp>
      <p:pic>
        <p:nvPicPr>
          <p:cNvPr id="2" name="Picture 1">
            <a:extLst>
              <a:ext uri="{FF2B5EF4-FFF2-40B4-BE49-F238E27FC236}">
                <a16:creationId xmlns:a16="http://schemas.microsoft.com/office/drawing/2014/main" id="{FE4171DA-250D-32E9-83C1-25539947A413}"/>
              </a:ext>
            </a:extLst>
          </p:cNvPr>
          <p:cNvPicPr>
            <a:picLocks noChangeAspect="1"/>
          </p:cNvPicPr>
          <p:nvPr/>
        </p:nvPicPr>
        <p:blipFill>
          <a:blip r:embed="rId2"/>
          <a:stretch>
            <a:fillRect/>
          </a:stretch>
        </p:blipFill>
        <p:spPr>
          <a:xfrm>
            <a:off x="123649" y="1210528"/>
            <a:ext cx="3183657" cy="4481452"/>
          </a:xfrm>
          <a:prstGeom prst="rect">
            <a:avLst/>
          </a:prstGeom>
        </p:spPr>
      </p:pic>
      <p:sp>
        <p:nvSpPr>
          <p:cNvPr id="3" name="Titre 1">
            <a:extLst>
              <a:ext uri="{FF2B5EF4-FFF2-40B4-BE49-F238E27FC236}">
                <a16:creationId xmlns:a16="http://schemas.microsoft.com/office/drawing/2014/main" id="{425BC998-7A2B-6517-5BC6-898298DDAE75}"/>
              </a:ext>
            </a:extLst>
          </p:cNvPr>
          <p:cNvSpPr>
            <a:spLocks noGrp="1"/>
          </p:cNvSpPr>
          <p:nvPr>
            <p:ph type="title"/>
          </p:nvPr>
        </p:nvSpPr>
        <p:spPr>
          <a:xfrm>
            <a:off x="68239" y="51724"/>
            <a:ext cx="8329683" cy="671607"/>
          </a:xfrm>
        </p:spPr>
        <p:txBody>
          <a:bodyPr>
            <a:normAutofit/>
          </a:bodyPr>
          <a:lstStyle/>
          <a:p>
            <a:pPr algn="l" fontAlgn="base">
              <a:spcAft>
                <a:spcPct val="0"/>
              </a:spcAft>
            </a:pPr>
            <a:r>
              <a:rPr lang="en-DE" sz="3600" b="1" dirty="0">
                <a:solidFill>
                  <a:srgbClr val="0070C0"/>
                </a:solidFill>
                <a:latin typeface="Aleo" panose="020F0502020204030203" pitchFamily="34" charset="0"/>
                <a:ea typeface="Aleo" panose="020F0502020204030203" pitchFamily="34" charset="0"/>
                <a:cs typeface="Aleo" panose="020F0502020204030203" pitchFamily="34" charset="0"/>
                <a:sym typeface="Gill Sans" charset="0"/>
              </a:rPr>
              <a:t>What shall a successful proposal target?</a:t>
            </a:r>
            <a:endParaRPr lang="en-GB" sz="3600" b="1" dirty="0">
              <a:solidFill>
                <a:srgbClr val="0070C0"/>
              </a:solidFill>
              <a:latin typeface="Aleo" panose="020F0502020204030203" pitchFamily="34" charset="0"/>
              <a:ea typeface="Aleo" panose="020F0502020204030203" pitchFamily="34" charset="0"/>
              <a:cs typeface="Aleo" panose="020F0502020204030203" pitchFamily="34" charset="0"/>
              <a:sym typeface="Gill Sans" charset="0"/>
            </a:endParaRPr>
          </a:p>
        </p:txBody>
      </p:sp>
      <p:sp>
        <p:nvSpPr>
          <p:cNvPr id="8" name="TextBox 4">
            <a:extLst>
              <a:ext uri="{FF2B5EF4-FFF2-40B4-BE49-F238E27FC236}">
                <a16:creationId xmlns:a16="http://schemas.microsoft.com/office/drawing/2014/main" id="{E5CF60AC-932F-89F9-3D38-405801C4B587}"/>
              </a:ext>
            </a:extLst>
          </p:cNvPr>
          <p:cNvSpPr txBox="1">
            <a:spLocks noGrp="1"/>
          </p:cNvSpPr>
          <p:nvPr>
            <p:ph idx="1"/>
          </p:nvPr>
        </p:nvSpPr>
        <p:spPr>
          <a:xfrm>
            <a:off x="3867150" y="749476"/>
            <a:ext cx="7315200" cy="5359048"/>
          </a:xfrm>
          <a:prstGeom prst="rect">
            <a:avLst/>
          </a:prstGeom>
          <a:noFill/>
        </p:spPr>
        <p:txBody>
          <a:bodyPr wrap="square" lIns="108855" tIns="54428" rIns="108855" bIns="54428" rtlCol="0">
            <a:spAutoFit/>
          </a:bodyPr>
          <a:lstStyle/>
          <a:p>
            <a:pPr marL="0" indent="0" eaLnBrk="0" fontAlgn="base" hangingPunct="0">
              <a:spcBef>
                <a:spcPct val="0"/>
              </a:spcBef>
              <a:spcAft>
                <a:spcPts val="1500"/>
              </a:spcAft>
              <a:buNone/>
            </a:pPr>
            <a:r>
              <a:rPr lang="en-DE" sz="2400" b="1" dirty="0">
                <a:solidFill>
                  <a:srgbClr val="0070C0"/>
                </a:solidFill>
                <a:latin typeface="Calibri"/>
                <a:sym typeface="Gill Sans" charset="0"/>
              </a:rPr>
              <a:t>The “Basics”</a:t>
            </a:r>
            <a:r>
              <a:rPr lang="en-DE" sz="1800" b="1" dirty="0">
                <a:solidFill>
                  <a:srgbClr val="0070C0"/>
                </a:solidFill>
                <a:latin typeface="Calibri"/>
                <a:sym typeface="Gill Sans" charset="0"/>
              </a:rPr>
              <a:t>:</a:t>
            </a:r>
          </a:p>
          <a:p>
            <a:pPr marL="371475" indent="-371475" eaLnBrk="0" fontAlgn="base" hangingPunct="0">
              <a:spcBef>
                <a:spcPct val="0"/>
              </a:spcBef>
              <a:spcAft>
                <a:spcPts val="1500"/>
              </a:spcAft>
              <a:buFont typeface="+mj-lt"/>
              <a:buAutoNum type="arabicPeriod"/>
            </a:pPr>
            <a:r>
              <a:rPr lang="en-GB" sz="1800" dirty="0">
                <a:solidFill>
                  <a:srgbClr val="0070C0"/>
                </a:solidFill>
                <a:latin typeface="Calibri"/>
                <a:sym typeface="Gill Sans" charset="0"/>
              </a:rPr>
              <a:t>Targeting the </a:t>
            </a:r>
            <a:r>
              <a:rPr lang="en-DE" sz="1800" dirty="0">
                <a:solidFill>
                  <a:srgbClr val="0070C0"/>
                </a:solidFill>
                <a:latin typeface="Calibri"/>
                <a:sym typeface="Gill Sans" charset="0"/>
              </a:rPr>
              <a:t>Scope of the CELTIC-NEXT Strategic</a:t>
            </a:r>
            <a:r>
              <a:rPr lang="en-GB" sz="1800" dirty="0">
                <a:solidFill>
                  <a:srgbClr val="0070C0"/>
                </a:solidFill>
                <a:latin typeface="Calibri"/>
                <a:sym typeface="Gill Sans" charset="0"/>
              </a:rPr>
              <a:t> Roadmap</a:t>
            </a:r>
            <a:r>
              <a:rPr lang="en-DE" sz="1800" dirty="0">
                <a:solidFill>
                  <a:srgbClr val="0070C0"/>
                </a:solidFill>
                <a:latin typeface="Calibri"/>
                <a:sym typeface="Gill Sans" charset="0"/>
              </a:rPr>
              <a:t> 2021-2025</a:t>
            </a:r>
          </a:p>
          <a:p>
            <a:pPr marL="457200" lvl="2" eaLnBrk="0" fontAlgn="base" hangingPunct="0">
              <a:spcBef>
                <a:spcPct val="0"/>
              </a:spcBef>
              <a:spcAft>
                <a:spcPts val="1500"/>
              </a:spcAft>
            </a:pPr>
            <a:r>
              <a:rPr lang="en-GB" sz="1200" b="1" dirty="0">
                <a:solidFill>
                  <a:srgbClr val="0070C0"/>
                </a:solidFill>
                <a:latin typeface="Calibri"/>
                <a:sym typeface="Gill Sans" charset="0"/>
                <a:hlinkClick r:id="rId3"/>
              </a:rPr>
              <a:t>https://www.celticnext.eu/research-areas/</a:t>
            </a:r>
            <a:r>
              <a:rPr lang="en-DE" sz="1200" b="1" dirty="0">
                <a:solidFill>
                  <a:srgbClr val="0070C0"/>
                </a:solidFill>
                <a:latin typeface="Calibri"/>
                <a:sym typeface="Gill Sans" charset="0"/>
              </a:rPr>
              <a:t>  </a:t>
            </a:r>
            <a:endParaRPr lang="en-GB" sz="1200" b="1" dirty="0">
              <a:solidFill>
                <a:srgbClr val="0070C0"/>
              </a:solidFill>
              <a:latin typeface="Calibri"/>
              <a:sym typeface="Gill Sans" charset="0"/>
            </a:endParaRPr>
          </a:p>
          <a:p>
            <a:pPr marL="371475" indent="-371475" eaLnBrk="0" fontAlgn="base" hangingPunct="0">
              <a:spcBef>
                <a:spcPct val="0"/>
              </a:spcBef>
              <a:spcAft>
                <a:spcPts val="1500"/>
              </a:spcAft>
              <a:buFont typeface="+mj-lt"/>
              <a:buAutoNum type="arabicPeriod"/>
            </a:pPr>
            <a:r>
              <a:rPr lang="en-GB" sz="1800" dirty="0">
                <a:solidFill>
                  <a:srgbClr val="0070C0"/>
                </a:solidFill>
                <a:latin typeface="Calibri"/>
                <a:sym typeface="Gill Sans" charset="0"/>
              </a:rPr>
              <a:t>Technological Innovation</a:t>
            </a:r>
            <a:endParaRPr lang="en-DE" sz="1800" dirty="0">
              <a:solidFill>
                <a:srgbClr val="0070C0"/>
              </a:solidFill>
              <a:latin typeface="Calibri"/>
              <a:sym typeface="Gill Sans" charset="0"/>
            </a:endParaRPr>
          </a:p>
          <a:p>
            <a:pPr marL="457200" lvl="2" eaLnBrk="0" fontAlgn="base" hangingPunct="0">
              <a:spcBef>
                <a:spcPct val="0"/>
              </a:spcBef>
              <a:spcAft>
                <a:spcPts val="1500"/>
              </a:spcAft>
            </a:pPr>
            <a:r>
              <a:rPr lang="en-DE" b="1" dirty="0">
                <a:solidFill>
                  <a:srgbClr val="0070C0"/>
                </a:solidFill>
                <a:latin typeface="Calibri"/>
                <a:sym typeface="Gill Sans" charset="0"/>
              </a:rPr>
              <a:t>It has to be new, innovative, forward bringing project for the community!</a:t>
            </a:r>
            <a:endParaRPr lang="en-GB" b="1" dirty="0">
              <a:solidFill>
                <a:srgbClr val="0070C0"/>
              </a:solidFill>
              <a:latin typeface="Calibri"/>
              <a:sym typeface="Gill Sans" charset="0"/>
            </a:endParaRPr>
          </a:p>
          <a:p>
            <a:pPr marL="371475" indent="-371475" eaLnBrk="0" fontAlgn="base" hangingPunct="0">
              <a:spcBef>
                <a:spcPct val="0"/>
              </a:spcBef>
              <a:spcAft>
                <a:spcPts val="1500"/>
              </a:spcAft>
              <a:buFont typeface="+mj-lt"/>
              <a:buAutoNum type="arabicPeriod"/>
            </a:pPr>
            <a:r>
              <a:rPr lang="en-GB" sz="1800" dirty="0">
                <a:solidFill>
                  <a:srgbClr val="0070C0"/>
                </a:solidFill>
                <a:latin typeface="Calibri"/>
                <a:sym typeface="Gill Sans" charset="0"/>
              </a:rPr>
              <a:t>Market relevance and exploitation potential</a:t>
            </a:r>
            <a:endParaRPr lang="en-DE" sz="1800" dirty="0">
              <a:solidFill>
                <a:srgbClr val="0070C0"/>
              </a:solidFill>
              <a:latin typeface="Calibri"/>
              <a:sym typeface="Gill Sans" charset="0"/>
            </a:endParaRPr>
          </a:p>
          <a:p>
            <a:pPr marL="457200" lvl="2" eaLnBrk="0" fontAlgn="base" hangingPunct="0">
              <a:spcBef>
                <a:spcPct val="0"/>
              </a:spcBef>
              <a:spcAft>
                <a:spcPts val="1500"/>
              </a:spcAft>
            </a:pPr>
            <a:r>
              <a:rPr lang="en-DE" b="1" dirty="0">
                <a:solidFill>
                  <a:srgbClr val="0070C0"/>
                </a:solidFill>
                <a:latin typeface="Calibri"/>
                <a:sym typeface="Gill Sans" charset="0"/>
              </a:rPr>
              <a:t>It must return value for money to the Consortium and to the Funding Countries!</a:t>
            </a:r>
            <a:endParaRPr lang="en-GB" b="1" dirty="0">
              <a:solidFill>
                <a:srgbClr val="0070C0"/>
              </a:solidFill>
              <a:latin typeface="Calibri"/>
              <a:sym typeface="Gill Sans" charset="0"/>
            </a:endParaRPr>
          </a:p>
          <a:p>
            <a:pPr marL="371475" indent="-371475" eaLnBrk="0" fontAlgn="base" hangingPunct="0">
              <a:spcBef>
                <a:spcPct val="0"/>
              </a:spcBef>
              <a:spcAft>
                <a:spcPts val="1500"/>
              </a:spcAft>
              <a:buFont typeface="+mj-lt"/>
              <a:buAutoNum type="arabicPeriod"/>
            </a:pPr>
            <a:r>
              <a:rPr lang="en-DE" sz="1800" dirty="0">
                <a:solidFill>
                  <a:srgbClr val="0070C0"/>
                </a:solidFill>
                <a:latin typeface="Calibri"/>
                <a:sym typeface="Gill Sans" charset="0"/>
              </a:rPr>
              <a:t>Follow the </a:t>
            </a:r>
            <a:r>
              <a:rPr lang="de-DE" sz="1800" dirty="0">
                <a:solidFill>
                  <a:srgbClr val="0070C0"/>
                </a:solidFill>
                <a:latin typeface="Calibri"/>
                <a:sym typeface="Gill Sans" charset="0"/>
              </a:rPr>
              <a:t>r</a:t>
            </a:r>
            <a:r>
              <a:rPr lang="en-DE" sz="1800" dirty="0">
                <a:solidFill>
                  <a:srgbClr val="0070C0"/>
                </a:solidFill>
                <a:latin typeface="Calibri"/>
                <a:sym typeface="Gill Sans" charset="0"/>
              </a:rPr>
              <a:t>ules with </a:t>
            </a:r>
            <a:r>
              <a:rPr lang="en-GB" sz="1800" dirty="0">
                <a:solidFill>
                  <a:srgbClr val="0070C0"/>
                </a:solidFill>
                <a:latin typeface="Calibri"/>
                <a:sym typeface="Gill Sans" charset="0"/>
              </a:rPr>
              <a:t>right mix </a:t>
            </a:r>
            <a:r>
              <a:rPr lang="en-DE" sz="1800" dirty="0">
                <a:solidFill>
                  <a:srgbClr val="0070C0"/>
                </a:solidFill>
                <a:latin typeface="Calibri"/>
                <a:sym typeface="Gill Sans" charset="0"/>
              </a:rPr>
              <a:t>and balance </a:t>
            </a:r>
            <a:r>
              <a:rPr lang="en-GB" sz="1800" dirty="0">
                <a:solidFill>
                  <a:srgbClr val="0070C0"/>
                </a:solidFill>
                <a:latin typeface="Calibri"/>
                <a:sym typeface="Gill Sans" charset="0"/>
              </a:rPr>
              <a:t>of participating countries</a:t>
            </a:r>
            <a:r>
              <a:rPr lang="en-DE" sz="1800" dirty="0">
                <a:solidFill>
                  <a:srgbClr val="0070C0"/>
                </a:solidFill>
                <a:latin typeface="Calibri"/>
                <a:sym typeface="Gill Sans" charset="0"/>
              </a:rPr>
              <a:t> and </a:t>
            </a:r>
            <a:r>
              <a:rPr lang="de-DE" sz="1800" dirty="0">
                <a:solidFill>
                  <a:srgbClr val="0070C0"/>
                </a:solidFill>
                <a:latin typeface="Calibri"/>
                <a:sym typeface="Gill Sans" charset="0"/>
              </a:rPr>
              <a:t>p</a:t>
            </a:r>
            <a:r>
              <a:rPr lang="en-DE" sz="1800" dirty="0">
                <a:solidFill>
                  <a:srgbClr val="0070C0"/>
                </a:solidFill>
                <a:latin typeface="Calibri"/>
                <a:sym typeface="Gill Sans" charset="0"/>
              </a:rPr>
              <a:t>artners</a:t>
            </a:r>
          </a:p>
          <a:p>
            <a:pPr marL="457200" lvl="2" eaLnBrk="0" fontAlgn="base" hangingPunct="0">
              <a:spcBef>
                <a:spcPct val="0"/>
              </a:spcBef>
              <a:spcAft>
                <a:spcPts val="1500"/>
              </a:spcAft>
            </a:pPr>
            <a:r>
              <a:rPr lang="en-US" b="1" dirty="0">
                <a:solidFill>
                  <a:srgbClr val="0070C0"/>
                </a:solidFill>
                <a:latin typeface="Calibri"/>
                <a:sym typeface="Gill Sans" charset="0"/>
              </a:rPr>
              <a:t>Create a good consortium (balanced, different countries and company profiles)</a:t>
            </a:r>
            <a:r>
              <a:rPr lang="en-DE" b="1" dirty="0">
                <a:solidFill>
                  <a:srgbClr val="0070C0"/>
                </a:solidFill>
                <a:latin typeface="Calibri"/>
                <a:sym typeface="Gill Sans" charset="0"/>
              </a:rPr>
              <a:t>!</a:t>
            </a:r>
            <a:endParaRPr lang="en-US" b="1" dirty="0">
              <a:solidFill>
                <a:srgbClr val="0070C0"/>
              </a:solidFill>
              <a:latin typeface="Calibri"/>
              <a:sym typeface="Gill Sans" charset="0"/>
            </a:endParaRPr>
          </a:p>
          <a:p>
            <a:pPr marL="457200" lvl="2" eaLnBrk="0" fontAlgn="base" hangingPunct="0">
              <a:spcBef>
                <a:spcPct val="0"/>
              </a:spcBef>
              <a:spcAft>
                <a:spcPts val="1500"/>
              </a:spcAft>
            </a:pPr>
            <a:r>
              <a:rPr lang="en-DE" i="1" dirty="0">
                <a:solidFill>
                  <a:srgbClr val="0070C0"/>
                </a:solidFill>
                <a:latin typeface="Calibri"/>
                <a:sym typeface="Gill Sans" charset="0"/>
              </a:rPr>
              <a:t>It is not a National Project with “some” links abroad, but a true international balanced cooperation, ideally with no more than 60% and never over 75% of effort and/or budget in one country only.</a:t>
            </a:r>
            <a:endParaRPr lang="en-GB" i="1" dirty="0">
              <a:solidFill>
                <a:srgbClr val="0070C0"/>
              </a:solidFill>
              <a:latin typeface="Calibri"/>
              <a:sym typeface="Gill Sans" charset="0"/>
            </a:endParaRPr>
          </a:p>
        </p:txBody>
      </p:sp>
    </p:spTree>
    <p:extLst>
      <p:ext uri="{BB962C8B-B14F-4D97-AF65-F5344CB8AC3E}">
        <p14:creationId xmlns:p14="http://schemas.microsoft.com/office/powerpoint/2010/main" val="18383964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0F7142B-50CD-AE9D-34C4-07A0DA5BB599}"/>
              </a:ext>
            </a:extLst>
          </p:cNvPr>
          <p:cNvSpPr>
            <a:spLocks noGrp="1"/>
          </p:cNvSpPr>
          <p:nvPr>
            <p:ph type="sldNum" sz="quarter" idx="12"/>
          </p:nvPr>
        </p:nvSpPr>
        <p:spPr/>
        <p:txBody>
          <a:bodyPr/>
          <a:lstStyle/>
          <a:p>
            <a:fld id="{7499AE8B-0830-4386-ABE1-109AB8F9E83B}" type="slidenum">
              <a:rPr lang="fr-FR" smtClean="0"/>
              <a:t>20</a:t>
            </a:fld>
            <a:endParaRPr lang="fr-FR"/>
          </a:p>
        </p:txBody>
      </p:sp>
      <p:sp>
        <p:nvSpPr>
          <p:cNvPr id="3" name="Rectangle 2">
            <a:extLst>
              <a:ext uri="{FF2B5EF4-FFF2-40B4-BE49-F238E27FC236}">
                <a16:creationId xmlns:a16="http://schemas.microsoft.com/office/drawing/2014/main" id="{F7DEA7C8-1554-1ECE-AD34-51DCF49E6E44}"/>
              </a:ext>
            </a:extLst>
          </p:cNvPr>
          <p:cNvSpPr txBox="1">
            <a:spLocks noChangeArrowheads="1"/>
          </p:cNvSpPr>
          <p:nvPr/>
        </p:nvSpPr>
        <p:spPr>
          <a:xfrm>
            <a:off x="1004743" y="-177421"/>
            <a:ext cx="6396397" cy="1296144"/>
          </a:xfrm>
          <a:prstGeom prst="rect">
            <a:avLst/>
          </a:prstGeom>
          <a:ln>
            <a:solidFill>
              <a:schemeClr val="bg1"/>
            </a:solidFill>
          </a:ln>
        </p:spPr>
        <p:txBody>
          <a:bodyPr vert="horz" lIns="108843" tIns="54422" rIns="108843" bIns="54422" rtlCol="0" anchor="ctr">
            <a:noAutofit/>
          </a:bodyPr>
          <a:lstStyle>
            <a:lvl1pPr algn="ctr" defTabSz="2176857" rtl="0" eaLnBrk="1" latinLnBrk="0" hangingPunct="1">
              <a:spcBef>
                <a:spcPct val="0"/>
              </a:spcBef>
              <a:buNone/>
              <a:defRPr sz="10500" kern="1200">
                <a:solidFill>
                  <a:schemeClr val="tx1"/>
                </a:solidFill>
                <a:latin typeface="+mj-lt"/>
                <a:ea typeface="+mj-ea"/>
                <a:cs typeface="+mj-cs"/>
              </a:defRPr>
            </a:lvl1pPr>
          </a:lstStyle>
          <a:p>
            <a:pPr algn="l" defTabSz="1088429"/>
            <a:r>
              <a:rPr lang="en-GB" sz="4800" b="1" dirty="0">
                <a:solidFill>
                  <a:srgbClr val="0070C0"/>
                </a:solidFill>
                <a:latin typeface="Arial" panose="020B0604020202020204" pitchFamily="34" charset="0"/>
                <a:ea typeface="Aleo" panose="020F0502020204030203" pitchFamily="34" charset="0"/>
                <a:cs typeface="Arial" panose="020B0604020202020204" pitchFamily="34" charset="0"/>
                <a:sym typeface="Gill Sans" charset="0"/>
              </a:rPr>
              <a:t>Search Project Ideas</a:t>
            </a:r>
            <a:endParaRPr lang="en-GB" sz="4800" dirty="0">
              <a:solidFill>
                <a:srgbClr val="0070C0"/>
              </a:solidFill>
              <a:latin typeface="Calibri"/>
              <a:sym typeface="Gill Sans"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464" y="1296144"/>
            <a:ext cx="8403154" cy="50405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59453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61F37BC-2702-C7F4-846D-9D3B3DB3EC5D}"/>
              </a:ext>
            </a:extLst>
          </p:cNvPr>
          <p:cNvSpPr>
            <a:spLocks noGrp="1"/>
          </p:cNvSpPr>
          <p:nvPr>
            <p:ph type="body" sz="quarter" idx="12"/>
          </p:nvPr>
        </p:nvSpPr>
        <p:spPr/>
        <p:txBody>
          <a:bodyPr>
            <a:normAutofit fontScale="62500" lnSpcReduction="20000"/>
          </a:bodyPr>
          <a:lstStyle/>
          <a:p>
            <a:pPr algn="ctr"/>
            <a:r>
              <a:rPr lang="en-DE" dirty="0"/>
              <a:t>Xavier Priem</a:t>
            </a:r>
          </a:p>
          <a:p>
            <a:pPr algn="ctr"/>
            <a:r>
              <a:rPr lang="en-DE" dirty="0"/>
              <a:t>CELTIC-NEXT – Director</a:t>
            </a:r>
          </a:p>
          <a:p>
            <a:pPr algn="ctr"/>
            <a:endParaRPr lang="en-DE" dirty="0"/>
          </a:p>
          <a:p>
            <a:pPr algn="ctr"/>
            <a:r>
              <a:rPr lang="en-DE" dirty="0"/>
              <a:t>c/o </a:t>
            </a:r>
            <a:r>
              <a:rPr lang="en-DE" dirty="0" err="1"/>
              <a:t>Eurescom</a:t>
            </a:r>
            <a:r>
              <a:rPr lang="en-DE" dirty="0"/>
              <a:t> GmbH</a:t>
            </a:r>
          </a:p>
          <a:p>
            <a:pPr algn="ctr"/>
            <a:r>
              <a:rPr lang="en-DE" dirty="0" err="1"/>
              <a:t>Wieblinger</a:t>
            </a:r>
            <a:r>
              <a:rPr lang="en-DE" dirty="0"/>
              <a:t> Weg 19/4</a:t>
            </a:r>
          </a:p>
          <a:p>
            <a:pPr algn="ctr"/>
            <a:r>
              <a:rPr lang="en-DE" dirty="0"/>
              <a:t>69123 Heidelberg, Germany</a:t>
            </a:r>
          </a:p>
          <a:p>
            <a:pPr algn="ctr"/>
            <a:endParaRPr lang="en-DE" dirty="0"/>
          </a:p>
          <a:p>
            <a:pPr algn="ctr"/>
            <a:r>
              <a:rPr lang="en-DE" dirty="0"/>
              <a:t>Mobile: +49 1515 796 2180</a:t>
            </a:r>
          </a:p>
          <a:p>
            <a:pPr algn="ctr"/>
            <a:r>
              <a:rPr lang="en-DE" dirty="0"/>
              <a:t>Fax: +49 6221 989 209</a:t>
            </a:r>
          </a:p>
          <a:p>
            <a:pPr algn="ctr"/>
            <a:endParaRPr lang="en-DE" dirty="0"/>
          </a:p>
          <a:p>
            <a:pPr algn="ctr"/>
            <a:r>
              <a:rPr lang="en-DE" dirty="0"/>
              <a:t>Email: </a:t>
            </a:r>
            <a:r>
              <a:rPr lang="en-DE" dirty="0">
                <a:hlinkClick r:id="rId2"/>
              </a:rPr>
              <a:t>office@celticnext.eu</a:t>
            </a:r>
            <a:r>
              <a:rPr lang="en-DE" dirty="0"/>
              <a:t> </a:t>
            </a:r>
          </a:p>
          <a:p>
            <a:pPr algn="ctr"/>
            <a:r>
              <a:rPr lang="en-DE" dirty="0"/>
              <a:t>Web: </a:t>
            </a:r>
            <a:r>
              <a:rPr lang="en-DE" dirty="0">
                <a:hlinkClick r:id="rId3"/>
              </a:rPr>
              <a:t>https://www.celticnext.eu</a:t>
            </a:r>
            <a:endParaRPr lang="en-DE" dirty="0"/>
          </a:p>
          <a:p>
            <a:pPr algn="ctr"/>
            <a:endParaRPr lang="en-DE" dirty="0"/>
          </a:p>
          <a:p>
            <a:pPr algn="ctr"/>
            <a:r>
              <a:rPr lang="en-DE" sz="1400" dirty="0"/>
              <a:t>CELTIC-NEXT is a not for profit organisation hosted by </a:t>
            </a:r>
            <a:r>
              <a:rPr lang="en-DE" sz="1400" dirty="0" err="1"/>
              <a:t>Eurescom</a:t>
            </a:r>
            <a:r>
              <a:rPr lang="en-DE" sz="1400" dirty="0"/>
              <a:t> GmbH </a:t>
            </a:r>
          </a:p>
        </p:txBody>
      </p:sp>
      <p:sp>
        <p:nvSpPr>
          <p:cNvPr id="4" name="Slide Number Placeholder 3">
            <a:extLst>
              <a:ext uri="{FF2B5EF4-FFF2-40B4-BE49-F238E27FC236}">
                <a16:creationId xmlns:a16="http://schemas.microsoft.com/office/drawing/2014/main" id="{3550741B-6182-29A0-1D18-8871DDA4349E}"/>
              </a:ext>
            </a:extLst>
          </p:cNvPr>
          <p:cNvSpPr>
            <a:spLocks noGrp="1"/>
          </p:cNvSpPr>
          <p:nvPr>
            <p:ph type="sldNum" sz="quarter" idx="4294967295"/>
          </p:nvPr>
        </p:nvSpPr>
        <p:spPr>
          <a:xfrm>
            <a:off x="10661650" y="6356350"/>
            <a:ext cx="1530350" cy="365125"/>
          </a:xfrm>
        </p:spPr>
        <p:txBody>
          <a:bodyPr/>
          <a:lstStyle/>
          <a:p>
            <a:fld id="{7499AE8B-0830-4386-ABE1-109AB8F9E83B}" type="slidenum">
              <a:rPr lang="fr-FR" smtClean="0"/>
              <a:t>21</a:t>
            </a:fld>
            <a:endParaRPr lang="fr-FR"/>
          </a:p>
        </p:txBody>
      </p:sp>
    </p:spTree>
    <p:extLst>
      <p:ext uri="{BB962C8B-B14F-4D97-AF65-F5344CB8AC3E}">
        <p14:creationId xmlns:p14="http://schemas.microsoft.com/office/powerpoint/2010/main" val="21981232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550741B-6182-29A0-1D18-8871DDA4349E}"/>
              </a:ext>
            </a:extLst>
          </p:cNvPr>
          <p:cNvSpPr>
            <a:spLocks noGrp="1"/>
          </p:cNvSpPr>
          <p:nvPr>
            <p:ph type="sldNum" sz="quarter" idx="12"/>
          </p:nvPr>
        </p:nvSpPr>
        <p:spPr/>
        <p:txBody>
          <a:bodyPr/>
          <a:lstStyle/>
          <a:p>
            <a:fld id="{7499AE8B-0830-4386-ABE1-109AB8F9E83B}" type="slidenum">
              <a:rPr lang="fr-FR" smtClean="0"/>
              <a:t>3</a:t>
            </a:fld>
            <a:endParaRPr lang="fr-FR"/>
          </a:p>
        </p:txBody>
      </p:sp>
      <p:pic>
        <p:nvPicPr>
          <p:cNvPr id="2" name="Picture 1">
            <a:extLst>
              <a:ext uri="{FF2B5EF4-FFF2-40B4-BE49-F238E27FC236}">
                <a16:creationId xmlns:a16="http://schemas.microsoft.com/office/drawing/2014/main" id="{167F161C-DE55-5C36-F288-50E6FB4315AC}"/>
              </a:ext>
            </a:extLst>
          </p:cNvPr>
          <p:cNvPicPr>
            <a:picLocks noChangeAspect="1"/>
          </p:cNvPicPr>
          <p:nvPr/>
        </p:nvPicPr>
        <p:blipFill>
          <a:blip r:embed="rId2"/>
          <a:stretch>
            <a:fillRect/>
          </a:stretch>
        </p:blipFill>
        <p:spPr>
          <a:xfrm>
            <a:off x="3423559" y="3583821"/>
            <a:ext cx="2284371" cy="3215580"/>
          </a:xfrm>
          <a:prstGeom prst="rect">
            <a:avLst/>
          </a:prstGeom>
        </p:spPr>
      </p:pic>
      <p:sp>
        <p:nvSpPr>
          <p:cNvPr id="3" name="Rectangle 4">
            <a:extLst>
              <a:ext uri="{FF2B5EF4-FFF2-40B4-BE49-F238E27FC236}">
                <a16:creationId xmlns:a16="http://schemas.microsoft.com/office/drawing/2014/main" id="{68525E87-6026-7CB0-7C72-7CB31F51E71C}"/>
              </a:ext>
            </a:extLst>
          </p:cNvPr>
          <p:cNvSpPr>
            <a:spLocks/>
          </p:cNvSpPr>
          <p:nvPr/>
        </p:nvSpPr>
        <p:spPr bwMode="auto">
          <a:xfrm>
            <a:off x="1525718" y="274543"/>
            <a:ext cx="10657184" cy="80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lgn="ctr">
              <a:defRPr sz="5600">
                <a:solidFill>
                  <a:srgbClr val="000000"/>
                </a:solidFill>
                <a:latin typeface="Gill Sans" charset="0"/>
                <a:ea typeface="ヒラギノ角ゴ ProN W3" charset="0"/>
                <a:cs typeface="ヒラギノ角ゴ ProN W3" charset="0"/>
                <a:sym typeface="Gill Sans" charset="0"/>
              </a:defRPr>
            </a:lvl1pPr>
            <a:lvl2pPr marL="742950" indent="-285750" algn="ctr">
              <a:defRPr sz="5600">
                <a:solidFill>
                  <a:srgbClr val="000000"/>
                </a:solidFill>
                <a:latin typeface="Gill Sans" charset="0"/>
                <a:ea typeface="ヒラギノ角ゴ ProN W3" charset="0"/>
                <a:cs typeface="ヒラギノ角ゴ ProN W3" charset="0"/>
                <a:sym typeface="Gill Sans" charset="0"/>
              </a:defRPr>
            </a:lvl2pPr>
            <a:lvl3pPr marL="1143000" indent="-228600" algn="ctr">
              <a:defRPr sz="5600">
                <a:solidFill>
                  <a:srgbClr val="000000"/>
                </a:solidFill>
                <a:latin typeface="Gill Sans" charset="0"/>
                <a:ea typeface="ヒラギノ角ゴ ProN W3" charset="0"/>
                <a:cs typeface="ヒラギノ角ゴ ProN W3" charset="0"/>
                <a:sym typeface="Gill Sans" charset="0"/>
              </a:defRPr>
            </a:lvl3pPr>
            <a:lvl4pPr marL="1600200" indent="-228600" algn="ctr">
              <a:defRPr sz="5600">
                <a:solidFill>
                  <a:srgbClr val="000000"/>
                </a:solidFill>
                <a:latin typeface="Gill Sans" charset="0"/>
                <a:ea typeface="ヒラギノ角ゴ ProN W3" charset="0"/>
                <a:cs typeface="ヒラギノ角ゴ ProN W3" charset="0"/>
                <a:sym typeface="Gill Sans" charset="0"/>
              </a:defRPr>
            </a:lvl4pPr>
            <a:lvl5pPr marL="2057400" indent="-228600" algn="ctr">
              <a:defRPr sz="56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pPr algn="l" fontAlgn="base">
              <a:spcBef>
                <a:spcPct val="0"/>
              </a:spcBef>
              <a:spcAft>
                <a:spcPct val="0"/>
              </a:spcAft>
            </a:pPr>
            <a:r>
              <a:rPr lang="en-US" sz="4400" b="1" dirty="0">
                <a:solidFill>
                  <a:srgbClr val="0070C0"/>
                </a:solidFill>
                <a:latin typeface="Calibri"/>
                <a:ea typeface="Aleo" panose="020F0502020204030203" pitchFamily="34" charset="0"/>
                <a:cs typeface="Aleo" panose="020F0502020204030203" pitchFamily="34" charset="0"/>
                <a:sym typeface="Aleo" panose="020F0502020204030203" pitchFamily="34" charset="0"/>
              </a:rPr>
              <a:t>            Targeting the Scope of </a:t>
            </a:r>
          </a:p>
          <a:p>
            <a:pPr algn="l" fontAlgn="base">
              <a:spcBef>
                <a:spcPct val="0"/>
              </a:spcBef>
              <a:spcAft>
                <a:spcPct val="0"/>
              </a:spcAft>
            </a:pPr>
            <a:r>
              <a:rPr lang="en-US" sz="4400" b="1" dirty="0">
                <a:solidFill>
                  <a:srgbClr val="0070C0"/>
                </a:solidFill>
                <a:latin typeface="Calibri"/>
                <a:ea typeface="Aleo" panose="020F0502020204030203" pitchFamily="34" charset="0"/>
                <a:cs typeface="Aleo" panose="020F0502020204030203" pitchFamily="34" charset="0"/>
                <a:sym typeface="Aleo" panose="020F0502020204030203" pitchFamily="34" charset="0"/>
              </a:rPr>
              <a:t>  CELTIC-NEXT Strategic Roadmap 2021-2025</a:t>
            </a:r>
          </a:p>
        </p:txBody>
      </p:sp>
      <p:sp>
        <p:nvSpPr>
          <p:cNvPr id="5" name="TextBox 4">
            <a:extLst>
              <a:ext uri="{FF2B5EF4-FFF2-40B4-BE49-F238E27FC236}">
                <a16:creationId xmlns:a16="http://schemas.microsoft.com/office/drawing/2014/main" id="{11F61761-7567-A3B5-445A-5A2A68829225}"/>
              </a:ext>
            </a:extLst>
          </p:cNvPr>
          <p:cNvSpPr txBox="1"/>
          <p:nvPr/>
        </p:nvSpPr>
        <p:spPr>
          <a:xfrm>
            <a:off x="90916" y="1736095"/>
            <a:ext cx="4788532" cy="2462213"/>
          </a:xfrm>
          <a:prstGeom prst="rect">
            <a:avLst/>
          </a:prstGeom>
          <a:noFill/>
        </p:spPr>
        <p:txBody>
          <a:bodyPr wrap="square" rtlCol="0">
            <a:spAutoFit/>
          </a:bodyPr>
          <a:lstStyle/>
          <a:p>
            <a:pPr marL="457200" indent="-457200" eaLnBrk="0" fontAlgn="base" hangingPunct="0">
              <a:spcBef>
                <a:spcPct val="0"/>
              </a:spcBef>
              <a:spcAft>
                <a:spcPct val="0"/>
              </a:spcAft>
              <a:buFont typeface="+mj-lt"/>
              <a:buAutoNum type="alphaUcPeriod"/>
            </a:pPr>
            <a:r>
              <a:rPr lang="en-GB" sz="2200" b="1" dirty="0">
                <a:solidFill>
                  <a:srgbClr val="000000"/>
                </a:solidFill>
                <a:latin typeface="Calibri"/>
                <a:sym typeface="Gill Sans" charset="0"/>
              </a:rPr>
              <a:t>NETWORKING</a:t>
            </a:r>
            <a:endParaRPr lang="en-GB" sz="2200" dirty="0">
              <a:solidFill>
                <a:srgbClr val="000000"/>
              </a:solidFill>
              <a:latin typeface="Calibri"/>
              <a:sym typeface="Gill Sans" charset="0"/>
            </a:endParaRPr>
          </a:p>
          <a:p>
            <a:pPr marL="457200" indent="-457200" eaLnBrk="0" fontAlgn="base" hangingPunct="0">
              <a:spcBef>
                <a:spcPct val="0"/>
              </a:spcBef>
              <a:spcAft>
                <a:spcPct val="0"/>
              </a:spcAft>
              <a:buFont typeface="+mj-lt"/>
              <a:buAutoNum type="alphaUcPeriod"/>
            </a:pPr>
            <a:r>
              <a:rPr lang="en-GB" sz="2200" b="1" dirty="0">
                <a:solidFill>
                  <a:srgbClr val="000000"/>
                </a:solidFill>
                <a:latin typeface="Calibri"/>
                <a:sym typeface="Gill Sans" charset="0"/>
              </a:rPr>
              <a:t>SERVICES AND APPLICATIONS</a:t>
            </a:r>
            <a:endParaRPr lang="en-GB" sz="2200" dirty="0">
              <a:solidFill>
                <a:srgbClr val="000000"/>
              </a:solidFill>
              <a:latin typeface="Calibri"/>
              <a:sym typeface="Gill Sans" charset="0"/>
            </a:endParaRPr>
          </a:p>
          <a:p>
            <a:pPr marL="457200" indent="-457200" eaLnBrk="0" fontAlgn="base" hangingPunct="0">
              <a:spcBef>
                <a:spcPct val="0"/>
              </a:spcBef>
              <a:spcAft>
                <a:spcPct val="0"/>
              </a:spcAft>
              <a:buFont typeface="+mj-lt"/>
              <a:buAutoNum type="alphaUcPeriod"/>
            </a:pPr>
            <a:r>
              <a:rPr lang="en-GB" sz="2200" b="1" dirty="0">
                <a:solidFill>
                  <a:srgbClr val="000000"/>
                </a:solidFill>
                <a:latin typeface="Calibri"/>
                <a:sym typeface="Gill Sans" charset="0"/>
              </a:rPr>
              <a:t>FUTURE SERVICE ENABLERS</a:t>
            </a:r>
            <a:endParaRPr lang="en-GB" sz="2200" dirty="0">
              <a:solidFill>
                <a:srgbClr val="000000"/>
              </a:solidFill>
              <a:latin typeface="Calibri"/>
              <a:sym typeface="Gill Sans" charset="0"/>
            </a:endParaRPr>
          </a:p>
          <a:p>
            <a:pPr marL="457200" indent="-457200" eaLnBrk="0" fontAlgn="base" hangingPunct="0">
              <a:spcBef>
                <a:spcPct val="0"/>
              </a:spcBef>
              <a:spcAft>
                <a:spcPct val="0"/>
              </a:spcAft>
              <a:buFont typeface="+mj-lt"/>
              <a:buAutoNum type="alphaUcPeriod"/>
            </a:pPr>
            <a:r>
              <a:rPr lang="en-GB" sz="2200" b="1" dirty="0">
                <a:solidFill>
                  <a:srgbClr val="000000"/>
                </a:solidFill>
                <a:latin typeface="Calibri"/>
                <a:sym typeface="Gill Sans" charset="0"/>
              </a:rPr>
              <a:t>FUTURE INTERNET / CLOUDS</a:t>
            </a:r>
            <a:endParaRPr lang="en-GB" sz="2200" dirty="0">
              <a:solidFill>
                <a:srgbClr val="000000"/>
              </a:solidFill>
              <a:latin typeface="Calibri"/>
              <a:sym typeface="Gill Sans" charset="0"/>
            </a:endParaRPr>
          </a:p>
          <a:p>
            <a:pPr marL="457200" indent="-457200" eaLnBrk="0" fontAlgn="base" hangingPunct="0">
              <a:spcBef>
                <a:spcPct val="0"/>
              </a:spcBef>
              <a:spcAft>
                <a:spcPct val="0"/>
              </a:spcAft>
              <a:buFont typeface="+mj-lt"/>
              <a:buAutoNum type="alphaUcPeriod"/>
            </a:pPr>
            <a:r>
              <a:rPr lang="en-GB" sz="2200" b="1" dirty="0">
                <a:solidFill>
                  <a:srgbClr val="000000"/>
                </a:solidFill>
                <a:latin typeface="Calibri"/>
                <a:sym typeface="Gill Sans" charset="0"/>
              </a:rPr>
              <a:t>FUTURE USAGE AREAS AND MULTI-DISCIPLINARY APPROACH</a:t>
            </a:r>
            <a:endParaRPr lang="en-GB" sz="2200" dirty="0">
              <a:solidFill>
                <a:srgbClr val="000000"/>
              </a:solidFill>
              <a:latin typeface="Calibri"/>
              <a:sym typeface="Gill Sans" charset="0"/>
            </a:endParaRPr>
          </a:p>
          <a:p>
            <a:pPr marL="457200" indent="-457200" eaLnBrk="0" fontAlgn="base" hangingPunct="0">
              <a:spcBef>
                <a:spcPct val="0"/>
              </a:spcBef>
              <a:spcAft>
                <a:spcPct val="0"/>
              </a:spcAft>
              <a:buFont typeface="+mj-lt"/>
              <a:buAutoNum type="alphaUcPeriod"/>
            </a:pPr>
            <a:endParaRPr lang="en-GB" sz="2200" dirty="0">
              <a:solidFill>
                <a:srgbClr val="000000"/>
              </a:solidFill>
              <a:latin typeface="Calibri"/>
              <a:sym typeface="Gill Sans" charset="0"/>
            </a:endParaRPr>
          </a:p>
        </p:txBody>
      </p:sp>
      <p:pic>
        <p:nvPicPr>
          <p:cNvPr id="6" name="Picture 2">
            <a:extLst>
              <a:ext uri="{FF2B5EF4-FFF2-40B4-BE49-F238E27FC236}">
                <a16:creationId xmlns:a16="http://schemas.microsoft.com/office/drawing/2014/main" id="{8B828870-68F3-BC76-F823-51A95E59E97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47123"/>
          <a:stretch/>
        </p:blipFill>
        <p:spPr bwMode="auto">
          <a:xfrm>
            <a:off x="90916" y="3969060"/>
            <a:ext cx="3084100" cy="2821088"/>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Down Arrow 5">
            <a:extLst>
              <a:ext uri="{FF2B5EF4-FFF2-40B4-BE49-F238E27FC236}">
                <a16:creationId xmlns:a16="http://schemas.microsoft.com/office/drawing/2014/main" id="{E55E75E5-B99C-45F8-5F3C-D8D2FB05D797}"/>
              </a:ext>
            </a:extLst>
          </p:cNvPr>
          <p:cNvSpPr/>
          <p:nvPr/>
        </p:nvSpPr>
        <p:spPr>
          <a:xfrm>
            <a:off x="319634" y="1865062"/>
            <a:ext cx="393787" cy="2040516"/>
          </a:xfrm>
          <a:prstGeom prst="downArrow">
            <a:avLst>
              <a:gd name="adj1" fmla="val 21956"/>
              <a:gd name="adj2" fmla="val 4656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GB" sz="2800">
              <a:solidFill>
                <a:prstClr val="white"/>
              </a:solidFill>
              <a:latin typeface="Calibri"/>
              <a:sym typeface="Gill Sans" charset="0"/>
            </a:endParaRPr>
          </a:p>
        </p:txBody>
      </p:sp>
      <p:grpSp>
        <p:nvGrpSpPr>
          <p:cNvPr id="8" name="Group 7">
            <a:extLst>
              <a:ext uri="{FF2B5EF4-FFF2-40B4-BE49-F238E27FC236}">
                <a16:creationId xmlns:a16="http://schemas.microsoft.com/office/drawing/2014/main" id="{E1191406-317A-5CE0-CB7B-E3F62BD16F6E}"/>
              </a:ext>
            </a:extLst>
          </p:cNvPr>
          <p:cNvGrpSpPr/>
          <p:nvPr/>
        </p:nvGrpSpPr>
        <p:grpSpPr>
          <a:xfrm>
            <a:off x="5906024" y="4430970"/>
            <a:ext cx="6285976" cy="2340610"/>
            <a:chOff x="5576512" y="3610934"/>
            <a:chExt cx="6285976" cy="2340610"/>
          </a:xfrm>
        </p:grpSpPr>
        <p:pic>
          <p:nvPicPr>
            <p:cNvPr id="9" name="Picture 8">
              <a:extLst>
                <a:ext uri="{FF2B5EF4-FFF2-40B4-BE49-F238E27FC236}">
                  <a16:creationId xmlns:a16="http://schemas.microsoft.com/office/drawing/2014/main" id="{ECFD92B4-E54F-7514-6D13-D8BFDD919B32}"/>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50003" y="3610934"/>
              <a:ext cx="5912485" cy="2340610"/>
            </a:xfrm>
            <a:prstGeom prst="rect">
              <a:avLst/>
            </a:prstGeom>
            <a:noFill/>
          </p:spPr>
        </p:pic>
        <p:sp>
          <p:nvSpPr>
            <p:cNvPr id="10" name="Rectangle 9">
              <a:extLst>
                <a:ext uri="{FF2B5EF4-FFF2-40B4-BE49-F238E27FC236}">
                  <a16:creationId xmlns:a16="http://schemas.microsoft.com/office/drawing/2014/main" id="{57E6F02C-8804-3373-E3CF-BACC74A1B06E}"/>
                </a:ext>
              </a:extLst>
            </p:cNvPr>
            <p:cNvSpPr/>
            <p:nvPr/>
          </p:nvSpPr>
          <p:spPr>
            <a:xfrm>
              <a:off x="5576512" y="3627916"/>
              <a:ext cx="175397" cy="2281039"/>
            </a:xfrm>
            <a:prstGeom prst="rect">
              <a:avLst/>
            </a:prstGeom>
          </p:spPr>
          <p:style>
            <a:lnRef idx="1">
              <a:schemeClr val="accent1"/>
            </a:lnRef>
            <a:fillRef idx="2">
              <a:schemeClr val="accent1"/>
            </a:fillRef>
            <a:effectRef idx="1">
              <a:schemeClr val="accent1"/>
            </a:effectRef>
            <a:fontRef idx="minor">
              <a:schemeClr val="dk1"/>
            </a:fontRef>
          </p:style>
          <p:txBody>
            <a:bodyPr vert="vert270" rtlCol="0" anchor="ctr"/>
            <a:lstStyle/>
            <a:p>
              <a:pPr algn="ctr" eaLnBrk="0" fontAlgn="base" hangingPunct="0">
                <a:spcBef>
                  <a:spcPct val="0"/>
                </a:spcBef>
                <a:spcAft>
                  <a:spcPct val="0"/>
                </a:spcAft>
              </a:pPr>
              <a:r>
                <a:rPr lang="en-US" sz="1050" b="1" dirty="0">
                  <a:solidFill>
                    <a:prstClr val="black"/>
                  </a:solidFill>
                  <a:latin typeface="Calibri"/>
                  <a:sym typeface="Gill Sans" charset="0"/>
                </a:rPr>
                <a:t>ICT Technologies</a:t>
              </a:r>
              <a:endParaRPr lang="fr-FR" sz="1050" b="1" dirty="0">
                <a:solidFill>
                  <a:prstClr val="black"/>
                </a:solidFill>
                <a:latin typeface="Calibri"/>
                <a:sym typeface="Gill Sans" charset="0"/>
              </a:endParaRPr>
            </a:p>
          </p:txBody>
        </p:sp>
      </p:grpSp>
      <p:grpSp>
        <p:nvGrpSpPr>
          <p:cNvPr id="11" name="Group 10">
            <a:extLst>
              <a:ext uri="{FF2B5EF4-FFF2-40B4-BE49-F238E27FC236}">
                <a16:creationId xmlns:a16="http://schemas.microsoft.com/office/drawing/2014/main" id="{B00AD985-0C9E-668F-FE92-D79E1F29BC20}"/>
              </a:ext>
            </a:extLst>
          </p:cNvPr>
          <p:cNvGrpSpPr/>
          <p:nvPr/>
        </p:nvGrpSpPr>
        <p:grpSpPr>
          <a:xfrm>
            <a:off x="6103480" y="2383264"/>
            <a:ext cx="6080092" cy="2341880"/>
            <a:chOff x="5773968" y="1561023"/>
            <a:chExt cx="6080092" cy="2341880"/>
          </a:xfrm>
        </p:grpSpPr>
        <p:pic>
          <p:nvPicPr>
            <p:cNvPr id="12" name="Picture 11">
              <a:extLst>
                <a:ext uri="{FF2B5EF4-FFF2-40B4-BE49-F238E27FC236}">
                  <a16:creationId xmlns:a16="http://schemas.microsoft.com/office/drawing/2014/main" id="{E3A2ED9B-B0A5-9607-6C18-193D2CF0289D}"/>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37765" y="1561023"/>
              <a:ext cx="5916295" cy="2341880"/>
            </a:xfrm>
            <a:prstGeom prst="rect">
              <a:avLst/>
            </a:prstGeom>
            <a:noFill/>
          </p:spPr>
        </p:pic>
        <p:sp>
          <p:nvSpPr>
            <p:cNvPr id="13" name="Rectangle 12">
              <a:extLst>
                <a:ext uri="{FF2B5EF4-FFF2-40B4-BE49-F238E27FC236}">
                  <a16:creationId xmlns:a16="http://schemas.microsoft.com/office/drawing/2014/main" id="{6D144B31-38C6-BF73-BE0F-F495745CDB1A}"/>
                </a:ext>
              </a:extLst>
            </p:cNvPr>
            <p:cNvSpPr/>
            <p:nvPr/>
          </p:nvSpPr>
          <p:spPr>
            <a:xfrm>
              <a:off x="5773968" y="1593098"/>
              <a:ext cx="175397" cy="2281039"/>
            </a:xfrm>
            <a:prstGeom prst="rect">
              <a:avLst/>
            </a:prstGeom>
          </p:spPr>
          <p:style>
            <a:lnRef idx="1">
              <a:schemeClr val="accent1"/>
            </a:lnRef>
            <a:fillRef idx="2">
              <a:schemeClr val="accent1"/>
            </a:fillRef>
            <a:effectRef idx="1">
              <a:schemeClr val="accent1"/>
            </a:effectRef>
            <a:fontRef idx="minor">
              <a:schemeClr val="dk1"/>
            </a:fontRef>
          </p:style>
          <p:txBody>
            <a:bodyPr vert="vert270" rtlCol="0" anchor="ctr"/>
            <a:lstStyle/>
            <a:p>
              <a:pPr algn="ctr" eaLnBrk="0" fontAlgn="base" hangingPunct="0">
                <a:spcBef>
                  <a:spcPct val="0"/>
                </a:spcBef>
                <a:spcAft>
                  <a:spcPct val="0"/>
                </a:spcAft>
              </a:pPr>
              <a:r>
                <a:rPr lang="en-US" sz="1050" b="1" dirty="0">
                  <a:solidFill>
                    <a:prstClr val="black"/>
                  </a:solidFill>
                  <a:latin typeface="Calibri"/>
                  <a:sym typeface="Gill Sans" charset="0"/>
                </a:rPr>
                <a:t>Fields of Application supported</a:t>
              </a:r>
              <a:endParaRPr lang="fr-FR" sz="1050" b="1" dirty="0">
                <a:solidFill>
                  <a:prstClr val="black"/>
                </a:solidFill>
                <a:latin typeface="Calibri"/>
                <a:sym typeface="Gill Sans" charset="0"/>
              </a:endParaRPr>
            </a:p>
          </p:txBody>
        </p:sp>
      </p:grpSp>
      <p:grpSp>
        <p:nvGrpSpPr>
          <p:cNvPr id="14" name="Group 13">
            <a:extLst>
              <a:ext uri="{FF2B5EF4-FFF2-40B4-BE49-F238E27FC236}">
                <a16:creationId xmlns:a16="http://schemas.microsoft.com/office/drawing/2014/main" id="{D4C35741-984E-7EE3-3672-3DBB480A2EA2}"/>
              </a:ext>
            </a:extLst>
          </p:cNvPr>
          <p:cNvGrpSpPr/>
          <p:nvPr/>
        </p:nvGrpSpPr>
        <p:grpSpPr>
          <a:xfrm>
            <a:off x="6492044" y="4257092"/>
            <a:ext cx="5437929" cy="628901"/>
            <a:chOff x="6183577" y="3224412"/>
            <a:chExt cx="5437929" cy="628901"/>
          </a:xfrm>
        </p:grpSpPr>
        <p:sp>
          <p:nvSpPr>
            <p:cNvPr id="15" name="Rectangle: Rounded Corners 14">
              <a:extLst>
                <a:ext uri="{FF2B5EF4-FFF2-40B4-BE49-F238E27FC236}">
                  <a16:creationId xmlns:a16="http://schemas.microsoft.com/office/drawing/2014/main" id="{FFC57CE1-45B0-6B55-14B8-660893712D03}"/>
                </a:ext>
              </a:extLst>
            </p:cNvPr>
            <p:cNvSpPr/>
            <p:nvPr/>
          </p:nvSpPr>
          <p:spPr>
            <a:xfrm>
              <a:off x="6991004" y="3237768"/>
              <a:ext cx="574307" cy="151888"/>
            </a:xfrm>
            <a:prstGeom prst="roundRect">
              <a:avLst/>
            </a:prstGeom>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eaLnBrk="0" fontAlgn="base" hangingPunct="0">
                <a:spcBef>
                  <a:spcPct val="0"/>
                </a:spcBef>
                <a:spcAft>
                  <a:spcPct val="0"/>
                </a:spcAft>
              </a:pPr>
              <a:r>
                <a:rPr lang="en-US" sz="1100" b="1" dirty="0">
                  <a:solidFill>
                    <a:prstClr val="black"/>
                  </a:solidFill>
                  <a:latin typeface="Calibri"/>
                  <a:sym typeface="Gill Sans" charset="0"/>
                </a:rPr>
                <a:t>ICT</a:t>
              </a:r>
              <a:endParaRPr lang="fr-FR" sz="1100" b="1" dirty="0">
                <a:solidFill>
                  <a:prstClr val="black"/>
                </a:solidFill>
                <a:latin typeface="Calibri"/>
                <a:sym typeface="Gill Sans" charset="0"/>
              </a:endParaRPr>
            </a:p>
          </p:txBody>
        </p:sp>
        <p:sp>
          <p:nvSpPr>
            <p:cNvPr id="16" name="Rectangle: Rounded Corners 15">
              <a:extLst>
                <a:ext uri="{FF2B5EF4-FFF2-40B4-BE49-F238E27FC236}">
                  <a16:creationId xmlns:a16="http://schemas.microsoft.com/office/drawing/2014/main" id="{BA08C4FB-EAA4-81D1-D5BD-A4A50CEF1B6C}"/>
                </a:ext>
              </a:extLst>
            </p:cNvPr>
            <p:cNvSpPr/>
            <p:nvPr/>
          </p:nvSpPr>
          <p:spPr>
            <a:xfrm>
              <a:off x="6183577" y="3701425"/>
              <a:ext cx="574307" cy="151888"/>
            </a:xfrm>
            <a:prstGeom prst="roundRect">
              <a:avLst/>
            </a:prstGeom>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eaLnBrk="0" fontAlgn="base" hangingPunct="0">
                <a:spcBef>
                  <a:spcPct val="0"/>
                </a:spcBef>
                <a:spcAft>
                  <a:spcPct val="0"/>
                </a:spcAft>
              </a:pPr>
              <a:r>
                <a:rPr lang="en-US" sz="1100" b="1" dirty="0">
                  <a:solidFill>
                    <a:prstClr val="black"/>
                  </a:solidFill>
                  <a:latin typeface="Calibri"/>
                  <a:sym typeface="Gill Sans" charset="0"/>
                </a:rPr>
                <a:t>CELTIC</a:t>
              </a:r>
              <a:endParaRPr lang="fr-FR" sz="1100" b="1" dirty="0">
                <a:solidFill>
                  <a:prstClr val="black"/>
                </a:solidFill>
                <a:latin typeface="Calibri"/>
                <a:sym typeface="Gill Sans" charset="0"/>
              </a:endParaRPr>
            </a:p>
          </p:txBody>
        </p:sp>
        <p:sp>
          <p:nvSpPr>
            <p:cNvPr id="17" name="Rectangle: Rounded Corners 16">
              <a:extLst>
                <a:ext uri="{FF2B5EF4-FFF2-40B4-BE49-F238E27FC236}">
                  <a16:creationId xmlns:a16="http://schemas.microsoft.com/office/drawing/2014/main" id="{E26F7C9C-3FB7-6D1D-64B7-B891F5EAD106}"/>
                </a:ext>
              </a:extLst>
            </p:cNvPr>
            <p:cNvSpPr/>
            <p:nvPr/>
          </p:nvSpPr>
          <p:spPr>
            <a:xfrm>
              <a:off x="8608758" y="3237768"/>
              <a:ext cx="574307" cy="151888"/>
            </a:xfrm>
            <a:prstGeom prst="roundRect">
              <a:avLst/>
            </a:prstGeom>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eaLnBrk="0" fontAlgn="base" hangingPunct="0">
                <a:spcBef>
                  <a:spcPct val="0"/>
                </a:spcBef>
                <a:spcAft>
                  <a:spcPct val="0"/>
                </a:spcAft>
              </a:pPr>
              <a:r>
                <a:rPr lang="en-US" sz="1100" b="1" dirty="0">
                  <a:solidFill>
                    <a:prstClr val="black"/>
                  </a:solidFill>
                  <a:latin typeface="Calibri"/>
                  <a:sym typeface="Gill Sans" charset="0"/>
                </a:rPr>
                <a:t>SUPPORT</a:t>
              </a:r>
              <a:endParaRPr lang="fr-FR" sz="1100" b="1" dirty="0">
                <a:solidFill>
                  <a:prstClr val="black"/>
                </a:solidFill>
                <a:latin typeface="Calibri"/>
                <a:sym typeface="Gill Sans" charset="0"/>
              </a:endParaRPr>
            </a:p>
          </p:txBody>
        </p:sp>
        <p:sp>
          <p:nvSpPr>
            <p:cNvPr id="18" name="Rectangle: Rounded Corners 17">
              <a:extLst>
                <a:ext uri="{FF2B5EF4-FFF2-40B4-BE49-F238E27FC236}">
                  <a16:creationId xmlns:a16="http://schemas.microsoft.com/office/drawing/2014/main" id="{20A764E8-A316-74CA-0275-33357A6F7129}"/>
                </a:ext>
              </a:extLst>
            </p:cNvPr>
            <p:cNvSpPr/>
            <p:nvPr/>
          </p:nvSpPr>
          <p:spPr>
            <a:xfrm>
              <a:off x="7791979" y="3701425"/>
              <a:ext cx="574307" cy="151888"/>
            </a:xfrm>
            <a:prstGeom prst="roundRect">
              <a:avLst/>
            </a:prstGeom>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eaLnBrk="0" fontAlgn="base" hangingPunct="0">
                <a:spcBef>
                  <a:spcPct val="0"/>
                </a:spcBef>
                <a:spcAft>
                  <a:spcPct val="0"/>
                </a:spcAft>
              </a:pPr>
              <a:r>
                <a:rPr lang="en-US" sz="1100" b="1" dirty="0">
                  <a:solidFill>
                    <a:prstClr val="black"/>
                  </a:solidFill>
                  <a:latin typeface="Calibri"/>
                  <a:sym typeface="Gill Sans" charset="0"/>
                </a:rPr>
                <a:t>CLUSTER</a:t>
              </a:r>
              <a:endParaRPr lang="fr-FR" sz="1100" b="1" dirty="0">
                <a:solidFill>
                  <a:prstClr val="black"/>
                </a:solidFill>
                <a:latin typeface="Calibri"/>
                <a:sym typeface="Gill Sans" charset="0"/>
              </a:endParaRPr>
            </a:p>
          </p:txBody>
        </p:sp>
        <p:sp>
          <p:nvSpPr>
            <p:cNvPr id="19" name="Rectangle: Rounded Corners 18">
              <a:extLst>
                <a:ext uri="{FF2B5EF4-FFF2-40B4-BE49-F238E27FC236}">
                  <a16:creationId xmlns:a16="http://schemas.microsoft.com/office/drawing/2014/main" id="{09859415-F6E5-E504-A665-24A328C118C1}"/>
                </a:ext>
              </a:extLst>
            </p:cNvPr>
            <p:cNvSpPr/>
            <p:nvPr/>
          </p:nvSpPr>
          <p:spPr>
            <a:xfrm>
              <a:off x="9425664" y="3688710"/>
              <a:ext cx="574307" cy="151888"/>
            </a:xfrm>
            <a:prstGeom prst="roundRect">
              <a:avLst/>
            </a:prstGeom>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eaLnBrk="0" fontAlgn="base" hangingPunct="0">
                <a:spcBef>
                  <a:spcPct val="0"/>
                </a:spcBef>
                <a:spcAft>
                  <a:spcPct val="0"/>
                </a:spcAft>
              </a:pPr>
              <a:r>
                <a:rPr lang="en-US" sz="1100" b="1" dirty="0">
                  <a:solidFill>
                    <a:prstClr val="black"/>
                  </a:solidFill>
                  <a:latin typeface="Calibri"/>
                  <a:sym typeface="Gill Sans" charset="0"/>
                </a:rPr>
                <a:t>TO</a:t>
              </a:r>
              <a:endParaRPr lang="fr-FR" sz="1100" b="1" dirty="0">
                <a:solidFill>
                  <a:prstClr val="black"/>
                </a:solidFill>
                <a:latin typeface="Calibri"/>
                <a:sym typeface="Gill Sans" charset="0"/>
              </a:endParaRPr>
            </a:p>
          </p:txBody>
        </p:sp>
        <p:sp>
          <p:nvSpPr>
            <p:cNvPr id="20" name="Rectangle: Rounded Corners 19">
              <a:extLst>
                <a:ext uri="{FF2B5EF4-FFF2-40B4-BE49-F238E27FC236}">
                  <a16:creationId xmlns:a16="http://schemas.microsoft.com/office/drawing/2014/main" id="{0D2FE2F1-B043-FBE8-16D7-A803896EF68A}"/>
                </a:ext>
              </a:extLst>
            </p:cNvPr>
            <p:cNvSpPr/>
            <p:nvPr/>
          </p:nvSpPr>
          <p:spPr>
            <a:xfrm>
              <a:off x="10226512" y="3224412"/>
              <a:ext cx="574307" cy="151888"/>
            </a:xfrm>
            <a:prstGeom prst="roundRect">
              <a:avLst/>
            </a:prstGeom>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eaLnBrk="0" fontAlgn="base" hangingPunct="0">
                <a:spcBef>
                  <a:spcPct val="0"/>
                </a:spcBef>
                <a:spcAft>
                  <a:spcPct val="0"/>
                </a:spcAft>
              </a:pPr>
              <a:r>
                <a:rPr lang="en-US" sz="1100" b="1" dirty="0">
                  <a:solidFill>
                    <a:prstClr val="black"/>
                  </a:solidFill>
                  <a:latin typeface="Calibri"/>
                  <a:sym typeface="Gill Sans" charset="0"/>
                </a:rPr>
                <a:t>DIGITAL</a:t>
              </a:r>
              <a:endParaRPr lang="fr-FR" sz="1100" b="1" dirty="0">
                <a:solidFill>
                  <a:prstClr val="black"/>
                </a:solidFill>
                <a:latin typeface="Calibri"/>
                <a:sym typeface="Gill Sans" charset="0"/>
              </a:endParaRPr>
            </a:p>
          </p:txBody>
        </p:sp>
        <p:sp>
          <p:nvSpPr>
            <p:cNvPr id="21" name="Rectangle: Rounded Corners 20">
              <a:extLst>
                <a:ext uri="{FF2B5EF4-FFF2-40B4-BE49-F238E27FC236}">
                  <a16:creationId xmlns:a16="http://schemas.microsoft.com/office/drawing/2014/main" id="{BA0F1C24-F4F1-0DA9-993D-526851B5661F}"/>
                </a:ext>
              </a:extLst>
            </p:cNvPr>
            <p:cNvSpPr/>
            <p:nvPr/>
          </p:nvSpPr>
          <p:spPr>
            <a:xfrm>
              <a:off x="11047199" y="3688710"/>
              <a:ext cx="574307" cy="151888"/>
            </a:xfrm>
            <a:prstGeom prst="roundRect">
              <a:avLst/>
            </a:prstGeom>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eaLnBrk="0" fontAlgn="base" hangingPunct="0">
                <a:spcBef>
                  <a:spcPct val="0"/>
                </a:spcBef>
                <a:spcAft>
                  <a:spcPct val="0"/>
                </a:spcAft>
              </a:pPr>
              <a:r>
                <a:rPr lang="en-US" sz="1100" b="1" dirty="0">
                  <a:solidFill>
                    <a:prstClr val="black"/>
                  </a:solidFill>
                  <a:latin typeface="Calibri"/>
                  <a:sym typeface="Gill Sans" charset="0"/>
                </a:rPr>
                <a:t>SOCIETY</a:t>
              </a:r>
              <a:endParaRPr lang="fr-FR" sz="1100" b="1" dirty="0">
                <a:solidFill>
                  <a:prstClr val="black"/>
                </a:solidFill>
                <a:latin typeface="Calibri"/>
                <a:sym typeface="Gill Sans" charset="0"/>
              </a:endParaRPr>
            </a:p>
          </p:txBody>
        </p:sp>
        <p:cxnSp>
          <p:nvCxnSpPr>
            <p:cNvPr id="22" name="Straight Connector 21">
              <a:extLst>
                <a:ext uri="{FF2B5EF4-FFF2-40B4-BE49-F238E27FC236}">
                  <a16:creationId xmlns:a16="http://schemas.microsoft.com/office/drawing/2014/main" id="{69FA7D0B-E477-2A3F-1F38-C014931712BB}"/>
                </a:ext>
              </a:extLst>
            </p:cNvPr>
            <p:cNvCxnSpPr>
              <a:stCxn id="16" idx="3"/>
              <a:endCxn id="15" idx="1"/>
            </p:cNvCxnSpPr>
            <p:nvPr/>
          </p:nvCxnSpPr>
          <p:spPr>
            <a:xfrm flipV="1">
              <a:off x="6757884" y="3313712"/>
              <a:ext cx="233120" cy="463657"/>
            </a:xfrm>
            <a:prstGeom prst="line">
              <a:avLst/>
            </a:prstGeom>
            <a:ln w="3175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02B187B-9EA4-17D6-BC74-CB754383E137}"/>
                </a:ext>
              </a:extLst>
            </p:cNvPr>
            <p:cNvCxnSpPr>
              <a:cxnSpLocks/>
              <a:stCxn id="18" idx="1"/>
              <a:endCxn id="15" idx="3"/>
            </p:cNvCxnSpPr>
            <p:nvPr/>
          </p:nvCxnSpPr>
          <p:spPr>
            <a:xfrm flipH="1" flipV="1">
              <a:off x="7565311" y="3313712"/>
              <a:ext cx="226668" cy="463657"/>
            </a:xfrm>
            <a:prstGeom prst="line">
              <a:avLst/>
            </a:prstGeom>
            <a:ln w="3175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D83F990-B056-D95D-3AA7-1131C1D3670A}"/>
                </a:ext>
              </a:extLst>
            </p:cNvPr>
            <p:cNvCxnSpPr>
              <a:cxnSpLocks/>
              <a:stCxn id="18" idx="3"/>
              <a:endCxn id="17" idx="1"/>
            </p:cNvCxnSpPr>
            <p:nvPr/>
          </p:nvCxnSpPr>
          <p:spPr>
            <a:xfrm flipV="1">
              <a:off x="8366286" y="3313712"/>
              <a:ext cx="242472" cy="463657"/>
            </a:xfrm>
            <a:prstGeom prst="line">
              <a:avLst/>
            </a:prstGeom>
            <a:ln w="3175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9CABCE7-CF17-AADE-9C0B-172849C37523}"/>
                </a:ext>
              </a:extLst>
            </p:cNvPr>
            <p:cNvCxnSpPr>
              <a:cxnSpLocks/>
              <a:stCxn id="19" idx="1"/>
              <a:endCxn id="17" idx="3"/>
            </p:cNvCxnSpPr>
            <p:nvPr/>
          </p:nvCxnSpPr>
          <p:spPr>
            <a:xfrm flipH="1" flipV="1">
              <a:off x="9183065" y="3313712"/>
              <a:ext cx="242599" cy="450942"/>
            </a:xfrm>
            <a:prstGeom prst="line">
              <a:avLst/>
            </a:prstGeom>
            <a:ln w="3175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BB27FF0-0F8B-EB4A-91DC-47D79E035650}"/>
                </a:ext>
              </a:extLst>
            </p:cNvPr>
            <p:cNvCxnSpPr>
              <a:cxnSpLocks/>
              <a:stCxn id="19" idx="3"/>
              <a:endCxn id="20" idx="1"/>
            </p:cNvCxnSpPr>
            <p:nvPr/>
          </p:nvCxnSpPr>
          <p:spPr>
            <a:xfrm flipV="1">
              <a:off x="9999971" y="3300356"/>
              <a:ext cx="226541" cy="464298"/>
            </a:xfrm>
            <a:prstGeom prst="line">
              <a:avLst/>
            </a:prstGeom>
            <a:ln w="3175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6F57035A-784A-A24C-0F2F-CA9166F0408F}"/>
                </a:ext>
              </a:extLst>
            </p:cNvPr>
            <p:cNvCxnSpPr>
              <a:cxnSpLocks/>
              <a:stCxn id="21" idx="1"/>
              <a:endCxn id="20" idx="3"/>
            </p:cNvCxnSpPr>
            <p:nvPr/>
          </p:nvCxnSpPr>
          <p:spPr>
            <a:xfrm flipH="1" flipV="1">
              <a:off x="10800819" y="3300356"/>
              <a:ext cx="246380" cy="464298"/>
            </a:xfrm>
            <a:prstGeom prst="line">
              <a:avLst/>
            </a:prstGeom>
            <a:ln w="3175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sp>
        <p:nvSpPr>
          <p:cNvPr id="28" name="Content Placeholder 3">
            <a:extLst>
              <a:ext uri="{FF2B5EF4-FFF2-40B4-BE49-F238E27FC236}">
                <a16:creationId xmlns:a16="http://schemas.microsoft.com/office/drawing/2014/main" id="{ED02393E-CDBB-C11D-DC46-10813D226AE2}"/>
              </a:ext>
            </a:extLst>
          </p:cNvPr>
          <p:cNvSpPr txBox="1">
            <a:spLocks/>
          </p:cNvSpPr>
          <p:nvPr/>
        </p:nvSpPr>
        <p:spPr>
          <a:xfrm>
            <a:off x="6586626" y="1865062"/>
            <a:ext cx="5136801" cy="548072"/>
          </a:xfrm>
          <a:prstGeom prst="rect">
            <a:avLst/>
          </a:prstGeom>
        </p:spPr>
        <p:txBody>
          <a:bodyP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Font typeface="Wingdings 2" pitchFamily="18" charset="2"/>
              <a:buNone/>
            </a:pPr>
            <a:r>
              <a:rPr lang="en-GB" sz="2200">
                <a:solidFill>
                  <a:srgbClr val="0070C0"/>
                </a:solidFill>
                <a:hlinkClick r:id="rId6"/>
              </a:rPr>
              <a:t>https://www.celticnext.eu/research-areas/</a:t>
            </a:r>
            <a:r>
              <a:rPr lang="en-DE" sz="2200">
                <a:solidFill>
                  <a:srgbClr val="0070C0"/>
                </a:solidFill>
              </a:rPr>
              <a:t> </a:t>
            </a:r>
            <a:r>
              <a:rPr lang="en-GB" sz="2200">
                <a:solidFill>
                  <a:srgbClr val="0070C0"/>
                </a:solidFill>
              </a:rPr>
              <a:t> </a:t>
            </a:r>
            <a:r>
              <a:rPr lang="en-DE" sz="2200">
                <a:solidFill>
                  <a:srgbClr val="0070C0"/>
                </a:solidFill>
              </a:rPr>
              <a:t> </a:t>
            </a:r>
            <a:endParaRPr lang="en-GB" sz="2200" dirty="0">
              <a:solidFill>
                <a:srgbClr val="0070C0"/>
              </a:solidFill>
            </a:endParaRPr>
          </a:p>
        </p:txBody>
      </p:sp>
      <p:sp>
        <p:nvSpPr>
          <p:cNvPr id="29" name="TextBox 28">
            <a:extLst>
              <a:ext uri="{FF2B5EF4-FFF2-40B4-BE49-F238E27FC236}">
                <a16:creationId xmlns:a16="http://schemas.microsoft.com/office/drawing/2014/main" id="{FCB9BEC2-BA78-7AFB-6AAD-D2C4054256AC}"/>
              </a:ext>
            </a:extLst>
          </p:cNvPr>
          <p:cNvSpPr txBox="1"/>
          <p:nvPr/>
        </p:nvSpPr>
        <p:spPr>
          <a:xfrm>
            <a:off x="1199456" y="1323426"/>
            <a:ext cx="10255565" cy="461665"/>
          </a:xfrm>
          <a:prstGeom prst="rect">
            <a:avLst/>
          </a:prstGeom>
          <a:noFill/>
        </p:spPr>
        <p:txBody>
          <a:bodyPr wrap="square">
            <a:spAutoFit/>
          </a:bodyPr>
          <a:lstStyle/>
          <a:p>
            <a:pPr eaLnBrk="0" fontAlgn="base" hangingPunct="0">
              <a:spcBef>
                <a:spcPct val="0"/>
              </a:spcBef>
              <a:spcAft>
                <a:spcPct val="0"/>
              </a:spcAft>
            </a:pPr>
            <a:r>
              <a:rPr lang="en-GB" sz="2400" b="1" dirty="0">
                <a:solidFill>
                  <a:srgbClr val="0070C0"/>
                </a:solidFill>
                <a:latin typeface="Gill Sans" charset="0"/>
                <a:ea typeface="ヒラギノ角ゴ ProN W3" charset="0"/>
                <a:cs typeface="ヒラギノ角ゴ ProN W3" charset="0"/>
                <a:sym typeface="Gill Sans" charset="0"/>
              </a:rPr>
              <a:t>CELTIC-NEXT puts emphasis on</a:t>
            </a:r>
            <a:r>
              <a:rPr lang="en-DE" sz="2400" b="1" dirty="0">
                <a:solidFill>
                  <a:srgbClr val="0070C0"/>
                </a:solidFill>
                <a:latin typeface="Gill Sans" charset="0"/>
                <a:ea typeface="ヒラギノ角ゴ ProN W3" charset="0"/>
                <a:cs typeface="ヒラギノ角ゴ ProN W3" charset="0"/>
                <a:sym typeface="Gill Sans" charset="0"/>
              </a:rPr>
              <a:t> </a:t>
            </a:r>
            <a:r>
              <a:rPr lang="en-GB" sz="2400" b="1" dirty="0">
                <a:solidFill>
                  <a:srgbClr val="0070C0"/>
                </a:solidFill>
                <a:latin typeface="Gill Sans" charset="0"/>
                <a:ea typeface="ヒラギノ角ゴ ProN W3" charset="0"/>
                <a:cs typeface="ヒラギノ角ゴ ProN W3" charset="0"/>
                <a:sym typeface="Gill Sans" charset="0"/>
              </a:rPr>
              <a:t>Core technologies, Applications and </a:t>
            </a:r>
            <a:r>
              <a:rPr lang="en-DE" sz="2400" b="1" dirty="0">
                <a:solidFill>
                  <a:srgbClr val="0070C0"/>
                </a:solidFill>
                <a:latin typeface="Gill Sans" charset="0"/>
                <a:ea typeface="ヒラギノ角ゴ ProN W3" charset="0"/>
                <a:cs typeface="ヒラギノ角ゴ ProN W3" charset="0"/>
                <a:sym typeface="Gill Sans" charset="0"/>
              </a:rPr>
              <a:t>E2E </a:t>
            </a:r>
            <a:r>
              <a:rPr lang="en-GB" sz="2400" b="1" dirty="0">
                <a:solidFill>
                  <a:srgbClr val="0070C0"/>
                </a:solidFill>
                <a:latin typeface="Gill Sans" charset="0"/>
                <a:ea typeface="ヒラギノ角ゴ ProN W3" charset="0"/>
                <a:cs typeface="ヒラギノ角ゴ ProN W3" charset="0"/>
                <a:sym typeface="Gill Sans" charset="0"/>
              </a:rPr>
              <a:t>Services </a:t>
            </a:r>
            <a:endParaRPr lang="fr-FR" sz="1400" dirty="0">
              <a:solidFill>
                <a:srgbClr val="000000"/>
              </a:solidFill>
              <a:latin typeface="Gill Sans" charset="0"/>
              <a:sym typeface="Gill Sans" charset="0"/>
            </a:endParaRPr>
          </a:p>
        </p:txBody>
      </p:sp>
    </p:spTree>
    <p:extLst>
      <p:ext uri="{BB962C8B-B14F-4D97-AF65-F5344CB8AC3E}">
        <p14:creationId xmlns:p14="http://schemas.microsoft.com/office/powerpoint/2010/main" val="1377456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962BBDA-6ED5-43ED-0DDE-E7B8C8D096D1}"/>
              </a:ext>
            </a:extLst>
          </p:cNvPr>
          <p:cNvSpPr>
            <a:spLocks noGrp="1"/>
          </p:cNvSpPr>
          <p:nvPr>
            <p:ph type="title"/>
          </p:nvPr>
        </p:nvSpPr>
        <p:spPr/>
        <p:txBody>
          <a:bodyPr/>
          <a:lstStyle/>
          <a:p>
            <a:r>
              <a:rPr lang="en-GB" sz="3200" dirty="0">
                <a:sym typeface="Gill Sans" charset="0"/>
              </a:rPr>
              <a:t>Technological Innovation</a:t>
            </a:r>
            <a:endParaRPr lang="LID4096" dirty="0"/>
          </a:p>
        </p:txBody>
      </p:sp>
      <p:sp>
        <p:nvSpPr>
          <p:cNvPr id="6" name="Content Placeholder 5">
            <a:extLst>
              <a:ext uri="{FF2B5EF4-FFF2-40B4-BE49-F238E27FC236}">
                <a16:creationId xmlns:a16="http://schemas.microsoft.com/office/drawing/2014/main" id="{865A01F8-C0B0-D53F-CE16-7203ECF89D27}"/>
              </a:ext>
            </a:extLst>
          </p:cNvPr>
          <p:cNvSpPr>
            <a:spLocks noGrp="1"/>
          </p:cNvSpPr>
          <p:nvPr>
            <p:ph idx="1"/>
          </p:nvPr>
        </p:nvSpPr>
        <p:spPr/>
        <p:txBody>
          <a:bodyPr>
            <a:normAutofit fontScale="92500" lnSpcReduction="10000"/>
          </a:bodyPr>
          <a:lstStyle/>
          <a:p>
            <a:pPr marL="0" indent="0">
              <a:buNone/>
            </a:pPr>
            <a:r>
              <a:rPr lang="en-GB" sz="2400" b="1" dirty="0">
                <a:solidFill>
                  <a:srgbClr val="0070C0"/>
                </a:solidFill>
                <a:latin typeface="Calibri" panose="020F0502020204030204" pitchFamily="34" charset="0"/>
                <a:cs typeface="Calibri" panose="020F0502020204030204" pitchFamily="34" charset="0"/>
              </a:rPr>
              <a:t>Innovation above the State of the Art (</a:t>
            </a:r>
            <a:r>
              <a:rPr lang="en-GB" sz="2400" b="1" dirty="0" err="1">
                <a:solidFill>
                  <a:srgbClr val="0070C0"/>
                </a:solidFill>
                <a:latin typeface="Calibri" panose="020F0502020204030204" pitchFamily="34" charset="0"/>
                <a:cs typeface="Calibri" panose="020F0502020204030204" pitchFamily="34" charset="0"/>
              </a:rPr>
              <a:t>SoA</a:t>
            </a:r>
            <a:r>
              <a:rPr lang="en-GB" sz="2400" b="1" dirty="0">
                <a:solidFill>
                  <a:srgbClr val="0070C0"/>
                </a:solidFill>
                <a:latin typeface="Calibri" panose="020F0502020204030204" pitchFamily="34" charset="0"/>
                <a:cs typeface="Calibri" panose="020F0502020204030204" pitchFamily="34" charset="0"/>
              </a:rPr>
              <a:t>) is a Key Criterion</a:t>
            </a:r>
          </a:p>
          <a:p>
            <a:endParaRPr lang="en-GB" sz="2000" b="1" dirty="0">
              <a:solidFill>
                <a:srgbClr val="0070C0"/>
              </a:solidFill>
              <a:latin typeface="Calibri" panose="020F0502020204030204" pitchFamily="34" charset="0"/>
              <a:cs typeface="Calibri" panose="020F0502020204030204" pitchFamily="34" charset="0"/>
            </a:endParaRPr>
          </a:p>
          <a:p>
            <a:r>
              <a:rPr lang="en-GB" sz="2000" b="1" dirty="0">
                <a:solidFill>
                  <a:srgbClr val="0070C0"/>
                </a:solidFill>
                <a:latin typeface="Calibri" panose="020F0502020204030204" pitchFamily="34" charset="0"/>
                <a:cs typeface="Calibri" panose="020F0502020204030204" pitchFamily="34" charset="0"/>
              </a:rPr>
              <a:t>Rationale for the project: </a:t>
            </a:r>
            <a:r>
              <a:rPr lang="en-GB" sz="2000" dirty="0">
                <a:solidFill>
                  <a:srgbClr val="0070C0"/>
                </a:solidFill>
                <a:latin typeface="Calibri" panose="020F0502020204030204" pitchFamily="34" charset="0"/>
                <a:cs typeface="Calibri" panose="020F0502020204030204" pitchFamily="34" charset="0"/>
              </a:rPr>
              <a:t>Why is the subject of the proposed project important; which problems will be solved and which results will be generated that are currently not available?</a:t>
            </a:r>
          </a:p>
          <a:p>
            <a:endParaRPr lang="de-DE" sz="2000" b="1" dirty="0">
              <a:solidFill>
                <a:srgbClr val="0070C0"/>
              </a:solidFill>
              <a:latin typeface="Calibri" panose="020F0502020204030204" pitchFamily="34" charset="0"/>
              <a:cs typeface="Calibri" panose="020F0502020204030204" pitchFamily="34" charset="0"/>
            </a:endParaRPr>
          </a:p>
          <a:p>
            <a:r>
              <a:rPr lang="en-GB" sz="2000" b="1" dirty="0">
                <a:solidFill>
                  <a:srgbClr val="0070C0"/>
                </a:solidFill>
                <a:latin typeface="Calibri" panose="020F0502020204030204" pitchFamily="34" charset="0"/>
                <a:cs typeface="Calibri" panose="020F0502020204030204" pitchFamily="34" charset="0"/>
              </a:rPr>
              <a:t>State-of-the-art situation:</a:t>
            </a:r>
            <a:r>
              <a:rPr lang="en-GB" sz="2000" dirty="0">
                <a:solidFill>
                  <a:srgbClr val="0070C0"/>
                </a:solidFill>
                <a:latin typeface="Calibri" panose="020F0502020204030204" pitchFamily="34" charset="0"/>
                <a:cs typeface="Calibri" panose="020F0502020204030204" pitchFamily="34" charset="0"/>
              </a:rPr>
              <a:t> Describe the current technological situation, the current problems and gaps and indicate the technological improvements that you want to achieve. </a:t>
            </a:r>
            <a:endParaRPr lang="de-DE" sz="2000" b="1" dirty="0">
              <a:solidFill>
                <a:srgbClr val="0070C0"/>
              </a:solidFill>
              <a:latin typeface="Calibri" panose="020F0502020204030204" pitchFamily="34" charset="0"/>
              <a:cs typeface="Calibri" panose="020F0502020204030204" pitchFamily="34" charset="0"/>
            </a:endParaRPr>
          </a:p>
          <a:p>
            <a:endParaRPr lang="de-DE" sz="2000" b="1" dirty="0">
              <a:solidFill>
                <a:srgbClr val="0070C0"/>
              </a:solidFill>
              <a:latin typeface="Calibri" panose="020F0502020204030204" pitchFamily="34" charset="0"/>
              <a:cs typeface="Calibri" panose="020F0502020204030204" pitchFamily="34" charset="0"/>
            </a:endParaRPr>
          </a:p>
          <a:p>
            <a:r>
              <a:rPr lang="en-GB" sz="2000" b="1" dirty="0">
                <a:solidFill>
                  <a:srgbClr val="0070C0"/>
                </a:solidFill>
                <a:latin typeface="Calibri" panose="020F0502020204030204" pitchFamily="34" charset="0"/>
                <a:cs typeface="Calibri" panose="020F0502020204030204" pitchFamily="34" charset="0"/>
              </a:rPr>
              <a:t>Technological innovation and strategic relevance:  </a:t>
            </a:r>
            <a:r>
              <a:rPr lang="en-GB" sz="2000" dirty="0">
                <a:solidFill>
                  <a:srgbClr val="0070C0"/>
                </a:solidFill>
                <a:latin typeface="Calibri" panose="020F0502020204030204" pitchFamily="34" charset="0"/>
                <a:cs typeface="Calibri" panose="020F0502020204030204" pitchFamily="34" charset="0"/>
              </a:rPr>
              <a:t>Strategic relevance and expected impact of your proposal on a per-country perspective. What new businesses will be generated.</a:t>
            </a:r>
          </a:p>
          <a:p>
            <a:pPr marL="0" indent="0">
              <a:buNone/>
            </a:pPr>
            <a:endParaRPr lang="de-DE" sz="2000" dirty="0">
              <a:solidFill>
                <a:srgbClr val="0070C0"/>
              </a:solidFill>
              <a:latin typeface="Calibri" panose="020F0502020204030204" pitchFamily="34" charset="0"/>
              <a:cs typeface="Calibri" panose="020F0502020204030204" pitchFamily="34" charset="0"/>
            </a:endParaRPr>
          </a:p>
          <a:p>
            <a:pPr>
              <a:buFont typeface="Wingdings" panose="05000000000000000000" pitchFamily="2" charset="2"/>
              <a:buChar char="Ø"/>
            </a:pPr>
            <a:r>
              <a:rPr lang="en-GB" sz="2000" b="1" dirty="0">
                <a:solidFill>
                  <a:srgbClr val="0070C0"/>
                </a:solidFill>
                <a:latin typeface="Calibri" panose="020F0502020204030204" pitchFamily="34" charset="0"/>
                <a:cs typeface="Calibri" panose="020F0502020204030204" pitchFamily="34" charset="0"/>
              </a:rPr>
              <a:t>50 % of criticism of the Cluster experts during proposal evaluation are related to insufficient description of the </a:t>
            </a:r>
            <a:r>
              <a:rPr lang="en-GB" sz="2000" b="1" dirty="0" err="1">
                <a:solidFill>
                  <a:srgbClr val="0070C0"/>
                </a:solidFill>
                <a:latin typeface="Calibri" panose="020F0502020204030204" pitchFamily="34" charset="0"/>
                <a:cs typeface="Calibri" panose="020F0502020204030204" pitchFamily="34" charset="0"/>
              </a:rPr>
              <a:t>SoA</a:t>
            </a:r>
            <a:endParaRPr lang="fr-FR" sz="2400" dirty="0">
              <a:solidFill>
                <a:srgbClr val="0070C0"/>
              </a:solidFill>
              <a:latin typeface="Calibri" panose="020F0502020204030204" pitchFamily="34" charset="0"/>
              <a:cs typeface="Calibri" panose="020F0502020204030204" pitchFamily="34" charset="0"/>
            </a:endParaRPr>
          </a:p>
        </p:txBody>
      </p:sp>
      <p:sp>
        <p:nvSpPr>
          <p:cNvPr id="7" name="Text Placeholder 6">
            <a:extLst>
              <a:ext uri="{FF2B5EF4-FFF2-40B4-BE49-F238E27FC236}">
                <a16:creationId xmlns:a16="http://schemas.microsoft.com/office/drawing/2014/main" id="{2BB37FEE-3410-4DB3-8E75-C3EF294534F0}"/>
              </a:ext>
            </a:extLst>
          </p:cNvPr>
          <p:cNvSpPr>
            <a:spLocks noGrp="1"/>
          </p:cNvSpPr>
          <p:nvPr>
            <p:ph type="body" sz="half" idx="2"/>
          </p:nvPr>
        </p:nvSpPr>
        <p:spPr/>
        <p:txBody>
          <a:bodyPr/>
          <a:lstStyle/>
          <a:p>
            <a:endParaRPr lang="LID4096"/>
          </a:p>
        </p:txBody>
      </p:sp>
      <p:sp>
        <p:nvSpPr>
          <p:cNvPr id="4" name="Slide Number Placeholder 3">
            <a:extLst>
              <a:ext uri="{FF2B5EF4-FFF2-40B4-BE49-F238E27FC236}">
                <a16:creationId xmlns:a16="http://schemas.microsoft.com/office/drawing/2014/main" id="{3550741B-6182-29A0-1D18-8871DDA4349E}"/>
              </a:ext>
            </a:extLst>
          </p:cNvPr>
          <p:cNvSpPr>
            <a:spLocks noGrp="1"/>
          </p:cNvSpPr>
          <p:nvPr>
            <p:ph type="sldNum" sz="quarter" idx="12"/>
          </p:nvPr>
        </p:nvSpPr>
        <p:spPr/>
        <p:txBody>
          <a:bodyPr/>
          <a:lstStyle/>
          <a:p>
            <a:fld id="{7499AE8B-0830-4386-ABE1-109AB8F9E83B}" type="slidenum">
              <a:rPr lang="fr-FR" smtClean="0"/>
              <a:t>4</a:t>
            </a:fld>
            <a:endParaRPr lang="fr-FR"/>
          </a:p>
        </p:txBody>
      </p:sp>
    </p:spTree>
    <p:extLst>
      <p:ext uri="{BB962C8B-B14F-4D97-AF65-F5344CB8AC3E}">
        <p14:creationId xmlns:p14="http://schemas.microsoft.com/office/powerpoint/2010/main" val="18691340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962BBDA-6ED5-43ED-0DDE-E7B8C8D096D1}"/>
              </a:ext>
            </a:extLst>
          </p:cNvPr>
          <p:cNvSpPr>
            <a:spLocks noGrp="1"/>
          </p:cNvSpPr>
          <p:nvPr>
            <p:ph type="title"/>
          </p:nvPr>
        </p:nvSpPr>
        <p:spPr/>
        <p:txBody>
          <a:bodyPr/>
          <a:lstStyle/>
          <a:p>
            <a:r>
              <a:rPr lang="en-GB" sz="3200" dirty="0">
                <a:sym typeface="Gill Sans" charset="0"/>
              </a:rPr>
              <a:t>Market relevance and</a:t>
            </a:r>
            <a:br>
              <a:rPr lang="en-GB" sz="3200" dirty="0">
                <a:sym typeface="Gill Sans" charset="0"/>
              </a:rPr>
            </a:br>
            <a:r>
              <a:rPr lang="en-GB" sz="3200" dirty="0">
                <a:sym typeface="Gill Sans" charset="0"/>
              </a:rPr>
              <a:t>exploitation potential</a:t>
            </a:r>
          </a:p>
        </p:txBody>
      </p:sp>
      <p:sp>
        <p:nvSpPr>
          <p:cNvPr id="6" name="Content Placeholder 5">
            <a:extLst>
              <a:ext uri="{FF2B5EF4-FFF2-40B4-BE49-F238E27FC236}">
                <a16:creationId xmlns:a16="http://schemas.microsoft.com/office/drawing/2014/main" id="{865A01F8-C0B0-D53F-CE16-7203ECF89D27}"/>
              </a:ext>
            </a:extLst>
          </p:cNvPr>
          <p:cNvSpPr>
            <a:spLocks noGrp="1"/>
          </p:cNvSpPr>
          <p:nvPr>
            <p:ph idx="1"/>
          </p:nvPr>
        </p:nvSpPr>
        <p:spPr/>
        <p:txBody>
          <a:bodyPr>
            <a:normAutofit/>
          </a:bodyPr>
          <a:lstStyle/>
          <a:p>
            <a:pPr eaLnBrk="0" fontAlgn="base" hangingPunct="0">
              <a:spcBef>
                <a:spcPct val="0"/>
              </a:spcBef>
              <a:spcAft>
                <a:spcPts val="1500"/>
              </a:spcAft>
            </a:pPr>
            <a:r>
              <a:rPr lang="en-GB" sz="2800" b="1" dirty="0">
                <a:solidFill>
                  <a:srgbClr val="0070C0"/>
                </a:solidFill>
                <a:latin typeface="Calibri"/>
                <a:sym typeface="Gill Sans" charset="0"/>
              </a:rPr>
              <a:t>Market analysis: </a:t>
            </a:r>
            <a:r>
              <a:rPr lang="en-GB" sz="2800" dirty="0">
                <a:solidFill>
                  <a:srgbClr val="0070C0"/>
                </a:solidFill>
                <a:latin typeface="Calibri"/>
                <a:sym typeface="Gill Sans" charset="0"/>
              </a:rPr>
              <a:t>Technological value chain and added value of the collaboration</a:t>
            </a:r>
            <a:endParaRPr lang="en-GB" sz="2400" b="1" dirty="0">
              <a:solidFill>
                <a:srgbClr val="0070C0"/>
              </a:solidFill>
              <a:latin typeface="Calibri"/>
              <a:sym typeface="Gill Sans" charset="0"/>
            </a:endParaRPr>
          </a:p>
          <a:p>
            <a:pPr marL="285750" indent="-285750" eaLnBrk="0" fontAlgn="base" hangingPunct="0">
              <a:spcBef>
                <a:spcPct val="0"/>
              </a:spcBef>
              <a:spcAft>
                <a:spcPts val="1500"/>
              </a:spcAft>
              <a:buFont typeface="Arial" panose="020B0604020202020204" pitchFamily="34" charset="0"/>
              <a:buChar char="•"/>
            </a:pPr>
            <a:r>
              <a:rPr lang="en-GB" sz="2400" dirty="0">
                <a:solidFill>
                  <a:srgbClr val="0070C0"/>
                </a:solidFill>
                <a:latin typeface="Calibri"/>
                <a:sym typeface="Gill Sans" charset="0"/>
              </a:rPr>
              <a:t>Value chain: Right mix of partners in the Consortium</a:t>
            </a:r>
          </a:p>
          <a:p>
            <a:pPr marL="285750" indent="-285750" eaLnBrk="0" fontAlgn="base" hangingPunct="0">
              <a:spcBef>
                <a:spcPct val="0"/>
              </a:spcBef>
              <a:spcAft>
                <a:spcPts val="1500"/>
              </a:spcAft>
              <a:buFont typeface="Arial" panose="020B0604020202020204" pitchFamily="34" charset="0"/>
              <a:buChar char="•"/>
            </a:pPr>
            <a:r>
              <a:rPr lang="en-GB" sz="2400" dirty="0">
                <a:solidFill>
                  <a:srgbClr val="0070C0"/>
                </a:solidFill>
                <a:latin typeface="Calibri"/>
                <a:sym typeface="Gill Sans" charset="0"/>
              </a:rPr>
              <a:t>Added value of the cooperation at technology level </a:t>
            </a:r>
          </a:p>
          <a:p>
            <a:pPr marL="285750" indent="-285750" eaLnBrk="0" fontAlgn="base" hangingPunct="0">
              <a:spcBef>
                <a:spcPct val="0"/>
              </a:spcBef>
              <a:spcAft>
                <a:spcPts val="1500"/>
              </a:spcAft>
              <a:buFont typeface="Arial" panose="020B0604020202020204" pitchFamily="34" charset="0"/>
              <a:buChar char="•"/>
            </a:pPr>
            <a:r>
              <a:rPr lang="en-GB" sz="2400" dirty="0">
                <a:solidFill>
                  <a:srgbClr val="0070C0"/>
                </a:solidFill>
                <a:latin typeface="Calibri"/>
                <a:sym typeface="Gill Sans" charset="0"/>
              </a:rPr>
              <a:t>Added value of the cooperation at business level </a:t>
            </a:r>
          </a:p>
          <a:p>
            <a:pPr marL="285750" indent="-285750" eaLnBrk="0" fontAlgn="base" hangingPunct="0">
              <a:spcBef>
                <a:spcPct val="0"/>
              </a:spcBef>
              <a:spcAft>
                <a:spcPts val="1500"/>
              </a:spcAft>
              <a:buFont typeface="Arial" panose="020B0604020202020204" pitchFamily="34" charset="0"/>
              <a:buChar char="•"/>
            </a:pPr>
            <a:r>
              <a:rPr lang="en-GB" sz="2400" dirty="0">
                <a:solidFill>
                  <a:srgbClr val="0070C0"/>
                </a:solidFill>
                <a:latin typeface="Calibri"/>
                <a:sym typeface="Gill Sans" charset="0"/>
              </a:rPr>
              <a:t>Consortium/partner access to the market </a:t>
            </a:r>
          </a:p>
          <a:p>
            <a:pPr eaLnBrk="0" fontAlgn="base" hangingPunct="0">
              <a:spcBef>
                <a:spcPct val="0"/>
              </a:spcBef>
              <a:spcAft>
                <a:spcPts val="1500"/>
              </a:spcAft>
            </a:pPr>
            <a:endParaRPr lang="en-GB" sz="2400" b="1" dirty="0">
              <a:solidFill>
                <a:srgbClr val="0070C0"/>
              </a:solidFill>
              <a:latin typeface="Calibri"/>
              <a:sym typeface="Gill Sans" charset="0"/>
            </a:endParaRPr>
          </a:p>
          <a:p>
            <a:pPr marL="285750" indent="-285750" eaLnBrk="0" fontAlgn="base" hangingPunct="0">
              <a:spcBef>
                <a:spcPct val="0"/>
              </a:spcBef>
              <a:spcAft>
                <a:spcPts val="1500"/>
              </a:spcAft>
              <a:buFont typeface="Wingdings" panose="05000000000000000000" pitchFamily="2" charset="2"/>
              <a:buChar char="Ø"/>
            </a:pPr>
            <a:r>
              <a:rPr lang="en-GB" sz="2400" b="1" dirty="0">
                <a:solidFill>
                  <a:srgbClr val="0070C0"/>
                </a:solidFill>
                <a:latin typeface="Calibri"/>
                <a:sym typeface="Gill Sans" charset="0"/>
              </a:rPr>
              <a:t>These are Key aspects to motivate Public Authorities to fund your project</a:t>
            </a:r>
          </a:p>
        </p:txBody>
      </p:sp>
      <p:sp>
        <p:nvSpPr>
          <p:cNvPr id="7" name="Text Placeholder 6">
            <a:extLst>
              <a:ext uri="{FF2B5EF4-FFF2-40B4-BE49-F238E27FC236}">
                <a16:creationId xmlns:a16="http://schemas.microsoft.com/office/drawing/2014/main" id="{2BB37FEE-3410-4DB3-8E75-C3EF294534F0}"/>
              </a:ext>
            </a:extLst>
          </p:cNvPr>
          <p:cNvSpPr>
            <a:spLocks noGrp="1"/>
          </p:cNvSpPr>
          <p:nvPr>
            <p:ph type="body" sz="half" idx="2"/>
          </p:nvPr>
        </p:nvSpPr>
        <p:spPr/>
        <p:txBody>
          <a:bodyPr/>
          <a:lstStyle/>
          <a:p>
            <a:endParaRPr lang="LID4096"/>
          </a:p>
        </p:txBody>
      </p:sp>
      <p:sp>
        <p:nvSpPr>
          <p:cNvPr id="4" name="Slide Number Placeholder 3">
            <a:extLst>
              <a:ext uri="{FF2B5EF4-FFF2-40B4-BE49-F238E27FC236}">
                <a16:creationId xmlns:a16="http://schemas.microsoft.com/office/drawing/2014/main" id="{3550741B-6182-29A0-1D18-8871DDA4349E}"/>
              </a:ext>
            </a:extLst>
          </p:cNvPr>
          <p:cNvSpPr>
            <a:spLocks noGrp="1"/>
          </p:cNvSpPr>
          <p:nvPr>
            <p:ph type="sldNum" sz="quarter" idx="12"/>
          </p:nvPr>
        </p:nvSpPr>
        <p:spPr/>
        <p:txBody>
          <a:bodyPr/>
          <a:lstStyle/>
          <a:p>
            <a:fld id="{7499AE8B-0830-4386-ABE1-109AB8F9E83B}" type="slidenum">
              <a:rPr lang="fr-FR" smtClean="0"/>
              <a:t>5</a:t>
            </a:fld>
            <a:endParaRPr lang="fr-FR"/>
          </a:p>
        </p:txBody>
      </p:sp>
    </p:spTree>
    <p:extLst>
      <p:ext uri="{BB962C8B-B14F-4D97-AF65-F5344CB8AC3E}">
        <p14:creationId xmlns:p14="http://schemas.microsoft.com/office/powerpoint/2010/main" val="40973145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10ACC-6A30-8EA3-FE26-BBB686EFC514}"/>
              </a:ext>
            </a:extLst>
          </p:cNvPr>
          <p:cNvSpPr>
            <a:spLocks noGrp="1"/>
          </p:cNvSpPr>
          <p:nvPr>
            <p:ph type="title"/>
          </p:nvPr>
        </p:nvSpPr>
        <p:spPr/>
        <p:txBody>
          <a:bodyPr/>
          <a:lstStyle/>
          <a:p>
            <a:r>
              <a:rPr lang="de-DE" dirty="0"/>
              <a:t>Key </a:t>
            </a:r>
            <a:r>
              <a:rPr lang="de-DE" dirty="0" err="1"/>
              <a:t>points</a:t>
            </a:r>
            <a:r>
              <a:rPr lang="en-DE" dirty="0"/>
              <a:t> 1/2</a:t>
            </a:r>
            <a:endParaRPr lang="de-DE" dirty="0"/>
          </a:p>
        </p:txBody>
      </p:sp>
      <p:sp>
        <p:nvSpPr>
          <p:cNvPr id="3" name="Content Placeholder 2">
            <a:extLst>
              <a:ext uri="{FF2B5EF4-FFF2-40B4-BE49-F238E27FC236}">
                <a16:creationId xmlns:a16="http://schemas.microsoft.com/office/drawing/2014/main" id="{98F0D925-F54D-DB52-7E62-E57C2FE2639A}"/>
              </a:ext>
            </a:extLst>
          </p:cNvPr>
          <p:cNvSpPr>
            <a:spLocks noGrp="1"/>
          </p:cNvSpPr>
          <p:nvPr>
            <p:ph idx="1"/>
          </p:nvPr>
        </p:nvSpPr>
        <p:spPr/>
        <p:txBody>
          <a:bodyPr/>
          <a:lstStyle/>
          <a:p>
            <a:pPr marL="342900" indent="-342900" algn="just" eaLnBrk="0" fontAlgn="base" hangingPunct="0">
              <a:spcBef>
                <a:spcPct val="0"/>
              </a:spcBef>
              <a:spcAft>
                <a:spcPts val="300"/>
              </a:spcAft>
              <a:buFont typeface="Arial" panose="020B0604020202020204" pitchFamily="34" charset="0"/>
              <a:buChar char="•"/>
            </a:pPr>
            <a:r>
              <a:rPr lang="en-DE" sz="2200" dirty="0">
                <a:solidFill>
                  <a:srgbClr val="0070C0"/>
                </a:solidFill>
                <a:latin typeface="Gill Sans" charset="0"/>
                <a:sym typeface="Gill Sans" charset="0"/>
              </a:rPr>
              <a:t>“</a:t>
            </a:r>
            <a:r>
              <a:rPr lang="en-US" sz="2200" dirty="0">
                <a:solidFill>
                  <a:srgbClr val="0070C0"/>
                </a:solidFill>
                <a:latin typeface="Gill Sans" charset="0"/>
                <a:sym typeface="Gill Sans" charset="0"/>
              </a:rPr>
              <a:t>Your CELTIC-NEXT project should be successful and beneficial, and it must be managed and controlled properly in order to achieve this</a:t>
            </a:r>
            <a:r>
              <a:rPr lang="en-DE" sz="2200" dirty="0">
                <a:solidFill>
                  <a:srgbClr val="0070C0"/>
                </a:solidFill>
                <a:latin typeface="Gill Sans" charset="0"/>
                <a:sym typeface="Gill Sans" charset="0"/>
              </a:rPr>
              <a:t>”</a:t>
            </a:r>
          </a:p>
          <a:p>
            <a:pPr marL="342900" indent="-342900" algn="just" eaLnBrk="0" fontAlgn="base" hangingPunct="0">
              <a:spcBef>
                <a:spcPct val="0"/>
              </a:spcBef>
              <a:spcAft>
                <a:spcPts val="300"/>
              </a:spcAft>
              <a:buFont typeface="Arial" panose="020B0604020202020204" pitchFamily="34" charset="0"/>
              <a:buChar char="•"/>
            </a:pPr>
            <a:endParaRPr lang="en-DE" sz="2200" dirty="0">
              <a:solidFill>
                <a:srgbClr val="0070C0"/>
              </a:solidFill>
              <a:latin typeface="Gill Sans" charset="0"/>
              <a:sym typeface="Gill Sans" charset="0"/>
            </a:endParaRPr>
          </a:p>
          <a:p>
            <a:pPr marL="971489" lvl="3" indent="-285750" algn="just" eaLnBrk="0" fontAlgn="base" hangingPunct="0">
              <a:spcBef>
                <a:spcPct val="0"/>
              </a:spcBef>
              <a:spcAft>
                <a:spcPts val="300"/>
              </a:spcAft>
              <a:buFont typeface="Wingdings" panose="05000000000000000000" pitchFamily="2" charset="2"/>
              <a:buChar char="Ø"/>
            </a:pPr>
            <a:r>
              <a:rPr lang="en-DE" sz="2200" b="1" dirty="0">
                <a:solidFill>
                  <a:srgbClr val="0070C0"/>
                </a:solidFill>
                <a:latin typeface="Gill Sans" charset="0"/>
                <a:sym typeface="Gill Sans" charset="0"/>
              </a:rPr>
              <a:t>Give confidence to the Experts and the Public Funders that you will be in control !</a:t>
            </a:r>
          </a:p>
          <a:p>
            <a:pPr marL="342900" indent="-342900" algn="just" eaLnBrk="0" fontAlgn="base" hangingPunct="0">
              <a:spcBef>
                <a:spcPct val="0"/>
              </a:spcBef>
              <a:spcAft>
                <a:spcPts val="300"/>
              </a:spcAft>
              <a:buFont typeface="Arial" panose="020B0604020202020204" pitchFamily="34" charset="0"/>
              <a:buChar char="•"/>
            </a:pPr>
            <a:endParaRPr lang="en-US" sz="2200" dirty="0">
              <a:solidFill>
                <a:srgbClr val="0070C0"/>
              </a:solidFill>
              <a:latin typeface="Gill Sans" charset="0"/>
              <a:sym typeface="Gill Sans" charset="0"/>
            </a:endParaRPr>
          </a:p>
          <a:p>
            <a:pPr marL="342900" indent="-342900" algn="just" eaLnBrk="0" fontAlgn="base" hangingPunct="0">
              <a:spcBef>
                <a:spcPct val="0"/>
              </a:spcBef>
              <a:spcAft>
                <a:spcPts val="300"/>
              </a:spcAft>
              <a:buFont typeface="Arial" panose="020B0604020202020204" pitchFamily="34" charset="0"/>
              <a:buChar char="•"/>
            </a:pPr>
            <a:r>
              <a:rPr lang="en-DE" sz="2200" dirty="0">
                <a:solidFill>
                  <a:srgbClr val="0070C0"/>
                </a:solidFill>
                <a:latin typeface="Gill Sans" charset="0"/>
                <a:sym typeface="Gill Sans" charset="0"/>
              </a:rPr>
              <a:t>“</a:t>
            </a:r>
            <a:r>
              <a:rPr lang="en-US" sz="2200" dirty="0">
                <a:solidFill>
                  <a:srgbClr val="0070C0"/>
                </a:solidFill>
                <a:latin typeface="Gill Sans" charset="0"/>
                <a:sym typeface="Gill Sans" charset="0"/>
              </a:rPr>
              <a:t>It should be used as a tool to develop your business, if the project scope is aligned with your strategies and future plans. However, it may take some time to reach commercial success</a:t>
            </a:r>
            <a:r>
              <a:rPr lang="en-DE" sz="2200" dirty="0">
                <a:solidFill>
                  <a:srgbClr val="0070C0"/>
                </a:solidFill>
                <a:latin typeface="Gill Sans" charset="0"/>
                <a:sym typeface="Gill Sans" charset="0"/>
              </a:rPr>
              <a:t>.”</a:t>
            </a:r>
          </a:p>
          <a:p>
            <a:pPr marL="342900" indent="-342900" algn="just" eaLnBrk="0" fontAlgn="base" hangingPunct="0">
              <a:spcBef>
                <a:spcPct val="0"/>
              </a:spcBef>
              <a:spcAft>
                <a:spcPts val="300"/>
              </a:spcAft>
              <a:buFont typeface="Arial" panose="020B0604020202020204" pitchFamily="34" charset="0"/>
              <a:buChar char="•"/>
            </a:pPr>
            <a:endParaRPr lang="en-DE" sz="2200" dirty="0">
              <a:solidFill>
                <a:srgbClr val="0070C0"/>
              </a:solidFill>
              <a:latin typeface="Gill Sans" charset="0"/>
              <a:sym typeface="Gill Sans" charset="0"/>
            </a:endParaRPr>
          </a:p>
          <a:p>
            <a:pPr marL="971489" lvl="3" indent="-285750" algn="just" eaLnBrk="0" fontAlgn="base" hangingPunct="0">
              <a:spcBef>
                <a:spcPct val="0"/>
              </a:spcBef>
              <a:spcAft>
                <a:spcPts val="300"/>
              </a:spcAft>
              <a:buFont typeface="Wingdings" panose="05000000000000000000" pitchFamily="2" charset="2"/>
              <a:buChar char="Ø"/>
            </a:pPr>
            <a:r>
              <a:rPr lang="en-DE" sz="2200" b="1" dirty="0">
                <a:solidFill>
                  <a:srgbClr val="0070C0"/>
                </a:solidFill>
                <a:latin typeface="Gill Sans" charset="0"/>
                <a:sym typeface="Gill Sans" charset="0"/>
              </a:rPr>
              <a:t>Provide a clear outlook on your commercialisation plan, per product/partner and as a whole !</a:t>
            </a:r>
          </a:p>
          <a:p>
            <a:endParaRPr lang="de-DE" dirty="0"/>
          </a:p>
        </p:txBody>
      </p:sp>
      <p:sp>
        <p:nvSpPr>
          <p:cNvPr id="4" name="Text Placeholder 3">
            <a:extLst>
              <a:ext uri="{FF2B5EF4-FFF2-40B4-BE49-F238E27FC236}">
                <a16:creationId xmlns:a16="http://schemas.microsoft.com/office/drawing/2014/main" id="{500A3C46-A8E4-C878-948C-AF3B91F12A44}"/>
              </a:ext>
            </a:extLst>
          </p:cNvPr>
          <p:cNvSpPr>
            <a:spLocks noGrp="1"/>
          </p:cNvSpPr>
          <p:nvPr>
            <p:ph type="body" sz="half" idx="2"/>
          </p:nvPr>
        </p:nvSpPr>
        <p:spPr/>
        <p:txBody>
          <a:bodyPr/>
          <a:lstStyle/>
          <a:p>
            <a:endParaRPr lang="de-DE" dirty="0"/>
          </a:p>
        </p:txBody>
      </p:sp>
      <p:sp>
        <p:nvSpPr>
          <p:cNvPr id="5" name="Slide Number Placeholder 4">
            <a:extLst>
              <a:ext uri="{FF2B5EF4-FFF2-40B4-BE49-F238E27FC236}">
                <a16:creationId xmlns:a16="http://schemas.microsoft.com/office/drawing/2014/main" id="{703A522C-5866-1BA5-4B36-B4411AA5500D}"/>
              </a:ext>
            </a:extLst>
          </p:cNvPr>
          <p:cNvSpPr>
            <a:spLocks noGrp="1"/>
          </p:cNvSpPr>
          <p:nvPr>
            <p:ph type="sldNum" sz="quarter" idx="12"/>
          </p:nvPr>
        </p:nvSpPr>
        <p:spPr/>
        <p:txBody>
          <a:bodyPr/>
          <a:lstStyle/>
          <a:p>
            <a:fld id="{7499AE8B-0830-4386-ABE1-109AB8F9E83B}" type="slidenum">
              <a:rPr lang="fr-FR" smtClean="0"/>
              <a:t>6</a:t>
            </a:fld>
            <a:endParaRPr lang="fr-FR"/>
          </a:p>
        </p:txBody>
      </p:sp>
    </p:spTree>
    <p:extLst>
      <p:ext uri="{BB962C8B-B14F-4D97-AF65-F5344CB8AC3E}">
        <p14:creationId xmlns:p14="http://schemas.microsoft.com/office/powerpoint/2010/main" val="7510932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10ACC-6A30-8EA3-FE26-BBB686EFC514}"/>
              </a:ext>
            </a:extLst>
          </p:cNvPr>
          <p:cNvSpPr>
            <a:spLocks noGrp="1"/>
          </p:cNvSpPr>
          <p:nvPr>
            <p:ph type="title"/>
          </p:nvPr>
        </p:nvSpPr>
        <p:spPr/>
        <p:txBody>
          <a:bodyPr/>
          <a:lstStyle/>
          <a:p>
            <a:r>
              <a:rPr lang="de-DE" dirty="0"/>
              <a:t>Key </a:t>
            </a:r>
            <a:r>
              <a:rPr lang="de-DE" dirty="0" err="1"/>
              <a:t>points</a:t>
            </a:r>
            <a:r>
              <a:rPr lang="en-DE" dirty="0"/>
              <a:t> 2/2</a:t>
            </a:r>
            <a:endParaRPr lang="de-DE" dirty="0"/>
          </a:p>
        </p:txBody>
      </p:sp>
      <p:sp>
        <p:nvSpPr>
          <p:cNvPr id="3" name="Content Placeholder 2">
            <a:extLst>
              <a:ext uri="{FF2B5EF4-FFF2-40B4-BE49-F238E27FC236}">
                <a16:creationId xmlns:a16="http://schemas.microsoft.com/office/drawing/2014/main" id="{98F0D925-F54D-DB52-7E62-E57C2FE2639A}"/>
              </a:ext>
            </a:extLst>
          </p:cNvPr>
          <p:cNvSpPr>
            <a:spLocks noGrp="1"/>
          </p:cNvSpPr>
          <p:nvPr>
            <p:ph idx="1"/>
          </p:nvPr>
        </p:nvSpPr>
        <p:spPr/>
        <p:txBody>
          <a:bodyPr>
            <a:normAutofit lnSpcReduction="10000"/>
          </a:bodyPr>
          <a:lstStyle/>
          <a:p>
            <a:pPr marL="342900" indent="-342900" algn="just" eaLnBrk="0" fontAlgn="base" hangingPunct="0">
              <a:spcBef>
                <a:spcPct val="0"/>
              </a:spcBef>
              <a:spcAft>
                <a:spcPts val="300"/>
              </a:spcAft>
              <a:buFont typeface="Arial" panose="020B0604020202020204" pitchFamily="34" charset="0"/>
              <a:buChar char="•"/>
            </a:pPr>
            <a:r>
              <a:rPr lang="en-DE" sz="2200" dirty="0">
                <a:solidFill>
                  <a:srgbClr val="0070C0"/>
                </a:solidFill>
                <a:latin typeface="Gill Sans" charset="0"/>
                <a:sym typeface="Gill Sans" charset="0"/>
              </a:rPr>
              <a:t>“</a:t>
            </a:r>
            <a:r>
              <a:rPr lang="en-US" sz="2200" dirty="0">
                <a:solidFill>
                  <a:srgbClr val="0070C0"/>
                </a:solidFill>
                <a:latin typeface="Gill Sans" charset="0"/>
                <a:sym typeface="Gill Sans" charset="0"/>
              </a:rPr>
              <a:t>The best practices that help to carry out the project activities properly are based on the commitment of the consortium from the beginning to the end of the project</a:t>
            </a:r>
            <a:r>
              <a:rPr lang="en-DE" sz="2200" dirty="0">
                <a:solidFill>
                  <a:srgbClr val="0070C0"/>
                </a:solidFill>
                <a:latin typeface="Gill Sans" charset="0"/>
                <a:sym typeface="Gill Sans" charset="0"/>
              </a:rPr>
              <a:t>”</a:t>
            </a:r>
          </a:p>
          <a:p>
            <a:pPr marL="742912" lvl="2" indent="-285750" algn="just" eaLnBrk="0" fontAlgn="base" hangingPunct="0">
              <a:spcBef>
                <a:spcPct val="0"/>
              </a:spcBef>
              <a:spcAft>
                <a:spcPts val="300"/>
              </a:spcAft>
              <a:buFont typeface="Wingdings" panose="05000000000000000000" pitchFamily="2" charset="2"/>
              <a:buChar char="Ø"/>
            </a:pPr>
            <a:r>
              <a:rPr lang="en-DE" sz="2200" b="1" dirty="0">
                <a:solidFill>
                  <a:srgbClr val="0070C0"/>
                </a:solidFill>
                <a:latin typeface="Gill Sans" charset="0"/>
                <a:sym typeface="Gill Sans" charset="0"/>
              </a:rPr>
              <a:t>Build a strong and committed consortium and show clearly its commitment in the proposal!</a:t>
            </a:r>
          </a:p>
          <a:p>
            <a:pPr marL="342900" indent="-342900" algn="just" eaLnBrk="0" fontAlgn="base" hangingPunct="0">
              <a:spcBef>
                <a:spcPct val="0"/>
              </a:spcBef>
              <a:spcAft>
                <a:spcPts val="300"/>
              </a:spcAft>
              <a:buFont typeface="Arial" panose="020B0604020202020204" pitchFamily="34" charset="0"/>
              <a:buChar char="•"/>
            </a:pPr>
            <a:endParaRPr lang="en-US" sz="2200" dirty="0">
              <a:solidFill>
                <a:srgbClr val="0070C0"/>
              </a:solidFill>
              <a:latin typeface="Gill Sans" charset="0"/>
              <a:sym typeface="Gill Sans" charset="0"/>
            </a:endParaRPr>
          </a:p>
          <a:p>
            <a:pPr marL="342900" indent="-342900" algn="just" eaLnBrk="0" fontAlgn="base" hangingPunct="0">
              <a:spcBef>
                <a:spcPct val="0"/>
              </a:spcBef>
              <a:spcAft>
                <a:spcPts val="300"/>
              </a:spcAft>
              <a:buFont typeface="Arial" panose="020B0604020202020204" pitchFamily="34" charset="0"/>
              <a:buChar char="•"/>
            </a:pPr>
            <a:r>
              <a:rPr lang="en-DE" sz="2200" dirty="0">
                <a:solidFill>
                  <a:srgbClr val="0070C0"/>
                </a:solidFill>
                <a:latin typeface="Gill Sans" charset="0"/>
                <a:sym typeface="Gill Sans" charset="0"/>
              </a:rPr>
              <a:t>“</a:t>
            </a:r>
            <a:r>
              <a:rPr lang="en-US" sz="2200" dirty="0">
                <a:solidFill>
                  <a:srgbClr val="0070C0"/>
                </a:solidFill>
                <a:latin typeface="Gill Sans" charset="0"/>
                <a:sym typeface="Gill Sans" charset="0"/>
              </a:rPr>
              <a:t>The success of the project relies on three actions: deliverables, dissemination and exploitation of project activities</a:t>
            </a:r>
            <a:r>
              <a:rPr lang="en-DE" sz="2200" dirty="0">
                <a:solidFill>
                  <a:srgbClr val="0070C0"/>
                </a:solidFill>
                <a:latin typeface="Gill Sans" charset="0"/>
                <a:sym typeface="Gill Sans" charset="0"/>
              </a:rPr>
              <a:t>”</a:t>
            </a:r>
          </a:p>
          <a:p>
            <a:pPr marL="742912" lvl="2" indent="-285750" algn="just" eaLnBrk="0" fontAlgn="base" hangingPunct="0">
              <a:spcBef>
                <a:spcPct val="0"/>
              </a:spcBef>
              <a:spcAft>
                <a:spcPts val="300"/>
              </a:spcAft>
              <a:buFont typeface="Wingdings" panose="05000000000000000000" pitchFamily="2" charset="2"/>
              <a:buChar char="Ø"/>
            </a:pPr>
            <a:r>
              <a:rPr lang="en-US" sz="2200" b="1" dirty="0">
                <a:solidFill>
                  <a:srgbClr val="0070C0"/>
                </a:solidFill>
                <a:latin typeface="Gill Sans" charset="0"/>
                <a:sym typeface="Gill Sans" charset="0"/>
              </a:rPr>
              <a:t>Write a good proposal (not only research but also business impact, exploitation plan and dissemination; coordination and WP structure)</a:t>
            </a:r>
            <a:r>
              <a:rPr lang="en-DE" sz="2200" b="1" dirty="0">
                <a:solidFill>
                  <a:srgbClr val="0070C0"/>
                </a:solidFill>
                <a:latin typeface="Gill Sans" charset="0"/>
                <a:sym typeface="Gill Sans" charset="0"/>
              </a:rPr>
              <a:t>!</a:t>
            </a:r>
          </a:p>
          <a:p>
            <a:pPr marL="342900" indent="-342900" algn="just" eaLnBrk="0" fontAlgn="base" hangingPunct="0">
              <a:spcBef>
                <a:spcPct val="0"/>
              </a:spcBef>
              <a:spcAft>
                <a:spcPts val="300"/>
              </a:spcAft>
              <a:buFont typeface="Arial" panose="020B0604020202020204" pitchFamily="34" charset="0"/>
              <a:buChar char="•"/>
            </a:pPr>
            <a:endParaRPr lang="en-US" sz="2200" dirty="0">
              <a:solidFill>
                <a:srgbClr val="0070C0"/>
              </a:solidFill>
              <a:latin typeface="Gill Sans" charset="0"/>
              <a:sym typeface="Gill Sans" charset="0"/>
            </a:endParaRPr>
          </a:p>
          <a:p>
            <a:pPr marL="342900" indent="-342900" algn="just" eaLnBrk="0" fontAlgn="base" hangingPunct="0">
              <a:spcBef>
                <a:spcPct val="0"/>
              </a:spcBef>
              <a:spcAft>
                <a:spcPts val="300"/>
              </a:spcAft>
              <a:buFont typeface="Arial" panose="020B0604020202020204" pitchFamily="34" charset="0"/>
              <a:buChar char="•"/>
            </a:pPr>
            <a:r>
              <a:rPr lang="en-DE" sz="2200" dirty="0">
                <a:solidFill>
                  <a:srgbClr val="0070C0"/>
                </a:solidFill>
                <a:latin typeface="Gill Sans" charset="0"/>
                <a:sym typeface="Gill Sans" charset="0"/>
              </a:rPr>
              <a:t>“</a:t>
            </a:r>
            <a:r>
              <a:rPr lang="en-US" sz="2200" dirty="0">
                <a:solidFill>
                  <a:srgbClr val="0070C0"/>
                </a:solidFill>
                <a:latin typeface="Gill Sans" charset="0"/>
                <a:sym typeface="Gill Sans" charset="0"/>
              </a:rPr>
              <a:t>Be aware that there may be changes in the project (consortium, activities, funding, etc.) that might affect the initial plants (Project Description)</a:t>
            </a:r>
            <a:r>
              <a:rPr lang="en-DE" sz="2200" dirty="0">
                <a:solidFill>
                  <a:srgbClr val="0070C0"/>
                </a:solidFill>
                <a:latin typeface="Gill Sans" charset="0"/>
                <a:sym typeface="Gill Sans" charset="0"/>
              </a:rPr>
              <a:t>”</a:t>
            </a:r>
          </a:p>
          <a:p>
            <a:pPr marL="742912" lvl="2" indent="-285750" algn="just" eaLnBrk="0" fontAlgn="base" hangingPunct="0">
              <a:spcBef>
                <a:spcPct val="0"/>
              </a:spcBef>
              <a:spcAft>
                <a:spcPts val="300"/>
              </a:spcAft>
              <a:buFont typeface="Wingdings" panose="05000000000000000000" pitchFamily="2" charset="2"/>
              <a:buChar char="Ø"/>
            </a:pPr>
            <a:r>
              <a:rPr lang="en-DE" sz="2200" b="1" dirty="0">
                <a:solidFill>
                  <a:srgbClr val="0070C0"/>
                </a:solidFill>
                <a:latin typeface="Gill Sans" charset="0"/>
                <a:sym typeface="Gill Sans" charset="0"/>
              </a:rPr>
              <a:t>Provide a well described risk analysis section!</a:t>
            </a:r>
          </a:p>
        </p:txBody>
      </p:sp>
      <p:sp>
        <p:nvSpPr>
          <p:cNvPr id="4" name="Text Placeholder 3">
            <a:extLst>
              <a:ext uri="{FF2B5EF4-FFF2-40B4-BE49-F238E27FC236}">
                <a16:creationId xmlns:a16="http://schemas.microsoft.com/office/drawing/2014/main" id="{500A3C46-A8E4-C878-948C-AF3B91F12A44}"/>
              </a:ext>
            </a:extLst>
          </p:cNvPr>
          <p:cNvSpPr>
            <a:spLocks noGrp="1"/>
          </p:cNvSpPr>
          <p:nvPr>
            <p:ph type="body" sz="half" idx="2"/>
          </p:nvPr>
        </p:nvSpPr>
        <p:spPr/>
        <p:txBody>
          <a:bodyPr/>
          <a:lstStyle/>
          <a:p>
            <a:endParaRPr lang="de-DE"/>
          </a:p>
        </p:txBody>
      </p:sp>
      <p:sp>
        <p:nvSpPr>
          <p:cNvPr id="5" name="Slide Number Placeholder 4">
            <a:extLst>
              <a:ext uri="{FF2B5EF4-FFF2-40B4-BE49-F238E27FC236}">
                <a16:creationId xmlns:a16="http://schemas.microsoft.com/office/drawing/2014/main" id="{703A522C-5866-1BA5-4B36-B4411AA5500D}"/>
              </a:ext>
            </a:extLst>
          </p:cNvPr>
          <p:cNvSpPr>
            <a:spLocks noGrp="1"/>
          </p:cNvSpPr>
          <p:nvPr>
            <p:ph type="sldNum" sz="quarter" idx="12"/>
          </p:nvPr>
        </p:nvSpPr>
        <p:spPr/>
        <p:txBody>
          <a:bodyPr/>
          <a:lstStyle/>
          <a:p>
            <a:fld id="{7499AE8B-0830-4386-ABE1-109AB8F9E83B}" type="slidenum">
              <a:rPr lang="fr-FR" smtClean="0"/>
              <a:t>7</a:t>
            </a:fld>
            <a:endParaRPr lang="fr-FR"/>
          </a:p>
        </p:txBody>
      </p:sp>
    </p:spTree>
    <p:extLst>
      <p:ext uri="{BB962C8B-B14F-4D97-AF65-F5344CB8AC3E}">
        <p14:creationId xmlns:p14="http://schemas.microsoft.com/office/powerpoint/2010/main" val="39616205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DA046-0C30-512A-42BF-C5854650517E}"/>
              </a:ext>
            </a:extLst>
          </p:cNvPr>
          <p:cNvSpPr>
            <a:spLocks noGrp="1"/>
          </p:cNvSpPr>
          <p:nvPr>
            <p:ph type="title"/>
          </p:nvPr>
        </p:nvSpPr>
        <p:spPr/>
        <p:txBody>
          <a:bodyPr/>
          <a:lstStyle/>
          <a:p>
            <a:r>
              <a:rPr lang="de-DE" dirty="0"/>
              <a:t>Templates</a:t>
            </a:r>
          </a:p>
        </p:txBody>
      </p:sp>
      <p:sp>
        <p:nvSpPr>
          <p:cNvPr id="3" name="Text Placeholder 2">
            <a:extLst>
              <a:ext uri="{FF2B5EF4-FFF2-40B4-BE49-F238E27FC236}">
                <a16:creationId xmlns:a16="http://schemas.microsoft.com/office/drawing/2014/main" id="{AF3A15C9-B664-DDB1-7292-133451B6102F}"/>
              </a:ext>
            </a:extLst>
          </p:cNvPr>
          <p:cNvSpPr>
            <a:spLocks noGrp="1"/>
          </p:cNvSpPr>
          <p:nvPr>
            <p:ph type="body" idx="1"/>
          </p:nvPr>
        </p:nvSpPr>
        <p:spPr/>
        <p:txBody>
          <a:bodyPr>
            <a:normAutofit fontScale="85000" lnSpcReduction="10000"/>
          </a:bodyPr>
          <a:lstStyle/>
          <a:p>
            <a:pPr eaLnBrk="0" fontAlgn="base" hangingPunct="0">
              <a:spcBef>
                <a:spcPct val="0"/>
              </a:spcBef>
              <a:spcAft>
                <a:spcPts val="1500"/>
              </a:spcAft>
            </a:pPr>
            <a:r>
              <a:rPr lang="en-DE" sz="2000" dirty="0">
                <a:solidFill>
                  <a:srgbClr val="0070C0"/>
                </a:solidFill>
                <a:latin typeface="Calibri"/>
                <a:sym typeface="Gill Sans" charset="0"/>
              </a:rPr>
              <a:t>The “Guides”, “Contracts” and “Forms” to support the writing of your application:</a:t>
            </a:r>
            <a:endParaRPr lang="fr-FR" sz="1800" dirty="0">
              <a:solidFill>
                <a:srgbClr val="0070C0"/>
              </a:solidFill>
              <a:latin typeface="Calibri"/>
              <a:sym typeface="Gill Sans" charset="0"/>
            </a:endParaRPr>
          </a:p>
        </p:txBody>
      </p:sp>
      <p:sp>
        <p:nvSpPr>
          <p:cNvPr id="5" name="Text Placeholder 4">
            <a:extLst>
              <a:ext uri="{FF2B5EF4-FFF2-40B4-BE49-F238E27FC236}">
                <a16:creationId xmlns:a16="http://schemas.microsoft.com/office/drawing/2014/main" id="{8DEB546F-642C-395A-8709-6D0489796440}"/>
              </a:ext>
            </a:extLst>
          </p:cNvPr>
          <p:cNvSpPr>
            <a:spLocks noGrp="1"/>
          </p:cNvSpPr>
          <p:nvPr>
            <p:ph type="body" sz="quarter" idx="3"/>
          </p:nvPr>
        </p:nvSpPr>
        <p:spPr/>
        <p:txBody>
          <a:bodyPr>
            <a:normAutofit fontScale="85000" lnSpcReduction="10000"/>
          </a:bodyPr>
          <a:lstStyle/>
          <a:p>
            <a:r>
              <a:rPr lang="fr-FR" sz="2000" dirty="0">
                <a:solidFill>
                  <a:srgbClr val="0070C0"/>
                </a:solidFill>
                <a:latin typeface="Calibri"/>
                <a:sym typeface="Gill Sans" charset="0"/>
              </a:rPr>
              <a:t>As Proposer </a:t>
            </a:r>
            <a:r>
              <a:rPr lang="fr-FR" sz="2000" dirty="0" err="1">
                <a:solidFill>
                  <a:srgbClr val="0070C0"/>
                </a:solidFill>
                <a:latin typeface="Calibri"/>
                <a:sym typeface="Gill Sans" charset="0"/>
              </a:rPr>
              <a:t>you</a:t>
            </a:r>
            <a:r>
              <a:rPr lang="fr-FR" sz="2000" dirty="0">
                <a:solidFill>
                  <a:srgbClr val="0070C0"/>
                </a:solidFill>
                <a:latin typeface="Calibri"/>
                <a:sym typeface="Gill Sans" charset="0"/>
              </a:rPr>
              <a:t> can </a:t>
            </a:r>
            <a:r>
              <a:rPr lang="fr-FR" sz="2000" dirty="0" err="1">
                <a:solidFill>
                  <a:srgbClr val="0070C0"/>
                </a:solidFill>
                <a:latin typeface="Calibri"/>
                <a:sym typeface="Gill Sans" charset="0"/>
              </a:rPr>
              <a:t>get</a:t>
            </a:r>
            <a:r>
              <a:rPr lang="fr-FR" sz="2000" dirty="0">
                <a:solidFill>
                  <a:srgbClr val="0070C0"/>
                </a:solidFill>
                <a:latin typeface="Calibri"/>
                <a:sym typeface="Gill Sans" charset="0"/>
              </a:rPr>
              <a:t> a good guidance by </a:t>
            </a:r>
            <a:r>
              <a:rPr lang="fr-FR" sz="2000" dirty="0" err="1">
                <a:solidFill>
                  <a:srgbClr val="0070C0"/>
                </a:solidFill>
                <a:latin typeface="Calibri"/>
                <a:sym typeface="Gill Sans" charset="0"/>
              </a:rPr>
              <a:t>reading</a:t>
            </a:r>
            <a:r>
              <a:rPr lang="fr-FR" sz="2000" dirty="0">
                <a:solidFill>
                  <a:srgbClr val="0070C0"/>
                </a:solidFill>
                <a:latin typeface="Calibri"/>
                <a:sym typeface="Gill Sans" charset="0"/>
              </a:rPr>
              <a:t> the </a:t>
            </a:r>
            <a:r>
              <a:rPr lang="fr-FR" sz="2000" dirty="0" err="1">
                <a:solidFill>
                  <a:srgbClr val="0070C0"/>
                </a:solidFill>
                <a:latin typeface="Calibri"/>
                <a:sym typeface="Gill Sans" charset="0"/>
              </a:rPr>
              <a:t>Proposal</a:t>
            </a:r>
            <a:r>
              <a:rPr lang="fr-FR" sz="2000" dirty="0">
                <a:solidFill>
                  <a:srgbClr val="0070C0"/>
                </a:solidFill>
                <a:latin typeface="Calibri"/>
                <a:sym typeface="Gill Sans" charset="0"/>
              </a:rPr>
              <a:t> </a:t>
            </a:r>
            <a:r>
              <a:rPr lang="fr-FR" sz="2000" dirty="0" err="1">
                <a:solidFill>
                  <a:srgbClr val="0070C0"/>
                </a:solidFill>
                <a:latin typeface="Calibri"/>
                <a:sym typeface="Gill Sans" charset="0"/>
              </a:rPr>
              <a:t>Guildines</a:t>
            </a:r>
            <a:r>
              <a:rPr lang="fr-FR" sz="2000" dirty="0">
                <a:solidFill>
                  <a:srgbClr val="0070C0"/>
                </a:solidFill>
                <a:latin typeface="Calibri"/>
                <a:sym typeface="Gill Sans" charset="0"/>
              </a:rPr>
              <a:t> document via:</a:t>
            </a:r>
          </a:p>
        </p:txBody>
      </p:sp>
      <p:sp>
        <p:nvSpPr>
          <p:cNvPr id="7" name="Slide Number Placeholder 6">
            <a:extLst>
              <a:ext uri="{FF2B5EF4-FFF2-40B4-BE49-F238E27FC236}">
                <a16:creationId xmlns:a16="http://schemas.microsoft.com/office/drawing/2014/main" id="{A79BE07C-4E38-9519-309D-30077BA34F39}"/>
              </a:ext>
            </a:extLst>
          </p:cNvPr>
          <p:cNvSpPr>
            <a:spLocks noGrp="1"/>
          </p:cNvSpPr>
          <p:nvPr>
            <p:ph type="sldNum" sz="quarter" idx="12"/>
          </p:nvPr>
        </p:nvSpPr>
        <p:spPr/>
        <p:txBody>
          <a:bodyPr/>
          <a:lstStyle/>
          <a:p>
            <a:fld id="{7499AE8B-0830-4386-ABE1-109AB8F9E83B}" type="slidenum">
              <a:rPr lang="fr-FR" smtClean="0"/>
              <a:t>8</a:t>
            </a:fld>
            <a:endParaRPr lang="fr-FR"/>
          </a:p>
        </p:txBody>
      </p:sp>
      <p:sp>
        <p:nvSpPr>
          <p:cNvPr id="9" name="TextBox 8">
            <a:extLst>
              <a:ext uri="{FF2B5EF4-FFF2-40B4-BE49-F238E27FC236}">
                <a16:creationId xmlns:a16="http://schemas.microsoft.com/office/drawing/2014/main" id="{95D4D5CF-7979-97B1-337C-5AD551BC209A}"/>
              </a:ext>
            </a:extLst>
          </p:cNvPr>
          <p:cNvSpPr txBox="1"/>
          <p:nvPr/>
        </p:nvSpPr>
        <p:spPr>
          <a:xfrm>
            <a:off x="3867912" y="4906090"/>
            <a:ext cx="3474720" cy="523220"/>
          </a:xfrm>
          <a:prstGeom prst="rect">
            <a:avLst/>
          </a:prstGeom>
          <a:noFill/>
        </p:spPr>
        <p:txBody>
          <a:bodyPr wrap="square">
            <a:spAutoFit/>
          </a:bodyPr>
          <a:lstStyle/>
          <a:p>
            <a:pPr algn="ctr" eaLnBrk="0" fontAlgn="base" hangingPunct="0">
              <a:spcBef>
                <a:spcPct val="0"/>
              </a:spcBef>
              <a:spcAft>
                <a:spcPts val="1500"/>
              </a:spcAft>
            </a:pPr>
            <a:r>
              <a:rPr lang="fr-FR" sz="1400" dirty="0">
                <a:solidFill>
                  <a:srgbClr val="0070C0"/>
                </a:solidFill>
                <a:latin typeface="Calibri"/>
                <a:sym typeface="Gill Sans" charset="0"/>
                <a:hlinkClick r:id="rId2"/>
              </a:rPr>
              <a:t>https://www.celticnext.eu/guides-contracts-templates/</a:t>
            </a:r>
            <a:endParaRPr lang="fr-FR" sz="1400" dirty="0">
              <a:solidFill>
                <a:srgbClr val="0070C0"/>
              </a:solidFill>
              <a:latin typeface="Calibri"/>
              <a:sym typeface="Gill Sans" charset="0"/>
            </a:endParaRPr>
          </a:p>
        </p:txBody>
      </p:sp>
      <p:pic>
        <p:nvPicPr>
          <p:cNvPr id="10" name="Content Placeholder 9">
            <a:extLst>
              <a:ext uri="{FF2B5EF4-FFF2-40B4-BE49-F238E27FC236}">
                <a16:creationId xmlns:a16="http://schemas.microsoft.com/office/drawing/2014/main" id="{9A95B6D0-8C4B-9981-04F2-9348F353972F}"/>
              </a:ext>
            </a:extLst>
          </p:cNvPr>
          <p:cNvPicPr>
            <a:picLocks noGrp="1" noChangeAspect="1"/>
          </p:cNvPicPr>
          <p:nvPr>
            <p:ph sz="half" idx="2"/>
          </p:nvPr>
        </p:nvPicPr>
        <p:blipFill>
          <a:blip r:embed="rId3"/>
          <a:stretch>
            <a:fillRect/>
          </a:stretch>
        </p:blipFill>
        <p:spPr>
          <a:xfrm>
            <a:off x="3867150" y="1977342"/>
            <a:ext cx="3475038" cy="2856804"/>
          </a:xfrm>
          <a:prstGeom prst="rect">
            <a:avLst/>
          </a:prstGeom>
        </p:spPr>
      </p:pic>
      <p:pic>
        <p:nvPicPr>
          <p:cNvPr id="11" name="Content Placeholder 10">
            <a:extLst>
              <a:ext uri="{FF2B5EF4-FFF2-40B4-BE49-F238E27FC236}">
                <a16:creationId xmlns:a16="http://schemas.microsoft.com/office/drawing/2014/main" id="{DFF494CF-122F-420C-475C-0C09E1BF05FB}"/>
              </a:ext>
            </a:extLst>
          </p:cNvPr>
          <p:cNvPicPr>
            <a:picLocks noGrp="1" noChangeAspect="1"/>
          </p:cNvPicPr>
          <p:nvPr>
            <p:ph sz="quarter" idx="4"/>
          </p:nvPr>
        </p:nvPicPr>
        <p:blipFill>
          <a:blip r:embed="rId4"/>
          <a:stretch>
            <a:fillRect/>
          </a:stretch>
        </p:blipFill>
        <p:spPr>
          <a:xfrm>
            <a:off x="7818438" y="1986839"/>
            <a:ext cx="3475037" cy="2437484"/>
          </a:xfrm>
          <a:prstGeom prst="rect">
            <a:avLst/>
          </a:prstGeom>
        </p:spPr>
      </p:pic>
      <p:sp>
        <p:nvSpPr>
          <p:cNvPr id="13" name="TextBox 12">
            <a:extLst>
              <a:ext uri="{FF2B5EF4-FFF2-40B4-BE49-F238E27FC236}">
                <a16:creationId xmlns:a16="http://schemas.microsoft.com/office/drawing/2014/main" id="{B6F5E8C3-279D-7DC1-E7FC-D2B281853BE9}"/>
              </a:ext>
            </a:extLst>
          </p:cNvPr>
          <p:cNvSpPr txBox="1"/>
          <p:nvPr/>
        </p:nvSpPr>
        <p:spPr>
          <a:xfrm>
            <a:off x="8010142" y="4881045"/>
            <a:ext cx="3283041" cy="738664"/>
          </a:xfrm>
          <a:prstGeom prst="rect">
            <a:avLst/>
          </a:prstGeom>
          <a:noFill/>
        </p:spPr>
        <p:txBody>
          <a:bodyPr wrap="square">
            <a:spAutoFit/>
          </a:bodyPr>
          <a:lstStyle/>
          <a:p>
            <a:pPr algn="ctr" eaLnBrk="0" fontAlgn="base" hangingPunct="0">
              <a:spcBef>
                <a:spcPct val="0"/>
              </a:spcBef>
              <a:spcAft>
                <a:spcPts val="1500"/>
              </a:spcAft>
            </a:pPr>
            <a:r>
              <a:rPr lang="fr-FR" sz="1400" dirty="0">
                <a:solidFill>
                  <a:srgbClr val="0070C0"/>
                </a:solidFill>
                <a:latin typeface="Calibri"/>
                <a:sym typeface="Gill Sans" charset="0"/>
                <a:hlinkClick r:id="rId5"/>
              </a:rPr>
              <a:t>https://bscw.celticnext.eu/pub/bscw.cgi/d112123/CPP-Proposal-Guidelines%20-%20%202022.pdf</a:t>
            </a:r>
            <a:endParaRPr lang="fr-FR" sz="1400" dirty="0">
              <a:solidFill>
                <a:srgbClr val="0070C0"/>
              </a:solidFill>
              <a:latin typeface="Calibri"/>
              <a:sym typeface="Gill Sans" charset="0"/>
            </a:endParaRPr>
          </a:p>
        </p:txBody>
      </p:sp>
    </p:spTree>
    <p:extLst>
      <p:ext uri="{BB962C8B-B14F-4D97-AF65-F5344CB8AC3E}">
        <p14:creationId xmlns:p14="http://schemas.microsoft.com/office/powerpoint/2010/main" val="27518399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7DDF5F1-A044-1D10-058B-36D7BFC5CEA5}"/>
              </a:ext>
            </a:extLst>
          </p:cNvPr>
          <p:cNvSpPr>
            <a:spLocks noGrp="1"/>
          </p:cNvSpPr>
          <p:nvPr>
            <p:ph type="sldNum" sz="quarter" idx="12"/>
          </p:nvPr>
        </p:nvSpPr>
        <p:spPr/>
        <p:txBody>
          <a:bodyPr/>
          <a:lstStyle/>
          <a:p>
            <a:fld id="{7499AE8B-0830-4386-ABE1-109AB8F9E83B}" type="slidenum">
              <a:rPr lang="fr-FR" smtClean="0"/>
              <a:t>9</a:t>
            </a:fld>
            <a:endParaRPr lang="fr-FR"/>
          </a:p>
        </p:txBody>
      </p:sp>
      <p:sp>
        <p:nvSpPr>
          <p:cNvPr id="4" name="TextBox 3">
            <a:extLst>
              <a:ext uri="{FF2B5EF4-FFF2-40B4-BE49-F238E27FC236}">
                <a16:creationId xmlns:a16="http://schemas.microsoft.com/office/drawing/2014/main" id="{D475130D-A897-FEC4-58D4-E9D2EF623B6F}"/>
              </a:ext>
            </a:extLst>
          </p:cNvPr>
          <p:cNvSpPr txBox="1"/>
          <p:nvPr/>
        </p:nvSpPr>
        <p:spPr>
          <a:xfrm>
            <a:off x="3251684" y="6018980"/>
            <a:ext cx="7088244" cy="507831"/>
          </a:xfrm>
          <a:prstGeom prst="rect">
            <a:avLst/>
          </a:prstGeom>
          <a:noFill/>
        </p:spPr>
        <p:txBody>
          <a:bodyPr wrap="square">
            <a:spAutoFit/>
          </a:bodyPr>
          <a:lstStyle/>
          <a:p>
            <a:pPr eaLnBrk="0" fontAlgn="base" hangingPunct="0">
              <a:spcBef>
                <a:spcPct val="0"/>
              </a:spcBef>
              <a:spcAft>
                <a:spcPct val="0"/>
              </a:spcAft>
            </a:pPr>
            <a:r>
              <a:rPr lang="en-DE" sz="2700" dirty="0">
                <a:solidFill>
                  <a:srgbClr val="000000"/>
                </a:solidFill>
                <a:latin typeface="Gill Sans" charset="0"/>
                <a:sym typeface="Gill Sans" charset="0"/>
                <a:hlinkClick r:id="rId2"/>
              </a:rPr>
              <a:t>https://www.celticnext.eu/call-information/</a:t>
            </a:r>
            <a:r>
              <a:rPr lang="en-DE" sz="2700" dirty="0">
                <a:solidFill>
                  <a:srgbClr val="000000"/>
                </a:solidFill>
                <a:latin typeface="Gill Sans" charset="0"/>
                <a:sym typeface="Gill Sans" charset="0"/>
              </a:rPr>
              <a:t> </a:t>
            </a:r>
          </a:p>
        </p:txBody>
      </p:sp>
      <p:graphicFrame>
        <p:nvGraphicFramePr>
          <p:cNvPr id="6" name="Diagram 5">
            <a:extLst>
              <a:ext uri="{FF2B5EF4-FFF2-40B4-BE49-F238E27FC236}">
                <a16:creationId xmlns:a16="http://schemas.microsoft.com/office/drawing/2014/main" id="{86C8A059-CC2B-DCFF-8794-3AF6B0D90EEE}"/>
              </a:ext>
            </a:extLst>
          </p:cNvPr>
          <p:cNvGraphicFramePr/>
          <p:nvPr/>
        </p:nvGraphicFramePr>
        <p:xfrm>
          <a:off x="2116509" y="-285069"/>
          <a:ext cx="9657666"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163AA2EE-7483-4703-51D5-5F2ADE8CA9E4}"/>
              </a:ext>
            </a:extLst>
          </p:cNvPr>
          <p:cNvSpPr txBox="1"/>
          <p:nvPr/>
        </p:nvSpPr>
        <p:spPr>
          <a:xfrm>
            <a:off x="230355" y="4505602"/>
            <a:ext cx="11557284" cy="1850748"/>
          </a:xfrm>
          <a:prstGeom prst="rect">
            <a:avLst/>
          </a:prstGeom>
          <a:noFill/>
        </p:spPr>
        <p:txBody>
          <a:bodyPr wrap="square" lIns="71998" tIns="35999" rIns="71998" bIns="35999" rtlCol="0" anchor="t">
            <a:noAutofit/>
          </a:bodyPr>
          <a:lstStyle/>
          <a:p>
            <a:pPr algn="ctr" eaLnBrk="0" fontAlgn="base" hangingPunct="0">
              <a:spcBef>
                <a:spcPct val="0"/>
              </a:spcBef>
              <a:spcAft>
                <a:spcPts val="600"/>
              </a:spcAft>
              <a:buSzPct val="100000"/>
            </a:pPr>
            <a:r>
              <a:rPr lang="en-GB" sz="2000" b="1" dirty="0">
                <a:solidFill>
                  <a:srgbClr val="FF0000"/>
                </a:solidFill>
                <a:latin typeface="Gill Sans" charset="0"/>
                <a:cs typeface="Dosis Regular"/>
                <a:sym typeface="Gill Sans" charset="0"/>
              </a:rPr>
              <a:t>Important: please contact the Public Authorities before Projects submission:</a:t>
            </a:r>
          </a:p>
          <a:p>
            <a:pPr algn="ctr" eaLnBrk="0" fontAlgn="base" hangingPunct="0">
              <a:spcBef>
                <a:spcPct val="0"/>
              </a:spcBef>
              <a:spcAft>
                <a:spcPts val="600"/>
              </a:spcAft>
              <a:buSzPct val="100000"/>
            </a:pPr>
            <a:r>
              <a:rPr lang="en-GB" sz="2000" b="1" dirty="0">
                <a:solidFill>
                  <a:srgbClr val="0000FF"/>
                </a:solidFill>
                <a:latin typeface="Gill Sans" charset="0"/>
                <a:cs typeface="Dosis Regular"/>
                <a:sym typeface="Gill Sans" charset="0"/>
                <a:hlinkClick r:id="rId8"/>
              </a:rPr>
              <a:t>https://www.celticnext.eu/national-public-contacts-funding-schemes/</a:t>
            </a:r>
            <a:endParaRPr lang="en-DE" sz="2000" b="1" dirty="0">
              <a:solidFill>
                <a:srgbClr val="0000FF"/>
              </a:solidFill>
              <a:latin typeface="Gill Sans" charset="0"/>
              <a:cs typeface="Dosis Regular"/>
              <a:sym typeface="Gill Sans" charset="0"/>
            </a:endParaRPr>
          </a:p>
          <a:p>
            <a:pPr algn="ctr" eaLnBrk="0" fontAlgn="base" hangingPunct="0">
              <a:spcBef>
                <a:spcPct val="0"/>
              </a:spcBef>
              <a:spcAft>
                <a:spcPts val="600"/>
              </a:spcAft>
              <a:buSzPct val="100000"/>
            </a:pPr>
            <a:r>
              <a:rPr lang="en-GB" sz="2000" b="1" dirty="0">
                <a:solidFill>
                  <a:srgbClr val="FF0000"/>
                </a:solidFill>
                <a:latin typeface="Gill Sans" charset="0"/>
                <a:cs typeface="Dosis Regular"/>
                <a:sym typeface="Gill Sans" charset="0"/>
              </a:rPr>
              <a:t>Receiving their opinion early can avoid </a:t>
            </a:r>
            <a:r>
              <a:rPr lang="en-DE" sz="2000" b="1" dirty="0">
                <a:solidFill>
                  <a:srgbClr val="FF0000"/>
                </a:solidFill>
                <a:latin typeface="Gill Sans" charset="0"/>
                <a:cs typeface="Dosis Regular"/>
                <a:sym typeface="Gill Sans" charset="0"/>
              </a:rPr>
              <a:t>mistakes in your proposal, and will improve your chances to get the label by aligning with National Priorities and Schemes</a:t>
            </a:r>
            <a:endParaRPr lang="en-GB" sz="2000" b="1" dirty="0">
              <a:solidFill>
                <a:srgbClr val="FF0000"/>
              </a:solidFill>
              <a:latin typeface="Gill Sans" charset="0"/>
              <a:cs typeface="Dosis Regular"/>
              <a:sym typeface="Gill Sans" charset="0"/>
            </a:endParaRPr>
          </a:p>
        </p:txBody>
      </p:sp>
      <p:sp>
        <p:nvSpPr>
          <p:cNvPr id="8" name="Titre 1">
            <a:extLst>
              <a:ext uri="{FF2B5EF4-FFF2-40B4-BE49-F238E27FC236}">
                <a16:creationId xmlns:a16="http://schemas.microsoft.com/office/drawing/2014/main" id="{B5F9E475-8DB3-9F98-2486-D760555C9E62}"/>
              </a:ext>
            </a:extLst>
          </p:cNvPr>
          <p:cNvSpPr txBox="1">
            <a:spLocks/>
          </p:cNvSpPr>
          <p:nvPr/>
        </p:nvSpPr>
        <p:spPr>
          <a:xfrm>
            <a:off x="68239" y="51724"/>
            <a:ext cx="8329683" cy="671607"/>
          </a:xfrm>
          <a:prstGeom prst="rect">
            <a:avLst/>
          </a:prstGeom>
        </p:spPr>
        <p:txBody>
          <a:bodyPr>
            <a:normAutofit fontScale="92500"/>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fontAlgn="base">
              <a:spcAft>
                <a:spcPct val="0"/>
              </a:spcAft>
            </a:pPr>
            <a:r>
              <a:rPr lang="en-DE" b="1" dirty="0">
                <a:solidFill>
                  <a:srgbClr val="0070C0"/>
                </a:solidFill>
                <a:latin typeface="Aleo" panose="020F0502020204030203" pitchFamily="34" charset="0"/>
                <a:ea typeface="Aleo" panose="020F0502020204030203" pitchFamily="34" charset="0"/>
                <a:cs typeface="Aleo" panose="020F0502020204030203" pitchFamily="34" charset="0"/>
                <a:sym typeface="Gill Sans" charset="0"/>
              </a:rPr>
              <a:t>CELTIC-NEXT Autumn Call 2024 Timeline</a:t>
            </a:r>
            <a:endParaRPr lang="en-GB" b="1" dirty="0">
              <a:solidFill>
                <a:srgbClr val="0070C0"/>
              </a:solidFill>
              <a:latin typeface="Aleo" panose="020F0502020204030203" pitchFamily="34" charset="0"/>
              <a:ea typeface="Aleo" panose="020F0502020204030203" pitchFamily="34" charset="0"/>
              <a:cs typeface="Aleo" panose="020F0502020204030203" pitchFamily="34" charset="0"/>
              <a:sym typeface="Gill Sans" charset="0"/>
            </a:endParaRPr>
          </a:p>
        </p:txBody>
      </p:sp>
    </p:spTree>
    <p:extLst>
      <p:ext uri="{BB962C8B-B14F-4D97-AF65-F5344CB8AC3E}">
        <p14:creationId xmlns:p14="http://schemas.microsoft.com/office/powerpoint/2010/main" val="3416091882"/>
      </p:ext>
    </p:extLst>
  </p:cSld>
  <p:clrMapOvr>
    <a:masterClrMapping/>
  </p:clrMapOvr>
</p:sld>
</file>

<file path=ppt/theme/theme1.xml><?xml version="1.0" encoding="utf-8"?>
<a:theme xmlns:a="http://schemas.openxmlformats.org/drawingml/2006/main" name="Frame">
  <a:themeElements>
    <a:clrScheme name="Custom 1">
      <a:dk1>
        <a:srgbClr val="000000"/>
      </a:dk1>
      <a:lt1>
        <a:srgbClr val="FFFFFF"/>
      </a:lt1>
      <a:dk2>
        <a:srgbClr val="545454"/>
      </a:dk2>
      <a:lt2>
        <a:srgbClr val="BFBFBF"/>
      </a:lt2>
      <a:accent1>
        <a:srgbClr val="25275B"/>
      </a:accent1>
      <a:accent2>
        <a:srgbClr val="36B1E8"/>
      </a:accent2>
      <a:accent3>
        <a:srgbClr val="90BB23"/>
      </a:accent3>
      <a:accent4>
        <a:srgbClr val="EE7008"/>
      </a:accent4>
      <a:accent5>
        <a:srgbClr val="1AB39F"/>
      </a:accent5>
      <a:accent6>
        <a:srgbClr val="0C0C0C"/>
      </a:accent6>
      <a:hlink>
        <a:srgbClr val="00B0F0"/>
      </a:hlink>
      <a:folHlink>
        <a:srgbClr val="00B0F0"/>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1373</Words>
  <Application>Microsoft Office PowerPoint</Application>
  <PresentationFormat>Widescreen</PresentationFormat>
  <Paragraphs>189</Paragraphs>
  <Slides>21</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21</vt:i4>
      </vt:variant>
    </vt:vector>
  </HeadingPairs>
  <TitlesOfParts>
    <vt:vector size="32" baseType="lpstr">
      <vt:lpstr>Aleo</vt:lpstr>
      <vt:lpstr>Arial</vt:lpstr>
      <vt:lpstr>Arial Regular</vt:lpstr>
      <vt:lpstr>Calibri</vt:lpstr>
      <vt:lpstr>Corbel</vt:lpstr>
      <vt:lpstr>Gill Sans</vt:lpstr>
      <vt:lpstr>Lato</vt:lpstr>
      <vt:lpstr>Open Sans</vt:lpstr>
      <vt:lpstr>Wingdings</vt:lpstr>
      <vt:lpstr>Wingdings 2</vt:lpstr>
      <vt:lpstr>Frame</vt:lpstr>
      <vt:lpstr>How to make a successful proposal? Brokerage Tool Autumn Call 2024</vt:lpstr>
      <vt:lpstr>What shall a successful proposal target?</vt:lpstr>
      <vt:lpstr>PowerPoint Presentation</vt:lpstr>
      <vt:lpstr>Technological Innovation</vt:lpstr>
      <vt:lpstr>Market relevance and exploitation potential</vt:lpstr>
      <vt:lpstr>Key points 1/2</vt:lpstr>
      <vt:lpstr>Key points 2/2</vt:lpstr>
      <vt:lpstr>Templates</vt:lpstr>
      <vt:lpstr>PowerPoint Presentation</vt:lpstr>
      <vt:lpstr>A: Submit your proposal   </vt:lpstr>
      <vt:lpstr>PowerPoint Presentation</vt:lpstr>
      <vt:lpstr>PowerPoint Presentation</vt:lpstr>
      <vt:lpstr>PowerPoint Presentation</vt:lpstr>
      <vt:lpstr>B: Start the Project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Xavier Priem</dc:creator>
  <cp:lastModifiedBy>Xavier Priem</cp:lastModifiedBy>
  <cp:revision>293</cp:revision>
  <dcterms:created xsi:type="dcterms:W3CDTF">2021-06-23T14:20:45Z</dcterms:created>
  <dcterms:modified xsi:type="dcterms:W3CDTF">2024-09-15T19:38:43Z</dcterms:modified>
</cp:coreProperties>
</file>