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73" r:id="rId5"/>
    <p:sldId id="276" r:id="rId6"/>
    <p:sldId id="274" r:id="rId7"/>
    <p:sldId id="27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howGuides="1">
      <p:cViewPr>
        <p:scale>
          <a:sx n="125" d="100"/>
          <a:sy n="125" d="100"/>
        </p:scale>
        <p:origin x="178" y="6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16/06/2017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abiola.vilaseca@udg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fabiola.vilaseca@udg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fabiola.vilaseca@udg.edu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abiola.vilaseca@udg.ed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fabiola.vilaseca@udg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fabiola.vilaseca@udg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g.edu/" TargetMode="External"/><Relationship Id="rId2" Type="http://schemas.openxmlformats.org/officeDocument/2006/relationships/hyperlink" Target="mailto:fabiola.vilaseca@udg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31640" y="5282232"/>
            <a:ext cx="28060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204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Proposers Day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20</a:t>
            </a:r>
            <a:r>
              <a:rPr lang="en-US" altLang="en-US" sz="2800" b="0" baseline="30000" dirty="0" smtClean="0"/>
              <a:t>th</a:t>
            </a:r>
            <a:r>
              <a:rPr lang="en-US" altLang="en-US" sz="2800" b="0" dirty="0" smtClean="0"/>
              <a:t> June 2017, Helsinki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Process control monitoring with </a:t>
            </a:r>
          </a:p>
          <a:p>
            <a:r>
              <a:rPr lang="en-US" altLang="en-US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mobile-based technology</a:t>
            </a:r>
            <a:endParaRPr lang="en-US" altLang="en-US" sz="4000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386104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1800" b="0" i="1" kern="0" dirty="0" smtClean="0"/>
              <a:t>Fabiola Vilaseca</a:t>
            </a:r>
          </a:p>
          <a:p>
            <a:r>
              <a:rPr lang="en-US" altLang="en-US" sz="1800" b="0" i="1" kern="0" dirty="0" smtClean="0"/>
              <a:t>University of Girona (SPAIN)</a:t>
            </a:r>
          </a:p>
          <a:p>
            <a:r>
              <a:rPr lang="en-US" altLang="en-US" sz="1800" b="0" i="1" kern="0" dirty="0" smtClean="0">
                <a:hlinkClick r:id="rId2"/>
              </a:rPr>
              <a:t>fabiola.vilaseca@udg.edu</a:t>
            </a:r>
            <a:r>
              <a:rPr lang="en-US" altLang="en-US" sz="1800" b="0" i="1" kern="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0481" y="5341071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MoTECH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387203"/>
            <a:ext cx="5554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00B0F0"/>
                </a:solidFill>
              </a:rPr>
              <a:t>What is the main benefit of the idea/proposal?</a:t>
            </a:r>
          </a:p>
          <a:p>
            <a:pPr algn="ctr"/>
            <a:r>
              <a:rPr lang="en-GB" sz="2000" i="1" dirty="0" smtClean="0">
                <a:solidFill>
                  <a:srgbClr val="0070C0"/>
                </a:solidFill>
              </a:rPr>
              <a:t>Get use of mobile technology</a:t>
            </a:r>
          </a:p>
          <a:p>
            <a:pPr algn="ctr"/>
            <a:endParaRPr lang="en-GB" sz="2000" i="1" dirty="0" smtClean="0">
              <a:solidFill>
                <a:srgbClr val="0070C0"/>
              </a:solidFill>
            </a:endParaRPr>
          </a:p>
          <a:p>
            <a:pPr algn="ctr"/>
            <a:r>
              <a:rPr lang="de-DE" sz="2000" i="1" dirty="0" smtClean="0">
                <a:solidFill>
                  <a:srgbClr val="00B0F0"/>
                </a:solidFill>
              </a:rPr>
              <a:t>What makes the added value?</a:t>
            </a:r>
          </a:p>
          <a:p>
            <a:pPr algn="ctr"/>
            <a:r>
              <a:rPr lang="de-DE" sz="2000" i="1" dirty="0" smtClean="0">
                <a:solidFill>
                  <a:srgbClr val="0070C0"/>
                </a:solidFill>
              </a:rPr>
              <a:t>Facilitate / Improve / </a:t>
            </a:r>
            <a:r>
              <a:rPr lang="es-ES_tradnl" sz="2000" i="1" dirty="0" smtClean="0">
                <a:solidFill>
                  <a:srgbClr val="0070C0"/>
                </a:solidFill>
              </a:rPr>
              <a:t>Speedy</a:t>
            </a:r>
          </a:p>
          <a:p>
            <a:pPr algn="ctr"/>
            <a:endParaRPr lang="en-GB" sz="2000" i="1" dirty="0" smtClean="0">
              <a:solidFill>
                <a:srgbClr val="00B0F0"/>
              </a:solidFill>
            </a:endParaRPr>
          </a:p>
          <a:p>
            <a:pPr algn="ctr"/>
            <a:r>
              <a:rPr lang="de-DE" sz="2000" i="1" dirty="0" smtClean="0">
                <a:solidFill>
                  <a:srgbClr val="00B0F0"/>
                </a:solidFill>
              </a:rPr>
              <a:t>Why should I participate in the project?</a:t>
            </a:r>
          </a:p>
          <a:p>
            <a:pPr algn="ctr"/>
            <a:r>
              <a:rPr lang="de-DE" sz="2000" i="1" dirty="0" smtClean="0">
                <a:solidFill>
                  <a:srgbClr val="0070C0"/>
                </a:solidFill>
              </a:rPr>
              <a:t>Are you a technological company? Are you a process-based company?</a:t>
            </a:r>
            <a:endParaRPr lang="en-GB" sz="2000" i="1" dirty="0">
              <a:solidFill>
                <a:srgbClr val="0070C0"/>
              </a:solidFill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3690156" y="6623774"/>
            <a:ext cx="4842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Fabiola Vilaseca, University of Girona, </a:t>
            </a:r>
            <a:r>
              <a:rPr lang="en-GB" sz="1100" dirty="0" smtClean="0">
                <a:hlinkClick r:id="rId2"/>
              </a:rPr>
              <a:t>fabiola.vilaseca@udg.edu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11" name="10 Rectángulo"/>
          <p:cNvSpPr/>
          <p:nvPr/>
        </p:nvSpPr>
        <p:spPr>
          <a:xfrm>
            <a:off x="1524075" y="6508358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http://www.paperonline.org</a:t>
            </a:r>
          </a:p>
        </p:txBody>
      </p:sp>
      <p:pic>
        <p:nvPicPr>
          <p:cNvPr id="5124" name="Picture 4" descr="http://www.paperonline.org/uploads/images/paperma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87" y="4583329"/>
            <a:ext cx="2912635" cy="19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.bp.blogspot.com/-ccKMkhG7C44/UIBABAqqA2I/AAAAAAAADtk/O19hclOcMiA/s1600/Untitle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679629"/>
            <a:ext cx="3083108" cy="15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292080" y="6301557"/>
            <a:ext cx="1891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Melt-blow-polymer-processing</a:t>
            </a:r>
            <a:endParaRPr lang="en-US" sz="1000" dirty="0"/>
          </a:p>
        </p:txBody>
      </p:sp>
      <p:grpSp>
        <p:nvGrpSpPr>
          <p:cNvPr id="9" name="8 Grupo"/>
          <p:cNvGrpSpPr/>
          <p:nvPr/>
        </p:nvGrpSpPr>
        <p:grpSpPr>
          <a:xfrm>
            <a:off x="6516216" y="1263179"/>
            <a:ext cx="2376264" cy="3312368"/>
            <a:chOff x="9612560" y="1044657"/>
            <a:chExt cx="2376264" cy="3312368"/>
          </a:xfrm>
        </p:grpSpPr>
        <p:sp>
          <p:nvSpPr>
            <p:cNvPr id="10" name="9 Rectángulo"/>
            <p:cNvSpPr/>
            <p:nvPr/>
          </p:nvSpPr>
          <p:spPr>
            <a:xfrm>
              <a:off x="9612560" y="1044657"/>
              <a:ext cx="2376264" cy="32425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5542" y="2818364"/>
              <a:ext cx="2135838" cy="1538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5542" y="1176191"/>
              <a:ext cx="1945250" cy="1193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Profile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90156" y="6623774"/>
            <a:ext cx="4842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Fabiola Vilaseca, University of Girona, </a:t>
            </a:r>
            <a:r>
              <a:rPr lang="en-GB" sz="1100" dirty="0" smtClean="0">
                <a:hlinkClick r:id="rId2"/>
              </a:rPr>
              <a:t>fabiola.vilaseca@udg.edu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6" name="TextBox 4"/>
          <p:cNvSpPr txBox="1"/>
          <p:nvPr/>
        </p:nvSpPr>
        <p:spPr>
          <a:xfrm>
            <a:off x="2667412" y="4581128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The research group </a:t>
            </a:r>
            <a:r>
              <a:rPr lang="en-US" sz="1800" dirty="0"/>
              <a:t>on </a:t>
            </a:r>
            <a:r>
              <a:rPr lang="en-US" sz="1800" b="1" dirty="0"/>
              <a:t>Advanced Biomaterials and Nanotechnology</a:t>
            </a:r>
            <a:r>
              <a:rPr lang="en-US" sz="1800" dirty="0"/>
              <a:t> (BIMATEC) </a:t>
            </a:r>
            <a:r>
              <a:rPr lang="en-US" sz="1800" dirty="0" smtClean="0"/>
              <a:t>in </a:t>
            </a:r>
            <a:r>
              <a:rPr lang="en-US" sz="1800" dirty="0"/>
              <a:t>the Chemical Engineering </a:t>
            </a:r>
            <a:r>
              <a:rPr lang="en-US" sz="1800" dirty="0" smtClean="0"/>
              <a:t>Department has the </a:t>
            </a:r>
            <a:r>
              <a:rPr lang="en-US" sz="1800" dirty="0"/>
              <a:t>mission and vision of generating knowledge and competences on the </a:t>
            </a:r>
            <a:r>
              <a:rPr lang="en-US" sz="1800" dirty="0" smtClean="0"/>
              <a:t>creation </a:t>
            </a:r>
            <a:r>
              <a:rPr lang="en-US" sz="1800" dirty="0"/>
              <a:t>of </a:t>
            </a:r>
            <a:r>
              <a:rPr lang="en-US" sz="1800" dirty="0">
                <a:solidFill>
                  <a:srgbClr val="C00000"/>
                </a:solidFill>
              </a:rPr>
              <a:t>new functional </a:t>
            </a:r>
            <a:r>
              <a:rPr lang="en-US" sz="1800" dirty="0" smtClean="0">
                <a:solidFill>
                  <a:srgbClr val="C00000"/>
                </a:solidFill>
              </a:rPr>
              <a:t>materials and new technologies for processes.</a:t>
            </a:r>
            <a:endParaRPr lang="es-ES" sz="1800" dirty="0"/>
          </a:p>
        </p:txBody>
      </p:sp>
      <p:pic>
        <p:nvPicPr>
          <p:cNvPr id="7" name="Picture 2" descr="http://www.udg.edu/Portals/186/logotip/sigles_bla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4" y="2204864"/>
            <a:ext cx="801095" cy="9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111318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Imatge relacionad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20" y="1799237"/>
            <a:ext cx="318851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445819" y="2132856"/>
            <a:ext cx="3816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University of Girona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(UdG) is heir to the so-called </a:t>
            </a:r>
            <a:r>
              <a:rPr lang="en-US" sz="1800" i="1" dirty="0" err="1"/>
              <a:t>Estudi</a:t>
            </a:r>
            <a:r>
              <a:rPr lang="en-US" sz="1800" i="1" dirty="0"/>
              <a:t> General</a:t>
            </a:r>
            <a:r>
              <a:rPr lang="en-US" sz="1800" dirty="0"/>
              <a:t> which was created in 1446 by </a:t>
            </a:r>
            <a:r>
              <a:rPr lang="en-US" sz="1800" b="1" dirty="0"/>
              <a:t>Alphonse the </a:t>
            </a:r>
            <a:r>
              <a:rPr lang="en-US" sz="1800" b="1" dirty="0" smtClean="0"/>
              <a:t>Magnanimous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t d'imatges de mobile math technolog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19824"/>
          <a:stretch/>
        </p:blipFill>
        <p:spPr bwMode="auto">
          <a:xfrm>
            <a:off x="107504" y="1988840"/>
            <a:ext cx="2310558" cy="12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(1)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67744" y="1268760"/>
            <a:ext cx="66247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0070C0"/>
                </a:solidFill>
              </a:rPr>
              <a:t>Vision</a:t>
            </a:r>
            <a:r>
              <a:rPr lang="en-GB" sz="2000" i="1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GB" sz="2000" i="1" dirty="0" smtClean="0">
                <a:solidFill>
                  <a:srgbClr val="00B0F0"/>
                </a:solidFill>
              </a:rPr>
              <a:t>Mobile Number Technology (MNT), a disrupting and innovative way to monitor processes at any level.</a:t>
            </a:r>
          </a:p>
          <a:p>
            <a:pPr algn="ctr"/>
            <a:endParaRPr lang="en-GB" sz="2000" i="1" dirty="0" smtClean="0">
              <a:solidFill>
                <a:srgbClr val="00B0F0"/>
              </a:solidFill>
            </a:endParaRPr>
          </a:p>
          <a:p>
            <a:pPr algn="ctr"/>
            <a:r>
              <a:rPr lang="en-GB" sz="2000" i="1" dirty="0" smtClean="0">
                <a:solidFill>
                  <a:srgbClr val="00B0F0"/>
                </a:solidFill>
              </a:rPr>
              <a:t>A </a:t>
            </a:r>
            <a:r>
              <a:rPr lang="en-GB" sz="2000" i="1" dirty="0">
                <a:solidFill>
                  <a:srgbClr val="C00000"/>
                </a:solidFill>
              </a:rPr>
              <a:t>better understanding </a:t>
            </a:r>
            <a:r>
              <a:rPr lang="en-GB" sz="2000" i="1" dirty="0">
                <a:solidFill>
                  <a:srgbClr val="00B0F0"/>
                </a:solidFill>
              </a:rPr>
              <a:t>of complicated technological processes trough our visual spatial </a:t>
            </a:r>
            <a:r>
              <a:rPr lang="en-GB" sz="2000" i="1" dirty="0" smtClean="0">
                <a:solidFill>
                  <a:srgbClr val="00B0F0"/>
                </a:solidFill>
              </a:rPr>
              <a:t>intelligence.</a:t>
            </a:r>
            <a:endParaRPr lang="en-GB" sz="2000" i="1" dirty="0">
              <a:solidFill>
                <a:srgbClr val="00B0F0"/>
              </a:solidFill>
            </a:endParaRPr>
          </a:p>
          <a:p>
            <a:pPr algn="ctr"/>
            <a:endParaRPr lang="en-GB" sz="2000" i="1" dirty="0">
              <a:solidFill>
                <a:srgbClr val="00B0F0"/>
              </a:solidFill>
            </a:endParaRPr>
          </a:p>
          <a:p>
            <a:pPr algn="ctr"/>
            <a:endParaRPr lang="en-GB" sz="2000" i="1" dirty="0" smtClean="0">
              <a:solidFill>
                <a:srgbClr val="00B0F0"/>
              </a:solidFill>
            </a:endParaRPr>
          </a:p>
          <a:p>
            <a:pPr algn="ctr"/>
            <a:endParaRPr lang="en-GB" sz="2000" i="1" dirty="0">
              <a:solidFill>
                <a:srgbClr val="00B0F0"/>
              </a:solidFill>
            </a:endParaRPr>
          </a:p>
          <a:p>
            <a:pPr algn="ctr"/>
            <a:r>
              <a:rPr lang="en-GB" sz="2000" b="1" i="1" dirty="0" smtClean="0">
                <a:solidFill>
                  <a:srgbClr val="0070C0"/>
                </a:solidFill>
              </a:rPr>
              <a:t>Motivation</a:t>
            </a:r>
            <a:r>
              <a:rPr lang="en-GB" sz="2000" i="1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GB" sz="2000" i="1" dirty="0" smtClean="0">
                <a:solidFill>
                  <a:srgbClr val="00B0F0"/>
                </a:solidFill>
              </a:rPr>
              <a:t>It can be applied to different and specific industrial processes, to facilitate and improve the</a:t>
            </a:r>
          </a:p>
          <a:p>
            <a:pPr algn="ctr"/>
            <a:r>
              <a:rPr lang="en-GB" sz="2000" i="1" dirty="0" smtClean="0">
                <a:solidFill>
                  <a:srgbClr val="C00000"/>
                </a:solidFill>
              </a:rPr>
              <a:t>monitoring and assessment of processes.</a:t>
            </a:r>
            <a:endParaRPr lang="en-GB" sz="2000" i="1" dirty="0">
              <a:solidFill>
                <a:srgbClr val="00B0F0"/>
              </a:solidFill>
            </a:endParaRPr>
          </a:p>
          <a:p>
            <a:pPr algn="ctr"/>
            <a:endParaRPr lang="en-GB" sz="2000" i="1" dirty="0">
              <a:solidFill>
                <a:srgbClr val="00B0F0"/>
              </a:solidFill>
            </a:endParaRPr>
          </a:p>
          <a:p>
            <a:pPr algn="ctr"/>
            <a:r>
              <a:rPr lang="en-GB" sz="2000" i="1" dirty="0">
                <a:solidFill>
                  <a:srgbClr val="00B0F0"/>
                </a:solidFill>
              </a:rPr>
              <a:t>Digital natives are using mobile </a:t>
            </a:r>
            <a:r>
              <a:rPr lang="en-GB" sz="2000" i="1" dirty="0" smtClean="0">
                <a:solidFill>
                  <a:srgbClr val="00B0F0"/>
                </a:solidFill>
              </a:rPr>
              <a:t>technology.</a:t>
            </a:r>
            <a:endParaRPr lang="en-GB" sz="2000" i="1" dirty="0">
              <a:solidFill>
                <a:srgbClr val="00B0F0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3690156" y="6623774"/>
            <a:ext cx="4842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Fabiola Vilaseca, University of Girona, </a:t>
            </a:r>
            <a:r>
              <a:rPr lang="en-GB" sz="1100" dirty="0" smtClean="0">
                <a:hlinkClick r:id="rId3"/>
              </a:rPr>
              <a:t>fabiola.vilaseca@udg.edu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72"/>
            <a:ext cx="2252092" cy="128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1124744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0070C0"/>
                </a:solidFill>
              </a:rPr>
              <a:t>E</a:t>
            </a:r>
            <a:r>
              <a:rPr lang="en-GB" sz="2000" i="1" dirty="0" smtClean="0">
                <a:solidFill>
                  <a:srgbClr val="0070C0"/>
                </a:solidFill>
              </a:rPr>
              <a:t>xpected outcome</a:t>
            </a:r>
            <a:r>
              <a:rPr lang="en-GB" sz="2000" i="1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GB" sz="2000" i="1" dirty="0" smtClean="0">
                <a:solidFill>
                  <a:srgbClr val="00B0F0"/>
                </a:solidFill>
              </a:rPr>
              <a:t>Facilitate, improve and speed the monitoring of industrial processes</a:t>
            </a:r>
            <a:endParaRPr lang="en-GB" sz="2000" i="1" dirty="0">
              <a:solidFill>
                <a:srgbClr val="00B0F0"/>
              </a:solidFill>
            </a:endParaRPr>
          </a:p>
          <a:p>
            <a:pPr algn="ctr"/>
            <a:endParaRPr lang="en-GB" sz="2000" i="1" dirty="0" smtClean="0">
              <a:solidFill>
                <a:srgbClr val="00B0F0"/>
              </a:solidFill>
            </a:endParaRPr>
          </a:p>
          <a:p>
            <a:pPr algn="ctr"/>
            <a:r>
              <a:rPr lang="en-GB" sz="2000" i="1" dirty="0" smtClean="0">
                <a:solidFill>
                  <a:srgbClr val="0070C0"/>
                </a:solidFill>
              </a:rPr>
              <a:t>Impacts</a:t>
            </a:r>
            <a:endParaRPr lang="en-GB" sz="2000" i="1" dirty="0" smtClean="0">
              <a:solidFill>
                <a:srgbClr val="00B0F0"/>
              </a:solidFill>
            </a:endParaRPr>
          </a:p>
          <a:p>
            <a:pPr algn="ctr"/>
            <a:r>
              <a:rPr lang="en-GB" sz="2000" i="1" dirty="0" smtClean="0">
                <a:solidFill>
                  <a:srgbClr val="00B0F0"/>
                </a:solidFill>
              </a:rPr>
              <a:t>Fast control of the inputs and outputs in an industrial process</a:t>
            </a:r>
            <a:endParaRPr lang="en-GB" sz="2000" i="1" dirty="0">
              <a:solidFill>
                <a:srgbClr val="00B0F0"/>
              </a:solidFill>
            </a:endParaRPr>
          </a:p>
          <a:p>
            <a:pPr algn="ctr"/>
            <a:endParaRPr lang="en-GB" sz="2000" i="1" dirty="0">
              <a:solidFill>
                <a:srgbClr val="00B0F0"/>
              </a:solidFill>
            </a:endParaRPr>
          </a:p>
          <a:p>
            <a:pPr algn="ctr"/>
            <a:r>
              <a:rPr lang="en-US" sz="2000" i="1" dirty="0">
                <a:solidFill>
                  <a:srgbClr val="0070C0"/>
                </a:solidFill>
              </a:rPr>
              <a:t>Schedule</a:t>
            </a:r>
          </a:p>
          <a:p>
            <a:pPr algn="ctr"/>
            <a:r>
              <a:rPr lang="en-US" sz="2000" i="1" dirty="0" smtClean="0">
                <a:solidFill>
                  <a:srgbClr val="00B0F0"/>
                </a:solidFill>
              </a:rPr>
              <a:t>2018. Conversion of the industrial process to mobile technology</a:t>
            </a:r>
            <a:endParaRPr lang="en-US" sz="2000" i="1" dirty="0">
              <a:solidFill>
                <a:srgbClr val="00B0F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B0F0"/>
                </a:solidFill>
              </a:rPr>
              <a:t>2019. </a:t>
            </a:r>
            <a:r>
              <a:rPr lang="en-US" sz="2000" i="1" dirty="0">
                <a:solidFill>
                  <a:srgbClr val="00B0F0"/>
                </a:solidFill>
              </a:rPr>
              <a:t>P</a:t>
            </a:r>
            <a:r>
              <a:rPr lang="en-US" sz="2000" i="1" dirty="0" smtClean="0">
                <a:solidFill>
                  <a:srgbClr val="00B0F0"/>
                </a:solidFill>
              </a:rPr>
              <a:t>ilot assays</a:t>
            </a:r>
            <a:endParaRPr lang="en-US" sz="2000" i="1" dirty="0">
              <a:solidFill>
                <a:srgbClr val="00B0F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B0F0"/>
                </a:solidFill>
              </a:rPr>
              <a:t>2019. </a:t>
            </a:r>
            <a:r>
              <a:rPr lang="en-US" sz="2000" i="1" dirty="0">
                <a:solidFill>
                  <a:srgbClr val="00B0F0"/>
                </a:solidFill>
              </a:rPr>
              <a:t>I</a:t>
            </a:r>
            <a:r>
              <a:rPr lang="en-US" sz="2000" i="1" dirty="0" smtClean="0">
                <a:solidFill>
                  <a:srgbClr val="00B0F0"/>
                </a:solidFill>
              </a:rPr>
              <a:t>ndustrial assays</a:t>
            </a:r>
            <a:r>
              <a:rPr lang="en-GB" sz="2000" i="1" dirty="0" smtClean="0">
                <a:solidFill>
                  <a:srgbClr val="00B0F0"/>
                </a:solidFill>
              </a:rPr>
              <a:t> </a:t>
            </a:r>
            <a:endParaRPr lang="en-GB" sz="2000" i="1" dirty="0">
              <a:solidFill>
                <a:srgbClr val="00B0F0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3690156" y="6623774"/>
            <a:ext cx="4842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Fabiola Vilaseca, University of Girona, </a:t>
            </a:r>
            <a:r>
              <a:rPr lang="en-GB" sz="1100" dirty="0" smtClean="0">
                <a:hlinkClick r:id="rId2"/>
              </a:rPr>
              <a:t>fabiola.vilaseca@udg.edu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grpSp>
        <p:nvGrpSpPr>
          <p:cNvPr id="6" name="Grupo 5"/>
          <p:cNvGrpSpPr/>
          <p:nvPr/>
        </p:nvGrpSpPr>
        <p:grpSpPr>
          <a:xfrm>
            <a:off x="14354" y="4931916"/>
            <a:ext cx="3886978" cy="1942598"/>
            <a:chOff x="1691680" y="2636912"/>
            <a:chExt cx="7056784" cy="3526774"/>
          </a:xfrm>
        </p:grpSpPr>
        <p:pic>
          <p:nvPicPr>
            <p:cNvPr id="8" name="Picture 6" descr="ipad drawi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0" t="7018" r="3985" b="7517"/>
            <a:stretch/>
          </p:blipFill>
          <p:spPr bwMode="auto">
            <a:xfrm>
              <a:off x="1691680" y="2636912"/>
              <a:ext cx="5328592" cy="316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Resultat d'imatges de drawing fingerti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4069333"/>
              <a:ext cx="1512168" cy="2094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Resultat d'imatges de drwaing facto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068960"/>
              <a:ext cx="2357612" cy="200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4"/>
          <p:cNvSpPr txBox="1"/>
          <p:nvPr/>
        </p:nvSpPr>
        <p:spPr>
          <a:xfrm>
            <a:off x="2411760" y="5157192"/>
            <a:ext cx="673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Control of the industrial process at your fingertips</a:t>
            </a:r>
          </a:p>
        </p:txBody>
      </p:sp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280954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i="1" dirty="0" smtClean="0">
              <a:solidFill>
                <a:srgbClr val="00B0F0"/>
              </a:solidFill>
            </a:endParaRPr>
          </a:p>
          <a:p>
            <a:pPr algn="ctr"/>
            <a:r>
              <a:rPr lang="en-GB" sz="2000" i="1" dirty="0" smtClean="0">
                <a:solidFill>
                  <a:srgbClr val="00B0F0"/>
                </a:solidFill>
              </a:rPr>
              <a:t>University of Girona, Spain </a:t>
            </a:r>
          </a:p>
          <a:p>
            <a:pPr algn="ctr"/>
            <a:endParaRPr lang="en-GB" sz="2000" i="1" dirty="0" smtClean="0">
              <a:solidFill>
                <a:srgbClr val="00B0F0"/>
              </a:solidFill>
            </a:endParaRPr>
          </a:p>
          <a:p>
            <a:pPr algn="ctr"/>
            <a:r>
              <a:rPr lang="en-GB" sz="2000" i="1" dirty="0" smtClean="0">
                <a:solidFill>
                  <a:srgbClr val="00B0F0"/>
                </a:solidFill>
              </a:rPr>
              <a:t>University </a:t>
            </a:r>
            <a:r>
              <a:rPr lang="en-GB" sz="2000" i="1" dirty="0">
                <a:solidFill>
                  <a:srgbClr val="00B0F0"/>
                </a:solidFill>
              </a:rPr>
              <a:t>of </a:t>
            </a:r>
            <a:r>
              <a:rPr lang="en-GB" sz="2000" i="1" dirty="0" err="1" smtClean="0">
                <a:solidFill>
                  <a:srgbClr val="00B0F0"/>
                </a:solidFill>
              </a:rPr>
              <a:t>Jyväskylä</a:t>
            </a:r>
            <a:r>
              <a:rPr lang="en-GB" sz="2000" i="1" dirty="0" smtClean="0">
                <a:solidFill>
                  <a:srgbClr val="00B0F0"/>
                </a:solidFill>
              </a:rPr>
              <a:t>, Finland</a:t>
            </a:r>
          </a:p>
          <a:p>
            <a:pPr algn="ctr"/>
            <a:endParaRPr lang="en-GB" sz="2000" i="1" dirty="0">
              <a:solidFill>
                <a:srgbClr val="00B0F0"/>
              </a:solidFill>
            </a:endParaRPr>
          </a:p>
          <a:p>
            <a:pPr algn="ctr"/>
            <a:r>
              <a:rPr lang="en-GB" sz="2000" i="1" dirty="0" smtClean="0">
                <a:solidFill>
                  <a:srgbClr val="00B0F0"/>
                </a:solidFill>
              </a:rPr>
              <a:t>Polytechnic University of Catalonia, Spain </a:t>
            </a:r>
          </a:p>
          <a:p>
            <a:pPr algn="ctr"/>
            <a:r>
              <a:rPr lang="en-GB" sz="2000" i="1" dirty="0">
                <a:solidFill>
                  <a:srgbClr val="00B0F0"/>
                </a:solidFill>
              </a:rPr>
              <a:t> </a:t>
            </a:r>
          </a:p>
          <a:p>
            <a:pPr algn="ctr"/>
            <a:r>
              <a:rPr lang="en-GB" sz="2000" i="1" dirty="0" err="1" smtClean="0">
                <a:solidFill>
                  <a:srgbClr val="00B0F0"/>
                </a:solidFill>
              </a:rPr>
              <a:t>Nuromedia</a:t>
            </a:r>
            <a:r>
              <a:rPr lang="en-GB" sz="2000" i="1" dirty="0" smtClean="0">
                <a:solidFill>
                  <a:srgbClr val="00B0F0"/>
                </a:solidFill>
              </a:rPr>
              <a:t>, Germany</a:t>
            </a:r>
          </a:p>
          <a:p>
            <a:pPr algn="ctr"/>
            <a:endParaRPr lang="en-GB" sz="2000" i="1" dirty="0" smtClean="0">
              <a:solidFill>
                <a:srgbClr val="00B0F0"/>
              </a:solidFill>
            </a:endParaRPr>
          </a:p>
          <a:p>
            <a:pPr algn="ctr"/>
            <a:endParaRPr lang="en-GB" sz="2000" i="1" dirty="0" smtClean="0">
              <a:solidFill>
                <a:srgbClr val="00B0F0"/>
              </a:solidFill>
            </a:endParaRPr>
          </a:p>
          <a:p>
            <a:pPr algn="ctr"/>
            <a:endParaRPr lang="en-GB" sz="2000" i="1" dirty="0">
              <a:solidFill>
                <a:srgbClr val="00B0F0"/>
              </a:solidFill>
            </a:endParaRPr>
          </a:p>
          <a:p>
            <a:pPr algn="ctr"/>
            <a:r>
              <a:rPr lang="en-GB" sz="2000" i="1" dirty="0">
                <a:solidFill>
                  <a:srgbClr val="00B0F0"/>
                </a:solidFill>
              </a:rPr>
              <a:t> </a:t>
            </a:r>
            <a:r>
              <a:rPr lang="en-GB" sz="2000" i="1" dirty="0" smtClean="0">
                <a:solidFill>
                  <a:srgbClr val="00B0F0"/>
                </a:solidFill>
              </a:rPr>
              <a:t>          We are looking for industrial partners</a:t>
            </a:r>
            <a:br>
              <a:rPr lang="en-GB" sz="2000" i="1" dirty="0" smtClean="0">
                <a:solidFill>
                  <a:srgbClr val="00B0F0"/>
                </a:solidFill>
              </a:rPr>
            </a:br>
            <a:endParaRPr lang="en-GB" sz="2000" i="1" dirty="0">
              <a:solidFill>
                <a:srgbClr val="00B0F0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3690156" y="6623774"/>
            <a:ext cx="4842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Fabiola Vilaseca, University of Girona, </a:t>
            </a:r>
            <a:r>
              <a:rPr lang="en-GB" sz="1100" dirty="0" smtClean="0">
                <a:hlinkClick r:id="rId2"/>
              </a:rPr>
              <a:t>fabiola.vilaseca@udg.edu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3" name="AutoShape 2" descr="Jyväskylän yliopisto - University of Jyväskyl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Jyväskylän yliopisto - University of Jyväskylä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26" y="1988840"/>
            <a:ext cx="1590828" cy="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udg.edu/Portals/186/logotip/sigles_bla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17" y="1556792"/>
            <a:ext cx="466434" cy="5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9514"/>
            <a:ext cx="1765429" cy="4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Resultat d'imatges de UP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69764"/>
            <a:ext cx="1800200" cy="5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948979"/>
            <a:ext cx="5976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  <a:p>
            <a:endParaRPr lang="en-GB" sz="2000" dirty="0" smtClean="0"/>
          </a:p>
          <a:p>
            <a:r>
              <a:rPr lang="en-GB" sz="2000" dirty="0" smtClean="0"/>
              <a:t>		</a:t>
            </a:r>
            <a:r>
              <a:rPr lang="en-GB" sz="1800" dirty="0" smtClean="0">
                <a:solidFill>
                  <a:srgbClr val="00B0F0"/>
                </a:solidFill>
              </a:rPr>
              <a:t>Fabiola Vilaseca</a:t>
            </a:r>
          </a:p>
          <a:p>
            <a:r>
              <a:rPr lang="en-GB" sz="1800" dirty="0">
                <a:solidFill>
                  <a:srgbClr val="00B0F0"/>
                </a:solidFill>
              </a:rPr>
              <a:t>	</a:t>
            </a:r>
            <a:r>
              <a:rPr lang="en-GB" sz="1800" dirty="0" smtClean="0">
                <a:solidFill>
                  <a:srgbClr val="00B0F0"/>
                </a:solidFill>
              </a:rPr>
              <a:t>	University of Girona (SPAIN)</a:t>
            </a:r>
          </a:p>
          <a:p>
            <a:r>
              <a:rPr lang="en-GB" sz="1800" dirty="0" smtClean="0">
                <a:solidFill>
                  <a:srgbClr val="00B0F0"/>
                </a:solidFill>
              </a:rPr>
              <a:t>		</a:t>
            </a:r>
            <a:r>
              <a:rPr lang="en-GB" sz="1800" dirty="0" smtClean="0">
                <a:solidFill>
                  <a:srgbClr val="00B0F0"/>
                </a:solidFill>
                <a:hlinkClick r:id="rId2"/>
              </a:rPr>
              <a:t>fabiola.vilaseca@udg.edu</a:t>
            </a:r>
            <a:r>
              <a:rPr lang="en-GB" sz="1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GB" sz="1800" dirty="0" smtClean="0">
                <a:solidFill>
                  <a:srgbClr val="00B0F0"/>
                </a:solidFill>
              </a:rPr>
              <a:t>		+34 972 41 9889</a:t>
            </a:r>
          </a:p>
          <a:p>
            <a:r>
              <a:rPr lang="en-GB" sz="1800" dirty="0" smtClean="0">
                <a:solidFill>
                  <a:srgbClr val="00B0F0"/>
                </a:solidFill>
              </a:rPr>
              <a:t>		Dpt. of Chemical Engineering</a:t>
            </a:r>
          </a:p>
          <a:p>
            <a:r>
              <a:rPr lang="en-GB" sz="1800" dirty="0">
                <a:solidFill>
                  <a:srgbClr val="00B0F0"/>
                </a:solidFill>
              </a:rPr>
              <a:t>	</a:t>
            </a:r>
            <a:r>
              <a:rPr lang="en-GB" sz="1800" dirty="0" smtClean="0">
                <a:solidFill>
                  <a:srgbClr val="00B0F0"/>
                </a:solidFill>
              </a:rPr>
              <a:t>	17003 Girona (SPAIN)</a:t>
            </a:r>
          </a:p>
          <a:p>
            <a:r>
              <a:rPr lang="en-GB" sz="1800" dirty="0" smtClean="0">
                <a:solidFill>
                  <a:srgbClr val="00B0F0"/>
                </a:solidFill>
              </a:rPr>
              <a:t>		</a:t>
            </a:r>
            <a:r>
              <a:rPr lang="en-GB" sz="1800" dirty="0" smtClean="0">
                <a:solidFill>
                  <a:srgbClr val="00B0F0"/>
                </a:solidFill>
                <a:hlinkClick r:id="rId3"/>
              </a:rPr>
              <a:t>www.udg.edu</a:t>
            </a:r>
            <a:r>
              <a:rPr lang="en-GB" sz="1800" dirty="0" smtClean="0">
                <a:solidFill>
                  <a:srgbClr val="00B0F0"/>
                </a:solidFill>
              </a:rPr>
              <a:t>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1026" name="Picture 2" descr="C:\Users\peter\AppData\Local\Microsoft\Windows\Temporary Internet Files\Content.IE5\WM3YKD85\MC900440583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  <a14:imgEffect>
                      <a14:brightnessContrast bright="60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964769"/>
            <a:ext cx="1151086" cy="13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3225170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00B0F0"/>
                </a:solidFill>
              </a:rPr>
              <a:t>Your</a:t>
            </a:r>
            <a:endParaRPr lang="de-DE" sz="2000" dirty="0" smtClean="0">
              <a:solidFill>
                <a:srgbClr val="00B0F0"/>
              </a:solidFill>
            </a:endParaRPr>
          </a:p>
          <a:p>
            <a:pPr algn="ctr"/>
            <a:r>
              <a:rPr lang="de-DE" sz="2000" dirty="0" err="1" smtClean="0">
                <a:solidFill>
                  <a:srgbClr val="00B0F0"/>
                </a:solidFill>
              </a:rPr>
              <a:t>Photo</a:t>
            </a:r>
            <a:endParaRPr lang="en-GB" sz="2000" dirty="0">
              <a:solidFill>
                <a:srgbClr val="00B0F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04" y="2966669"/>
            <a:ext cx="1296144" cy="172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/>
          <p:nvPr/>
        </p:nvSpPr>
        <p:spPr>
          <a:xfrm>
            <a:off x="3690156" y="6623774"/>
            <a:ext cx="4842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Fabiola Vilaseca, University of Girona, </a:t>
            </a:r>
            <a:r>
              <a:rPr lang="en-GB" sz="1100" dirty="0" smtClean="0">
                <a:hlinkClick r:id="rId2"/>
              </a:rPr>
              <a:t>fabiola.vilaseca@udg.edu</a:t>
            </a:r>
            <a:r>
              <a:rPr lang="en-GB" sz="1100" dirty="0" smtClean="0"/>
              <a:t>  </a:t>
            </a:r>
            <a:endParaRPr lang="en-GB" sz="1100" dirty="0"/>
          </a:p>
        </p:txBody>
      </p:sp>
      <p:sp>
        <p:nvSpPr>
          <p:cNvPr id="8" name="AutoShape 4" descr="Jyväskylän yliopisto - University of Jyväskyl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342</Words>
  <Application>Microsoft Office PowerPoint</Application>
  <PresentationFormat>On-screen Show (4:3)</PresentationFormat>
  <Paragraphs>85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Celtic-Plus-white</vt:lpstr>
      <vt:lpstr>Celtic-Plus Proposers Day 20th June 2017, Helsinki</vt:lpstr>
      <vt:lpstr>Teaser</vt:lpstr>
      <vt:lpstr>Organisation Profile</vt:lpstr>
      <vt:lpstr>Proposal Introduction (1)</vt:lpstr>
      <vt:lpstr>Proposal Introduction (2)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Proposers Day</dc:title>
  <dc:creator>herrmann@celticplus.eu</dc:creator>
  <cp:lastModifiedBy>Peter Herrmann</cp:lastModifiedBy>
  <cp:revision>131</cp:revision>
  <cp:lastPrinted>2014-09-11T12:29:40Z</cp:lastPrinted>
  <dcterms:created xsi:type="dcterms:W3CDTF">2014-06-18T11:29:22Z</dcterms:created>
  <dcterms:modified xsi:type="dcterms:W3CDTF">2017-06-16T12:15:06Z</dcterms:modified>
</cp:coreProperties>
</file>