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98" d="100"/>
          <a:sy n="98" d="100"/>
        </p:scale>
        <p:origin x="-562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54919"/>
            <a:ext cx="7772400" cy="1470025"/>
          </a:xfrm>
        </p:spPr>
        <p:txBody>
          <a:bodyPr/>
          <a:lstStyle/>
          <a:p>
            <a:r>
              <a:rPr lang="en-US" altLang="en-US" sz="2000" b="0" dirty="0"/>
              <a:t>Celtic-Plus Event</a:t>
            </a:r>
            <a:br>
              <a:rPr lang="en-US" altLang="en-US" sz="2000" b="0" dirty="0"/>
            </a:br>
            <a:r>
              <a:rPr lang="en-US" altLang="en-US" sz="2000" b="0" dirty="0"/>
              <a:t>Project Ideas and Networking</a:t>
            </a:r>
            <a:br>
              <a:rPr lang="en-US" altLang="en-US" sz="2000" b="0" dirty="0"/>
            </a:br>
            <a:r>
              <a:rPr lang="en-US" altLang="en-US" sz="2000" b="0" dirty="0"/>
              <a:t>20</a:t>
            </a:r>
            <a:r>
              <a:rPr lang="en-US" altLang="en-US" sz="2000" b="0" baseline="30000" dirty="0"/>
              <a:t>th</a:t>
            </a:r>
            <a:r>
              <a:rPr lang="en-US" altLang="en-US" sz="2000" b="0" dirty="0"/>
              <a:t> June, Helsinki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636912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000" kern="0" dirty="0"/>
              <a:t>Internet of DevOps (</a:t>
            </a:r>
            <a:r>
              <a:rPr lang="en-US" altLang="en-US" sz="4000" i="1" kern="0" dirty="0" err="1"/>
              <a:t>IoD</a:t>
            </a:r>
            <a:r>
              <a:rPr lang="en-US" altLang="en-US" sz="4000" kern="0" dirty="0"/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4191223"/>
            <a:ext cx="2520280" cy="6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/>
              <a:t>Frédéric Loiret, KTH</a:t>
            </a:r>
          </a:p>
          <a:p>
            <a:r>
              <a:rPr lang="en-US" altLang="en-US" sz="1800" b="0" i="1" kern="0" dirty="0" err="1"/>
              <a:t>loiret@kth.se</a:t>
            </a:r>
            <a:endParaRPr lang="en-US" altLang="en-US" sz="1800" b="0" i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013176"/>
            <a:ext cx="2983440" cy="634876"/>
          </a:xfrm>
          <a:prstGeom prst="rect">
            <a:avLst/>
          </a:prstGeom>
        </p:spPr>
      </p:pic>
      <p:pic>
        <p:nvPicPr>
          <p:cNvPr id="8" name="Picture 7" descr="KTH_logo_H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869160"/>
            <a:ext cx="936104" cy="93610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47864" y="4221088"/>
            <a:ext cx="3024336" cy="6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/>
              <a:t>Sigrid </a:t>
            </a:r>
            <a:r>
              <a:rPr lang="en-US" altLang="en-US" sz="1800" b="0" i="1" kern="0" dirty="0" err="1"/>
              <a:t>Eldh</a:t>
            </a:r>
            <a:r>
              <a:rPr lang="en-US" altLang="en-US" sz="1800" b="0" i="1" kern="0" dirty="0"/>
              <a:t>, Ericsson </a:t>
            </a:r>
            <a:r>
              <a:rPr lang="en-US" altLang="en-US" sz="1800" b="0" i="1" kern="0" dirty="0" err="1"/>
              <a:t>sigrid.eldh@ericsson.com</a:t>
            </a:r>
            <a:endParaRPr lang="en-US" altLang="en-US" sz="1800" b="0" i="1" kern="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Evolution </a:t>
            </a:r>
            <a:r>
              <a:rPr lang="de-DE" sz="3200" dirty="0" err="1"/>
              <a:t>of</a:t>
            </a:r>
            <a:r>
              <a:rPr lang="de-DE" sz="3200" dirty="0"/>
              <a:t> Software Development</a:t>
            </a:r>
            <a:endParaRPr lang="en-GB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180512" y="112474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</a:rPr>
              <a:t>1 slide: </a:t>
            </a:r>
          </a:p>
          <a:p>
            <a:r>
              <a:rPr lang="en-GB" sz="2000" i="1" dirty="0">
                <a:solidFill>
                  <a:srgbClr val="000000"/>
                </a:solidFill>
              </a:rPr>
              <a:t>What is the main benefit of the idea/proposal?</a:t>
            </a:r>
          </a:p>
          <a:p>
            <a:r>
              <a:rPr lang="de-DE" sz="2000" i="1" dirty="0" err="1">
                <a:solidFill>
                  <a:srgbClr val="000000"/>
                </a:solidFill>
              </a:rPr>
              <a:t>What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i="1" dirty="0" err="1">
                <a:solidFill>
                  <a:srgbClr val="000000"/>
                </a:solidFill>
              </a:rPr>
              <a:t>makes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i="1" dirty="0" err="1">
                <a:solidFill>
                  <a:srgbClr val="000000"/>
                </a:solidFill>
              </a:rPr>
              <a:t>the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i="1" dirty="0" err="1">
                <a:solidFill>
                  <a:srgbClr val="000000"/>
                </a:solidFill>
              </a:rPr>
              <a:t>added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i="1" dirty="0" err="1">
                <a:solidFill>
                  <a:srgbClr val="000000"/>
                </a:solidFill>
              </a:rPr>
              <a:t>value</a:t>
            </a:r>
            <a:r>
              <a:rPr lang="de-DE" sz="2000" i="1" dirty="0">
                <a:solidFill>
                  <a:srgbClr val="000000"/>
                </a:solidFill>
              </a:rPr>
              <a:t>?</a:t>
            </a:r>
            <a:endParaRPr lang="en-GB" sz="2000" i="1" dirty="0">
              <a:solidFill>
                <a:srgbClr val="000000"/>
              </a:solidFill>
            </a:endParaRPr>
          </a:p>
          <a:p>
            <a:r>
              <a:rPr lang="de-DE" sz="2000" i="1" dirty="0" err="1">
                <a:solidFill>
                  <a:srgbClr val="000000"/>
                </a:solidFill>
              </a:rPr>
              <a:t>Why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i="1" dirty="0" err="1">
                <a:solidFill>
                  <a:srgbClr val="000000"/>
                </a:solidFill>
              </a:rPr>
              <a:t>should</a:t>
            </a:r>
            <a:r>
              <a:rPr lang="de-DE" sz="2000" i="1" dirty="0">
                <a:solidFill>
                  <a:srgbClr val="000000"/>
                </a:solidFill>
              </a:rPr>
              <a:t> I </a:t>
            </a:r>
            <a:r>
              <a:rPr lang="de-DE" sz="2000" i="1" dirty="0" err="1">
                <a:solidFill>
                  <a:srgbClr val="000000"/>
                </a:solidFill>
              </a:rPr>
              <a:t>participate</a:t>
            </a:r>
            <a:r>
              <a:rPr lang="de-DE" sz="2000" i="1" dirty="0">
                <a:solidFill>
                  <a:srgbClr val="000000"/>
                </a:solidFill>
              </a:rPr>
              <a:t> in </a:t>
            </a:r>
            <a:r>
              <a:rPr lang="de-DE" sz="2000" i="1" dirty="0" err="1">
                <a:solidFill>
                  <a:srgbClr val="000000"/>
                </a:solidFill>
              </a:rPr>
              <a:t>the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i="1" dirty="0" err="1">
                <a:solidFill>
                  <a:srgbClr val="000000"/>
                </a:solidFill>
              </a:rPr>
              <a:t>project</a:t>
            </a:r>
            <a:r>
              <a:rPr lang="de-DE" sz="2000" i="1" dirty="0">
                <a:solidFill>
                  <a:srgbClr val="000000"/>
                </a:solidFill>
              </a:rPr>
              <a:t>?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2120" y="659735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Frédéric Loiret, KTH &amp; Sigrid </a:t>
            </a:r>
            <a:r>
              <a:rPr lang="en-GB" sz="1100" dirty="0" err="1"/>
              <a:t>Eldh</a:t>
            </a:r>
            <a:r>
              <a:rPr lang="en-GB" sz="1100" dirty="0"/>
              <a:t>, Ericsson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3429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35010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236712" y="1196752"/>
            <a:ext cx="7799784" cy="5164544"/>
            <a:chOff x="1236712" y="1196752"/>
            <a:chExt cx="7799784" cy="51645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6712" y="1196752"/>
              <a:ext cx="7799784" cy="342095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403648" y="4653136"/>
              <a:ext cx="184371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Long iterations (e.g., releases every 18 months)</a:t>
              </a:r>
            </a:p>
            <a:p>
              <a:endParaRPr lang="en-US" sz="1050" dirty="0"/>
            </a:p>
            <a:p>
              <a:r>
                <a:rPr lang="en-US" sz="1050" dirty="0"/>
                <a:t>Point-to-point integration</a:t>
              </a:r>
            </a:p>
            <a:p>
              <a:endParaRPr lang="en-US" sz="10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9912" y="4653136"/>
              <a:ext cx="237276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Shorter iterations (e.g., every 6 months)</a:t>
              </a:r>
            </a:p>
            <a:p>
              <a:endParaRPr lang="en-US" sz="1050" dirty="0"/>
            </a:p>
            <a:p>
              <a:r>
                <a:rPr lang="en-US" sz="1050" dirty="0"/>
                <a:t>Enhanced people cooperation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32240" y="4653136"/>
              <a:ext cx="214450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Very short iterations (e.g., every weeks, or even days!)</a:t>
              </a:r>
            </a:p>
            <a:p>
              <a:endParaRPr lang="en-US" sz="1050" b="1" dirty="0"/>
            </a:p>
            <a:p>
              <a:r>
                <a:rPr lang="en-US" sz="1050" b="1" dirty="0"/>
                <a:t>Continuous Deployment</a:t>
              </a:r>
            </a:p>
            <a:p>
              <a:endParaRPr lang="en-US" sz="1050" b="1" dirty="0"/>
            </a:p>
            <a:p>
              <a:r>
                <a:rPr lang="en-US" sz="1050" b="1" dirty="0"/>
                <a:t>Big Data Analytics</a:t>
              </a:r>
            </a:p>
            <a:p>
              <a:endParaRPr lang="en-US" sz="1050" dirty="0"/>
            </a:p>
            <a:p>
              <a:r>
                <a:rPr lang="en-US" sz="1050" b="1" dirty="0"/>
                <a:t>Optimizing the value stream</a:t>
              </a:r>
            </a:p>
            <a:p>
              <a:endParaRPr lang="en-US" sz="1050" b="1" dirty="0"/>
            </a:p>
            <a:p>
              <a:r>
                <a:rPr lang="en-US" sz="1050" b="1" dirty="0"/>
                <a:t>Federated Environments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Lifecycle</a:t>
            </a:r>
            <a:r>
              <a:rPr lang="de-DE" dirty="0"/>
              <a:t> Reality </a:t>
            </a:r>
            <a:r>
              <a:rPr lang="de-DE" dirty="0" err="1"/>
              <a:t>at</a:t>
            </a:r>
            <a:r>
              <a:rPr lang="de-DE" dirty="0"/>
              <a:t> Ericsson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180512" y="119675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</a:rPr>
              <a:t>1 slide: </a:t>
            </a:r>
          </a:p>
          <a:p>
            <a:r>
              <a:rPr lang="en-GB" sz="2000" i="1" dirty="0">
                <a:solidFill>
                  <a:srgbClr val="000000"/>
                </a:solidFill>
              </a:rPr>
              <a:t>Very short info about the profile of your organisation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1556792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Very large number of tools &amp; legacy!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390" y="2492896"/>
            <a:ext cx="8988460" cy="3672408"/>
            <a:chOff x="1187624" y="2924944"/>
            <a:chExt cx="8376226" cy="34222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2924944"/>
              <a:ext cx="8376226" cy="32403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09940" y="6093296"/>
              <a:ext cx="244258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Picture from Mats Berglund, Ericsson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652120" y="659735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Frédéric Loiret, KTH &amp; Sigrid </a:t>
            </a:r>
            <a:r>
              <a:rPr lang="en-GB" sz="1100" dirty="0" err="1"/>
              <a:t>Eldh</a:t>
            </a:r>
            <a:r>
              <a:rPr lang="en-GB" sz="1100" dirty="0"/>
              <a:t>, Ericsson</a:t>
            </a:r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the Internet of DevOps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324528" y="112474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</a:rPr>
              <a:t>1 slide: </a:t>
            </a:r>
          </a:p>
          <a:p>
            <a:r>
              <a:rPr lang="en-GB" sz="2000" i="1" dirty="0">
                <a:solidFill>
                  <a:srgbClr val="000000"/>
                </a:solidFill>
              </a:rPr>
              <a:t>Short info what the idea/proposal is about </a:t>
            </a:r>
            <a:br>
              <a:rPr lang="en-GB" sz="2000" i="1" dirty="0">
                <a:solidFill>
                  <a:srgbClr val="000000"/>
                </a:solidFill>
              </a:rPr>
            </a:br>
            <a:r>
              <a:rPr lang="en-GB" sz="2000" i="1" dirty="0">
                <a:solidFill>
                  <a:srgbClr val="000000"/>
                </a:solidFill>
              </a:rPr>
              <a:t>(vision, motivation, content)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20" y="2492896"/>
            <a:ext cx="6550496" cy="393886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8229600" cy="1261146"/>
          </a:xfrm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rgbClr val="000000"/>
                </a:solidFill>
              </a:rPr>
              <a:t>Digital Enterprise</a:t>
            </a:r>
            <a:r>
              <a:rPr lang="en-US" sz="1800" dirty="0">
                <a:solidFill>
                  <a:srgbClr val="000000"/>
                </a:solidFill>
              </a:rPr>
              <a:t>: Relying on Internet for connecting DevOps assets throughout the development &amp; operational product lifecycle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Integration solutions “as a Service”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2120" y="659735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Frédéric Loiret, KTH &amp; Sigrid </a:t>
            </a:r>
            <a:r>
              <a:rPr lang="en-GB" sz="1100" dirty="0" err="1"/>
              <a:t>Eldh</a:t>
            </a:r>
            <a:r>
              <a:rPr lang="en-GB" sz="1100" dirty="0"/>
              <a:t>, Ericsson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Outcomes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174926" y="141277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B0F0"/>
                </a:solidFill>
              </a:rPr>
              <a:t>1 slide: </a:t>
            </a:r>
          </a:p>
          <a:p>
            <a:r>
              <a:rPr lang="en-GB" sz="2000" i="1" dirty="0">
                <a:solidFill>
                  <a:srgbClr val="00B0F0"/>
                </a:solidFill>
              </a:rPr>
              <a:t>Short info on expected outcome, impacts, schedule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2120" y="659735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Frédéric Loiret, KTH &amp; Sigrid </a:t>
            </a:r>
            <a:r>
              <a:rPr lang="en-GB" sz="1100" dirty="0" err="1"/>
              <a:t>Eldh</a:t>
            </a:r>
            <a:r>
              <a:rPr lang="en-GB" sz="1100" dirty="0"/>
              <a:t>, Ericsson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1476067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• Support agile development incl. </a:t>
            </a:r>
            <a:r>
              <a:rPr lang="en-US" baseline="30000" dirty="0">
                <a:solidFill>
                  <a:srgbClr val="0000FF"/>
                </a:solidFill>
              </a:rPr>
              <a:t>continuous integration </a:t>
            </a:r>
            <a:r>
              <a:rPr lang="en-US" baseline="30000" dirty="0"/>
              <a:t>using </a:t>
            </a:r>
            <a:r>
              <a:rPr lang="en-US" baseline="30000" dirty="0">
                <a:solidFill>
                  <a:srgbClr val="0000FF"/>
                </a:solidFill>
              </a:rPr>
              <a:t>many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aseline="30000" dirty="0">
                <a:solidFill>
                  <a:srgbClr val="0000FF"/>
                </a:solidFill>
              </a:rPr>
              <a:t>tools </a:t>
            </a:r>
            <a:r>
              <a:rPr lang="en-US" baseline="30000" dirty="0"/>
              <a:t>across </a:t>
            </a:r>
            <a:r>
              <a:rPr lang="en-US" baseline="30000" dirty="0">
                <a:solidFill>
                  <a:srgbClr val="0000FF"/>
                </a:solidFill>
              </a:rPr>
              <a:t>distributed development teams</a:t>
            </a:r>
          </a:p>
          <a:p>
            <a:endParaRPr lang="en-US" baseline="30000" dirty="0">
              <a:solidFill>
                <a:srgbClr val="0000FF"/>
              </a:solidFill>
            </a:endParaRPr>
          </a:p>
          <a:p>
            <a:r>
              <a:rPr lang="en-US" baseline="30000" dirty="0"/>
              <a:t>• </a:t>
            </a:r>
            <a:r>
              <a:rPr lang="en-US" baseline="30000" dirty="0">
                <a:solidFill>
                  <a:srgbClr val="0000FF"/>
                </a:solidFill>
              </a:rPr>
              <a:t>Continuous end-to-end feedback</a:t>
            </a:r>
            <a:r>
              <a:rPr lang="en-US" baseline="30000" dirty="0"/>
              <a:t> to the developers from analysis/testing/simulation activities</a:t>
            </a:r>
          </a:p>
          <a:p>
            <a:endParaRPr lang="en-US" baseline="30000" dirty="0"/>
          </a:p>
          <a:p>
            <a:r>
              <a:rPr lang="en-US" baseline="30000" dirty="0"/>
              <a:t>• Scale up test automation processes with </a:t>
            </a:r>
            <a:r>
              <a:rPr lang="en-US" baseline="30000" dirty="0">
                <a:solidFill>
                  <a:srgbClr val="0000FF"/>
                </a:solidFill>
              </a:rPr>
              <a:t>very large engineering data sets</a:t>
            </a:r>
          </a:p>
          <a:p>
            <a:endParaRPr lang="en-US" baseline="30000" dirty="0">
              <a:solidFill>
                <a:srgbClr val="0000FF"/>
              </a:solidFill>
            </a:endParaRPr>
          </a:p>
          <a:p>
            <a:r>
              <a:rPr lang="en-US" baseline="30000" dirty="0"/>
              <a:t>• </a:t>
            </a:r>
            <a:r>
              <a:rPr lang="en-US" baseline="30000" dirty="0">
                <a:solidFill>
                  <a:srgbClr val="0000FF"/>
                </a:solidFill>
              </a:rPr>
              <a:t>Monitor and analyze data </a:t>
            </a:r>
            <a:r>
              <a:rPr lang="en-US" baseline="30000" dirty="0"/>
              <a:t>produced throughout the whole development lifecycle</a:t>
            </a:r>
          </a:p>
          <a:p>
            <a:endParaRPr lang="en-US" baseline="30000" dirty="0"/>
          </a:p>
          <a:p>
            <a:r>
              <a:rPr lang="en-US" baseline="30000" dirty="0"/>
              <a:t>• Handle </a:t>
            </a:r>
            <a:r>
              <a:rPr lang="en-US" baseline="30000" dirty="0">
                <a:solidFill>
                  <a:srgbClr val="0000FF"/>
                </a:solidFill>
              </a:rPr>
              <a:t>legacy</a:t>
            </a:r>
            <a:r>
              <a:rPr lang="en-US" baseline="30000" dirty="0"/>
              <a:t> tools</a:t>
            </a:r>
          </a:p>
          <a:p>
            <a:endParaRPr lang="en-US" baseline="30000" dirty="0"/>
          </a:p>
          <a:p>
            <a:r>
              <a:rPr lang="en-US" baseline="30000" dirty="0"/>
              <a:t>• </a:t>
            </a:r>
            <a:r>
              <a:rPr lang="en-US" baseline="30000" dirty="0">
                <a:solidFill>
                  <a:srgbClr val="0000FF"/>
                </a:solidFill>
              </a:rPr>
              <a:t>Data visibility </a:t>
            </a:r>
            <a:r>
              <a:rPr lang="en-US" baseline="30000" dirty="0"/>
              <a:t>tailored for different stakeholders in the value chain</a:t>
            </a:r>
          </a:p>
          <a:p>
            <a:r>
              <a:rPr lang="en-US" baseline="30000" dirty="0"/>
              <a:t>	e.g., for developers, testing experts, product managers and decision-makers</a:t>
            </a:r>
          </a:p>
          <a:p>
            <a:endParaRPr lang="en-US" baseline="30000" dirty="0"/>
          </a:p>
          <a:p>
            <a:r>
              <a:rPr lang="en-US" baseline="30000" dirty="0"/>
              <a:t>• </a:t>
            </a:r>
            <a:r>
              <a:rPr lang="en-US" baseline="30000" dirty="0">
                <a:solidFill>
                  <a:srgbClr val="0000FF"/>
                </a:solidFill>
              </a:rPr>
              <a:t>Security</a:t>
            </a:r>
            <a:r>
              <a:rPr lang="en-US" baseline="30000" dirty="0"/>
              <a:t> issues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5949280"/>
            <a:ext cx="542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Wingdings"/>
              </a:rPr>
              <a:t> Potential kick-off date: Spring 2018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52520" y="126876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B0F0"/>
                </a:solidFill>
              </a:rPr>
              <a:t>1 slide: </a:t>
            </a:r>
          </a:p>
          <a:p>
            <a:r>
              <a:rPr lang="en-GB" sz="2000" i="1" dirty="0">
                <a:solidFill>
                  <a:srgbClr val="00B0F0"/>
                </a:solidFill>
              </a:rPr>
              <a:t>Existing consortium, involved countries.</a:t>
            </a:r>
          </a:p>
          <a:p>
            <a:r>
              <a:rPr lang="en-GB" sz="2000" i="1" dirty="0">
                <a:solidFill>
                  <a:srgbClr val="00B0F0"/>
                </a:solidFill>
              </a:rPr>
              <a:t>Expertise, profiles and types of partners you are looking for.</a:t>
            </a:r>
            <a:br>
              <a:rPr lang="en-GB" sz="2000" i="1" dirty="0">
                <a:solidFill>
                  <a:srgbClr val="00B0F0"/>
                </a:solidFill>
              </a:rPr>
            </a:br>
            <a:endParaRPr lang="en-GB" sz="20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59735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Frédéric Loiret, KTH &amp; Sigrid </a:t>
            </a:r>
            <a:r>
              <a:rPr lang="en-GB" sz="1100" dirty="0" err="1"/>
              <a:t>Eldh</a:t>
            </a:r>
            <a:r>
              <a:rPr lang="en-GB" sz="1100" dirty="0"/>
              <a:t>, Ericsson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31280" y="1600200"/>
            <a:ext cx="4160800" cy="4525963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Sweden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Ericsson (telecom)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SAAB (aerospace)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Data Frame (SME)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KTH (</a:t>
            </a:r>
            <a:r>
              <a:rPr lang="en-US" sz="1600" dirty="0" err="1">
                <a:solidFill>
                  <a:schemeClr val="tx1"/>
                </a:solidFill>
              </a:rPr>
              <a:t>univ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Germany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T-Systems (telecom)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AEB (SME)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CQSE (SME)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Univ. Stuttgart (</a:t>
            </a:r>
            <a:r>
              <a:rPr lang="en-US" sz="1600" dirty="0" err="1">
                <a:solidFill>
                  <a:schemeClr val="tx1"/>
                </a:solidFill>
              </a:rPr>
              <a:t>univ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Bosch?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8113" y="1448003"/>
            <a:ext cx="4160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600" dirty="0"/>
          </a:p>
          <a:p>
            <a:r>
              <a:rPr lang="en-US" sz="1600" b="1" dirty="0"/>
              <a:t>Turkey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Ericsson Turkey (telecom)</a:t>
            </a:r>
          </a:p>
          <a:p>
            <a:pPr lvl="1"/>
            <a:r>
              <a:rPr lang="en-US" sz="1600" dirty="0" err="1">
                <a:solidFill>
                  <a:srgbClr val="0000FF"/>
                </a:solidFill>
              </a:rPr>
              <a:t>TurkCell</a:t>
            </a:r>
            <a:r>
              <a:rPr lang="en-US" sz="1600" dirty="0">
                <a:solidFill>
                  <a:srgbClr val="0000FF"/>
                </a:solidFill>
              </a:rPr>
              <a:t> (telecom)</a:t>
            </a:r>
          </a:p>
          <a:p>
            <a:pPr lvl="1"/>
            <a:r>
              <a:rPr lang="en-US" sz="1600" dirty="0" err="1"/>
              <a:t>Enforma</a:t>
            </a:r>
            <a:r>
              <a:rPr lang="en-US" sz="1600" dirty="0"/>
              <a:t> (SME)</a:t>
            </a:r>
          </a:p>
          <a:p>
            <a:pPr lvl="1"/>
            <a:r>
              <a:rPr lang="en-US" sz="1600" dirty="0"/>
              <a:t>Istanbul Technical University (</a:t>
            </a:r>
            <a:r>
              <a:rPr lang="en-US" sz="1600" dirty="0" err="1"/>
              <a:t>univ</a:t>
            </a:r>
            <a:r>
              <a:rPr lang="en-US" sz="1600" dirty="0"/>
              <a:t>)</a:t>
            </a:r>
          </a:p>
          <a:p>
            <a:pPr lvl="1"/>
            <a:endParaRPr lang="en-US" sz="1600" dirty="0"/>
          </a:p>
          <a:p>
            <a:r>
              <a:rPr lang="en-US" sz="1600" b="1" dirty="0"/>
              <a:t>France?</a:t>
            </a:r>
          </a:p>
          <a:p>
            <a:pPr lvl="1"/>
            <a:r>
              <a:rPr lang="en-US" sz="1600" dirty="0"/>
              <a:t>Orange-Labs? (telecom)</a:t>
            </a:r>
          </a:p>
          <a:p>
            <a:pPr lvl="1"/>
            <a:r>
              <a:rPr lang="en-US" sz="1600" dirty="0"/>
              <a:t>Airbus? (aerospace)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312368" y="5581689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are looking for: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Large companies (telecom and beyond)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(Cloud-based) Solution Providers &amp; Integrators</a:t>
            </a:r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780928"/>
            <a:ext cx="1440160" cy="18639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34076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more information and for interest to participate please contact: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780928"/>
            <a:ext cx="1347990" cy="18722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7784" y="2780928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000000"/>
                </a:solidFill>
              </a:rPr>
              <a:t>Dr.</a:t>
            </a:r>
            <a:r>
              <a:rPr lang="en-GB" sz="1600" dirty="0">
                <a:solidFill>
                  <a:srgbClr val="000000"/>
                </a:solidFill>
              </a:rPr>
              <a:t> Frédéric Loiret, KTH</a:t>
            </a:r>
          </a:p>
          <a:p>
            <a:r>
              <a:rPr lang="en-GB" sz="1600" dirty="0">
                <a:solidFill>
                  <a:srgbClr val="000000"/>
                </a:solidFill>
              </a:rPr>
              <a:t>loiret@kth.se</a:t>
            </a:r>
          </a:p>
          <a:p>
            <a:r>
              <a:rPr lang="mr-IN" sz="1600" dirty="0">
                <a:solidFill>
                  <a:srgbClr val="000000"/>
                </a:solidFill>
              </a:rPr>
              <a:t>+46734618601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Stockholm, Sweden</a:t>
            </a:r>
          </a:p>
          <a:p>
            <a:r>
              <a:rPr lang="en-GB" sz="1600" dirty="0" err="1">
                <a:solidFill>
                  <a:srgbClr val="000000"/>
                </a:solidFill>
              </a:rPr>
              <a:t>www.scanx.org</a:t>
            </a:r>
            <a:r>
              <a:rPr lang="en-GB" sz="1600" dirty="0">
                <a:solidFill>
                  <a:srgbClr val="000000"/>
                </a:solidFill>
              </a:rPr>
              <a:t>/</a:t>
            </a:r>
            <a:r>
              <a:rPr lang="en-GB" sz="1600" dirty="0" err="1">
                <a:solidFill>
                  <a:srgbClr val="000000"/>
                </a:solidFill>
              </a:rPr>
              <a:t>loiret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8224" y="2780928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000000"/>
                </a:solidFill>
              </a:rPr>
              <a:t>Dr.</a:t>
            </a:r>
            <a:r>
              <a:rPr lang="en-GB" sz="1600" dirty="0">
                <a:solidFill>
                  <a:srgbClr val="000000"/>
                </a:solidFill>
              </a:rPr>
              <a:t> Sigrid </a:t>
            </a:r>
            <a:r>
              <a:rPr lang="en-GB" sz="1600" dirty="0" err="1">
                <a:solidFill>
                  <a:srgbClr val="000000"/>
                </a:solidFill>
              </a:rPr>
              <a:t>Eldh</a:t>
            </a:r>
            <a:r>
              <a:rPr lang="en-GB" sz="1600" dirty="0">
                <a:solidFill>
                  <a:srgbClr val="000000"/>
                </a:solidFill>
              </a:rPr>
              <a:t>, Ericsson</a:t>
            </a:r>
          </a:p>
          <a:p>
            <a:r>
              <a:rPr lang="en-GB" sz="1600" dirty="0" err="1">
                <a:solidFill>
                  <a:srgbClr val="000000"/>
                </a:solidFill>
              </a:rPr>
              <a:t>sigrid.eldh@ericsson.com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Stockholm, Sweden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2120" y="659735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Frédéric Loiret, KTH &amp; Sigrid </a:t>
            </a:r>
            <a:r>
              <a:rPr lang="en-GB" sz="1100" dirty="0" err="1"/>
              <a:t>Eldh</a:t>
            </a:r>
            <a:r>
              <a:rPr lang="en-GB" sz="1100" dirty="0"/>
              <a:t>, Ericsson</a:t>
            </a:r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458</Words>
  <Application>Microsoft Office PowerPoint</Application>
  <PresentationFormat>On-screen Show (4:3)</PresentationFormat>
  <Paragraphs>109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Event Project Ideas and Networking 20th June, Helsinki</vt:lpstr>
      <vt:lpstr>Evolution of Software Development</vt:lpstr>
      <vt:lpstr>Lifecycle Reality at Ericsson</vt:lpstr>
      <vt:lpstr>Towards the Internet of DevOps</vt:lpstr>
      <vt:lpstr>Expected Outcomes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Proposers Day</dc:title>
  <dc:creator>herrmann@celticplus.eu</dc:creator>
  <cp:lastModifiedBy>Peter Herrmann</cp:lastModifiedBy>
  <cp:revision>114</cp:revision>
  <cp:lastPrinted>2014-09-11T12:29:40Z</cp:lastPrinted>
  <dcterms:created xsi:type="dcterms:W3CDTF">2014-06-18T11:29:22Z</dcterms:created>
  <dcterms:modified xsi:type="dcterms:W3CDTF">2017-06-15T16:22:08Z</dcterms:modified>
</cp:coreProperties>
</file>