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78" r:id="rId3"/>
    <p:sldId id="280" r:id="rId4"/>
    <p:sldId id="273" r:id="rId5"/>
    <p:sldId id="281" r:id="rId6"/>
    <p:sldId id="275" r:id="rId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98" d="100"/>
          <a:sy n="98" d="100"/>
        </p:scale>
        <p:origin x="-562" y="-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84DAC-E126-4E8A-8E70-F781D7E5D16B}" type="doc">
      <dgm:prSet loTypeId="urn:microsoft.com/office/officeart/2005/8/layout/process1" loCatId="process" qsTypeId="urn:microsoft.com/office/officeart/2005/8/quickstyle/simple1" qsCatId="simple" csTypeId="urn:microsoft.com/office/officeart/2005/8/colors/accent5_3" csCatId="accent5" phldr="1"/>
      <dgm:spPr/>
    </dgm:pt>
    <dgm:pt modelId="{C70D5628-84CE-40A9-9E0A-BBBF185F3195}">
      <dgm:prSet phldrT="[Text]"/>
      <dgm:spPr/>
      <dgm:t>
        <a:bodyPr/>
        <a:lstStyle/>
        <a:p>
          <a:r>
            <a:rPr lang="en-US" smtClean="0">
              <a:solidFill>
                <a:schemeClr val="tx1"/>
              </a:solidFill>
            </a:rPr>
            <a:t>Selected use cases and requirements</a:t>
          </a:r>
          <a:endParaRPr lang="en-US" dirty="0">
            <a:solidFill>
              <a:schemeClr val="tx1"/>
            </a:solidFill>
          </a:endParaRPr>
        </a:p>
      </dgm:t>
    </dgm:pt>
    <dgm:pt modelId="{DC5F96BC-1EC1-4AA5-8846-F5DF58CC8776}" type="parTrans" cxnId="{43D99623-45E4-48FE-974E-43EA2CE9480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8780ABE-B870-4C65-9163-CE2A2718F287}" type="sibTrans" cxnId="{43D99623-45E4-48FE-974E-43EA2CE94809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B4C794DA-3BA9-46D1-900D-18F3F64CF8C0}">
      <dgm:prSet phldrT="[Text]"/>
      <dgm:spPr/>
      <dgm:t>
        <a:bodyPr/>
        <a:lstStyle/>
        <a:p>
          <a:r>
            <a:rPr lang="en-US" smtClean="0">
              <a:solidFill>
                <a:schemeClr val="tx1"/>
              </a:solidFill>
            </a:rPr>
            <a:t>Impact of 5G on the use cases</a:t>
          </a:r>
          <a:endParaRPr lang="en-US" dirty="0">
            <a:solidFill>
              <a:schemeClr val="tx1"/>
            </a:solidFill>
          </a:endParaRPr>
        </a:p>
      </dgm:t>
    </dgm:pt>
    <dgm:pt modelId="{470A700C-80F3-4BE0-B1AF-A21A52C790BD}" type="parTrans" cxnId="{F4836322-CCD6-43C4-B411-2DAEA8C4A18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51682A8-3A04-4CAD-BD84-727D02767A0A}" type="sibTrans" cxnId="{F4836322-CCD6-43C4-B411-2DAEA8C4A18B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D0D9E88F-0575-4128-94E4-379ADD8CC0DE}">
      <dgm:prSet phldrT="[Text]"/>
      <dgm:spPr/>
      <dgm:t>
        <a:bodyPr/>
        <a:lstStyle/>
        <a:p>
          <a:r>
            <a:rPr lang="en-US" smtClean="0">
              <a:solidFill>
                <a:schemeClr val="tx1"/>
              </a:solidFill>
            </a:rPr>
            <a:t>Solution development and validation</a:t>
          </a:r>
          <a:endParaRPr lang="en-US" dirty="0">
            <a:solidFill>
              <a:schemeClr val="tx1"/>
            </a:solidFill>
          </a:endParaRPr>
        </a:p>
      </dgm:t>
    </dgm:pt>
    <dgm:pt modelId="{80F0D10E-5453-4EFB-809C-DCBFB79293F6}" type="parTrans" cxnId="{40DFA400-1F81-4A52-B887-B23F305E985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608281F-8A89-4B45-99A9-183D2E27D9F1}" type="sibTrans" cxnId="{40DFA400-1F81-4A52-B887-B23F305E985F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BEB75A75-A9BC-4E30-A865-9B9A27C7AD7B}">
      <dgm:prSet phldrT="[Text]"/>
      <dgm:spPr/>
      <dgm:t>
        <a:bodyPr/>
        <a:lstStyle/>
        <a:p>
          <a:r>
            <a:rPr lang="en-US" smtClean="0">
              <a:solidFill>
                <a:schemeClr val="tx1"/>
              </a:solidFill>
            </a:rPr>
            <a:t>Dissemination and exploitation of the results</a:t>
          </a:r>
          <a:endParaRPr lang="en-US" dirty="0">
            <a:solidFill>
              <a:schemeClr val="tx1"/>
            </a:solidFill>
          </a:endParaRPr>
        </a:p>
      </dgm:t>
    </dgm:pt>
    <dgm:pt modelId="{69FC04FE-63DC-420F-B16E-9088B6F445FF}" type="parTrans" cxnId="{965632FA-5B6B-41CE-BB34-247118E5A8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5756401-C907-449F-923B-DE1A5B1E543D}" type="sibTrans" cxnId="{965632FA-5B6B-41CE-BB34-247118E5A8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CC79979-4A5D-49B3-8B10-F1DBCBC6413C}" type="pres">
      <dgm:prSet presAssocID="{DC184DAC-E126-4E8A-8E70-F781D7E5D16B}" presName="Name0" presStyleCnt="0">
        <dgm:presLayoutVars>
          <dgm:dir/>
          <dgm:resizeHandles val="exact"/>
        </dgm:presLayoutVars>
      </dgm:prSet>
      <dgm:spPr/>
    </dgm:pt>
    <dgm:pt modelId="{52E36D3C-9B86-409C-8A06-4A92CDC45273}" type="pres">
      <dgm:prSet presAssocID="{C70D5628-84CE-40A9-9E0A-BBBF185F319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FAB77-8E86-4482-81E1-BA5C6B30E5E4}" type="pres">
      <dgm:prSet presAssocID="{E8780ABE-B870-4C65-9163-CE2A2718F28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EAD53468-59A0-4281-A423-C30835F58491}" type="pres">
      <dgm:prSet presAssocID="{E8780ABE-B870-4C65-9163-CE2A2718F28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2ED53B37-0AE8-4CD3-BB0B-BC77F6437AD7}" type="pres">
      <dgm:prSet presAssocID="{B4C794DA-3BA9-46D1-900D-18F3F64CF8C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4086FA-DCF6-4F0F-9B07-36B31BDA3555}" type="pres">
      <dgm:prSet presAssocID="{651682A8-3A04-4CAD-BD84-727D02767A0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6F76931-A635-4D55-8C2A-CCCC8A373656}" type="pres">
      <dgm:prSet presAssocID="{651682A8-3A04-4CAD-BD84-727D02767A0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29F9FFF-29DC-4FB0-9385-BEF722CA8FA4}" type="pres">
      <dgm:prSet presAssocID="{D0D9E88F-0575-4128-94E4-379ADD8CC0D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F91EB-577B-4EA7-917D-C9DD5C5CC019}" type="pres">
      <dgm:prSet presAssocID="{2608281F-8A89-4B45-99A9-183D2E27D9F1}" presName="sibTrans" presStyleLbl="sibTrans2D1" presStyleIdx="2" presStyleCnt="3"/>
      <dgm:spPr/>
      <dgm:t>
        <a:bodyPr/>
        <a:lstStyle/>
        <a:p>
          <a:endParaRPr lang="en-US"/>
        </a:p>
      </dgm:t>
    </dgm:pt>
    <dgm:pt modelId="{AA101887-B0B2-40B2-A4D0-6412CB08A7CD}" type="pres">
      <dgm:prSet presAssocID="{2608281F-8A89-4B45-99A9-183D2E27D9F1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886A89D4-8077-4DA7-AB95-F6552D477E81}" type="pres">
      <dgm:prSet presAssocID="{BEB75A75-A9BC-4E30-A865-9B9A27C7AD7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D969E0-CA88-4767-934B-F521B965529F}" type="presOf" srcId="{B4C794DA-3BA9-46D1-900D-18F3F64CF8C0}" destId="{2ED53B37-0AE8-4CD3-BB0B-BC77F6437AD7}" srcOrd="0" destOrd="0" presId="urn:microsoft.com/office/officeart/2005/8/layout/process1"/>
    <dgm:cxn modelId="{8C7C6464-766B-4911-A9FF-BD06F3D4FF0C}" type="presOf" srcId="{E8780ABE-B870-4C65-9163-CE2A2718F287}" destId="{B56FAB77-8E86-4482-81E1-BA5C6B30E5E4}" srcOrd="0" destOrd="0" presId="urn:microsoft.com/office/officeart/2005/8/layout/process1"/>
    <dgm:cxn modelId="{FF7FABA2-3705-4EB9-B180-A74EB5BE2B48}" type="presOf" srcId="{DC184DAC-E126-4E8A-8E70-F781D7E5D16B}" destId="{DCC79979-4A5D-49B3-8B10-F1DBCBC6413C}" srcOrd="0" destOrd="0" presId="urn:microsoft.com/office/officeart/2005/8/layout/process1"/>
    <dgm:cxn modelId="{40DFA400-1F81-4A52-B887-B23F305E985F}" srcId="{DC184DAC-E126-4E8A-8E70-F781D7E5D16B}" destId="{D0D9E88F-0575-4128-94E4-379ADD8CC0DE}" srcOrd="2" destOrd="0" parTransId="{80F0D10E-5453-4EFB-809C-DCBFB79293F6}" sibTransId="{2608281F-8A89-4B45-99A9-183D2E27D9F1}"/>
    <dgm:cxn modelId="{C973664A-A7EA-4A2E-B820-EAB88A661206}" type="presOf" srcId="{651682A8-3A04-4CAD-BD84-727D02767A0A}" destId="{BD4086FA-DCF6-4F0F-9B07-36B31BDA3555}" srcOrd="0" destOrd="0" presId="urn:microsoft.com/office/officeart/2005/8/layout/process1"/>
    <dgm:cxn modelId="{E0075A99-5B0D-428C-AD64-9EC0460CE3F6}" type="presOf" srcId="{D0D9E88F-0575-4128-94E4-379ADD8CC0DE}" destId="{929F9FFF-29DC-4FB0-9385-BEF722CA8FA4}" srcOrd="0" destOrd="0" presId="urn:microsoft.com/office/officeart/2005/8/layout/process1"/>
    <dgm:cxn modelId="{CF73D937-C093-466E-8221-5F510E69F3B6}" type="presOf" srcId="{2608281F-8A89-4B45-99A9-183D2E27D9F1}" destId="{AA101887-B0B2-40B2-A4D0-6412CB08A7CD}" srcOrd="1" destOrd="0" presId="urn:microsoft.com/office/officeart/2005/8/layout/process1"/>
    <dgm:cxn modelId="{CD6A39BC-5942-4861-BC12-A6CB58613A07}" type="presOf" srcId="{2608281F-8A89-4B45-99A9-183D2E27D9F1}" destId="{FE5F91EB-577B-4EA7-917D-C9DD5C5CC019}" srcOrd="0" destOrd="0" presId="urn:microsoft.com/office/officeart/2005/8/layout/process1"/>
    <dgm:cxn modelId="{43D99623-45E4-48FE-974E-43EA2CE94809}" srcId="{DC184DAC-E126-4E8A-8E70-F781D7E5D16B}" destId="{C70D5628-84CE-40A9-9E0A-BBBF185F3195}" srcOrd="0" destOrd="0" parTransId="{DC5F96BC-1EC1-4AA5-8846-F5DF58CC8776}" sibTransId="{E8780ABE-B870-4C65-9163-CE2A2718F287}"/>
    <dgm:cxn modelId="{965632FA-5B6B-41CE-BB34-247118E5A8CB}" srcId="{DC184DAC-E126-4E8A-8E70-F781D7E5D16B}" destId="{BEB75A75-A9BC-4E30-A865-9B9A27C7AD7B}" srcOrd="3" destOrd="0" parTransId="{69FC04FE-63DC-420F-B16E-9088B6F445FF}" sibTransId="{15756401-C907-449F-923B-DE1A5B1E543D}"/>
    <dgm:cxn modelId="{F7D00294-E37A-479F-9988-2C717EFA33A9}" type="presOf" srcId="{E8780ABE-B870-4C65-9163-CE2A2718F287}" destId="{EAD53468-59A0-4281-A423-C30835F58491}" srcOrd="1" destOrd="0" presId="urn:microsoft.com/office/officeart/2005/8/layout/process1"/>
    <dgm:cxn modelId="{9535A5E2-4117-4F96-871B-100919B21089}" type="presOf" srcId="{651682A8-3A04-4CAD-BD84-727D02767A0A}" destId="{D6F76931-A635-4D55-8C2A-CCCC8A373656}" srcOrd="1" destOrd="0" presId="urn:microsoft.com/office/officeart/2005/8/layout/process1"/>
    <dgm:cxn modelId="{E0E2021A-98ED-4EEF-9740-1AADE8A12FB7}" type="presOf" srcId="{BEB75A75-A9BC-4E30-A865-9B9A27C7AD7B}" destId="{886A89D4-8077-4DA7-AB95-F6552D477E81}" srcOrd="0" destOrd="0" presId="urn:microsoft.com/office/officeart/2005/8/layout/process1"/>
    <dgm:cxn modelId="{5878E4F8-7E2F-4FCB-9D29-06CAF62B7CC3}" type="presOf" srcId="{C70D5628-84CE-40A9-9E0A-BBBF185F3195}" destId="{52E36D3C-9B86-409C-8A06-4A92CDC45273}" srcOrd="0" destOrd="0" presId="urn:microsoft.com/office/officeart/2005/8/layout/process1"/>
    <dgm:cxn modelId="{F4836322-CCD6-43C4-B411-2DAEA8C4A18B}" srcId="{DC184DAC-E126-4E8A-8E70-F781D7E5D16B}" destId="{B4C794DA-3BA9-46D1-900D-18F3F64CF8C0}" srcOrd="1" destOrd="0" parTransId="{470A700C-80F3-4BE0-B1AF-A21A52C790BD}" sibTransId="{651682A8-3A04-4CAD-BD84-727D02767A0A}"/>
    <dgm:cxn modelId="{A59FFFE3-D881-4B37-8251-BA36E0D78608}" type="presParOf" srcId="{DCC79979-4A5D-49B3-8B10-F1DBCBC6413C}" destId="{52E36D3C-9B86-409C-8A06-4A92CDC45273}" srcOrd="0" destOrd="0" presId="urn:microsoft.com/office/officeart/2005/8/layout/process1"/>
    <dgm:cxn modelId="{FDC7CEAD-E05D-488F-98E7-3E3637E0D197}" type="presParOf" srcId="{DCC79979-4A5D-49B3-8B10-F1DBCBC6413C}" destId="{B56FAB77-8E86-4482-81E1-BA5C6B30E5E4}" srcOrd="1" destOrd="0" presId="urn:microsoft.com/office/officeart/2005/8/layout/process1"/>
    <dgm:cxn modelId="{AF7099F3-C1D5-442A-96E4-BAA08C83719A}" type="presParOf" srcId="{B56FAB77-8E86-4482-81E1-BA5C6B30E5E4}" destId="{EAD53468-59A0-4281-A423-C30835F58491}" srcOrd="0" destOrd="0" presId="urn:microsoft.com/office/officeart/2005/8/layout/process1"/>
    <dgm:cxn modelId="{4D500F66-77A4-46B2-9595-F1E9B726773B}" type="presParOf" srcId="{DCC79979-4A5D-49B3-8B10-F1DBCBC6413C}" destId="{2ED53B37-0AE8-4CD3-BB0B-BC77F6437AD7}" srcOrd="2" destOrd="0" presId="urn:microsoft.com/office/officeart/2005/8/layout/process1"/>
    <dgm:cxn modelId="{9BFA4A06-6B8D-4801-8938-39FDDF68D160}" type="presParOf" srcId="{DCC79979-4A5D-49B3-8B10-F1DBCBC6413C}" destId="{BD4086FA-DCF6-4F0F-9B07-36B31BDA3555}" srcOrd="3" destOrd="0" presId="urn:microsoft.com/office/officeart/2005/8/layout/process1"/>
    <dgm:cxn modelId="{EA6ABC4D-3112-4170-8EA4-DF5D1226C720}" type="presParOf" srcId="{BD4086FA-DCF6-4F0F-9B07-36B31BDA3555}" destId="{D6F76931-A635-4D55-8C2A-CCCC8A373656}" srcOrd="0" destOrd="0" presId="urn:microsoft.com/office/officeart/2005/8/layout/process1"/>
    <dgm:cxn modelId="{AC0BCD74-1DF7-4315-9732-7F110E57B462}" type="presParOf" srcId="{DCC79979-4A5D-49B3-8B10-F1DBCBC6413C}" destId="{929F9FFF-29DC-4FB0-9385-BEF722CA8FA4}" srcOrd="4" destOrd="0" presId="urn:microsoft.com/office/officeart/2005/8/layout/process1"/>
    <dgm:cxn modelId="{2FF54BE2-3F92-40DD-9179-598C78E2F40C}" type="presParOf" srcId="{DCC79979-4A5D-49B3-8B10-F1DBCBC6413C}" destId="{FE5F91EB-577B-4EA7-917D-C9DD5C5CC019}" srcOrd="5" destOrd="0" presId="urn:microsoft.com/office/officeart/2005/8/layout/process1"/>
    <dgm:cxn modelId="{37E3A180-896D-4250-BCC4-1F0E3AF6407B}" type="presParOf" srcId="{FE5F91EB-577B-4EA7-917D-C9DD5C5CC019}" destId="{AA101887-B0B2-40B2-A4D0-6412CB08A7CD}" srcOrd="0" destOrd="0" presId="urn:microsoft.com/office/officeart/2005/8/layout/process1"/>
    <dgm:cxn modelId="{9134238A-BCA5-438A-A5C4-5A0D66DFB45B}" type="presParOf" srcId="{DCC79979-4A5D-49B3-8B10-F1DBCBC6413C}" destId="{886A89D4-8077-4DA7-AB95-F6552D477E8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36D3C-9B86-409C-8A06-4A92CDC45273}">
      <dsp:nvSpPr>
        <dsp:cNvPr id="0" name=""/>
        <dsp:cNvSpPr/>
      </dsp:nvSpPr>
      <dsp:spPr>
        <a:xfrm>
          <a:off x="3219" y="477872"/>
          <a:ext cx="1407424" cy="96320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tx1"/>
              </a:solidFill>
            </a:rPr>
            <a:t>Selected use cases and requirements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31430" y="506083"/>
        <a:ext cx="1351002" cy="906783"/>
      </dsp:txXfrm>
    </dsp:sp>
    <dsp:sp modelId="{B56FAB77-8E86-4482-81E1-BA5C6B30E5E4}">
      <dsp:nvSpPr>
        <dsp:cNvPr id="0" name=""/>
        <dsp:cNvSpPr/>
      </dsp:nvSpPr>
      <dsp:spPr>
        <a:xfrm>
          <a:off x="1551385" y="784954"/>
          <a:ext cx="298373" cy="3490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1551385" y="854762"/>
        <a:ext cx="208861" cy="209425"/>
      </dsp:txXfrm>
    </dsp:sp>
    <dsp:sp modelId="{2ED53B37-0AE8-4CD3-BB0B-BC77F6437AD7}">
      <dsp:nvSpPr>
        <dsp:cNvPr id="0" name=""/>
        <dsp:cNvSpPr/>
      </dsp:nvSpPr>
      <dsp:spPr>
        <a:xfrm>
          <a:off x="1973612" y="477872"/>
          <a:ext cx="1407424" cy="96320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2166"/>
            <a:satOff val="6292"/>
            <a:lumOff val="39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tx1"/>
              </a:solidFill>
            </a:rPr>
            <a:t>Impact of 5G on the use cases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2001823" y="506083"/>
        <a:ext cx="1351002" cy="906783"/>
      </dsp:txXfrm>
    </dsp:sp>
    <dsp:sp modelId="{BD4086FA-DCF6-4F0F-9B07-36B31BDA3555}">
      <dsp:nvSpPr>
        <dsp:cNvPr id="0" name=""/>
        <dsp:cNvSpPr/>
      </dsp:nvSpPr>
      <dsp:spPr>
        <a:xfrm>
          <a:off x="3521779" y="784954"/>
          <a:ext cx="298373" cy="3490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3226"/>
            <a:satOff val="5788"/>
            <a:lumOff val="369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3521779" y="854762"/>
        <a:ext cx="208861" cy="209425"/>
      </dsp:txXfrm>
    </dsp:sp>
    <dsp:sp modelId="{929F9FFF-29DC-4FB0-9385-BEF722CA8FA4}">
      <dsp:nvSpPr>
        <dsp:cNvPr id="0" name=""/>
        <dsp:cNvSpPr/>
      </dsp:nvSpPr>
      <dsp:spPr>
        <a:xfrm>
          <a:off x="3944006" y="477872"/>
          <a:ext cx="1407424" cy="96320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4332"/>
            <a:satOff val="12585"/>
            <a:lumOff val="78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tx1"/>
              </a:solidFill>
            </a:rPr>
            <a:t>Solution development and validation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3972217" y="506083"/>
        <a:ext cx="1351002" cy="906783"/>
      </dsp:txXfrm>
    </dsp:sp>
    <dsp:sp modelId="{FE5F91EB-577B-4EA7-917D-C9DD5C5CC019}">
      <dsp:nvSpPr>
        <dsp:cNvPr id="0" name=""/>
        <dsp:cNvSpPr/>
      </dsp:nvSpPr>
      <dsp:spPr>
        <a:xfrm>
          <a:off x="5492172" y="784954"/>
          <a:ext cx="298373" cy="3490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6452"/>
            <a:satOff val="11576"/>
            <a:lumOff val="73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>
            <a:solidFill>
              <a:schemeClr val="tx1"/>
            </a:solidFill>
          </a:endParaRPr>
        </a:p>
      </dsp:txBody>
      <dsp:txXfrm>
        <a:off x="5492172" y="854762"/>
        <a:ext cx="208861" cy="209425"/>
      </dsp:txXfrm>
    </dsp:sp>
    <dsp:sp modelId="{886A89D4-8077-4DA7-AB95-F6552D477E81}">
      <dsp:nvSpPr>
        <dsp:cNvPr id="0" name=""/>
        <dsp:cNvSpPr/>
      </dsp:nvSpPr>
      <dsp:spPr>
        <a:xfrm>
          <a:off x="5914399" y="477872"/>
          <a:ext cx="1407424" cy="963205"/>
        </a:xfrm>
        <a:prstGeom prst="roundRect">
          <a:avLst>
            <a:gd name="adj" fmla="val 10000"/>
          </a:avLst>
        </a:prstGeom>
        <a:solidFill>
          <a:schemeClr val="accent5">
            <a:shade val="80000"/>
            <a:hueOff val="6498"/>
            <a:satOff val="18877"/>
            <a:lumOff val="117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solidFill>
                <a:schemeClr val="tx1"/>
              </a:solidFill>
            </a:rPr>
            <a:t>Dissemination and exploitation of the results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5942610" y="506083"/>
        <a:ext cx="1351002" cy="906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16/06/2017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milla.immonen@vtt.fi" TargetMode="External"/><Relationship Id="rId2" Type="http://schemas.openxmlformats.org/officeDocument/2006/relationships/hyperlink" Target="mailto:anna.sachinopoulou@vtt.fi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454919"/>
            <a:ext cx="7772400" cy="1470025"/>
          </a:xfrm>
        </p:spPr>
        <p:txBody>
          <a:bodyPr/>
          <a:lstStyle/>
          <a:p>
            <a:r>
              <a:rPr lang="en-US" altLang="en-US" sz="2800" b="0" dirty="0" smtClean="0"/>
              <a:t>Celtic-Plus Event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Project Ideas and Networking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20</a:t>
            </a:r>
            <a:r>
              <a:rPr lang="en-US" altLang="en-US" sz="2800" b="0" baseline="30000" dirty="0" smtClean="0"/>
              <a:t>th</a:t>
            </a:r>
            <a:r>
              <a:rPr lang="en-US" altLang="en-US" sz="2800" b="0" dirty="0" smtClean="0"/>
              <a:t> of June, Helsinki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751063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4000" kern="0" dirty="0" smtClean="0"/>
              <a:t>Health^5G</a:t>
            </a:r>
            <a:endParaRPr lang="en-US" altLang="en-US" sz="40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3568" y="4077072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endParaRPr lang="en-US" altLang="en-US" sz="1800" b="0" i="1" kern="0" dirty="0"/>
          </a:p>
          <a:p>
            <a:r>
              <a:rPr lang="en-US" altLang="en-US" sz="1800" b="0" i="1" kern="0" dirty="0" smtClean="0"/>
              <a:t>Anna Sachinopoulou</a:t>
            </a:r>
          </a:p>
          <a:p>
            <a:r>
              <a:rPr lang="en-US" altLang="en-US" sz="1800" b="0" i="1" kern="0" dirty="0" smtClean="0"/>
              <a:t>VTT Technical Research Centre of Finland Ltd</a:t>
            </a:r>
          </a:p>
          <a:p>
            <a:endParaRPr lang="en-US" altLang="en-US" sz="1800" b="0" i="1" kern="0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Vision 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sp>
        <p:nvSpPr>
          <p:cNvPr id="7" name="Content Placeholder 5"/>
          <p:cNvSpPr>
            <a:spLocks noGrp="1"/>
          </p:cNvSpPr>
          <p:nvPr>
            <p:ph idx="1"/>
          </p:nvPr>
        </p:nvSpPr>
        <p:spPr>
          <a:xfrm>
            <a:off x="899593" y="1631156"/>
            <a:ext cx="7560840" cy="410368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 smtClean="0"/>
              <a:t>We </a:t>
            </a:r>
            <a:r>
              <a:rPr lang="en-US" sz="3200" i="1" dirty="0"/>
              <a:t>envision a health monitoring system with heterogeneous networks by having various wireless radio technologies, protocol designs, standards, and semantics. Such a system should satisfy application requirements in terms of connectivity, reliability, timeliness and throughput. </a:t>
            </a:r>
            <a:endParaRPr lang="fi-FI" sz="3200" i="1" dirty="0"/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251520" y="1124744"/>
            <a:ext cx="9192505" cy="5136551"/>
            <a:chOff x="0" y="503192"/>
            <a:chExt cx="10308121" cy="604613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0279" y="3507681"/>
              <a:ext cx="3301376" cy="2200917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828" y="3702735"/>
              <a:ext cx="2926080" cy="1950720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0507" y="1672188"/>
              <a:ext cx="3311148" cy="1862521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8330" y="1658856"/>
              <a:ext cx="2857077" cy="1891325"/>
            </a:xfrm>
            <a:prstGeom prst="rect">
              <a:avLst/>
            </a:prstGeom>
          </p:spPr>
        </p:pic>
        <p:sp>
          <p:nvSpPr>
            <p:cNvPr id="27" name="Oval 26"/>
            <p:cNvSpPr/>
            <p:nvPr/>
          </p:nvSpPr>
          <p:spPr bwMode="auto">
            <a:xfrm>
              <a:off x="1672213" y="503192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07494" y="912683"/>
              <a:ext cx="206677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rgbClr val="000000"/>
                  </a:solidFill>
                  <a:latin typeface="Arial"/>
                </a:rPr>
                <a:t>Medical information platforms and messaging</a:t>
              </a:r>
              <a:endParaRPr lang="en-US" sz="1400" b="1" i="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6770780" y="2897749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01173" y="3414962"/>
              <a:ext cx="206677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rgbClr val="000000"/>
                  </a:solidFill>
                  <a:latin typeface="Arial"/>
                </a:rPr>
                <a:t>Medical and eHealth devices</a:t>
              </a:r>
            </a:p>
            <a:p>
              <a:pPr algn="ctr"/>
              <a:endParaRPr lang="en-US" sz="1400" b="1" i="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5170633" y="4991681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928414" y="5397874"/>
              <a:ext cx="206677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400" b="1" i="1" dirty="0">
                  <a:solidFill>
                    <a:srgbClr val="000000"/>
                  </a:solidFill>
                  <a:latin typeface="Arial"/>
                </a:rPr>
                <a:t>Network </a:t>
              </a:r>
              <a:r>
                <a:rPr lang="fi-FI" sz="1400" b="1" i="1" dirty="0" smtClean="0">
                  <a:solidFill>
                    <a:srgbClr val="000000"/>
                  </a:solidFill>
                  <a:latin typeface="Arial"/>
                </a:rPr>
                <a:t>and </a:t>
              </a:r>
              <a:r>
                <a:rPr lang="fi-FI" sz="1400" b="1" i="1" dirty="0" err="1" smtClean="0">
                  <a:solidFill>
                    <a:srgbClr val="000000"/>
                  </a:solidFill>
                  <a:latin typeface="Arial"/>
                </a:rPr>
                <a:t>cloud</a:t>
              </a:r>
              <a:r>
                <a:rPr lang="fi-FI" sz="1400" b="1" i="1" dirty="0" smtClean="0">
                  <a:solidFill>
                    <a:srgbClr val="000000"/>
                  </a:solidFill>
                  <a:latin typeface="Arial"/>
                </a:rPr>
                <a:t> </a:t>
              </a:r>
              <a:r>
                <a:rPr lang="fi-FI" sz="1400" b="1" i="1" dirty="0" err="1" smtClean="0">
                  <a:solidFill>
                    <a:srgbClr val="000000"/>
                  </a:solidFill>
                  <a:latin typeface="Arial"/>
                </a:rPr>
                <a:t>technologies</a:t>
              </a:r>
              <a:r>
                <a:rPr lang="fi-FI" sz="1400" b="1" i="1" dirty="0" smtClean="0">
                  <a:solidFill>
                    <a:srgbClr val="000000"/>
                  </a:solidFill>
                  <a:latin typeface="Arial"/>
                </a:rPr>
                <a:t> </a:t>
              </a:r>
              <a:endParaRPr lang="fi-FI" sz="1400" b="1" i="1" dirty="0">
                <a:solidFill>
                  <a:srgbClr val="000000"/>
                </a:solidFill>
                <a:latin typeface="Arial"/>
              </a:endParaRPr>
            </a:p>
            <a:p>
              <a:pPr algn="ctr"/>
              <a:r>
                <a:rPr lang="fi-FI" sz="1400" b="1" i="1" dirty="0">
                  <a:solidFill>
                    <a:srgbClr val="000000"/>
                  </a:solidFill>
                  <a:latin typeface="Arial"/>
                </a:rPr>
                <a:t>and </a:t>
              </a:r>
              <a:r>
                <a:rPr lang="fi-FI" sz="1400" b="1" i="1" dirty="0" err="1">
                  <a:solidFill>
                    <a:srgbClr val="000000"/>
                  </a:solidFill>
                  <a:latin typeface="Arial"/>
                </a:rPr>
                <a:t>devices</a:t>
              </a:r>
              <a:endParaRPr lang="fi-FI" sz="1400" b="1" i="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0" y="2603448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7194" y="3095264"/>
              <a:ext cx="30647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400" b="1" i="1" dirty="0">
                  <a:solidFill>
                    <a:srgbClr val="000000"/>
                  </a:solidFill>
                  <a:latin typeface="Arial"/>
                </a:rPr>
                <a:t>Data management for </a:t>
              </a:r>
              <a:r>
                <a:rPr lang="fi-FI" sz="1400" b="1" i="1" dirty="0" err="1" smtClean="0">
                  <a:solidFill>
                    <a:srgbClr val="000000"/>
                  </a:solidFill>
                  <a:latin typeface="Arial"/>
                </a:rPr>
                <a:t>health</a:t>
              </a:r>
              <a:r>
                <a:rPr lang="fi-FI" sz="1400" b="1" i="1" dirty="0" smtClean="0">
                  <a:solidFill>
                    <a:srgbClr val="000000"/>
                  </a:solidFill>
                  <a:latin typeface="Arial"/>
                </a:rPr>
                <a:t> </a:t>
              </a:r>
              <a:r>
                <a:rPr lang="fi-FI" sz="1400" b="1" i="1" dirty="0" err="1" smtClean="0">
                  <a:solidFill>
                    <a:srgbClr val="000000"/>
                  </a:solidFill>
                  <a:latin typeface="Arial"/>
                </a:rPr>
                <a:t>solutions</a:t>
              </a:r>
              <a:endParaRPr lang="fi-FI" sz="1400" b="1" i="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64072" y="3993633"/>
              <a:ext cx="1107996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cap="none" spc="0" dirty="0" smtClean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5G</a:t>
              </a:r>
              <a:endPara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5541524" y="573463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61063" y="1082663"/>
              <a:ext cx="2066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rgbClr val="000000"/>
                  </a:solidFill>
                  <a:latin typeface="Arial"/>
                </a:rPr>
                <a:t>eHealth applications</a:t>
              </a:r>
              <a:endParaRPr lang="en-US" sz="1400" b="1" i="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1126211" y="4957347"/>
              <a:ext cx="3537341" cy="1557646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190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i-FI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672213" y="5428393"/>
              <a:ext cx="2066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rgbClr val="000000"/>
                  </a:solidFill>
                  <a:latin typeface="Arial"/>
                </a:rPr>
                <a:t>Security and privacy</a:t>
              </a:r>
              <a:endParaRPr lang="en-US" sz="1400" b="1" i="1" dirty="0">
                <a:solidFill>
                  <a:srgbClr val="000000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988734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2988047531"/>
              </p:ext>
            </p:extLst>
          </p:nvPr>
        </p:nvGraphicFramePr>
        <p:xfrm>
          <a:off x="1187624" y="4966434"/>
          <a:ext cx="7325043" cy="191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99592" y="1075792"/>
            <a:ext cx="7613075" cy="4103687"/>
          </a:xfrm>
        </p:spPr>
        <p:txBody>
          <a:bodyPr/>
          <a:lstStyle/>
          <a:p>
            <a:r>
              <a:rPr lang="en-US" sz="2000" dirty="0" smtClean="0"/>
              <a:t>Identify and refine novel </a:t>
            </a:r>
            <a:r>
              <a:rPr lang="en-US" sz="2000" dirty="0"/>
              <a:t>use cases of eHealth that take advantage of 5G </a:t>
            </a:r>
            <a:r>
              <a:rPr lang="en-US" sz="2000" dirty="0" smtClean="0"/>
              <a:t>capabilities</a:t>
            </a:r>
          </a:p>
          <a:p>
            <a:r>
              <a:rPr lang="en-US" sz="2000" dirty="0" smtClean="0"/>
              <a:t>Define requirements and system architecture for 5G-enabled eHealth services based on the use cases </a:t>
            </a:r>
          </a:p>
          <a:p>
            <a:r>
              <a:rPr lang="en-US" sz="2000" dirty="0" smtClean="0"/>
              <a:t>Study </a:t>
            </a:r>
            <a:r>
              <a:rPr lang="en-US" sz="2000" dirty="0"/>
              <a:t>and develop 5G enablers for the use </a:t>
            </a:r>
            <a:r>
              <a:rPr lang="en-US" sz="2000" dirty="0" smtClean="0"/>
              <a:t>cases </a:t>
            </a:r>
          </a:p>
          <a:p>
            <a:r>
              <a:rPr lang="en-US" sz="2000" dirty="0" smtClean="0"/>
              <a:t>Develop novel eHealth applications and solutions</a:t>
            </a:r>
          </a:p>
          <a:p>
            <a:r>
              <a:rPr lang="en-US" sz="2000" dirty="0" smtClean="0"/>
              <a:t>Tackle interoperability </a:t>
            </a:r>
            <a:r>
              <a:rPr lang="en-US" sz="2000" dirty="0"/>
              <a:t>in terms of hardware and software to enable healthcare within </a:t>
            </a:r>
            <a:r>
              <a:rPr lang="en-US" sz="2000" dirty="0" smtClean="0"/>
              <a:t>5G </a:t>
            </a:r>
          </a:p>
          <a:p>
            <a:r>
              <a:rPr lang="en-US" sz="2000" dirty="0" smtClean="0"/>
              <a:t>Validate the solutions in real 5G test networks and using eHealth </a:t>
            </a:r>
            <a:r>
              <a:rPr lang="en-US" sz="2000" dirty="0" err="1" smtClean="0"/>
              <a:t>IoT</a:t>
            </a:r>
            <a:r>
              <a:rPr lang="en-US" sz="2000" dirty="0" smtClean="0"/>
              <a:t> </a:t>
            </a:r>
            <a:r>
              <a:rPr lang="en-US" sz="2000" dirty="0"/>
              <a:t>devices </a:t>
            </a:r>
            <a:r>
              <a:rPr lang="en-US" sz="2000" dirty="0" smtClean="0"/>
              <a:t>equipped </a:t>
            </a:r>
            <a:r>
              <a:rPr lang="en-US" sz="2000" dirty="0"/>
              <a:t>with various radios and standard </a:t>
            </a:r>
            <a:r>
              <a:rPr lang="en-US" sz="2000" dirty="0" smtClean="0"/>
              <a:t>protocols </a:t>
            </a:r>
          </a:p>
          <a:p>
            <a:r>
              <a:rPr lang="en-US" sz="2000" dirty="0" smtClean="0"/>
              <a:t>Disseminate, contribute to </a:t>
            </a:r>
            <a:r>
              <a:rPr lang="en-US" sz="2000" dirty="0" err="1" smtClean="0"/>
              <a:t>standardisation</a:t>
            </a:r>
            <a:r>
              <a:rPr lang="en-US" sz="2000" dirty="0" smtClean="0"/>
              <a:t> </a:t>
            </a:r>
            <a:r>
              <a:rPr lang="en-US" sz="2000" dirty="0"/>
              <a:t>and exploit the </a:t>
            </a:r>
            <a:r>
              <a:rPr lang="en-US" sz="2000" dirty="0" smtClean="0"/>
              <a:t>results </a:t>
            </a:r>
          </a:p>
          <a:p>
            <a:endParaRPr lang="fi-FI" sz="20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55576" y="620688"/>
            <a:ext cx="4513381" cy="4114800"/>
          </a:xfrm>
        </p:spPr>
        <p:txBody>
          <a:bodyPr/>
          <a:lstStyle/>
          <a:p>
            <a:r>
              <a:rPr lang="fi-FI" sz="1600" dirty="0" smtClean="0"/>
              <a:t>Finland</a:t>
            </a:r>
          </a:p>
          <a:p>
            <a:pPr lvl="1"/>
            <a:r>
              <a:rPr lang="fi-FI" sz="1600" dirty="0" smtClean="0"/>
              <a:t>Nokia Bell </a:t>
            </a:r>
            <a:r>
              <a:rPr lang="fi-FI" sz="1600" dirty="0" err="1" smtClean="0"/>
              <a:t>Labs</a:t>
            </a:r>
            <a:r>
              <a:rPr lang="fi-FI" sz="1600" dirty="0" smtClean="0"/>
              <a:t> , Mobile Networks and Technologies</a:t>
            </a:r>
          </a:p>
          <a:p>
            <a:pPr lvl="1"/>
            <a:r>
              <a:rPr lang="fi-FI" sz="1600" dirty="0" smtClean="0"/>
              <a:t>VTT Technical </a:t>
            </a:r>
            <a:r>
              <a:rPr lang="fi-FI" sz="1600" dirty="0" err="1" smtClean="0"/>
              <a:t>Research</a:t>
            </a:r>
            <a:r>
              <a:rPr lang="fi-FI" sz="1600" dirty="0" smtClean="0"/>
              <a:t> Centre of Finland Ltd (CC)</a:t>
            </a:r>
          </a:p>
          <a:p>
            <a:pPr lvl="1"/>
            <a:r>
              <a:rPr lang="fi-FI" sz="1600" dirty="0" smtClean="0"/>
              <a:t>Åbo Akademi </a:t>
            </a:r>
            <a:r>
              <a:rPr lang="fi-FI" sz="1600" dirty="0" err="1" smtClean="0"/>
              <a:t>University</a:t>
            </a:r>
            <a:endParaRPr lang="fi-FI" sz="1600" dirty="0" smtClean="0"/>
          </a:p>
          <a:p>
            <a:r>
              <a:rPr lang="fi-FI" sz="1600" dirty="0" smtClean="0"/>
              <a:t>Spain</a:t>
            </a:r>
          </a:p>
          <a:p>
            <a:pPr lvl="1"/>
            <a:r>
              <a:rPr lang="en-US" sz="1600" dirty="0" err="1"/>
              <a:t>Universitat</a:t>
            </a:r>
            <a:r>
              <a:rPr lang="en-US" sz="1600" dirty="0"/>
              <a:t> </a:t>
            </a:r>
            <a:r>
              <a:rPr lang="en-US" sz="1600" dirty="0" err="1"/>
              <a:t>Autònoma</a:t>
            </a:r>
            <a:r>
              <a:rPr lang="en-US" sz="1600" dirty="0"/>
              <a:t> de </a:t>
            </a:r>
            <a:r>
              <a:rPr lang="en-US" sz="1600" dirty="0" smtClean="0"/>
              <a:t>Barcelona</a:t>
            </a:r>
            <a:endParaRPr lang="fi-FI" sz="1600" dirty="0" smtClean="0"/>
          </a:p>
          <a:p>
            <a:pPr lvl="1"/>
            <a:r>
              <a:rPr lang="fi-FI" sz="1600" dirty="0" err="1" smtClean="0"/>
              <a:t>Experis</a:t>
            </a:r>
            <a:r>
              <a:rPr lang="fi-FI" sz="1600" dirty="0" smtClean="0"/>
              <a:t> IT</a:t>
            </a:r>
          </a:p>
          <a:p>
            <a:pPr lvl="1"/>
            <a:r>
              <a:rPr lang="fi-FI" sz="1600" dirty="0" err="1" smtClean="0"/>
              <a:t>Pulso</a:t>
            </a:r>
            <a:endParaRPr lang="fi-FI" sz="1600" dirty="0" smtClean="0"/>
          </a:p>
          <a:p>
            <a:pPr lvl="1"/>
            <a:r>
              <a:rPr lang="fi-FI" sz="1600" dirty="0" err="1" smtClean="0"/>
              <a:t>Quobis</a:t>
            </a:r>
            <a:endParaRPr lang="fi-FI" sz="1600" dirty="0" smtClean="0"/>
          </a:p>
          <a:p>
            <a:r>
              <a:rPr lang="fi-FI" sz="1600" dirty="0" err="1" smtClean="0"/>
              <a:t>Hungary</a:t>
            </a:r>
            <a:endParaRPr lang="fi-FI" sz="1600" dirty="0" smtClean="0"/>
          </a:p>
          <a:p>
            <a:pPr lvl="1"/>
            <a:r>
              <a:rPr lang="en-US" sz="1600" dirty="0" err="1"/>
              <a:t>BundlesLab</a:t>
            </a:r>
            <a:r>
              <a:rPr lang="en-US" sz="1600" dirty="0"/>
              <a:t> Ltd.</a:t>
            </a:r>
            <a:r>
              <a:rPr lang="fi-FI" sz="1600" dirty="0"/>
              <a:t> </a:t>
            </a:r>
            <a:r>
              <a:rPr lang="fi-FI" sz="1600" dirty="0" smtClean="0"/>
              <a:t>(CC)</a:t>
            </a:r>
          </a:p>
          <a:p>
            <a:r>
              <a:rPr lang="fi-FI" sz="1600" dirty="0" smtClean="0"/>
              <a:t>Korea</a:t>
            </a:r>
          </a:p>
          <a:p>
            <a:pPr lvl="1"/>
            <a:r>
              <a:rPr lang="en-US" sz="1600" dirty="0" smtClean="0"/>
              <a:t>KOOKMIN University(CC)</a:t>
            </a:r>
          </a:p>
          <a:p>
            <a:pPr lvl="1"/>
            <a:r>
              <a:rPr lang="en-US" sz="1600" dirty="0" smtClean="0"/>
              <a:t>HUFS </a:t>
            </a:r>
            <a:endParaRPr lang="fi-FI" sz="1600" dirty="0" smtClean="0"/>
          </a:p>
          <a:p>
            <a:r>
              <a:rPr lang="fi-FI" sz="1600" dirty="0" err="1" smtClean="0"/>
              <a:t>Belgium</a:t>
            </a:r>
            <a:endParaRPr lang="fi-FI" sz="1600" dirty="0" smtClean="0"/>
          </a:p>
          <a:p>
            <a:pPr lvl="1"/>
            <a:r>
              <a:rPr lang="fi-FI" sz="1600" dirty="0" smtClean="0"/>
              <a:t>IMEC (CC)</a:t>
            </a:r>
          </a:p>
          <a:p>
            <a:r>
              <a:rPr lang="fi-FI" sz="1600" dirty="0" smtClean="0"/>
              <a:t>Israel</a:t>
            </a:r>
          </a:p>
          <a:p>
            <a:pPr lvl="1"/>
            <a:r>
              <a:rPr lang="fi-FI" sz="1400" dirty="0" err="1" smtClean="0"/>
              <a:t>LiveU</a:t>
            </a:r>
            <a:endParaRPr lang="fi-FI" sz="1400" dirty="0" smtClean="0"/>
          </a:p>
          <a:p>
            <a:pPr lvl="1"/>
            <a:endParaRPr lang="fi-FI" sz="1400" dirty="0"/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865687" y="260648"/>
            <a:ext cx="4027488" cy="41148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595959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595959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595959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595959"/>
                </a:solidFill>
                <a:latin typeface="+mn-lt"/>
              </a:defRPr>
            </a:lvl9pPr>
          </a:lstStyle>
          <a:p>
            <a:r>
              <a:rPr lang="fi-FI" sz="1600" kern="0" dirty="0" err="1" smtClean="0"/>
              <a:t>Turkey</a:t>
            </a:r>
            <a:endParaRPr lang="fi-FI" sz="1600" kern="0" dirty="0" smtClean="0"/>
          </a:p>
          <a:p>
            <a:pPr lvl="1"/>
            <a:r>
              <a:rPr lang="en-US" sz="1600" kern="0" dirty="0" smtClean="0"/>
              <a:t>ENFORMA BİLİŞİM A.Ş.</a:t>
            </a:r>
            <a:r>
              <a:rPr lang="fi-FI" sz="1600" kern="0" dirty="0" smtClean="0"/>
              <a:t> (CC)</a:t>
            </a:r>
          </a:p>
          <a:p>
            <a:pPr lvl="1"/>
            <a:r>
              <a:rPr lang="fi-FI" sz="1600" kern="0" dirty="0" err="1" smtClean="0"/>
              <a:t>Memorial</a:t>
            </a:r>
            <a:r>
              <a:rPr lang="fi-FI" sz="1600" kern="0" dirty="0" smtClean="0"/>
              <a:t> Healthcare Group </a:t>
            </a:r>
          </a:p>
          <a:p>
            <a:pPr lvl="1"/>
            <a:r>
              <a:rPr lang="fi-FI" sz="1600" kern="0" dirty="0" err="1" smtClean="0"/>
              <a:t>Acıbadem</a:t>
            </a:r>
            <a:r>
              <a:rPr lang="fi-FI" sz="1600" kern="0" dirty="0" smtClean="0"/>
              <a:t> </a:t>
            </a:r>
            <a:r>
              <a:rPr lang="fi-FI" sz="1600" kern="0" dirty="0" err="1" smtClean="0"/>
              <a:t>University</a:t>
            </a:r>
            <a:r>
              <a:rPr lang="fi-FI" sz="1600" kern="0" dirty="0" smtClean="0"/>
              <a:t> - </a:t>
            </a:r>
            <a:r>
              <a:rPr lang="fi-FI" sz="1600" kern="0" dirty="0" err="1" smtClean="0"/>
              <a:t>Medical</a:t>
            </a:r>
            <a:r>
              <a:rPr lang="fi-FI" sz="1600" kern="0" dirty="0" smtClean="0"/>
              <a:t> Engineering</a:t>
            </a:r>
          </a:p>
          <a:p>
            <a:pPr lvl="1"/>
            <a:r>
              <a:rPr lang="fi-FI" sz="1600" kern="0" dirty="0" err="1" smtClean="0"/>
              <a:t>Turkcell</a:t>
            </a:r>
            <a:endParaRPr lang="fi-FI" sz="1600" kern="0" dirty="0" smtClean="0"/>
          </a:p>
          <a:p>
            <a:r>
              <a:rPr lang="fi-FI" sz="1800" kern="0" dirty="0" smtClean="0"/>
              <a:t>France </a:t>
            </a:r>
          </a:p>
          <a:p>
            <a:pPr lvl="1"/>
            <a:r>
              <a:rPr lang="fi-FI" sz="1600" kern="0" dirty="0" err="1" smtClean="0"/>
              <a:t>STMicro</a:t>
            </a:r>
            <a:endParaRPr lang="fi-FI" sz="1600" kern="0" dirty="0" smtClean="0"/>
          </a:p>
          <a:p>
            <a:r>
              <a:rPr lang="fi-FI" sz="1600" kern="0" dirty="0" smtClean="0"/>
              <a:t>Germany</a:t>
            </a:r>
          </a:p>
          <a:p>
            <a:pPr lvl="1"/>
            <a:r>
              <a:rPr lang="de-DE" sz="1600" kern="0" dirty="0" smtClean="0"/>
              <a:t>MCS Data </a:t>
            </a:r>
            <a:r>
              <a:rPr lang="de-DE" sz="1600" kern="0" dirty="0" err="1" smtClean="0"/>
              <a:t>labs</a:t>
            </a:r>
            <a:endParaRPr lang="de-DE" sz="1600" kern="0" dirty="0" smtClean="0"/>
          </a:p>
          <a:p>
            <a:pPr lvl="1"/>
            <a:r>
              <a:rPr lang="de-DE" sz="1600" kern="0" dirty="0" smtClean="0"/>
              <a:t>DAI Labor, Technische Universität Berlin (CC)</a:t>
            </a:r>
          </a:p>
          <a:p>
            <a:pPr lvl="1"/>
            <a:r>
              <a:rPr lang="fi-FI" sz="1600" kern="0" dirty="0" err="1" smtClean="0"/>
              <a:t>Highstreet</a:t>
            </a:r>
            <a:r>
              <a:rPr lang="fi-FI" sz="1600" kern="0" dirty="0" smtClean="0"/>
              <a:t> </a:t>
            </a:r>
            <a:r>
              <a:rPr lang="fi-FI" sz="1600" kern="0" dirty="0" err="1" smtClean="0"/>
              <a:t>technologies</a:t>
            </a:r>
            <a:r>
              <a:rPr lang="fi-FI" sz="1600" kern="0" dirty="0" smtClean="0"/>
              <a:t> </a:t>
            </a:r>
            <a:r>
              <a:rPr lang="fi-FI" sz="1600" kern="0" dirty="0" err="1" smtClean="0"/>
              <a:t>GmbH</a:t>
            </a:r>
            <a:endParaRPr lang="fi-FI" sz="1600" kern="0" dirty="0" smtClean="0"/>
          </a:p>
          <a:p>
            <a:pPr lvl="1"/>
            <a:r>
              <a:rPr lang="fi-FI" sz="1600" kern="0" dirty="0" err="1" smtClean="0"/>
              <a:t>Fraunhofer</a:t>
            </a:r>
            <a:r>
              <a:rPr lang="fi-FI" sz="1600" kern="0" dirty="0" smtClean="0"/>
              <a:t> IIS</a:t>
            </a:r>
          </a:p>
          <a:p>
            <a:r>
              <a:rPr lang="fi-FI" sz="1600" kern="0" dirty="0" err="1" smtClean="0"/>
              <a:t>Ukraine</a:t>
            </a:r>
            <a:endParaRPr lang="fi-FI" sz="1600" kern="0" dirty="0" smtClean="0"/>
          </a:p>
          <a:p>
            <a:pPr lvl="1"/>
            <a:r>
              <a:rPr lang="en-US" sz="1600" kern="0" dirty="0" smtClean="0"/>
              <a:t>National Technical University of Ukraine “Igor Sikorsky Kyiv Polytechnic Institute”</a:t>
            </a:r>
            <a:r>
              <a:rPr lang="fi-FI" sz="1600" kern="0" dirty="0" smtClean="0"/>
              <a:t> (CC)</a:t>
            </a:r>
          </a:p>
          <a:p>
            <a:r>
              <a:rPr lang="fi-FI" sz="1600" kern="0" dirty="0" err="1" smtClean="0"/>
              <a:t>Sweden</a:t>
            </a:r>
            <a:r>
              <a:rPr lang="fi-FI" sz="1600" kern="0" dirty="0" smtClean="0"/>
              <a:t> </a:t>
            </a:r>
          </a:p>
          <a:p>
            <a:pPr lvl="1"/>
            <a:r>
              <a:rPr lang="en-US" sz="1600" kern="0" dirty="0" err="1" smtClean="0"/>
              <a:t>Mälardalen</a:t>
            </a:r>
            <a:r>
              <a:rPr lang="en-US" sz="1600" kern="0" dirty="0" smtClean="0"/>
              <a:t> University (CC)</a:t>
            </a:r>
          </a:p>
          <a:p>
            <a:pPr lvl="1"/>
            <a:r>
              <a:rPr lang="en-US" sz="1600" kern="0" dirty="0" smtClean="0"/>
              <a:t>CNET</a:t>
            </a:r>
          </a:p>
          <a:p>
            <a:pPr lvl="1"/>
            <a:r>
              <a:rPr lang="fi-FI" sz="1600" kern="0" dirty="0"/>
              <a:t>RISE/SICS, </a:t>
            </a:r>
            <a:r>
              <a:rPr lang="fi-FI" sz="1600" kern="0" dirty="0" err="1"/>
              <a:t>Alten</a:t>
            </a:r>
            <a:r>
              <a:rPr lang="fi-FI" sz="1600" kern="0" dirty="0"/>
              <a:t> and Tele2</a:t>
            </a:r>
          </a:p>
        </p:txBody>
      </p:sp>
    </p:spTree>
    <p:extLst>
      <p:ext uri="{BB962C8B-B14F-4D97-AF65-F5344CB8AC3E}">
        <p14:creationId xmlns:p14="http://schemas.microsoft.com/office/powerpoint/2010/main" val="1183406983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597666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For more information and for interest to participate please contact:</a:t>
            </a:r>
          </a:p>
          <a:p>
            <a:pPr lvl="0"/>
            <a:r>
              <a:rPr lang="en-GB" sz="1600" dirty="0" smtClean="0">
                <a:solidFill>
                  <a:srgbClr val="000000"/>
                </a:solidFill>
              </a:rPr>
              <a:t>		Anna Sachinopoulou</a:t>
            </a:r>
            <a:endParaRPr lang="en-GB" sz="1600" dirty="0">
              <a:solidFill>
                <a:srgbClr val="000000"/>
              </a:solidFill>
            </a:endParaRPr>
          </a:p>
          <a:p>
            <a:pPr lvl="0"/>
            <a:r>
              <a:rPr lang="en-GB" sz="1600" dirty="0">
                <a:solidFill>
                  <a:srgbClr val="000000"/>
                </a:solidFill>
              </a:rPr>
              <a:t>		</a:t>
            </a:r>
            <a:r>
              <a:rPr lang="en-GB" sz="1600" dirty="0" smtClean="0">
                <a:solidFill>
                  <a:srgbClr val="000000"/>
                </a:solidFill>
              </a:rPr>
              <a:t>Research </a:t>
            </a:r>
            <a:r>
              <a:rPr lang="en-GB" sz="1600" dirty="0">
                <a:solidFill>
                  <a:srgbClr val="000000"/>
                </a:solidFill>
              </a:rPr>
              <a:t>S</a:t>
            </a:r>
            <a:r>
              <a:rPr lang="en-GB" sz="1600" dirty="0" smtClean="0">
                <a:solidFill>
                  <a:srgbClr val="000000"/>
                </a:solidFill>
              </a:rPr>
              <a:t>cientist</a:t>
            </a:r>
          </a:p>
          <a:p>
            <a:pPr lvl="0"/>
            <a:r>
              <a:rPr lang="en-GB" sz="1600" dirty="0">
                <a:solidFill>
                  <a:srgbClr val="000000"/>
                </a:solidFill>
              </a:rPr>
              <a:t>		Digital </a:t>
            </a:r>
            <a:r>
              <a:rPr lang="en-GB" sz="1600" dirty="0" smtClean="0">
                <a:solidFill>
                  <a:srgbClr val="000000"/>
                </a:solidFill>
              </a:rPr>
              <a:t>Transformation, </a:t>
            </a:r>
            <a:r>
              <a:rPr lang="en-GB" sz="1600" dirty="0">
                <a:solidFill>
                  <a:srgbClr val="000000"/>
                </a:solidFill>
              </a:rPr>
              <a:t>VTT</a:t>
            </a:r>
          </a:p>
          <a:p>
            <a:pPr lvl="0"/>
            <a:r>
              <a:rPr lang="en-GB" sz="1600" dirty="0">
                <a:solidFill>
                  <a:srgbClr val="000000"/>
                </a:solidFill>
              </a:rPr>
              <a:t>		</a:t>
            </a:r>
            <a:r>
              <a:rPr lang="en-GB" sz="1600" dirty="0" smtClean="0">
                <a:solidFill>
                  <a:srgbClr val="000000"/>
                </a:solidFill>
                <a:hlinkClick r:id="rId2"/>
              </a:rPr>
              <a:t>anna.sachinopoulou@vtt.fi</a:t>
            </a:r>
            <a:endParaRPr lang="en-GB" sz="1600" dirty="0" smtClean="0">
              <a:solidFill>
                <a:srgbClr val="000000"/>
              </a:solidFill>
            </a:endParaRPr>
          </a:p>
          <a:p>
            <a:pPr lvl="0"/>
            <a:r>
              <a:rPr lang="en-GB" sz="1600" b="1" dirty="0">
                <a:solidFill>
                  <a:srgbClr val="000000"/>
                </a:solidFill>
              </a:rPr>
              <a:t>		</a:t>
            </a:r>
            <a:r>
              <a:rPr lang="en-GB" sz="1600" dirty="0">
                <a:solidFill>
                  <a:srgbClr val="000000"/>
                </a:solidFill>
              </a:rPr>
              <a:t>+358 20 722 </a:t>
            </a:r>
            <a:r>
              <a:rPr lang="fi-FI" sz="1600" dirty="0"/>
              <a:t>2462</a:t>
            </a:r>
            <a:endParaRPr lang="en-GB" sz="1600" dirty="0">
              <a:solidFill>
                <a:srgbClr val="000000"/>
              </a:solidFill>
            </a:endParaRPr>
          </a:p>
          <a:p>
            <a:pPr lvl="0"/>
            <a:r>
              <a:rPr lang="en-GB" sz="1600" dirty="0">
                <a:solidFill>
                  <a:srgbClr val="000000"/>
                </a:solidFill>
              </a:rPr>
              <a:t>		Kaitoväylä 1, </a:t>
            </a:r>
            <a:r>
              <a:rPr lang="en-GB" sz="1600" dirty="0" err="1">
                <a:solidFill>
                  <a:srgbClr val="000000"/>
                </a:solidFill>
              </a:rPr>
              <a:t>P.O.Box</a:t>
            </a:r>
            <a:r>
              <a:rPr lang="en-GB" sz="1600" dirty="0">
                <a:solidFill>
                  <a:srgbClr val="000000"/>
                </a:solidFill>
              </a:rPr>
              <a:t> 1100</a:t>
            </a:r>
          </a:p>
          <a:p>
            <a:pPr lvl="0"/>
            <a:r>
              <a:rPr lang="en-GB" sz="1600" dirty="0">
                <a:solidFill>
                  <a:srgbClr val="000000"/>
                </a:solidFill>
              </a:rPr>
              <a:t>		FIN-90571 OULU, </a:t>
            </a:r>
            <a:r>
              <a:rPr lang="en-GB" sz="1600" dirty="0" smtClean="0">
                <a:solidFill>
                  <a:srgbClr val="000000"/>
                </a:solidFill>
              </a:rPr>
              <a:t>FINLAND</a:t>
            </a:r>
          </a:p>
          <a:p>
            <a:pPr lvl="0"/>
            <a:endParaRPr lang="en-GB" sz="1600" dirty="0" smtClean="0">
              <a:solidFill>
                <a:srgbClr val="000000"/>
              </a:solidFill>
            </a:endParaRPr>
          </a:p>
          <a:p>
            <a:r>
              <a:rPr lang="en-GB" sz="1800" dirty="0" smtClean="0"/>
              <a:t>		</a:t>
            </a:r>
            <a:r>
              <a:rPr lang="en-GB" sz="1600" dirty="0" smtClean="0"/>
              <a:t>Milla Immonen </a:t>
            </a:r>
          </a:p>
          <a:p>
            <a:r>
              <a:rPr lang="en-GB" sz="1600" dirty="0"/>
              <a:t>		Senior </a:t>
            </a:r>
            <a:r>
              <a:rPr lang="en-GB" sz="1600" dirty="0" smtClean="0"/>
              <a:t>Scientist</a:t>
            </a:r>
            <a:r>
              <a:rPr lang="en-GB" sz="1600" dirty="0"/>
              <a:t>, </a:t>
            </a:r>
            <a:r>
              <a:rPr lang="en-GB" sz="1600" dirty="0" smtClean="0"/>
              <a:t>Project Manager</a:t>
            </a:r>
            <a:endParaRPr lang="en-GB" sz="1600" dirty="0"/>
          </a:p>
          <a:p>
            <a:r>
              <a:rPr lang="en-GB" sz="1600" dirty="0"/>
              <a:t>		</a:t>
            </a:r>
            <a:r>
              <a:rPr lang="en-GB" sz="1600" dirty="0" smtClean="0"/>
              <a:t>Smart Health</a:t>
            </a:r>
            <a:r>
              <a:rPr lang="en-GB" sz="1600" dirty="0"/>
              <a:t>, VTT</a:t>
            </a:r>
          </a:p>
          <a:p>
            <a:r>
              <a:rPr lang="en-GB" sz="1600" dirty="0"/>
              <a:t>		</a:t>
            </a:r>
            <a:r>
              <a:rPr lang="en-GB" sz="1600" dirty="0">
                <a:hlinkClick r:id="rId3"/>
              </a:rPr>
              <a:t>milla.immonen@vtt.fi</a:t>
            </a:r>
            <a:endParaRPr lang="en-GB" sz="1600" dirty="0"/>
          </a:p>
          <a:p>
            <a:r>
              <a:rPr lang="en-GB" sz="1600" b="1" dirty="0"/>
              <a:t>		</a:t>
            </a:r>
            <a:r>
              <a:rPr lang="en-GB" sz="1600" dirty="0"/>
              <a:t>+358 20 722 2168</a:t>
            </a:r>
          </a:p>
          <a:p>
            <a:r>
              <a:rPr lang="en-GB" sz="1600" dirty="0"/>
              <a:t>		Kaitoväylä 1, </a:t>
            </a:r>
            <a:r>
              <a:rPr lang="en-GB" sz="1600" dirty="0" err="1"/>
              <a:t>P.O.Box</a:t>
            </a:r>
            <a:r>
              <a:rPr lang="en-GB" sz="1600" dirty="0"/>
              <a:t> 1100</a:t>
            </a:r>
          </a:p>
          <a:p>
            <a:r>
              <a:rPr lang="en-GB" sz="1600" dirty="0"/>
              <a:t>		FIN-90571 OULU, FINLAND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709" y="4595124"/>
            <a:ext cx="1034572" cy="1554546"/>
          </a:xfrm>
          <a:prstGeom prst="rect">
            <a:avLst/>
          </a:prstGeom>
          <a:effectLst/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5236801"/>
            <a:ext cx="2590800" cy="914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9709" y="2636912"/>
            <a:ext cx="1123933" cy="143480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343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Celtic-Plus-white</vt:lpstr>
      <vt:lpstr>Celtic-Plus Event Project Ideas and Networking 20th of June, Helsinki</vt:lpstr>
      <vt:lpstr>Vision </vt:lpstr>
      <vt:lpstr>PowerPoint Presentation</vt:lpstr>
      <vt:lpstr>Approach</vt:lpstr>
      <vt:lpstr>PowerPoint Presentation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Proposers Day</dc:title>
  <dc:creator>herrmann@celticplus.eu</dc:creator>
  <cp:lastModifiedBy>Peter Herrmann</cp:lastModifiedBy>
  <cp:revision>104</cp:revision>
  <cp:lastPrinted>2014-09-11T12:29:40Z</cp:lastPrinted>
  <dcterms:created xsi:type="dcterms:W3CDTF">2014-06-18T11:29:22Z</dcterms:created>
  <dcterms:modified xsi:type="dcterms:W3CDTF">2017-06-16T10:50:51Z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453215215</vt:i4>
  </property>
  <property fmtid="{D5CDD505-2E9C-101B-9397-08002B2CF9AE}" pid="4" name="_EmailSubject">
    <vt:lpwstr>Presentation for Tuesday the 20th</vt:lpwstr>
  </property>
  <property fmtid="{D5CDD505-2E9C-101B-9397-08002B2CF9AE}" pid="5" name="_AuthorEmail">
    <vt:lpwstr>Anna.Sachinopoulou@vtt.fi</vt:lpwstr>
  </property>
  <property fmtid="{D5CDD505-2E9C-101B-9397-08002B2CF9AE}" pid="6" name="_AuthorEmailDisplayName">
    <vt:lpwstr>Sachinopoulou Anna</vt:lpwstr>
  </property>
</Properties>
</file>