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78" r:id="rId3"/>
    <p:sldId id="277" r:id="rId4"/>
    <p:sldId id="273" r:id="rId5"/>
    <p:sldId id="276" r:id="rId6"/>
    <p:sldId id="274" r:id="rId7"/>
    <p:sldId id="275" r:id="rId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A9F5"/>
    <a:srgbClr val="993300"/>
    <a:srgbClr val="FF0000"/>
    <a:srgbClr val="FF9933"/>
    <a:srgbClr val="FFCC00"/>
    <a:srgbClr val="B99D77"/>
    <a:srgbClr val="EEFAA4"/>
    <a:srgbClr val="8BC53E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21" autoAdjust="0"/>
  </p:normalViewPr>
  <p:slideViewPr>
    <p:cSldViewPr showGuides="1">
      <p:cViewPr>
        <p:scale>
          <a:sx n="89" d="100"/>
          <a:sy n="89" d="100"/>
        </p:scale>
        <p:origin x="-826" y="-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15/06/2017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sz="1200" i="1" dirty="0">
                <a:solidFill>
                  <a:srgbClr val="00B0F0"/>
                </a:solidFill>
              </a:rPr>
              <a:t>1 slide:  What is the main benefit of the idea/proposal? </a:t>
            </a:r>
            <a:r>
              <a:rPr lang="de-DE" sz="1200" i="1" dirty="0" err="1">
                <a:solidFill>
                  <a:srgbClr val="00B0F0"/>
                </a:solidFill>
              </a:rPr>
              <a:t>What</a:t>
            </a:r>
            <a:r>
              <a:rPr lang="de-DE" sz="1200" i="1" dirty="0">
                <a:solidFill>
                  <a:srgbClr val="00B0F0"/>
                </a:solidFill>
              </a:rPr>
              <a:t> </a:t>
            </a:r>
            <a:r>
              <a:rPr lang="de-DE" sz="1200" i="1" dirty="0" err="1">
                <a:solidFill>
                  <a:srgbClr val="00B0F0"/>
                </a:solidFill>
              </a:rPr>
              <a:t>makes</a:t>
            </a:r>
            <a:r>
              <a:rPr lang="de-DE" sz="1200" i="1" dirty="0">
                <a:solidFill>
                  <a:srgbClr val="00B0F0"/>
                </a:solidFill>
              </a:rPr>
              <a:t> </a:t>
            </a:r>
            <a:r>
              <a:rPr lang="de-DE" sz="1200" i="1" dirty="0" err="1">
                <a:solidFill>
                  <a:srgbClr val="00B0F0"/>
                </a:solidFill>
              </a:rPr>
              <a:t>the</a:t>
            </a:r>
            <a:r>
              <a:rPr lang="de-DE" sz="1200" i="1" dirty="0">
                <a:solidFill>
                  <a:srgbClr val="00B0F0"/>
                </a:solidFill>
              </a:rPr>
              <a:t> </a:t>
            </a:r>
            <a:r>
              <a:rPr lang="de-DE" sz="1200" i="1" dirty="0" err="1">
                <a:solidFill>
                  <a:srgbClr val="00B0F0"/>
                </a:solidFill>
              </a:rPr>
              <a:t>added</a:t>
            </a:r>
            <a:r>
              <a:rPr lang="de-DE" sz="1200" i="1" dirty="0">
                <a:solidFill>
                  <a:srgbClr val="00B0F0"/>
                </a:solidFill>
              </a:rPr>
              <a:t> </a:t>
            </a:r>
            <a:r>
              <a:rPr lang="de-DE" sz="1200" i="1" dirty="0" err="1">
                <a:solidFill>
                  <a:srgbClr val="00B0F0"/>
                </a:solidFill>
              </a:rPr>
              <a:t>value</a:t>
            </a:r>
            <a:r>
              <a:rPr lang="de-DE" sz="1200" i="1" dirty="0">
                <a:solidFill>
                  <a:srgbClr val="00B0F0"/>
                </a:solidFill>
              </a:rPr>
              <a:t>? </a:t>
            </a:r>
            <a:r>
              <a:rPr lang="de-DE" sz="1200" i="1" dirty="0" err="1">
                <a:solidFill>
                  <a:srgbClr val="00B0F0"/>
                </a:solidFill>
              </a:rPr>
              <a:t>Why</a:t>
            </a:r>
            <a:r>
              <a:rPr lang="de-DE" sz="1200" i="1" dirty="0">
                <a:solidFill>
                  <a:srgbClr val="00B0F0"/>
                </a:solidFill>
              </a:rPr>
              <a:t> </a:t>
            </a:r>
            <a:r>
              <a:rPr lang="de-DE" sz="1200" i="1" dirty="0" err="1">
                <a:solidFill>
                  <a:srgbClr val="00B0F0"/>
                </a:solidFill>
              </a:rPr>
              <a:t>should</a:t>
            </a:r>
            <a:r>
              <a:rPr lang="de-DE" sz="1200" i="1" dirty="0">
                <a:solidFill>
                  <a:srgbClr val="00B0F0"/>
                </a:solidFill>
              </a:rPr>
              <a:t> I </a:t>
            </a:r>
            <a:r>
              <a:rPr lang="de-DE" sz="1200" i="1" dirty="0" err="1">
                <a:solidFill>
                  <a:srgbClr val="00B0F0"/>
                </a:solidFill>
              </a:rPr>
              <a:t>participate</a:t>
            </a:r>
            <a:r>
              <a:rPr lang="de-DE" sz="1200" i="1" dirty="0">
                <a:solidFill>
                  <a:srgbClr val="00B0F0"/>
                </a:solidFill>
              </a:rPr>
              <a:t> in </a:t>
            </a:r>
            <a:r>
              <a:rPr lang="de-DE" sz="1200" i="1" dirty="0" err="1">
                <a:solidFill>
                  <a:srgbClr val="00B0F0"/>
                </a:solidFill>
              </a:rPr>
              <a:t>the</a:t>
            </a:r>
            <a:r>
              <a:rPr lang="de-DE" sz="1200" i="1" dirty="0">
                <a:solidFill>
                  <a:srgbClr val="00B0F0"/>
                </a:solidFill>
              </a:rPr>
              <a:t> </a:t>
            </a:r>
            <a:r>
              <a:rPr lang="de-DE" sz="1200" i="1" dirty="0" err="1">
                <a:solidFill>
                  <a:srgbClr val="00B0F0"/>
                </a:solidFill>
              </a:rPr>
              <a:t>project</a:t>
            </a:r>
            <a:r>
              <a:rPr lang="de-DE" sz="1200" i="1" dirty="0">
                <a:solidFill>
                  <a:srgbClr val="00B0F0"/>
                </a:solidFill>
              </a:rPr>
              <a:t>?</a:t>
            </a:r>
            <a:endParaRPr lang="en-GB" sz="1200" i="1" dirty="0">
              <a:solidFill>
                <a:srgbClr val="00B0F0"/>
              </a:solidFill>
            </a:endParaRP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2CA66-A9CB-461C-A236-F69D99339ACF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7865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sz="1200" i="1" dirty="0">
                <a:solidFill>
                  <a:schemeClr val="tx1"/>
                </a:solidFill>
              </a:rPr>
              <a:t>1 slide: </a:t>
            </a:r>
          </a:p>
          <a:p>
            <a:pPr algn="l"/>
            <a:r>
              <a:rPr lang="en-GB" sz="1200" i="1" dirty="0">
                <a:solidFill>
                  <a:schemeClr val="tx1"/>
                </a:solidFill>
              </a:rPr>
              <a:t>Very short info about the profile of your organisation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2CA66-A9CB-461C-A236-F69D99339ACF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9307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sz="1200" i="1" dirty="0">
                <a:solidFill>
                  <a:srgbClr val="00B0F0"/>
                </a:solidFill>
              </a:rPr>
              <a:t>1 slide: Short info what the idea/proposal is about  (vision, motivation, content)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2CA66-A9CB-461C-A236-F69D99339ACF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4593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sz="1200" i="1" dirty="0">
                <a:solidFill>
                  <a:srgbClr val="00B0F0"/>
                </a:solidFill>
              </a:rPr>
              <a:t>1 slide: Short info on expected outcome, impacts, schedule 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2CA66-A9CB-461C-A236-F69D99339ACF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5100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sz="1200" i="1" dirty="0">
                <a:solidFill>
                  <a:srgbClr val="00B0F0"/>
                </a:solidFill>
              </a:rPr>
              <a:t>1 slide: Existing consortium, involved countries. Expertise, profiles and types of partners you are looking for.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2CA66-A9CB-461C-A236-F69D99339ACF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651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edward.mutafungwa@aalto.f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en-US" altLang="en-US" sz="2800" b="0" dirty="0"/>
              <a:t>Celtic-Plus Proposers Day</a:t>
            </a:r>
            <a:br>
              <a:rPr lang="en-US" altLang="en-US" sz="2800" b="0" dirty="0"/>
            </a:br>
            <a:r>
              <a:rPr lang="en-US" altLang="en-US" sz="2800" b="0"/>
              <a:t>20</a:t>
            </a:r>
            <a:r>
              <a:rPr lang="en-US" altLang="en-US" sz="2800" b="0" baseline="30000"/>
              <a:t>th</a:t>
            </a:r>
            <a:r>
              <a:rPr lang="en-US" altLang="en-US" sz="2800" b="0"/>
              <a:t> June </a:t>
            </a:r>
            <a:r>
              <a:rPr lang="en-US" altLang="en-US" sz="2800" b="0" dirty="0"/>
              <a:t>2017, Helsinki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5496" y="2564904"/>
            <a:ext cx="9073008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sz="4000" kern="0" dirty="0"/>
              <a:t>Resilient &amp; Scalable Slicing over Multiple Domains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39552" y="3789040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sz="1800" b="0" i="1" kern="0" dirty="0" smtClean="0"/>
              <a:t>Prof. Tarik Taleb </a:t>
            </a:r>
            <a:endParaRPr lang="en-US" altLang="en-US" sz="1800" b="0" i="1" kern="0" dirty="0"/>
          </a:p>
          <a:p>
            <a:r>
              <a:rPr lang="en-US" altLang="en-US" sz="1800" b="0" i="1" kern="0" dirty="0"/>
              <a:t>Aalto University, Finland</a:t>
            </a:r>
          </a:p>
          <a:p>
            <a:r>
              <a:rPr lang="en-US" altLang="en-US" sz="1800" b="0" i="1" kern="0" dirty="0" smtClean="0">
                <a:hlinkClick r:id="rId2"/>
              </a:rPr>
              <a:t>Tarik.taleb@aalto.fi</a:t>
            </a:r>
            <a:endParaRPr lang="en-US" altLang="en-US" sz="1800" b="0" i="1" kern="0" dirty="0"/>
          </a:p>
          <a:p>
            <a:endParaRPr lang="en-US" altLang="en-US" sz="1800" b="0" i="1" kern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29" t="23530" r="18892" b="23529"/>
          <a:stretch/>
        </p:blipFill>
        <p:spPr>
          <a:xfrm>
            <a:off x="1187624" y="4521463"/>
            <a:ext cx="1512168" cy="123722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>
            <a:extLst>
              <a:ext uri="{FF2B5EF4-FFF2-40B4-BE49-F238E27FC236}">
                <a16:creationId xmlns:a16="http://schemas.microsoft.com/office/drawing/2014/main" xmlns="" id="{37109CA4-B640-4F64-ACAE-5ADE237DA0B8}"/>
              </a:ext>
            </a:extLst>
          </p:cNvPr>
          <p:cNvSpPr/>
          <p:nvPr/>
        </p:nvSpPr>
        <p:spPr>
          <a:xfrm>
            <a:off x="3359942" y="4185266"/>
            <a:ext cx="1548000" cy="234007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xmlns="" id="{1606DF11-BFF1-45F7-A3AD-3425C8AA302D}"/>
              </a:ext>
            </a:extLst>
          </p:cNvPr>
          <p:cNvSpPr/>
          <p:nvPr/>
        </p:nvSpPr>
        <p:spPr>
          <a:xfrm>
            <a:off x="5011127" y="4185265"/>
            <a:ext cx="1548000" cy="2317307"/>
          </a:xfrm>
          <a:prstGeom prst="rect">
            <a:avLst/>
          </a:prstGeom>
          <a:solidFill>
            <a:srgbClr val="EEFA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Teaser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739062" y="3351173"/>
            <a:ext cx="1441450" cy="358775"/>
          </a:xfrm>
        </p:spPr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3" name="Rectangle 2"/>
          <p:cNvSpPr/>
          <p:nvPr/>
        </p:nvSpPr>
        <p:spPr>
          <a:xfrm>
            <a:off x="4834397" y="6643137"/>
            <a:ext cx="3870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100" i="1" kern="0" dirty="0" smtClean="0"/>
              <a:t>Prof. Tarik Taleb, </a:t>
            </a:r>
            <a:r>
              <a:rPr lang="en-US" altLang="en-US" sz="1100" i="1" kern="0" dirty="0"/>
              <a:t>Aalto Univ., </a:t>
            </a:r>
            <a:r>
              <a:rPr lang="en-US" altLang="en-US" sz="1100" i="1" kern="0" dirty="0" smtClean="0"/>
              <a:t>Tarik.taleb@aalto.fi</a:t>
            </a:r>
            <a:endParaRPr lang="en-GB" sz="1100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xmlns="" id="{668FBE92-4B83-4CE5-93B2-80B1E0A9F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0057" y="1675458"/>
            <a:ext cx="1963206" cy="1389686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6330EA16-9E04-4278-B7C3-C5A74A562086}"/>
              </a:ext>
            </a:extLst>
          </p:cNvPr>
          <p:cNvSpPr/>
          <p:nvPr/>
        </p:nvSpPr>
        <p:spPr>
          <a:xfrm>
            <a:off x="6662021" y="4185265"/>
            <a:ext cx="1548000" cy="2317308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xmlns="" id="{668E8A2E-6651-4641-ABF1-F45C6C5CFB91}"/>
              </a:ext>
            </a:extLst>
          </p:cNvPr>
          <p:cNvSpPr txBox="1"/>
          <p:nvPr/>
        </p:nvSpPr>
        <p:spPr>
          <a:xfrm>
            <a:off x="3527626" y="6002126"/>
            <a:ext cx="1199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Provider</a:t>
            </a:r>
          </a:p>
          <a:p>
            <a:pPr algn="ctr"/>
            <a:r>
              <a:rPr lang="en-GB" sz="1400" b="1" dirty="0"/>
              <a:t>Domain A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xmlns="" id="{623757CF-EDD5-4517-B95F-BEFCD00C3EBC}"/>
              </a:ext>
            </a:extLst>
          </p:cNvPr>
          <p:cNvSpPr txBox="1"/>
          <p:nvPr/>
        </p:nvSpPr>
        <p:spPr>
          <a:xfrm>
            <a:off x="5088614" y="5979353"/>
            <a:ext cx="1199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Provider</a:t>
            </a:r>
          </a:p>
          <a:p>
            <a:pPr algn="ctr"/>
            <a:r>
              <a:rPr lang="en-GB" sz="1400" b="1" dirty="0"/>
              <a:t>Domain B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xmlns="" id="{DC88D348-26B3-45F0-B11F-66F5723BB4B2}"/>
              </a:ext>
            </a:extLst>
          </p:cNvPr>
          <p:cNvSpPr txBox="1"/>
          <p:nvPr/>
        </p:nvSpPr>
        <p:spPr>
          <a:xfrm>
            <a:off x="6662021" y="5968331"/>
            <a:ext cx="1199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Provider</a:t>
            </a:r>
          </a:p>
          <a:p>
            <a:pPr algn="ctr"/>
            <a:r>
              <a:rPr lang="en-GB" sz="1400" b="1" dirty="0"/>
              <a:t>Domain C</a:t>
            </a:r>
          </a:p>
        </p:txBody>
      </p:sp>
      <p:sp>
        <p:nvSpPr>
          <p:cNvPr id="34" name="Rettangolo con angoli arrotondati 33">
            <a:extLst>
              <a:ext uri="{FF2B5EF4-FFF2-40B4-BE49-F238E27FC236}">
                <a16:creationId xmlns:a16="http://schemas.microsoft.com/office/drawing/2014/main" xmlns="" id="{6600322C-04B8-4D13-8897-46024587E0CB}"/>
              </a:ext>
            </a:extLst>
          </p:cNvPr>
          <p:cNvSpPr/>
          <p:nvPr/>
        </p:nvSpPr>
        <p:spPr>
          <a:xfrm>
            <a:off x="3404282" y="3310072"/>
            <a:ext cx="4805740" cy="65232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xmlns="" id="{AA7242F3-0F3F-4BE1-AAEB-21CD9F507730}"/>
              </a:ext>
            </a:extLst>
          </p:cNvPr>
          <p:cNvSpPr/>
          <p:nvPr/>
        </p:nvSpPr>
        <p:spPr>
          <a:xfrm>
            <a:off x="3361801" y="4362262"/>
            <a:ext cx="3199184" cy="587400"/>
          </a:xfrm>
          <a:prstGeom prst="rect">
            <a:avLst/>
          </a:prstGeom>
          <a:solidFill>
            <a:srgbClr val="FF9933">
              <a:alpha val="6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xmlns="" id="{B9F835ED-B588-42D0-9372-53A29FFF2085}"/>
              </a:ext>
            </a:extLst>
          </p:cNvPr>
          <p:cNvSpPr txBox="1"/>
          <p:nvPr/>
        </p:nvSpPr>
        <p:spPr>
          <a:xfrm>
            <a:off x="3676937" y="4330818"/>
            <a:ext cx="2558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Federated slice 1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xmlns="" id="{FE59482F-119F-444C-8ED8-DCFEFE0A124D}"/>
              </a:ext>
            </a:extLst>
          </p:cNvPr>
          <p:cNvSpPr txBox="1"/>
          <p:nvPr/>
        </p:nvSpPr>
        <p:spPr>
          <a:xfrm>
            <a:off x="3573036" y="4651374"/>
            <a:ext cx="11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Slice A,1</a:t>
            </a:r>
          </a:p>
        </p:txBody>
      </p:sp>
      <p:sp>
        <p:nvSpPr>
          <p:cNvPr id="39" name="Parallelogramma 38">
            <a:extLst>
              <a:ext uri="{FF2B5EF4-FFF2-40B4-BE49-F238E27FC236}">
                <a16:creationId xmlns:a16="http://schemas.microsoft.com/office/drawing/2014/main" xmlns="" id="{01AAE154-B08E-43FD-90D9-4ADE1A031112}"/>
              </a:ext>
            </a:extLst>
          </p:cNvPr>
          <p:cNvSpPr/>
          <p:nvPr/>
        </p:nvSpPr>
        <p:spPr>
          <a:xfrm>
            <a:off x="3397328" y="4659816"/>
            <a:ext cx="1466351" cy="242176"/>
          </a:xfrm>
          <a:prstGeom prst="parallelogram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xmlns="" id="{E6B43B77-27D2-4518-9A50-6CD3FE8DCC63}"/>
              </a:ext>
            </a:extLst>
          </p:cNvPr>
          <p:cNvSpPr txBox="1"/>
          <p:nvPr/>
        </p:nvSpPr>
        <p:spPr>
          <a:xfrm>
            <a:off x="5255411" y="4648586"/>
            <a:ext cx="11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Slice B,1</a:t>
            </a:r>
          </a:p>
        </p:txBody>
      </p:sp>
      <p:sp>
        <p:nvSpPr>
          <p:cNvPr id="43" name="Parallelogramma 42">
            <a:extLst>
              <a:ext uri="{FF2B5EF4-FFF2-40B4-BE49-F238E27FC236}">
                <a16:creationId xmlns:a16="http://schemas.microsoft.com/office/drawing/2014/main" xmlns="" id="{5B4C1F3E-BD6C-4D23-9360-B4FBDD46A593}"/>
              </a:ext>
            </a:extLst>
          </p:cNvPr>
          <p:cNvSpPr/>
          <p:nvPr/>
        </p:nvSpPr>
        <p:spPr>
          <a:xfrm>
            <a:off x="5079703" y="4666553"/>
            <a:ext cx="1466351" cy="242176"/>
          </a:xfrm>
          <a:prstGeom prst="parallelogram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xmlns="" id="{586A9E4B-8589-49FA-9945-95C1265FAB1A}"/>
              </a:ext>
            </a:extLst>
          </p:cNvPr>
          <p:cNvSpPr/>
          <p:nvPr/>
        </p:nvSpPr>
        <p:spPr>
          <a:xfrm>
            <a:off x="3349653" y="5260646"/>
            <a:ext cx="4860368" cy="587400"/>
          </a:xfrm>
          <a:prstGeom prst="rect">
            <a:avLst/>
          </a:prstGeom>
          <a:solidFill>
            <a:srgbClr val="EAA9F5">
              <a:alpha val="6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xmlns="" id="{D18DC4B4-8129-437B-8C1A-C6B5E6D723C8}"/>
              </a:ext>
            </a:extLst>
          </p:cNvPr>
          <p:cNvSpPr txBox="1"/>
          <p:nvPr/>
        </p:nvSpPr>
        <p:spPr>
          <a:xfrm>
            <a:off x="4517965" y="5229202"/>
            <a:ext cx="2558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Federated slice 2</a:t>
            </a:r>
          </a:p>
        </p:txBody>
      </p:sp>
      <p:sp>
        <p:nvSpPr>
          <p:cNvPr id="46" name="CasellaDiTesto 45">
            <a:extLst>
              <a:ext uri="{FF2B5EF4-FFF2-40B4-BE49-F238E27FC236}">
                <a16:creationId xmlns:a16="http://schemas.microsoft.com/office/drawing/2014/main" xmlns="" id="{E96E7E63-9EC9-42E3-A4BB-6D715937AE69}"/>
              </a:ext>
            </a:extLst>
          </p:cNvPr>
          <p:cNvSpPr txBox="1"/>
          <p:nvPr/>
        </p:nvSpPr>
        <p:spPr>
          <a:xfrm>
            <a:off x="3560888" y="5549758"/>
            <a:ext cx="11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Slice A,2</a:t>
            </a:r>
          </a:p>
        </p:txBody>
      </p:sp>
      <p:sp>
        <p:nvSpPr>
          <p:cNvPr id="47" name="Parallelogramma 46">
            <a:extLst>
              <a:ext uri="{FF2B5EF4-FFF2-40B4-BE49-F238E27FC236}">
                <a16:creationId xmlns:a16="http://schemas.microsoft.com/office/drawing/2014/main" xmlns="" id="{FE2DF55B-6C51-49A7-987E-64CF2CBE616F}"/>
              </a:ext>
            </a:extLst>
          </p:cNvPr>
          <p:cNvSpPr/>
          <p:nvPr/>
        </p:nvSpPr>
        <p:spPr>
          <a:xfrm>
            <a:off x="3385180" y="5543686"/>
            <a:ext cx="1466351" cy="242176"/>
          </a:xfrm>
          <a:prstGeom prst="parallelogram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CasellaDiTesto 47">
            <a:extLst>
              <a:ext uri="{FF2B5EF4-FFF2-40B4-BE49-F238E27FC236}">
                <a16:creationId xmlns:a16="http://schemas.microsoft.com/office/drawing/2014/main" xmlns="" id="{45A9039A-8A5D-4CD0-8D65-10873939F078}"/>
              </a:ext>
            </a:extLst>
          </p:cNvPr>
          <p:cNvSpPr txBox="1"/>
          <p:nvPr/>
        </p:nvSpPr>
        <p:spPr>
          <a:xfrm>
            <a:off x="5243263" y="5532456"/>
            <a:ext cx="11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Slice B,2</a:t>
            </a:r>
          </a:p>
        </p:txBody>
      </p:sp>
      <p:sp>
        <p:nvSpPr>
          <p:cNvPr id="49" name="Parallelogramma 48">
            <a:extLst>
              <a:ext uri="{FF2B5EF4-FFF2-40B4-BE49-F238E27FC236}">
                <a16:creationId xmlns:a16="http://schemas.microsoft.com/office/drawing/2014/main" xmlns="" id="{A4FED4D5-98CB-43A1-B5E9-04A9D3D0641E}"/>
              </a:ext>
            </a:extLst>
          </p:cNvPr>
          <p:cNvSpPr/>
          <p:nvPr/>
        </p:nvSpPr>
        <p:spPr>
          <a:xfrm>
            <a:off x="5067555" y="5555412"/>
            <a:ext cx="1466351" cy="242176"/>
          </a:xfrm>
          <a:prstGeom prst="parallelogram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CasellaDiTesto 49">
            <a:extLst>
              <a:ext uri="{FF2B5EF4-FFF2-40B4-BE49-F238E27FC236}">
                <a16:creationId xmlns:a16="http://schemas.microsoft.com/office/drawing/2014/main" xmlns="" id="{09CF1CD6-7540-4702-A026-839EE3893DEC}"/>
              </a:ext>
            </a:extLst>
          </p:cNvPr>
          <p:cNvSpPr txBox="1"/>
          <p:nvPr/>
        </p:nvSpPr>
        <p:spPr>
          <a:xfrm>
            <a:off x="6866304" y="5519441"/>
            <a:ext cx="11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Slice C,2</a:t>
            </a:r>
          </a:p>
        </p:txBody>
      </p:sp>
      <p:sp>
        <p:nvSpPr>
          <p:cNvPr id="51" name="Parallelogramma 50">
            <a:extLst>
              <a:ext uri="{FF2B5EF4-FFF2-40B4-BE49-F238E27FC236}">
                <a16:creationId xmlns:a16="http://schemas.microsoft.com/office/drawing/2014/main" xmlns="" id="{4D30257A-570C-41F8-BDFC-8020A506AC18}"/>
              </a:ext>
            </a:extLst>
          </p:cNvPr>
          <p:cNvSpPr/>
          <p:nvPr/>
        </p:nvSpPr>
        <p:spPr>
          <a:xfrm>
            <a:off x="6690596" y="5542397"/>
            <a:ext cx="1466351" cy="242176"/>
          </a:xfrm>
          <a:prstGeom prst="parallelogram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ttangolo con angoli arrotondati 51">
            <a:extLst>
              <a:ext uri="{FF2B5EF4-FFF2-40B4-BE49-F238E27FC236}">
                <a16:creationId xmlns:a16="http://schemas.microsoft.com/office/drawing/2014/main" xmlns="" id="{6B9BB90F-1BB5-4E5F-BCBB-0420298FBBE2}"/>
              </a:ext>
            </a:extLst>
          </p:cNvPr>
          <p:cNvSpPr/>
          <p:nvPr/>
        </p:nvSpPr>
        <p:spPr>
          <a:xfrm>
            <a:off x="611189" y="4185265"/>
            <a:ext cx="2088002" cy="179408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xmlns="" id="{DDDC2766-E0A5-4A5A-A1B0-65B0F07CE0AD}"/>
              </a:ext>
            </a:extLst>
          </p:cNvPr>
          <p:cNvCxnSpPr>
            <a:cxnSpLocks/>
            <a:stCxn id="35" idx="1"/>
            <a:endCxn id="52" idx="3"/>
          </p:cNvCxnSpPr>
          <p:nvPr/>
        </p:nvCxnSpPr>
        <p:spPr>
          <a:xfrm flipH="1">
            <a:off x="2699191" y="4655962"/>
            <a:ext cx="662610" cy="4263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diritto 56">
            <a:extLst>
              <a:ext uri="{FF2B5EF4-FFF2-40B4-BE49-F238E27FC236}">
                <a16:creationId xmlns:a16="http://schemas.microsoft.com/office/drawing/2014/main" xmlns="" id="{C7F2C93B-B8F7-4189-AC62-4949FD10BA71}"/>
              </a:ext>
            </a:extLst>
          </p:cNvPr>
          <p:cNvCxnSpPr>
            <a:cxnSpLocks/>
            <a:stCxn id="44" idx="1"/>
            <a:endCxn id="52" idx="3"/>
          </p:cNvCxnSpPr>
          <p:nvPr/>
        </p:nvCxnSpPr>
        <p:spPr>
          <a:xfrm flipH="1" flipV="1">
            <a:off x="2699191" y="5082309"/>
            <a:ext cx="650462" cy="472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sellaDiTesto 61">
            <a:extLst>
              <a:ext uri="{FF2B5EF4-FFF2-40B4-BE49-F238E27FC236}">
                <a16:creationId xmlns:a16="http://schemas.microsoft.com/office/drawing/2014/main" xmlns="" id="{D7D1B30E-D84B-47DE-B6BA-8CDA751A3B79}"/>
              </a:ext>
            </a:extLst>
          </p:cNvPr>
          <p:cNvSpPr txBox="1"/>
          <p:nvPr/>
        </p:nvSpPr>
        <p:spPr>
          <a:xfrm>
            <a:off x="3131736" y="3267730"/>
            <a:ext cx="51132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Scalable &amp; Reliable 5G </a:t>
            </a:r>
            <a:br>
              <a:rPr lang="en-GB" sz="2000" dirty="0">
                <a:solidFill>
                  <a:schemeClr val="bg1"/>
                </a:solidFill>
              </a:rPr>
            </a:br>
            <a:r>
              <a:rPr lang="en-GB" sz="2000" dirty="0">
                <a:solidFill>
                  <a:schemeClr val="bg1"/>
                </a:solidFill>
              </a:rPr>
              <a:t>Network Slicing Choreography</a:t>
            </a:r>
          </a:p>
        </p:txBody>
      </p:sp>
      <p:pic>
        <p:nvPicPr>
          <p:cNvPr id="65" name="Immagine 64">
            <a:extLst>
              <a:ext uri="{FF2B5EF4-FFF2-40B4-BE49-F238E27FC236}">
                <a16:creationId xmlns:a16="http://schemas.microsoft.com/office/drawing/2014/main" xmlns="" id="{A0FDDC2F-4D13-4614-829A-DB65C255F9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10" y="4396842"/>
            <a:ext cx="649730" cy="589089"/>
          </a:xfrm>
          <a:prstGeom prst="rect">
            <a:avLst/>
          </a:prstGeom>
        </p:spPr>
      </p:pic>
      <p:pic>
        <p:nvPicPr>
          <p:cNvPr id="66" name="Immagine 65">
            <a:extLst>
              <a:ext uri="{FF2B5EF4-FFF2-40B4-BE49-F238E27FC236}">
                <a16:creationId xmlns:a16="http://schemas.microsoft.com/office/drawing/2014/main" xmlns="" id="{C03CEEC5-5750-4B11-892A-CD8B09DED4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987" y="5181476"/>
            <a:ext cx="523316" cy="627979"/>
          </a:xfrm>
          <a:prstGeom prst="rect">
            <a:avLst/>
          </a:prstGeom>
        </p:spPr>
      </p:pic>
      <p:pic>
        <p:nvPicPr>
          <p:cNvPr id="67" name="Picture 10" descr="Immagine correlata">
            <a:extLst>
              <a:ext uri="{FF2B5EF4-FFF2-40B4-BE49-F238E27FC236}">
                <a16:creationId xmlns:a16="http://schemas.microsoft.com/office/drawing/2014/main" xmlns="" id="{042FFE77-53D4-4306-B6F3-1A49E822E4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78" y="5249420"/>
            <a:ext cx="513925" cy="44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14" descr="Immagine correlata">
            <a:extLst>
              <a:ext uri="{FF2B5EF4-FFF2-40B4-BE49-F238E27FC236}">
                <a16:creationId xmlns:a16="http://schemas.microsoft.com/office/drawing/2014/main" xmlns="" id="{1602D42C-7B3E-45EF-BA3F-402CE0F08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988" y="5364849"/>
            <a:ext cx="430018" cy="369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Immagine 73">
            <a:extLst>
              <a:ext uri="{FF2B5EF4-FFF2-40B4-BE49-F238E27FC236}">
                <a16:creationId xmlns:a16="http://schemas.microsoft.com/office/drawing/2014/main" xmlns="" id="{29FD6D67-2A13-4A29-8934-670E9BA83D57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83" t="10726" r="25180" b="11606"/>
          <a:stretch/>
        </p:blipFill>
        <p:spPr>
          <a:xfrm>
            <a:off x="1513574" y="4362262"/>
            <a:ext cx="501797" cy="705703"/>
          </a:xfrm>
          <a:prstGeom prst="rect">
            <a:avLst/>
          </a:prstGeom>
        </p:spPr>
      </p:pic>
      <p:pic>
        <p:nvPicPr>
          <p:cNvPr id="76" name="Immagine 75">
            <a:extLst>
              <a:ext uri="{FF2B5EF4-FFF2-40B4-BE49-F238E27FC236}">
                <a16:creationId xmlns:a16="http://schemas.microsoft.com/office/drawing/2014/main" xmlns="" id="{8B434534-6AB4-4FFC-A896-83C846714B38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30771" t="6795" r="27398" b="2896"/>
          <a:stretch/>
        </p:blipFill>
        <p:spPr>
          <a:xfrm>
            <a:off x="2146404" y="4363452"/>
            <a:ext cx="394289" cy="744835"/>
          </a:xfrm>
          <a:prstGeom prst="rect">
            <a:avLst/>
          </a:prstGeom>
        </p:spPr>
      </p:pic>
      <p:sp>
        <p:nvSpPr>
          <p:cNvPr id="40" name="Rettangolo 6">
            <a:extLst/>
          </p:cNvPr>
          <p:cNvSpPr/>
          <p:nvPr/>
        </p:nvSpPr>
        <p:spPr>
          <a:xfrm>
            <a:off x="-339248" y="1340768"/>
            <a:ext cx="426317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200" i="1" dirty="0"/>
              <a:t>Advancing the </a:t>
            </a:r>
            <a:r>
              <a:rPr lang="en-US" sz="2200" b="1" i="1" dirty="0"/>
              <a:t>SCALABILITY</a:t>
            </a:r>
            <a:r>
              <a:rPr lang="en-US" sz="2200" i="1" dirty="0"/>
              <a:t> of network slicing by leveraging federation over multiple admin/technology domains</a:t>
            </a:r>
            <a:endParaRPr lang="fi-FI" sz="2200" dirty="0"/>
          </a:p>
        </p:txBody>
      </p:sp>
      <p:sp>
        <p:nvSpPr>
          <p:cNvPr id="41" name="Rettangolo 7">
            <a:extLst/>
          </p:cNvPr>
          <p:cNvSpPr/>
          <p:nvPr/>
        </p:nvSpPr>
        <p:spPr>
          <a:xfrm>
            <a:off x="4114756" y="1197839"/>
            <a:ext cx="462400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r"/>
            <a:r>
              <a:rPr lang="en-US" sz="2200" i="1" dirty="0"/>
              <a:t>Ensuring </a:t>
            </a:r>
            <a:r>
              <a:rPr lang="en-US" sz="2200" b="1" i="1" dirty="0"/>
              <a:t>SURVIVABILITY &amp; RESILIENCE</a:t>
            </a:r>
            <a:r>
              <a:rPr lang="en-US" sz="2200" i="1" dirty="0"/>
              <a:t> of NW slices running over different environments including the ones which are not under control of network provider</a:t>
            </a: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4032734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7068" y="1771822"/>
            <a:ext cx="1358776" cy="135877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Organisation Profile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453569" y="6096595"/>
            <a:ext cx="1441450" cy="358775"/>
          </a:xfrm>
        </p:spPr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6" name="TextBox 5"/>
          <p:cNvSpPr txBox="1"/>
          <p:nvPr/>
        </p:nvSpPr>
        <p:spPr>
          <a:xfrm>
            <a:off x="838827" y="1686475"/>
            <a:ext cx="4273793" cy="2511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57200">
              <a:spcBef>
                <a:spcPct val="20000"/>
              </a:spcBef>
              <a:buFont typeface="Arial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"/>
                <a:ea typeface="ＭＳ Ｐゴシック" charset="0"/>
              </a:rPr>
              <a:t>Aalto </a:t>
            </a:r>
            <a:r>
              <a:rPr lang="fi-FI" sz="2000" dirty="0" err="1">
                <a:solidFill>
                  <a:prstClr val="black"/>
                </a:solidFill>
                <a:latin typeface="Arial"/>
                <a:ea typeface="ＭＳ Ｐゴシック" charset="0"/>
              </a:rPr>
              <a:t>University</a:t>
            </a:r>
            <a:r>
              <a:rPr lang="fi-FI" sz="2000" dirty="0">
                <a:solidFill>
                  <a:prstClr val="black"/>
                </a:solidFill>
                <a:latin typeface="Arial"/>
                <a:ea typeface="ＭＳ Ｐゴシック" charset="0"/>
              </a:rPr>
              <a:t>, Espoo, Finland</a:t>
            </a:r>
          </a:p>
          <a:p>
            <a:pPr marL="342900" lvl="0" indent="-342900" defTabSz="457200">
              <a:spcBef>
                <a:spcPct val="20000"/>
              </a:spcBef>
              <a:buFont typeface="Arial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"/>
                <a:ea typeface="ＭＳ Ｐゴシック" charset="0"/>
              </a:rPr>
              <a:t>Department of </a:t>
            </a:r>
            <a:r>
              <a:rPr lang="fi-FI" sz="2000" dirty="0" err="1">
                <a:solidFill>
                  <a:prstClr val="black"/>
                </a:solidFill>
                <a:latin typeface="Arial"/>
                <a:ea typeface="ＭＳ Ｐゴシック" charset="0"/>
              </a:rPr>
              <a:t>Communications</a:t>
            </a:r>
            <a:r>
              <a:rPr lang="fi-FI" sz="2000" dirty="0">
                <a:solidFill>
                  <a:prstClr val="black"/>
                </a:solidFill>
                <a:latin typeface="Arial"/>
                <a:ea typeface="ＭＳ Ｐゴシック" charset="0"/>
              </a:rPr>
              <a:t> and Networks (Comnet)</a:t>
            </a:r>
            <a:endParaRPr lang="en-US" sz="2000" dirty="0">
              <a:solidFill>
                <a:prstClr val="black"/>
              </a:solidFill>
              <a:latin typeface="Arial"/>
              <a:ea typeface="ＭＳ Ｐゴシック" charset="0"/>
            </a:endParaRPr>
          </a:p>
          <a:p>
            <a:pPr marL="342900" lvl="0" indent="-342900" defTabSz="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Arial"/>
                <a:ea typeface="ＭＳ Ｐゴシック" charset="0"/>
              </a:rPr>
              <a:t>Personnel: ~115 (15 Professors)  </a:t>
            </a:r>
          </a:p>
          <a:p>
            <a:pPr marL="342900" lvl="0" indent="-342900" defTabSz="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Arial"/>
                <a:ea typeface="ＭＳ Ｐゴシック" charset="0"/>
              </a:rPr>
              <a:t>Budget: </a:t>
            </a:r>
            <a:r>
              <a:rPr lang="en-US" sz="2000" dirty="0">
                <a:solidFill>
                  <a:prstClr val="black"/>
                </a:solidFill>
                <a:latin typeface="Arial"/>
                <a:ea typeface="MS PGothic" pitchFamily="34" charset="-128"/>
              </a:rPr>
              <a:t>60% external funding</a:t>
            </a:r>
          </a:p>
          <a:p>
            <a:pPr marL="800100" lvl="1" indent="-342900" defTabSz="457200">
              <a:spcBef>
                <a:spcPct val="20000"/>
              </a:spcBef>
              <a:buFont typeface="Arial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"/>
                <a:ea typeface="MS PGothic" pitchFamily="34" charset="-128"/>
              </a:rPr>
              <a:t>H2020, Celtic-Plus, TEKES, Academy of Finland etc.</a:t>
            </a:r>
            <a:endParaRPr lang="en-US" sz="2000" dirty="0">
              <a:solidFill>
                <a:prstClr val="black"/>
              </a:solidFill>
              <a:latin typeface="Arial"/>
              <a:ea typeface="MS PGothic" pitchFamily="34" charset="-128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06688" y="4512138"/>
            <a:ext cx="2598693" cy="85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06688" y="5471652"/>
            <a:ext cx="2619090" cy="857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840848" y="1501809"/>
            <a:ext cx="28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i="1" dirty="0" err="1"/>
              <a:t>Example</a:t>
            </a:r>
            <a:r>
              <a:rPr lang="fi-FI" sz="1800" i="1" dirty="0"/>
              <a:t> </a:t>
            </a:r>
            <a:r>
              <a:rPr lang="fi-FI" sz="1800" i="1" dirty="0" err="1"/>
              <a:t>Projects</a:t>
            </a:r>
            <a:endParaRPr lang="en-US" sz="1800" i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956" y="2177291"/>
            <a:ext cx="1594317" cy="7066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7877" y="4488927"/>
            <a:ext cx="3820294" cy="101577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24293" y="3656153"/>
            <a:ext cx="3361365" cy="9122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81955" y="3044804"/>
            <a:ext cx="2095285" cy="52382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5" y="5548569"/>
            <a:ext cx="2196473" cy="90680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834397" y="6643137"/>
            <a:ext cx="3870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100" i="1" kern="0" dirty="0"/>
              <a:t>Prof. Tarik Taleb, Aalto Univ., Tarik.taleb@aalto.fi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635639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7" name="TextBox 6"/>
          <p:cNvSpPr txBox="1"/>
          <p:nvPr/>
        </p:nvSpPr>
        <p:spPr>
          <a:xfrm>
            <a:off x="945568" y="1296880"/>
            <a:ext cx="75608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u="sng" dirty="0"/>
              <a:t>Vision</a:t>
            </a:r>
            <a:r>
              <a:rPr lang="en-GB" sz="2000" dirty="0"/>
              <a:t>: </a:t>
            </a:r>
            <a:r>
              <a:rPr lang="fi-FI" sz="2000" dirty="0"/>
              <a:t>Realization of a</a:t>
            </a:r>
            <a:r>
              <a:rPr lang="en-US" sz="2000" dirty="0"/>
              <a:t> </a:t>
            </a:r>
            <a:r>
              <a:rPr lang="en-US" sz="2000" b="1" dirty="0"/>
              <a:t>highly resilient and scalable</a:t>
            </a:r>
            <a:r>
              <a:rPr lang="en-US" sz="2000" dirty="0"/>
              <a:t> network slicing architecture for enabling end-to-end 5G-based services across multiple technical and administrative domains. 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u="sng" dirty="0" smtClean="0"/>
              <a:t>Motivation</a:t>
            </a:r>
            <a:r>
              <a:rPr lang="en-GB" sz="2000" dirty="0"/>
              <a:t>: </a:t>
            </a:r>
            <a:endParaRPr lang="fi-FI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000" dirty="0" err="1" smtClean="0"/>
              <a:t>Explosion</a:t>
            </a:r>
            <a:r>
              <a:rPr lang="fi-FI" sz="2000" dirty="0" smtClean="0"/>
              <a:t> </a:t>
            </a:r>
            <a:r>
              <a:rPr lang="fi-FI" sz="2000" dirty="0"/>
              <a:t>of </a:t>
            </a:r>
            <a:r>
              <a:rPr lang="fi-FI" sz="2000" b="1" dirty="0"/>
              <a:t>5G verticals </a:t>
            </a:r>
            <a:r>
              <a:rPr lang="fi-FI" sz="2000" b="1" dirty="0" err="1"/>
              <a:t>with</a:t>
            </a:r>
            <a:r>
              <a:rPr lang="fi-FI" sz="2000" b="1" dirty="0"/>
              <a:t> </a:t>
            </a:r>
            <a:r>
              <a:rPr lang="fi-FI" sz="2000" b="1" dirty="0" err="1" smtClean="0"/>
              <a:t>varying</a:t>
            </a:r>
            <a:r>
              <a:rPr lang="fi-FI" sz="2000" b="1" dirty="0" smtClean="0"/>
              <a:t> </a:t>
            </a:r>
            <a:r>
              <a:rPr lang="fi-FI" sz="2000" b="1" dirty="0"/>
              <a:t>requirements </a:t>
            </a:r>
            <a:r>
              <a:rPr lang="fi-FI" sz="2000" dirty="0"/>
              <a:t>in terms of both network and </a:t>
            </a:r>
            <a:r>
              <a:rPr lang="fi-FI" sz="2000" dirty="0" err="1" smtClean="0"/>
              <a:t>computationational</a:t>
            </a:r>
            <a:r>
              <a:rPr lang="fi-FI" sz="2000" dirty="0" smtClean="0"/>
              <a:t> </a:t>
            </a:r>
            <a:r>
              <a:rPr lang="fi-FI" sz="2000" dirty="0" err="1" smtClean="0"/>
              <a:t>resources</a:t>
            </a:r>
            <a:r>
              <a:rPr lang="fi-FI" sz="2000" dirty="0" smtClean="0"/>
              <a:t>, </a:t>
            </a:r>
            <a:r>
              <a:rPr lang="fi-FI" sz="2000" dirty="0" err="1" smtClean="0"/>
              <a:t>performance</a:t>
            </a:r>
            <a:r>
              <a:rPr lang="fi-FI" sz="2000" dirty="0" smtClean="0"/>
              <a:t>, </a:t>
            </a:r>
            <a:r>
              <a:rPr lang="fi-FI" sz="2000" dirty="0" err="1" smtClean="0"/>
              <a:t>resilience</a:t>
            </a:r>
            <a:r>
              <a:rPr lang="fi-FI" sz="2000" dirty="0" smtClean="0"/>
              <a:t> and </a:t>
            </a:r>
            <a:r>
              <a:rPr lang="fi-FI" sz="2000" dirty="0" err="1" smtClean="0"/>
              <a:t>service</a:t>
            </a:r>
            <a:endParaRPr lang="fi-FI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000" dirty="0" smtClean="0"/>
              <a:t>A </a:t>
            </a:r>
            <a:r>
              <a:rPr lang="it-IT" sz="2000" dirty="0" err="1" smtClean="0"/>
              <a:t>significant</a:t>
            </a:r>
            <a:r>
              <a:rPr lang="it-IT" sz="2000" dirty="0" smtClean="0"/>
              <a:t> </a:t>
            </a:r>
            <a:r>
              <a:rPr lang="it-IT" sz="2000" dirty="0" err="1" smtClean="0"/>
              <a:t>number</a:t>
            </a:r>
            <a:r>
              <a:rPr lang="it-IT" sz="2000" dirty="0" smtClean="0"/>
              <a:t> of </a:t>
            </a:r>
            <a:r>
              <a:rPr lang="it-IT" sz="2000" dirty="0" err="1" smtClean="0"/>
              <a:t>verticals</a:t>
            </a:r>
            <a:r>
              <a:rPr lang="it-IT" sz="2000" dirty="0" smtClean="0"/>
              <a:t> </a:t>
            </a:r>
            <a:r>
              <a:rPr lang="it-IT" sz="2000" dirty="0" err="1" smtClean="0"/>
              <a:t>demanding</a:t>
            </a:r>
            <a:r>
              <a:rPr lang="it-IT" sz="2000" dirty="0" smtClean="0"/>
              <a:t> 5G-based </a:t>
            </a:r>
            <a:r>
              <a:rPr lang="it-IT" sz="2000" b="1" dirty="0" err="1"/>
              <a:t>mission-critical</a:t>
            </a:r>
            <a:r>
              <a:rPr lang="it-IT" sz="2000" b="1" dirty="0"/>
              <a:t> </a:t>
            </a:r>
            <a:r>
              <a:rPr lang="it-IT" sz="2000" b="1" dirty="0" err="1"/>
              <a:t>applications</a:t>
            </a:r>
            <a:r>
              <a:rPr lang="it-IT" sz="2000" b="1" dirty="0"/>
              <a:t> </a:t>
            </a:r>
            <a:r>
              <a:rPr lang="it-IT" sz="2000" dirty="0"/>
              <a:t>with ultra-reliability support (e.g., </a:t>
            </a:r>
            <a:r>
              <a:rPr lang="it-IT" sz="2000" dirty="0" err="1"/>
              <a:t>autonomous</a:t>
            </a:r>
            <a:r>
              <a:rPr lang="it-IT" sz="2000" dirty="0"/>
              <a:t> </a:t>
            </a:r>
            <a:r>
              <a:rPr lang="it-IT" sz="2000" dirty="0" err="1"/>
              <a:t>cars</a:t>
            </a:r>
            <a:r>
              <a:rPr lang="it-IT" sz="2000" dirty="0"/>
              <a:t>, industrial control, remote </a:t>
            </a:r>
            <a:r>
              <a:rPr lang="it-IT" sz="2000" dirty="0" err="1"/>
              <a:t>surgery</a:t>
            </a:r>
            <a:r>
              <a:rPr lang="it-IT" sz="2000" dirty="0"/>
              <a:t>, public </a:t>
            </a:r>
            <a:r>
              <a:rPr lang="it-IT" sz="2000" dirty="0" err="1"/>
              <a:t>safety</a:t>
            </a:r>
            <a:r>
              <a:rPr lang="it-IT" sz="2000" dirty="0"/>
              <a:t> </a:t>
            </a:r>
            <a:r>
              <a:rPr lang="it-IT" sz="2000" dirty="0" err="1"/>
              <a:t>services</a:t>
            </a:r>
            <a:r>
              <a:rPr lang="it-IT" sz="2000" dirty="0"/>
              <a:t>,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u="sng" dirty="0" smtClean="0"/>
              <a:t>Content</a:t>
            </a:r>
            <a:r>
              <a:rPr lang="en-GB" sz="2000" dirty="0"/>
              <a:t>: </a:t>
            </a:r>
            <a:r>
              <a:rPr lang="en-GB" sz="2000" b="1" dirty="0"/>
              <a:t>Advanced f</a:t>
            </a:r>
            <a:r>
              <a:rPr lang="en-US" sz="2000" b="1" dirty="0" err="1"/>
              <a:t>ederation</a:t>
            </a:r>
            <a:r>
              <a:rPr lang="en-US" sz="2000" b="1" dirty="0"/>
              <a:t> strategies </a:t>
            </a:r>
            <a:r>
              <a:rPr lang="en-US" sz="2000" dirty="0"/>
              <a:t>for scalable network slicing over heterogeneous admin/technology domains</a:t>
            </a:r>
            <a:r>
              <a:rPr lang="en-US" sz="2000" b="1" dirty="0"/>
              <a:t>, unified reliability framework</a:t>
            </a:r>
            <a:r>
              <a:rPr lang="en-US" sz="2000" dirty="0"/>
              <a:t>, field trials and verification with verticals</a:t>
            </a:r>
            <a:r>
              <a:rPr lang="en-GB" sz="2000" dirty="0"/>
              <a:t> </a:t>
            </a:r>
          </a:p>
          <a:p>
            <a:endParaRPr lang="en-GB" sz="2000" dirty="0"/>
          </a:p>
        </p:txBody>
      </p:sp>
      <p:sp>
        <p:nvSpPr>
          <p:cNvPr id="8" name="Rectangle 7"/>
          <p:cNvSpPr/>
          <p:nvPr/>
        </p:nvSpPr>
        <p:spPr>
          <a:xfrm>
            <a:off x="4834397" y="6643137"/>
            <a:ext cx="3870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100" i="1" kern="0" dirty="0"/>
              <a:t>Prof. Tarik Taleb, Aalto Univ., </a:t>
            </a:r>
            <a:r>
              <a:rPr lang="en-US" altLang="en-US" sz="1100" i="1" kern="0" dirty="0" smtClean="0"/>
              <a:t>tarik.taleb@aalto.fi</a:t>
            </a:r>
            <a:endParaRPr lang="en-GB" sz="11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7" name="TextBox 6"/>
          <p:cNvSpPr txBox="1"/>
          <p:nvPr/>
        </p:nvSpPr>
        <p:spPr>
          <a:xfrm>
            <a:off x="945568" y="1997413"/>
            <a:ext cx="75608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u="sng" dirty="0"/>
              <a:t>Expected outcome</a:t>
            </a:r>
            <a:r>
              <a:rPr lang="en-GB" sz="2000" dirty="0"/>
              <a:t>: H</a:t>
            </a:r>
            <a:r>
              <a:rPr lang="en-US" sz="2000" dirty="0" err="1" smtClean="0"/>
              <a:t>igh</a:t>
            </a:r>
            <a:r>
              <a:rPr lang="en-US" sz="2000" dirty="0" smtClean="0"/>
              <a:t>-scalable </a:t>
            </a:r>
            <a:r>
              <a:rPr lang="en-US" sz="2000" dirty="0"/>
              <a:t>slice choreography plane for offering vertical-tailored multi-domain slices “as-a-Service” with enhanced survivability/resilience support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u="sng" dirty="0"/>
              <a:t>Impacts</a:t>
            </a:r>
            <a:r>
              <a:rPr lang="en-GB" sz="2000" dirty="0"/>
              <a:t>:</a:t>
            </a: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Both incremental and disruptive business models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Remarkable benefits for Telco operators, Service providers</a:t>
            </a:r>
            <a:r>
              <a:rPr lang="it-IT" sz="2000" dirty="0"/>
              <a:t>, and mobile </a:t>
            </a:r>
            <a:r>
              <a:rPr lang="it-IT" sz="2000" dirty="0" err="1"/>
              <a:t>subscribers</a:t>
            </a: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Contribution to standards and 5G industry alliances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u="sng" dirty="0"/>
              <a:t>Schedule</a:t>
            </a:r>
            <a:r>
              <a:rPr lang="en-GB" sz="2000" dirty="0"/>
              <a:t>: Two </a:t>
            </a:r>
            <a:r>
              <a:rPr lang="en-GB" sz="2000" dirty="0" smtClean="0"/>
              <a:t>years (from early </a:t>
            </a:r>
            <a:r>
              <a:rPr lang="en-GB" sz="2000" dirty="0"/>
              <a:t>2018 to early/mid 2020) </a:t>
            </a:r>
          </a:p>
          <a:p>
            <a:endParaRPr lang="en-GB" sz="2000" dirty="0"/>
          </a:p>
        </p:txBody>
      </p:sp>
      <p:sp>
        <p:nvSpPr>
          <p:cNvPr id="8" name="Rectangle 7"/>
          <p:cNvSpPr/>
          <p:nvPr/>
        </p:nvSpPr>
        <p:spPr>
          <a:xfrm>
            <a:off x="4834397" y="6643137"/>
            <a:ext cx="3870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100" i="1" kern="0" dirty="0"/>
              <a:t>Prof. Tarik Taleb, Aalto Univ., </a:t>
            </a:r>
            <a:r>
              <a:rPr lang="en-US" altLang="en-US" sz="1100" i="1" kern="0" dirty="0" smtClean="0"/>
              <a:t>tarik.taleb@aalto.fi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2391765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7" name="TextBox 6"/>
          <p:cNvSpPr txBox="1"/>
          <p:nvPr/>
        </p:nvSpPr>
        <p:spPr>
          <a:xfrm>
            <a:off x="945568" y="1852397"/>
            <a:ext cx="39864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Current consortium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u="sng" dirty="0"/>
              <a:t>Finland</a:t>
            </a:r>
            <a:r>
              <a:rPr lang="en-GB" sz="2000" dirty="0"/>
              <a:t>: </a:t>
            </a:r>
            <a:endParaRPr lang="fi-FI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000" dirty="0"/>
              <a:t>Aalto </a:t>
            </a:r>
            <a:r>
              <a:rPr lang="fi-FI" sz="2000" dirty="0" err="1"/>
              <a:t>University</a:t>
            </a: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Nokia 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u="sng" dirty="0"/>
              <a:t>Norway</a:t>
            </a:r>
            <a:r>
              <a:rPr lang="en-GB" sz="2000" dirty="0"/>
              <a:t>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000" dirty="0" err="1" smtClean="0"/>
              <a:t>Telenor</a:t>
            </a:r>
            <a:r>
              <a:rPr lang="en-GB" sz="2000" dirty="0" smtClean="0"/>
              <a:t> 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u="sng" dirty="0"/>
              <a:t>France</a:t>
            </a:r>
            <a:r>
              <a:rPr lang="en-GB" sz="2000" dirty="0"/>
              <a:t>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Orange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 err="1"/>
              <a:t>Eurecom</a:t>
            </a:r>
            <a:endParaRPr lang="en-GB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INRIA </a:t>
            </a:r>
          </a:p>
          <a:p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220072" y="1837008"/>
            <a:ext cx="37704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Partner 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 err="1"/>
              <a:t>Verticals</a:t>
            </a:r>
            <a:endParaRPr lang="fi-FI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 err="1"/>
              <a:t>SMEs</a:t>
            </a:r>
            <a:endParaRPr lang="fi-FI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/>
              <a:t>Mobile </a:t>
            </a:r>
            <a:r>
              <a:rPr lang="fi-FI" sz="2000" dirty="0" err="1"/>
              <a:t>operators</a:t>
            </a:r>
            <a:endParaRPr lang="fi-FI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 err="1"/>
              <a:t>IaaS</a:t>
            </a:r>
            <a:r>
              <a:rPr lang="fi-FI" sz="2000" dirty="0"/>
              <a:t>/</a:t>
            </a:r>
            <a:r>
              <a:rPr lang="fi-FI" sz="2000" dirty="0" err="1"/>
              <a:t>PaaS</a:t>
            </a:r>
            <a:r>
              <a:rPr lang="fi-FI" sz="2000" dirty="0"/>
              <a:t>/SaaS </a:t>
            </a:r>
            <a:r>
              <a:rPr lang="fi-FI" sz="2000" dirty="0" err="1"/>
              <a:t>providers</a:t>
            </a:r>
            <a:endParaRPr lang="fi-FI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</p:txBody>
      </p:sp>
      <p:sp>
        <p:nvSpPr>
          <p:cNvPr id="9" name="Rectangle 8"/>
          <p:cNvSpPr/>
          <p:nvPr/>
        </p:nvSpPr>
        <p:spPr>
          <a:xfrm>
            <a:off x="4834397" y="6643137"/>
            <a:ext cx="3870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100" i="1" kern="0" dirty="0"/>
              <a:t>Prof. Tarik Taleb, Aalto Univ., </a:t>
            </a:r>
            <a:r>
              <a:rPr lang="en-US" altLang="en-US" sz="1100" i="1" kern="0" dirty="0" smtClean="0"/>
              <a:t>tarik.taleb@aalto.fi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707511648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475656" y="1948979"/>
            <a:ext cx="691276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For more information and for interest to participate please contact:</a:t>
            </a:r>
          </a:p>
          <a:p>
            <a:r>
              <a:rPr lang="en-GB" dirty="0">
                <a:solidFill>
                  <a:srgbClr val="00B0F0"/>
                </a:solidFill>
              </a:rPr>
              <a:t>		</a:t>
            </a:r>
            <a:r>
              <a:rPr lang="en-GB" sz="1800" dirty="0" err="1">
                <a:solidFill>
                  <a:srgbClr val="00B0F0"/>
                </a:solidFill>
              </a:rPr>
              <a:t>Hannu</a:t>
            </a:r>
            <a:r>
              <a:rPr lang="en-GB" sz="1800" dirty="0">
                <a:solidFill>
                  <a:srgbClr val="00B0F0"/>
                </a:solidFill>
              </a:rPr>
              <a:t> </a:t>
            </a:r>
            <a:r>
              <a:rPr lang="en-GB" sz="1800" dirty="0" err="1">
                <a:solidFill>
                  <a:srgbClr val="00B0F0"/>
                </a:solidFill>
              </a:rPr>
              <a:t>Flinck</a:t>
            </a:r>
            <a:r>
              <a:rPr lang="en-GB" sz="1800" dirty="0">
                <a:solidFill>
                  <a:srgbClr val="00B0F0"/>
                </a:solidFill>
              </a:rPr>
              <a:t>, Nokia Bell Labs</a:t>
            </a:r>
          </a:p>
          <a:p>
            <a:r>
              <a:rPr lang="en-GB" sz="1800" dirty="0">
                <a:solidFill>
                  <a:srgbClr val="00B0F0"/>
                </a:solidFill>
              </a:rPr>
              <a:t>		E-Mail: hannu.flinck@nokia-bell-labs.com</a:t>
            </a:r>
            <a:endParaRPr lang="en-GB" sz="1800" dirty="0"/>
          </a:p>
          <a:p>
            <a:endParaRPr lang="en-GB" sz="1800" dirty="0">
              <a:solidFill>
                <a:srgbClr val="00B0F0"/>
              </a:solidFill>
            </a:endParaRPr>
          </a:p>
          <a:p>
            <a:endParaRPr lang="en-GB" sz="2000" dirty="0">
              <a:solidFill>
                <a:srgbClr val="00B0F0"/>
              </a:solidFill>
            </a:endParaRPr>
          </a:p>
          <a:p>
            <a:endParaRPr lang="en-GB" sz="2000" dirty="0">
              <a:solidFill>
                <a:srgbClr val="00B0F0"/>
              </a:solidFill>
            </a:endParaRPr>
          </a:p>
          <a:p>
            <a:endParaRPr lang="en-GB" sz="2000" dirty="0">
              <a:solidFill>
                <a:srgbClr val="00B0F0"/>
              </a:solidFill>
            </a:endParaRPr>
          </a:p>
          <a:p>
            <a:endParaRPr lang="en-GB" sz="2000" dirty="0">
              <a:solidFill>
                <a:srgbClr val="00B0F0"/>
              </a:solidFill>
            </a:endParaRPr>
          </a:p>
          <a:p>
            <a:r>
              <a:rPr lang="en-GB" sz="2000" dirty="0">
                <a:solidFill>
                  <a:srgbClr val="00B0F0"/>
                </a:solidFill>
              </a:rPr>
              <a:t>		</a:t>
            </a:r>
            <a:r>
              <a:rPr lang="en-GB" sz="1800" dirty="0">
                <a:solidFill>
                  <a:srgbClr val="00B0F0"/>
                </a:solidFill>
              </a:rPr>
              <a:t>Tarik Taleb, Aalto University</a:t>
            </a:r>
          </a:p>
          <a:p>
            <a:r>
              <a:rPr lang="en-GB" sz="1800" dirty="0">
                <a:solidFill>
                  <a:srgbClr val="00B0F0"/>
                </a:solidFill>
              </a:rPr>
              <a:t>		E-Mail: Tarik.taleb@aalto.fi</a:t>
            </a:r>
          </a:p>
          <a:p>
            <a:r>
              <a:rPr lang="en-GB" sz="1800" dirty="0">
                <a:solidFill>
                  <a:srgbClr val="00B0F0"/>
                </a:solidFill>
              </a:rPr>
              <a:t>		Tel: +358-50-435-2325</a:t>
            </a:r>
          </a:p>
          <a:p>
            <a:r>
              <a:rPr lang="en-GB" sz="1800" dirty="0">
                <a:solidFill>
                  <a:srgbClr val="00B0F0"/>
                </a:solidFill>
              </a:rPr>
              <a:t>		http://mosaic-lab.org/</a:t>
            </a:r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10" name="Rectangle 9"/>
          <p:cNvSpPr/>
          <p:nvPr/>
        </p:nvSpPr>
        <p:spPr>
          <a:xfrm>
            <a:off x="4834397" y="6643137"/>
            <a:ext cx="3870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100" i="1" kern="0" dirty="0"/>
              <a:t>Prof. Tarik Taleb, Aalto Univ., </a:t>
            </a:r>
            <a:r>
              <a:rPr lang="en-US" altLang="en-US" sz="1100" i="1" kern="0" dirty="0" smtClean="0"/>
              <a:t>tarik.taleb@aalto.fi</a:t>
            </a:r>
            <a:endParaRPr lang="en-GB" sz="1100" dirty="0"/>
          </a:p>
        </p:txBody>
      </p:sp>
      <p:pic>
        <p:nvPicPr>
          <p:cNvPr id="7" name="Picture 6" descr="A person looking at the camera&#10;&#10;Description generated with high confidence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780" t="2282" r="8258" b="13511"/>
          <a:stretch/>
        </p:blipFill>
        <p:spPr>
          <a:xfrm>
            <a:off x="2123728" y="4749745"/>
            <a:ext cx="1151086" cy="1381304"/>
          </a:xfrm>
          <a:prstGeom prst="rect">
            <a:avLst/>
          </a:prstGeom>
        </p:spPr>
      </p:pic>
      <p:pic>
        <p:nvPicPr>
          <p:cNvPr id="11" name="Picture 10" descr="A person wearing glasses and smiling at the camera&#10;&#10;Description generated with high confidence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72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741552"/>
            <a:ext cx="115108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39813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Celtic-Plus-white</Template>
  <TotalTime>0</TotalTime>
  <Words>489</Words>
  <Application>Microsoft Office PowerPoint</Application>
  <PresentationFormat>On-screen Show (4:3)</PresentationFormat>
  <Paragraphs>102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Celtic-Plus-white</vt:lpstr>
      <vt:lpstr>Celtic-Plus Proposers Day 20th June 2017, Helsinki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Proposers Day</dc:title>
  <dc:creator>herrmann@celticplus.eu</dc:creator>
  <cp:lastModifiedBy>Peter Herrmann</cp:lastModifiedBy>
  <cp:revision>136</cp:revision>
  <cp:lastPrinted>2014-09-11T12:29:40Z</cp:lastPrinted>
  <dcterms:created xsi:type="dcterms:W3CDTF">2014-06-18T11:29:22Z</dcterms:created>
  <dcterms:modified xsi:type="dcterms:W3CDTF">2017-06-15T16:38:34Z</dcterms:modified>
</cp:coreProperties>
</file>