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0"/>
  </p:notesMasterIdLst>
  <p:handoutMasterIdLst>
    <p:handoutMasterId r:id="rId11"/>
  </p:handoutMasterIdLst>
  <p:sldIdLst>
    <p:sldId id="256" r:id="rId2"/>
    <p:sldId id="277" r:id="rId3"/>
    <p:sldId id="278" r:id="rId4"/>
    <p:sldId id="276" r:id="rId5"/>
    <p:sldId id="273" r:id="rId6"/>
    <p:sldId id="279" r:id="rId7"/>
    <p:sldId id="274" r:id="rId8"/>
    <p:sldId id="275" r:id="rId9"/>
  </p:sldIdLst>
  <p:sldSz cx="9144000" cy="6858000" type="screen4x3"/>
  <p:notesSz cx="6797675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BC53E"/>
    <a:srgbClr val="FFCC00"/>
    <a:srgbClr val="5959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howGuides="1">
      <p:cViewPr>
        <p:scale>
          <a:sx n="92" d="100"/>
          <a:sy n="92" d="100"/>
        </p:scale>
        <p:origin x="-1109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8A4433-2CBD-4044-ABC1-0B0561D43206}" type="datetimeFigureOut">
              <a:rPr lang="en-GB" smtClean="0"/>
              <a:t>19/06/2017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568B30-1784-4EA2-828F-1011F6E8DA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46486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 altLang="en-U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583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428583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EC2CA66-A9CB-461C-A236-F69D99339AC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4360027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 smtClean="0"/>
              <a:t>Click to edit Master title style</a:t>
            </a:r>
            <a:endParaRPr lang="en-GB" altLang="en-US" noProof="0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  <a:endParaRPr lang="en-GB" altLang="en-US" noProof="0" smtClean="0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 dirty="0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 dirty="0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17535B04-7FE3-4FE7-936F-780DBED6C7D4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</p:spTree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67016E-EC09-402D-9B6D-6187AC40653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65230922"/>
      </p:ext>
    </p:extLst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3388" y="188913"/>
            <a:ext cx="2057400" cy="56054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11188" y="188913"/>
            <a:ext cx="6019800" cy="56054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A367CF-8B21-4334-8669-28CA348CE34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54868135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1F1B1E-6AFE-4261-906D-D1191F0F518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7624099"/>
      </p:ext>
    </p:extLst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9D0683-8E1E-4FAC-A2B7-129323BED1D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4619593"/>
      </p:ext>
    </p:extLst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1188" y="1268413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2188" y="1268413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B39764-904A-4B00-8DD5-C588446B784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99384268"/>
      </p:ext>
    </p:extLst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A550CC-E884-493F-AD26-80DAE211801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20055188"/>
      </p:ext>
    </p:extLst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0ACC1E-F88D-4399-AD3A-9D953CE30C8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14545595"/>
      </p:ext>
    </p:extLst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AB54CC-E810-46E3-BA81-CDDC90221C8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06331660"/>
      </p:ext>
    </p:extLst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3CBA8A-51FA-4FB3-AFAE-0FF3ED630A2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52546867"/>
      </p:ext>
    </p:extLst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54B031-5DCD-4C84-BDFA-81269EC3AB3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66554016"/>
      </p:ext>
    </p:extLst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188" y="1268413"/>
            <a:ext cx="8229600" cy="452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 alt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 altLang="en-US"/>
          </a:p>
        </p:txBody>
      </p:sp>
      <p:sp>
        <p:nvSpPr>
          <p:cNvPr id="15367" name="Rectangle 7"/>
          <p:cNvSpPr>
            <a:spLocks noChangeArrowheads="1"/>
          </p:cNvSpPr>
          <p:nvPr/>
        </p:nvSpPr>
        <p:spPr bwMode="auto">
          <a:xfrm>
            <a:off x="7451725" y="6584950"/>
            <a:ext cx="1441450" cy="358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r"/>
            <a:fld id="{8BD17547-DBE1-4B99-9EA9-2E3A7F374022}" type="slidenum">
              <a:rPr lang="en-GB" altLang="en-US" sz="1400" b="1">
                <a:solidFill>
                  <a:schemeClr val="bg1"/>
                </a:solidFill>
              </a:rPr>
              <a:pPr algn="r"/>
              <a:t>‹#›</a:t>
            </a:fld>
            <a:endParaRPr lang="en-GB" altLang="en-US" sz="1400" b="1">
              <a:solidFill>
                <a:schemeClr val="bg1"/>
              </a:solidFill>
            </a:endParaRPr>
          </a:p>
        </p:txBody>
      </p:sp>
      <p:sp>
        <p:nvSpPr>
          <p:cNvPr id="15368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451725" y="6308725"/>
            <a:ext cx="1441450" cy="358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1">
                <a:solidFill>
                  <a:schemeClr val="bg1"/>
                </a:solidFill>
              </a:defRPr>
            </a:lvl1pPr>
          </a:lstStyle>
          <a:p>
            <a:fld id="{B8D654AA-748F-4024-9A61-6977FA317985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15370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611188" y="188913"/>
            <a:ext cx="8229600" cy="868362"/>
          </a:xfrm>
          <a:prstGeom prst="rect">
            <a:avLst/>
          </a:prstGeom>
          <a:noFill/>
          <a:ln>
            <a:noFill/>
          </a:ln>
          <a:effectLst>
            <a:outerShdw dist="28398" dir="3806097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 spd="slow">
    <p:fade/>
  </p:transition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95959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95959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95959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95959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95959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95959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95959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95959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95959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rgbClr val="595959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rgbClr val="595959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rgbClr val="595959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595959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595959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595959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595959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595959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595959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1909936" y="5013176"/>
            <a:ext cx="2806080" cy="9361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8D53FB3E-8C47-4F19-A392-AFCA93838430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727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3568" y="1340768"/>
            <a:ext cx="7772400" cy="1470025"/>
          </a:xfrm>
        </p:spPr>
        <p:txBody>
          <a:bodyPr/>
          <a:lstStyle/>
          <a:p>
            <a:r>
              <a:rPr lang="en-US" altLang="en-US" sz="2800" b="0" dirty="0" smtClean="0"/>
              <a:t>Celtic-Plus Proposers Day</a:t>
            </a:r>
            <a:br>
              <a:rPr lang="en-US" altLang="en-US" sz="2800" b="0" dirty="0" smtClean="0"/>
            </a:br>
            <a:r>
              <a:rPr lang="en-US" altLang="en-US" sz="2800" b="0" dirty="0" smtClean="0"/>
              <a:t>20</a:t>
            </a:r>
            <a:r>
              <a:rPr lang="en-US" altLang="en-US" sz="2800" b="0" baseline="30000" dirty="0" smtClean="0"/>
              <a:t>th</a:t>
            </a:r>
            <a:r>
              <a:rPr lang="en-US" altLang="en-US" sz="2800" b="0" dirty="0" smtClean="0"/>
              <a:t> June 2017, Helsinki</a:t>
            </a:r>
            <a:endParaRPr lang="en-US" altLang="en-US" sz="2800" b="0" dirty="0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35496" y="2564904"/>
            <a:ext cx="9073008" cy="147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Arial" charset="0"/>
              </a:defRPr>
            </a:lvl9pPr>
          </a:lstStyle>
          <a:p>
            <a:r>
              <a:rPr lang="en-US" altLang="en-US" sz="4000" kern="0" dirty="0" smtClean="0"/>
              <a:t>Privacy </a:t>
            </a:r>
            <a:r>
              <a:rPr lang="en-US" altLang="en-US" sz="4000" kern="0" dirty="0" smtClean="0"/>
              <a:t>preserving Interoperability</a:t>
            </a:r>
            <a:endParaRPr lang="en-US" altLang="en-US" sz="4000" kern="0" dirty="0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611560" y="3759175"/>
            <a:ext cx="7772400" cy="147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Arial" charset="0"/>
              </a:defRPr>
            </a:lvl9pPr>
          </a:lstStyle>
          <a:p>
            <a:r>
              <a:rPr lang="en-US" altLang="en-US" sz="1800" b="0" i="1" kern="0" dirty="0" smtClean="0"/>
              <a:t>Souheil Bcheri</a:t>
            </a:r>
          </a:p>
          <a:p>
            <a:r>
              <a:rPr lang="en-US" altLang="en-US" sz="1800" b="0" i="1" kern="0" dirty="0" smtClean="0"/>
              <a:t>sosso@eurodocs.net</a:t>
            </a:r>
          </a:p>
          <a:p>
            <a:endParaRPr lang="en-US" altLang="en-US" sz="1800" b="0" i="1" kern="0" dirty="0"/>
          </a:p>
        </p:txBody>
      </p:sp>
      <p:sp>
        <p:nvSpPr>
          <p:cNvPr id="2" name="TextBox 1"/>
          <p:cNvSpPr txBox="1"/>
          <p:nvPr/>
        </p:nvSpPr>
        <p:spPr>
          <a:xfrm>
            <a:off x="2341984" y="5229200"/>
            <a:ext cx="19373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>
                <a:solidFill>
                  <a:schemeClr val="bg1">
                    <a:lumMod val="50000"/>
                  </a:schemeClr>
                </a:solidFill>
              </a:rPr>
              <a:t>&lt;</a:t>
            </a:r>
            <a:r>
              <a:rPr lang="de-DE" dirty="0" err="1" smtClean="0">
                <a:solidFill>
                  <a:schemeClr val="bg1">
                    <a:lumMod val="50000"/>
                  </a:schemeClr>
                </a:solidFill>
              </a:rPr>
              <a:t>Your</a:t>
            </a:r>
            <a:r>
              <a:rPr lang="de-DE" dirty="0" smtClean="0">
                <a:solidFill>
                  <a:schemeClr val="bg1">
                    <a:lumMod val="50000"/>
                  </a:schemeClr>
                </a:solidFill>
              </a:rPr>
              <a:t> Logo&gt;</a:t>
            </a:r>
          </a:p>
        </p:txBody>
      </p:sp>
      <p:pic>
        <p:nvPicPr>
          <p:cNvPr id="2050" name="Picture 2" descr="test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4688" y="4968677"/>
            <a:ext cx="3076575" cy="971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Organisation Profile</a:t>
            </a:r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2</a:t>
            </a:fld>
            <a:endParaRPr lang="en-GB" altLang="en-US"/>
          </a:p>
        </p:txBody>
      </p:sp>
      <p:sp>
        <p:nvSpPr>
          <p:cNvPr id="5" name="TextBox 4"/>
          <p:cNvSpPr txBox="1"/>
          <p:nvPr/>
        </p:nvSpPr>
        <p:spPr>
          <a:xfrm>
            <a:off x="1691680" y="2924944"/>
            <a:ext cx="653447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 smtClean="0"/>
              <a:t>We are </a:t>
            </a:r>
            <a:r>
              <a:rPr lang="en-GB" sz="2000" dirty="0"/>
              <a:t>a next generation, Swedish IT Company </a:t>
            </a:r>
            <a:r>
              <a:rPr lang="en-GB" sz="2000" dirty="0" smtClean="0"/>
              <a:t>developing </a:t>
            </a:r>
            <a:r>
              <a:rPr lang="en-GB" sz="2000" dirty="0"/>
              <a:t>smart, innovative and useful digital solutions </a:t>
            </a:r>
            <a:r>
              <a:rPr lang="en-GB" sz="2000" dirty="0" smtClean="0"/>
              <a:t>that </a:t>
            </a:r>
            <a:r>
              <a:rPr lang="en-GB" sz="2000" dirty="0"/>
              <a:t>assure Internet users of their anonymity through state of the art privacy and identity protection. </a:t>
            </a:r>
            <a:endParaRPr lang="en-GB" sz="2000" dirty="0" smtClean="0"/>
          </a:p>
          <a:p>
            <a:pPr algn="ctr"/>
            <a:endParaRPr lang="en-GB" sz="2000" dirty="0" smtClean="0"/>
          </a:p>
          <a:p>
            <a:pPr algn="ctr"/>
            <a:r>
              <a:rPr lang="en-GB" sz="2000" dirty="0" smtClean="0"/>
              <a:t>Our </a:t>
            </a:r>
            <a:r>
              <a:rPr lang="en-GB" sz="2000" dirty="0"/>
              <a:t>business concept is to combine secure, user-friendly and cost-effective solutions together with powerful security mechanics toward a package where users can feel confident in their online personal integrity. </a:t>
            </a:r>
            <a:endParaRPr lang="en-GB" sz="2000" i="1" dirty="0">
              <a:solidFill>
                <a:srgbClr val="00B0F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788024" y="6623774"/>
            <a:ext cx="3438128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100" dirty="0"/>
              <a:t>Souheil Bcheri, Eurodocs AB, sosso@eurodocs.net</a:t>
            </a:r>
          </a:p>
        </p:txBody>
      </p:sp>
      <p:pic>
        <p:nvPicPr>
          <p:cNvPr id="6" name="Picture 2" descr="test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1385165"/>
            <a:ext cx="3076575" cy="971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3563924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Past &amp; Current EU Projects</a:t>
            </a:r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3</a:t>
            </a:fld>
            <a:endParaRPr lang="en-GB" altLang="en-US"/>
          </a:p>
        </p:txBody>
      </p:sp>
      <p:sp>
        <p:nvSpPr>
          <p:cNvPr id="3" name="Rectangle 2"/>
          <p:cNvSpPr/>
          <p:nvPr/>
        </p:nvSpPr>
        <p:spPr>
          <a:xfrm>
            <a:off x="4788024" y="6623774"/>
            <a:ext cx="3438128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100" dirty="0"/>
              <a:t>Souheil Bcheri, Eurodocs AB, sosso@eurodocs.net</a:t>
            </a:r>
          </a:p>
        </p:txBody>
      </p:sp>
      <p:pic>
        <p:nvPicPr>
          <p:cNvPr id="6" name="Picture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9984" y="1556792"/>
            <a:ext cx="1441856" cy="504056"/>
          </a:xfrm>
          <a:prstGeom prst="rect">
            <a:avLst/>
          </a:prstGeom>
        </p:spPr>
      </p:pic>
      <p:pic>
        <p:nvPicPr>
          <p:cNvPr id="7" name="Picture 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8344" y="3124610"/>
            <a:ext cx="1697512" cy="520413"/>
          </a:xfrm>
          <a:prstGeom prst="rect">
            <a:avLst/>
          </a:prstGeom>
        </p:spPr>
      </p:pic>
      <p:pic>
        <p:nvPicPr>
          <p:cNvPr id="8" name="Picture 7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8344" y="4708784"/>
            <a:ext cx="1697512" cy="520415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1475656" y="3752236"/>
            <a:ext cx="712879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b="1" dirty="0">
                <a:solidFill>
                  <a:srgbClr val="383838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Federated Identity Management System (FIDES)</a:t>
            </a:r>
            <a:r>
              <a:rPr lang="en-GB" sz="1400" dirty="0">
                <a:solidFill>
                  <a:srgbClr val="383838"/>
                </a:solidFill>
                <a:latin typeface="Arial Narrow" panose="020B0606020202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 </a:t>
            </a:r>
            <a:r>
              <a:rPr lang="en-GB" sz="14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project defined a technical blueprint for a federated and interoperable identity management platform, compliant with the current regulations, such as </a:t>
            </a:r>
            <a:r>
              <a:rPr lang="en-GB" sz="1400" dirty="0" err="1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eIDAS</a:t>
            </a:r>
            <a:r>
              <a:rPr lang="en-GB" sz="140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Data Protection and the most relevant national legislations</a:t>
            </a:r>
            <a:endParaRPr lang="en-GB" sz="1400" dirty="0"/>
          </a:p>
        </p:txBody>
      </p:sp>
      <p:sp>
        <p:nvSpPr>
          <p:cNvPr id="12" name="TextBox 11"/>
          <p:cNvSpPr txBox="1"/>
          <p:nvPr/>
        </p:nvSpPr>
        <p:spPr>
          <a:xfrm>
            <a:off x="1475656" y="2251618"/>
            <a:ext cx="712879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>
                <a:latin typeface="Arial Narrow" panose="020B0606020202030204" pitchFamily="34" charset="0"/>
              </a:rPr>
              <a:t>ABC4Trust</a:t>
            </a:r>
            <a:r>
              <a:rPr lang="en-GB" sz="1400" dirty="0">
                <a:latin typeface="Arial Narrow" panose="020B0606020202030204" pitchFamily="34" charset="0"/>
              </a:rPr>
              <a:t> </a:t>
            </a:r>
            <a:r>
              <a:rPr lang="en-GB" sz="1400" dirty="0" smtClean="0">
                <a:latin typeface="Arial Narrow" panose="020B0606020202030204" pitchFamily="34" charset="0"/>
              </a:rPr>
              <a:t>project addressed </a:t>
            </a:r>
            <a:r>
              <a:rPr lang="en-GB" sz="1400" dirty="0">
                <a:latin typeface="Arial Narrow" panose="020B0606020202030204" pitchFamily="34" charset="0"/>
              </a:rPr>
              <a:t>the federation and interchangeability of technologies that support trustworthy yet privacy-preserving Attribute-based Credentials (ABC</a:t>
            </a:r>
            <a:r>
              <a:rPr lang="en-GB" sz="1400" dirty="0" smtClean="0">
                <a:latin typeface="Arial Narrow" panose="020B0606020202030204" pitchFamily="34" charset="0"/>
              </a:rPr>
              <a:t>) where a holder may reveal the </a:t>
            </a:r>
            <a:r>
              <a:rPr lang="en-GB" sz="1400" dirty="0">
                <a:latin typeface="Arial Narrow" panose="020B0606020202030204" pitchFamily="34" charset="0"/>
              </a:rPr>
              <a:t>minimal information required by the application, without giving away full identity information.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475656" y="5373216"/>
            <a:ext cx="72008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latin typeface="Arial Narrow" panose="020B0606020202030204" pitchFamily="34" charset="0"/>
              </a:rPr>
              <a:t>Green Awareness in Action (GAIA ) </a:t>
            </a:r>
            <a:r>
              <a:rPr lang="en-US" sz="1400" dirty="0" smtClean="0">
                <a:latin typeface="Arial Narrow" panose="020B0606020202030204" pitchFamily="34" charset="0"/>
              </a:rPr>
              <a:t>will </a:t>
            </a:r>
            <a:r>
              <a:rPr lang="en-US" sz="1400" dirty="0">
                <a:latin typeface="Arial Narrow" panose="020B0606020202030204" pitchFamily="34" charset="0"/>
              </a:rPr>
              <a:t>create an innovative ICT ecosystem (including web-based, mobile, social and </a:t>
            </a:r>
            <a:r>
              <a:rPr lang="en-US" sz="1400" dirty="0" smtClean="0">
                <a:latin typeface="Arial Narrow" panose="020B0606020202030204" pitchFamily="34" charset="0"/>
              </a:rPr>
              <a:t>IoT sensing </a:t>
            </a:r>
            <a:r>
              <a:rPr lang="en-US" sz="1400" dirty="0">
                <a:latin typeface="Arial Narrow" panose="020B0606020202030204" pitchFamily="34" charset="0"/>
              </a:rPr>
              <a:t>elements) tailored specifically for school environments, taking into account both the users </a:t>
            </a:r>
            <a:r>
              <a:rPr lang="en-US" sz="1400" dirty="0" smtClean="0">
                <a:latin typeface="Arial Narrow" panose="020B0606020202030204" pitchFamily="34" charset="0"/>
              </a:rPr>
              <a:t>and buildings to motivate citizens</a:t>
            </a:r>
            <a:r>
              <a:rPr lang="en-US" sz="1400" dirty="0">
                <a:latin typeface="Arial Narrow" panose="020B0606020202030204" pitchFamily="34" charset="0"/>
              </a:rPr>
              <a:t>’ behavioral change to achieve greater energy efficiency.</a:t>
            </a:r>
            <a:endParaRPr lang="en-GB" sz="14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273493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Proposal Introduction</a:t>
            </a:r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4</a:t>
            </a:fld>
            <a:endParaRPr lang="en-GB" altLang="en-US"/>
          </a:p>
        </p:txBody>
      </p:sp>
      <p:sp>
        <p:nvSpPr>
          <p:cNvPr id="5" name="TextBox 4"/>
          <p:cNvSpPr txBox="1"/>
          <p:nvPr/>
        </p:nvSpPr>
        <p:spPr>
          <a:xfrm>
            <a:off x="1547664" y="1268760"/>
            <a:ext cx="6768752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Problem with </a:t>
            </a:r>
            <a:r>
              <a:rPr lang="en-GB" sz="2000" dirty="0"/>
              <a:t>t</a:t>
            </a:r>
            <a:r>
              <a:rPr lang="en-GB" sz="2000" dirty="0" smtClean="0"/>
              <a:t>he </a:t>
            </a:r>
            <a:r>
              <a:rPr lang="en-GB" sz="2000" dirty="0"/>
              <a:t>current system regarding the exchange of identifiable, private information related to </a:t>
            </a:r>
            <a:r>
              <a:rPr lang="en-GB" sz="2000" dirty="0" smtClean="0"/>
              <a:t>individuals:</a:t>
            </a:r>
          </a:p>
          <a:p>
            <a:endParaRPr lang="en-GB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S</a:t>
            </a:r>
            <a:r>
              <a:rPr lang="en-US" sz="2000" dirty="0" smtClean="0"/>
              <a:t>ituation </a:t>
            </a:r>
            <a:r>
              <a:rPr lang="en-US" sz="2000" dirty="0"/>
              <a:t>is hampered by </a:t>
            </a:r>
            <a:r>
              <a:rPr lang="en-US" sz="2000" dirty="0" smtClean="0"/>
              <a:t>technological </a:t>
            </a:r>
            <a:r>
              <a:rPr lang="en-US" sz="2000" dirty="0"/>
              <a:t>issues, security concerns, legal conditions, and </a:t>
            </a:r>
            <a:r>
              <a:rPr lang="en-US" sz="2000" dirty="0">
                <a:solidFill>
                  <a:srgbClr val="FF0000"/>
                </a:solidFill>
              </a:rPr>
              <a:t>privacy </a:t>
            </a:r>
            <a:r>
              <a:rPr lang="en-US" sz="2000" dirty="0" smtClean="0">
                <a:solidFill>
                  <a:srgbClr val="FF0000"/>
                </a:solidFill>
              </a:rPr>
              <a:t>aspects</a:t>
            </a:r>
            <a:r>
              <a:rPr lang="en-US" sz="2000" dirty="0" smtClean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A</a:t>
            </a:r>
            <a:r>
              <a:rPr lang="en-US" sz="2000" dirty="0" smtClean="0"/>
              <a:t>ll issues present </a:t>
            </a:r>
            <a:r>
              <a:rPr lang="en-US" sz="2000" dirty="0"/>
              <a:t>obstacles put in place by the government to protect its </a:t>
            </a:r>
            <a:r>
              <a:rPr lang="en-US" sz="2000" dirty="0" smtClean="0"/>
              <a:t>citizens.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This has </a:t>
            </a:r>
            <a:r>
              <a:rPr lang="en-US" sz="2000" dirty="0"/>
              <a:t>effectively stopped the flow of information between public agencies and produced a confused, inefficient system. </a:t>
            </a:r>
            <a:endParaRPr lang="en-US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Businesses </a:t>
            </a:r>
            <a:r>
              <a:rPr lang="en-US" sz="2000" dirty="0"/>
              <a:t>are also bound by this complex system when trying to better serve their customers or within their dealings with the respective government agencies.</a:t>
            </a:r>
            <a:endParaRPr lang="en-GB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000" i="1" dirty="0">
              <a:solidFill>
                <a:srgbClr val="00B0F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788024" y="6623774"/>
            <a:ext cx="3438128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100" dirty="0"/>
              <a:t>Souheil Bcheri, Eurodocs AB, sosso@eurodocs.net</a:t>
            </a:r>
          </a:p>
        </p:txBody>
      </p:sp>
    </p:spTree>
    <p:extLst>
      <p:ext uri="{BB962C8B-B14F-4D97-AF65-F5344CB8AC3E}">
        <p14:creationId xmlns:p14="http://schemas.microsoft.com/office/powerpoint/2010/main" val="323917651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Proposal Introduction</a:t>
            </a:r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5</a:t>
            </a:fld>
            <a:endParaRPr lang="en-GB" altLang="en-US"/>
          </a:p>
        </p:txBody>
      </p:sp>
      <p:sp>
        <p:nvSpPr>
          <p:cNvPr id="5" name="TextBox 4"/>
          <p:cNvSpPr txBox="1"/>
          <p:nvPr/>
        </p:nvSpPr>
        <p:spPr>
          <a:xfrm>
            <a:off x="1691680" y="1268760"/>
            <a:ext cx="597666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i="1" dirty="0" smtClean="0">
                <a:solidFill>
                  <a:srgbClr val="00B0F0"/>
                </a:solidFill>
              </a:rPr>
              <a:t>1 slide: </a:t>
            </a:r>
          </a:p>
          <a:p>
            <a:pPr algn="ctr"/>
            <a:r>
              <a:rPr lang="en-GB" sz="2000" i="1" dirty="0">
                <a:solidFill>
                  <a:srgbClr val="00B0F0"/>
                </a:solidFill>
              </a:rPr>
              <a:t>S</a:t>
            </a:r>
            <a:r>
              <a:rPr lang="en-GB" sz="2000" i="1" dirty="0" smtClean="0">
                <a:solidFill>
                  <a:srgbClr val="00B0F0"/>
                </a:solidFill>
              </a:rPr>
              <a:t>hort info what the idea/proposal is about </a:t>
            </a:r>
            <a:br>
              <a:rPr lang="en-GB" sz="2000" i="1" dirty="0" smtClean="0">
                <a:solidFill>
                  <a:srgbClr val="00B0F0"/>
                </a:solidFill>
              </a:rPr>
            </a:br>
            <a:r>
              <a:rPr lang="en-GB" sz="2000" i="1" dirty="0" smtClean="0">
                <a:solidFill>
                  <a:srgbClr val="00B0F0"/>
                </a:solidFill>
              </a:rPr>
              <a:t>(vision, motivation, content)</a:t>
            </a:r>
            <a:endParaRPr lang="en-GB" sz="2000" i="1" dirty="0">
              <a:solidFill>
                <a:srgbClr val="00B0F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788024" y="6623774"/>
            <a:ext cx="3438128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100" dirty="0"/>
              <a:t>Souheil Bcheri, Eurodocs AB, sosso@eurodocs.net</a:t>
            </a:r>
          </a:p>
        </p:txBody>
      </p:sp>
      <p:pic>
        <p:nvPicPr>
          <p:cNvPr id="3074" name="Bildobjekt 1" descr="image0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6795" y="1243854"/>
            <a:ext cx="6178259" cy="53989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Proposal Introduction</a:t>
            </a:r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6</a:t>
            </a:fld>
            <a:endParaRPr lang="en-GB" altLang="en-US"/>
          </a:p>
        </p:txBody>
      </p:sp>
      <p:sp>
        <p:nvSpPr>
          <p:cNvPr id="5" name="TextBox 4"/>
          <p:cNvSpPr txBox="1"/>
          <p:nvPr/>
        </p:nvSpPr>
        <p:spPr>
          <a:xfrm>
            <a:off x="1547664" y="1268760"/>
            <a:ext cx="6768752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Our proposed solution regarding </a:t>
            </a:r>
            <a:r>
              <a:rPr lang="en-GB" sz="2000" dirty="0"/>
              <a:t>the exchange of identifiable, private information related to </a:t>
            </a:r>
            <a:r>
              <a:rPr lang="en-GB" sz="2000" dirty="0" smtClean="0"/>
              <a:t>individuals:</a:t>
            </a:r>
          </a:p>
          <a:p>
            <a:endParaRPr lang="en-GB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dirty="0" smtClean="0"/>
              <a:t>Introduce </a:t>
            </a:r>
            <a:r>
              <a:rPr lang="en-GB" sz="1800" dirty="0"/>
              <a:t>a system where the individual or owner of the data themselves have control over the information that is intended to be shared between entities, both public and </a:t>
            </a:r>
            <a:r>
              <a:rPr lang="en-GB" sz="1800" dirty="0" smtClean="0"/>
              <a:t>private.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dirty="0"/>
              <a:t>C</a:t>
            </a:r>
            <a:r>
              <a:rPr lang="en-GB" sz="1800" dirty="0" smtClean="0"/>
              <a:t>reate </a:t>
            </a:r>
            <a:r>
              <a:rPr lang="en-GB" sz="1800" dirty="0"/>
              <a:t>a functioning test system of both public and private authorities along with sample users to demonstrate how entities can more efficiently exchange digitized personally identifiable </a:t>
            </a:r>
            <a:r>
              <a:rPr lang="en-GB" sz="1800" dirty="0" smtClean="0"/>
              <a:t>data in </a:t>
            </a:r>
            <a:r>
              <a:rPr lang="en-GB" sz="1800" dirty="0"/>
              <a:t>a secure and privacy preserving </a:t>
            </a:r>
            <a:r>
              <a:rPr lang="en-GB" sz="1800" dirty="0" smtClean="0"/>
              <a:t>manner.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dirty="0" smtClean="0"/>
              <a:t>Satisfy the </a:t>
            </a:r>
            <a:r>
              <a:rPr lang="en-GB" sz="1800" dirty="0"/>
              <a:t>technological/security and legal/privacy issues that currently impede the system </a:t>
            </a:r>
            <a:r>
              <a:rPr lang="en-GB" sz="1800" dirty="0" smtClean="0"/>
              <a:t>today by forcing data owners </a:t>
            </a:r>
            <a:r>
              <a:rPr lang="en-GB" sz="1800" dirty="0"/>
              <a:t>to contact or physically go to the respective entities to get the information and share it with another </a:t>
            </a:r>
            <a:r>
              <a:rPr lang="en-GB" sz="1800" dirty="0" smtClean="0"/>
              <a:t>entity.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dirty="0" smtClean="0"/>
              <a:t>Streamline </a:t>
            </a:r>
            <a:r>
              <a:rPr lang="en-GB" sz="1800" dirty="0"/>
              <a:t>the efforts of the entities when serving their citizens/customers</a:t>
            </a:r>
            <a:r>
              <a:rPr lang="en-GB" sz="1800" dirty="0" smtClean="0"/>
              <a:t>.</a:t>
            </a:r>
          </a:p>
        </p:txBody>
      </p:sp>
      <p:sp>
        <p:nvSpPr>
          <p:cNvPr id="6" name="Rectangle 5"/>
          <p:cNvSpPr/>
          <p:nvPr/>
        </p:nvSpPr>
        <p:spPr>
          <a:xfrm>
            <a:off x="4788024" y="6623774"/>
            <a:ext cx="3438128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100" dirty="0"/>
              <a:t>Souheil Bcheri, Eurodocs AB, sosso@eurodocs.net</a:t>
            </a:r>
          </a:p>
        </p:txBody>
      </p:sp>
    </p:spTree>
    <p:extLst>
      <p:ext uri="{BB962C8B-B14F-4D97-AF65-F5344CB8AC3E}">
        <p14:creationId xmlns:p14="http://schemas.microsoft.com/office/powerpoint/2010/main" val="337854558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Partners</a:t>
            </a:r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7</a:t>
            </a:fld>
            <a:endParaRPr lang="en-GB" altLang="en-US"/>
          </a:p>
        </p:txBody>
      </p:sp>
      <p:sp>
        <p:nvSpPr>
          <p:cNvPr id="5" name="TextBox 4"/>
          <p:cNvSpPr txBox="1"/>
          <p:nvPr/>
        </p:nvSpPr>
        <p:spPr>
          <a:xfrm>
            <a:off x="1331640" y="1268760"/>
            <a:ext cx="720080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i="1" dirty="0" smtClean="0"/>
              <a:t>What we are looking for in Partners…</a:t>
            </a:r>
          </a:p>
          <a:p>
            <a:endParaRPr lang="en-US" sz="2000" i="1" dirty="0" smtClean="0"/>
          </a:p>
          <a:p>
            <a:r>
              <a:rPr lang="en-US" sz="1600" b="1" dirty="0"/>
              <a:t>Research Issues to be addressed</a:t>
            </a:r>
            <a:endParaRPr lang="en-GB" sz="1600" dirty="0"/>
          </a:p>
          <a:p>
            <a:r>
              <a:rPr lang="en-US" sz="1600" dirty="0"/>
              <a:t> </a:t>
            </a:r>
            <a:endParaRPr lang="en-GB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Designing the cryptographic protocols</a:t>
            </a:r>
            <a:endParaRPr lang="en-GB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Deciding between the </a:t>
            </a:r>
            <a:r>
              <a:rPr lang="en-US" sz="1600" dirty="0" smtClean="0"/>
              <a:t>server- </a:t>
            </a:r>
            <a:r>
              <a:rPr lang="en-US" sz="1600" dirty="0"/>
              <a:t>or </a:t>
            </a:r>
            <a:r>
              <a:rPr lang="en-US" sz="1600" dirty="0" smtClean="0"/>
              <a:t>client-based </a:t>
            </a:r>
            <a:r>
              <a:rPr lang="en-US" sz="1600" dirty="0"/>
              <a:t>protocols</a:t>
            </a:r>
            <a:endParaRPr lang="en-GB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Analyzing the efficiency of the solutions</a:t>
            </a:r>
            <a:endParaRPr lang="en-GB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Analyzing the security/privacy guarantees</a:t>
            </a:r>
            <a:endParaRPr lang="en-GB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Studying the balance between privacy vs. utility</a:t>
            </a:r>
            <a:endParaRPr lang="en-GB" sz="1600" dirty="0"/>
          </a:p>
          <a:p>
            <a:r>
              <a:rPr lang="en-US" sz="1600" dirty="0"/>
              <a:t> </a:t>
            </a:r>
            <a:endParaRPr lang="en-GB" sz="1600" dirty="0"/>
          </a:p>
          <a:p>
            <a:r>
              <a:rPr lang="en-US" sz="1600" dirty="0"/>
              <a:t> </a:t>
            </a:r>
            <a:endParaRPr lang="en-GB" sz="1600" dirty="0"/>
          </a:p>
          <a:p>
            <a:r>
              <a:rPr lang="en-US" sz="1600" b="1" dirty="0"/>
              <a:t>Engineering Issues to be addressed</a:t>
            </a:r>
            <a:endParaRPr lang="en-GB" sz="1600" dirty="0"/>
          </a:p>
          <a:p>
            <a:r>
              <a:rPr lang="en-US" sz="1600" dirty="0"/>
              <a:t> </a:t>
            </a:r>
            <a:endParaRPr lang="en-GB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Data providers </a:t>
            </a:r>
            <a:endParaRPr lang="en-GB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Designing the access control mechanism </a:t>
            </a:r>
            <a:endParaRPr lang="en-GB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Database design and maintenance </a:t>
            </a:r>
            <a:endParaRPr lang="en-GB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Software </a:t>
            </a:r>
            <a:r>
              <a:rPr lang="en-US" sz="1600" dirty="0" smtClean="0"/>
              <a:t>development</a:t>
            </a:r>
            <a:endParaRPr lang="en-GB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Interoperability </a:t>
            </a:r>
            <a:endParaRPr lang="en-GB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Provide cloud and maintain the cloud </a:t>
            </a:r>
            <a:r>
              <a:rPr lang="en-US" sz="1600" dirty="0" smtClean="0"/>
              <a:t>environment</a:t>
            </a:r>
            <a:endParaRPr lang="en-GB" sz="2000" i="1" dirty="0"/>
          </a:p>
        </p:txBody>
      </p:sp>
      <p:sp>
        <p:nvSpPr>
          <p:cNvPr id="6" name="Rectangle 5"/>
          <p:cNvSpPr/>
          <p:nvPr/>
        </p:nvSpPr>
        <p:spPr>
          <a:xfrm>
            <a:off x="4788024" y="6623774"/>
            <a:ext cx="3438128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100" dirty="0"/>
              <a:t>Souheil Bcheri, Eurodocs AB, sosso@eurodocs.net</a:t>
            </a:r>
          </a:p>
        </p:txBody>
      </p:sp>
    </p:spTree>
    <p:extLst>
      <p:ext uri="{BB962C8B-B14F-4D97-AF65-F5344CB8AC3E}">
        <p14:creationId xmlns:p14="http://schemas.microsoft.com/office/powerpoint/2010/main" val="70751164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Contact Info</a:t>
            </a:r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8</a:t>
            </a:fld>
            <a:endParaRPr lang="en-GB" altLang="en-US"/>
          </a:p>
        </p:txBody>
      </p:sp>
      <p:sp>
        <p:nvSpPr>
          <p:cNvPr id="5" name="TextBox 4"/>
          <p:cNvSpPr txBox="1"/>
          <p:nvPr/>
        </p:nvSpPr>
        <p:spPr>
          <a:xfrm>
            <a:off x="1475656" y="1948979"/>
            <a:ext cx="597666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For more information or expression of interest to participate with us, please contact:</a:t>
            </a:r>
          </a:p>
          <a:p>
            <a:endParaRPr lang="en-GB" sz="2000" dirty="0" smtClean="0"/>
          </a:p>
          <a:p>
            <a:r>
              <a:rPr lang="en-GB" sz="2000" dirty="0" smtClean="0"/>
              <a:t>		       </a:t>
            </a:r>
            <a:r>
              <a:rPr lang="en-GB" sz="1800" dirty="0" smtClean="0">
                <a:solidFill>
                  <a:srgbClr val="00B0F0"/>
                </a:solidFill>
              </a:rPr>
              <a:t>Souheil Bcheri – Eurodocs </a:t>
            </a:r>
          </a:p>
          <a:p>
            <a:r>
              <a:rPr lang="en-GB" sz="1800" dirty="0" smtClean="0">
                <a:solidFill>
                  <a:srgbClr val="00B0F0"/>
                </a:solidFill>
              </a:rPr>
              <a:t>		        sosso@eurodocs.net</a:t>
            </a:r>
          </a:p>
          <a:p>
            <a:r>
              <a:rPr lang="en-GB" sz="1800" dirty="0" smtClean="0">
                <a:solidFill>
                  <a:srgbClr val="00B0F0"/>
                </a:solidFill>
              </a:rPr>
              <a:t>		        +46 70 - 602 42 42</a:t>
            </a:r>
          </a:p>
          <a:p>
            <a:r>
              <a:rPr lang="en-GB" sz="1800" dirty="0" smtClean="0">
                <a:solidFill>
                  <a:srgbClr val="00B0F0"/>
                </a:solidFill>
              </a:rPr>
              <a:t>		        Box 1073, 164 25 </a:t>
            </a:r>
            <a:r>
              <a:rPr lang="en-GB" sz="1800" dirty="0" err="1" smtClean="0">
                <a:solidFill>
                  <a:srgbClr val="00B0F0"/>
                </a:solidFill>
              </a:rPr>
              <a:t>Kista</a:t>
            </a:r>
            <a:r>
              <a:rPr lang="en-GB" sz="1800" dirty="0" smtClean="0">
                <a:solidFill>
                  <a:srgbClr val="00B0F0"/>
                </a:solidFill>
              </a:rPr>
              <a:t>, Sweden</a:t>
            </a:r>
          </a:p>
          <a:p>
            <a:r>
              <a:rPr lang="en-GB" sz="1800" dirty="0" smtClean="0">
                <a:solidFill>
                  <a:srgbClr val="00B0F0"/>
                </a:solidFill>
              </a:rPr>
              <a:t>		        www.eurodocs.se</a:t>
            </a:r>
          </a:p>
          <a:p>
            <a:endParaRPr lang="en-GB" sz="2000" dirty="0" smtClean="0"/>
          </a:p>
          <a:p>
            <a:endParaRPr lang="en-GB" sz="2000" dirty="0" smtClean="0"/>
          </a:p>
          <a:p>
            <a:endParaRPr lang="en-GB" sz="2000" dirty="0" smtClean="0"/>
          </a:p>
          <a:p>
            <a:endParaRPr lang="en-GB" sz="2000" dirty="0" smtClean="0"/>
          </a:p>
          <a:p>
            <a:endParaRPr lang="en-GB" sz="2000" dirty="0" smtClean="0"/>
          </a:p>
          <a:p>
            <a:endParaRPr lang="en-GB" sz="2000" dirty="0"/>
          </a:p>
        </p:txBody>
      </p:sp>
      <p:pic>
        <p:nvPicPr>
          <p:cNvPr id="1026" name="Picture 2" descr="C:\Users\peter\AppData\Local\Microsoft\Windows\Temporary Internet Files\Content.IE5\WM3YKD85\MC900440583[1].pn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4000"/>
                    </a14:imgEffect>
                    <a14:imgEffect>
                      <a14:brightnessContrast bright="60000" contrast="-6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6738" y="2964769"/>
            <a:ext cx="1151086" cy="13283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4788024" y="6623774"/>
            <a:ext cx="3438128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100" dirty="0" smtClean="0"/>
              <a:t>Souheil Bcheri, Eurodocs AB, sosso@eurodocs.net</a:t>
            </a:r>
            <a:endParaRPr lang="en-GB" sz="1100" dirty="0"/>
          </a:p>
        </p:txBody>
      </p:sp>
      <p:sp>
        <p:nvSpPr>
          <p:cNvPr id="3" name="Rectangle 2"/>
          <p:cNvSpPr/>
          <p:nvPr/>
        </p:nvSpPr>
        <p:spPr>
          <a:xfrm>
            <a:off x="1979712" y="3225170"/>
            <a:ext cx="85472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de-DE" sz="2000" dirty="0" err="1" smtClean="0">
                <a:solidFill>
                  <a:srgbClr val="00B0F0"/>
                </a:solidFill>
              </a:rPr>
              <a:t>Your</a:t>
            </a:r>
            <a:endParaRPr lang="de-DE" sz="2000" dirty="0" smtClean="0">
              <a:solidFill>
                <a:srgbClr val="00B0F0"/>
              </a:solidFill>
            </a:endParaRPr>
          </a:p>
          <a:p>
            <a:pPr algn="ctr"/>
            <a:r>
              <a:rPr lang="de-DE" sz="2000" dirty="0" err="1" smtClean="0">
                <a:solidFill>
                  <a:srgbClr val="00B0F0"/>
                </a:solidFill>
              </a:rPr>
              <a:t>Photo</a:t>
            </a:r>
            <a:endParaRPr lang="en-GB" sz="2000" dirty="0">
              <a:solidFill>
                <a:srgbClr val="00B0F0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5624" y="2960330"/>
            <a:ext cx="2000250" cy="227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6339813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eltic-Plus-white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Celtic-Plus-white</Template>
  <TotalTime>0</TotalTime>
  <Words>509</Words>
  <Application>Microsoft Office PowerPoint</Application>
  <PresentationFormat>On-screen Show (4:3)</PresentationFormat>
  <Paragraphs>79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Celtic-Plus-white</vt:lpstr>
      <vt:lpstr>Celtic-Plus Proposers Day 20th June 2017, Helsinki</vt:lpstr>
      <vt:lpstr>Organisation Profile</vt:lpstr>
      <vt:lpstr>Past &amp; Current EU Projects</vt:lpstr>
      <vt:lpstr>Proposal Introduction</vt:lpstr>
      <vt:lpstr>Proposal Introduction</vt:lpstr>
      <vt:lpstr>Proposal Introduction</vt:lpstr>
      <vt:lpstr>Partners</vt:lpstr>
      <vt:lpstr>Contact Info</vt:lpstr>
    </vt:vector>
  </TitlesOfParts>
  <Company>Eurescom GmbH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Template Proposers Day</dc:title>
  <dc:creator>herrmann@celticplus.eu</dc:creator>
  <cp:lastModifiedBy>Peter Herrmann</cp:lastModifiedBy>
  <cp:revision>108</cp:revision>
  <cp:lastPrinted>2014-09-11T12:29:40Z</cp:lastPrinted>
  <dcterms:created xsi:type="dcterms:W3CDTF">2014-06-18T11:29:22Z</dcterms:created>
  <dcterms:modified xsi:type="dcterms:W3CDTF">2017-06-19T17:15:05Z</dcterms:modified>
</cp:coreProperties>
</file>