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6" r:id="rId5"/>
    <p:sldMasterId id="2147483719" r:id="rId6"/>
    <p:sldMasterId id="2147483731" r:id="rId7"/>
    <p:sldMasterId id="2147483744" r:id="rId8"/>
    <p:sldMasterId id="2147483758" r:id="rId9"/>
  </p:sldMasterIdLst>
  <p:notesMasterIdLst>
    <p:notesMasterId r:id="rId21"/>
  </p:notesMasterIdLst>
  <p:sldIdLst>
    <p:sldId id="684" r:id="rId10"/>
    <p:sldId id="599" r:id="rId11"/>
    <p:sldId id="683" r:id="rId12"/>
    <p:sldId id="676" r:id="rId13"/>
    <p:sldId id="682" r:id="rId14"/>
    <p:sldId id="315" r:id="rId15"/>
    <p:sldId id="685" r:id="rId16"/>
    <p:sldId id="691" r:id="rId17"/>
    <p:sldId id="371" r:id="rId18"/>
    <p:sldId id="692" r:id="rId19"/>
    <p:sldId id="27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89A4EA-9B4A-42B1-AB76-08A533658CDE}">
          <p14:sldIdLst>
            <p14:sldId id="684"/>
            <p14:sldId id="599"/>
            <p14:sldId id="683"/>
            <p14:sldId id="676"/>
            <p14:sldId id="682"/>
            <p14:sldId id="315"/>
            <p14:sldId id="685"/>
            <p14:sldId id="691"/>
            <p14:sldId id="371"/>
            <p14:sldId id="69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B7E132-677C-820B-8A2B-122AC5091291}" name="Zeynep Sarilar · ITEA Office" initials="ZO" userId="S::zeynep.sarilar@itea4.org::f71c7e15-dae5-41ea-9878-2588bf3a4c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40"/>
    <a:srgbClr val="161B45"/>
    <a:srgbClr val="0648B9"/>
    <a:srgbClr val="000082"/>
    <a:srgbClr val="000000"/>
    <a:srgbClr val="320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6EAF6-8124-38ED-8506-7D26383C5771}" v="23" dt="2023-11-14T07:01:44.043"/>
    <p1510:client id="{BDBE9248-9942-4261-96EC-01F23DA40F06}" v="772" dt="2023-11-14T09:51:06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C6E57-ADF8-45B7-AD01-7499A31A2D2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0903CC-509B-4144-8861-13C84F56BA02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GB" sz="2100" dirty="0"/>
            <a:t>ITEA 1</a:t>
          </a:r>
          <a:br>
            <a:rPr lang="en-GB" sz="2100" dirty="0"/>
          </a:br>
          <a:r>
            <a:rPr lang="en-GB" sz="2100" dirty="0"/>
            <a:t>(Call 1-8): </a:t>
          </a:r>
        </a:p>
      </dgm:t>
    </dgm:pt>
    <dgm:pt modelId="{779B3A2F-8D8F-410B-9705-DCB221A48B96}" type="parTrans" cxnId="{5390F618-FE9F-45EB-BBE4-297170236296}">
      <dgm:prSet/>
      <dgm:spPr/>
      <dgm:t>
        <a:bodyPr/>
        <a:lstStyle/>
        <a:p>
          <a:endParaRPr lang="en-GB"/>
        </a:p>
      </dgm:t>
    </dgm:pt>
    <dgm:pt modelId="{840C39BE-7C53-440B-9B21-9E15B01C49D4}" type="sibTrans" cxnId="{5390F618-FE9F-45EB-BBE4-297170236296}">
      <dgm:prSet/>
      <dgm:spPr/>
      <dgm:t>
        <a:bodyPr/>
        <a:lstStyle/>
        <a:p>
          <a:endParaRPr lang="en-GB"/>
        </a:p>
      </dgm:t>
    </dgm:pt>
    <dgm:pt modelId="{48F5D07F-91C9-4514-9765-CAE33CF66374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545 unique partners</a:t>
          </a:r>
        </a:p>
      </dgm:t>
    </dgm:pt>
    <dgm:pt modelId="{635C0226-69BA-41C4-A0E9-D3F8A43101D1}" type="parTrans" cxnId="{07DA2A7D-3698-4F13-9F2A-9E27B26B6ABC}">
      <dgm:prSet/>
      <dgm:spPr/>
      <dgm:t>
        <a:bodyPr/>
        <a:lstStyle/>
        <a:p>
          <a:endParaRPr lang="en-GB"/>
        </a:p>
      </dgm:t>
    </dgm:pt>
    <dgm:pt modelId="{A71F1B88-52EC-4698-B6E0-F1203AC5C28F}" type="sibTrans" cxnId="{07DA2A7D-3698-4F13-9F2A-9E27B26B6ABC}">
      <dgm:prSet/>
      <dgm:spPr/>
      <dgm:t>
        <a:bodyPr/>
        <a:lstStyle/>
        <a:p>
          <a:endParaRPr lang="en-GB"/>
        </a:p>
      </dgm:t>
    </dgm:pt>
    <dgm:pt modelId="{93F9AFDA-76C0-4EF4-98BE-F103A95B15D2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GB" sz="2100" dirty="0"/>
            <a:t>ITEA 2 </a:t>
          </a:r>
          <a:br>
            <a:rPr lang="en-GB" sz="2100" dirty="0"/>
          </a:br>
          <a:r>
            <a:rPr lang="en-GB" sz="2100" dirty="0"/>
            <a:t>(Call 1-8): </a:t>
          </a:r>
        </a:p>
      </dgm:t>
    </dgm:pt>
    <dgm:pt modelId="{DF86BE6C-72F9-4E8C-AA8E-9C0EDF32A5AB}" type="parTrans" cxnId="{E25DE0DA-622D-45B1-B7C2-CAF461429A4E}">
      <dgm:prSet/>
      <dgm:spPr/>
      <dgm:t>
        <a:bodyPr/>
        <a:lstStyle/>
        <a:p>
          <a:endParaRPr lang="en-GB"/>
        </a:p>
      </dgm:t>
    </dgm:pt>
    <dgm:pt modelId="{F86AD95D-DA97-4F58-9462-17C68D271ABF}" type="sibTrans" cxnId="{E25DE0DA-622D-45B1-B7C2-CAF461429A4E}">
      <dgm:prSet/>
      <dgm:spPr/>
      <dgm:t>
        <a:bodyPr/>
        <a:lstStyle/>
        <a:p>
          <a:endParaRPr lang="en-GB"/>
        </a:p>
      </dgm:t>
    </dgm:pt>
    <dgm:pt modelId="{06A48732-575D-41AD-A6D5-DC12857A6D2F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972 unique partners </a:t>
          </a:r>
        </a:p>
      </dgm:t>
    </dgm:pt>
    <dgm:pt modelId="{2C2675C7-7819-40DE-B51B-7663139B79E5}" type="parTrans" cxnId="{5FF5F53D-8C10-46AA-BEDF-EB306194D48C}">
      <dgm:prSet/>
      <dgm:spPr/>
      <dgm:t>
        <a:bodyPr/>
        <a:lstStyle/>
        <a:p>
          <a:endParaRPr lang="en-GB"/>
        </a:p>
      </dgm:t>
    </dgm:pt>
    <dgm:pt modelId="{5BE71A55-C917-4091-8D3D-5487F39470EB}" type="sibTrans" cxnId="{5FF5F53D-8C10-46AA-BEDF-EB306194D48C}">
      <dgm:prSet/>
      <dgm:spPr/>
      <dgm:t>
        <a:bodyPr/>
        <a:lstStyle/>
        <a:p>
          <a:endParaRPr lang="en-GB"/>
        </a:p>
      </dgm:t>
    </dgm:pt>
    <dgm:pt modelId="{4E320335-5310-4B50-BDDD-99128B69BD9C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482 SMEs</a:t>
          </a:r>
        </a:p>
      </dgm:t>
    </dgm:pt>
    <dgm:pt modelId="{230ED498-8116-44B2-B921-2EEB02F64170}" type="parTrans" cxnId="{801017AD-DB95-4EA8-9840-8AA45769D330}">
      <dgm:prSet/>
      <dgm:spPr/>
      <dgm:t>
        <a:bodyPr/>
        <a:lstStyle/>
        <a:p>
          <a:endParaRPr lang="en-GB"/>
        </a:p>
      </dgm:t>
    </dgm:pt>
    <dgm:pt modelId="{66140CCD-0FAA-4FA4-9151-1CC68C13FB62}" type="sibTrans" cxnId="{801017AD-DB95-4EA8-9840-8AA45769D330}">
      <dgm:prSet/>
      <dgm:spPr/>
      <dgm:t>
        <a:bodyPr/>
        <a:lstStyle/>
        <a:p>
          <a:endParaRPr lang="en-GB"/>
        </a:p>
      </dgm:t>
    </dgm:pt>
    <dgm:pt modelId="{3DD99699-3F74-4E31-A3B9-A8A4064CB034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2100" dirty="0"/>
            <a:t>ITEA 3 </a:t>
          </a:r>
          <a:br>
            <a:rPr lang="en-US" sz="2100" dirty="0"/>
          </a:br>
          <a:r>
            <a:rPr lang="en-US" sz="2100" dirty="0"/>
            <a:t>(Call 1-7): </a:t>
          </a:r>
          <a:endParaRPr lang="en-GB" sz="2100" dirty="0"/>
        </a:p>
      </dgm:t>
    </dgm:pt>
    <dgm:pt modelId="{9F58A78F-61C3-4FD4-A16B-A75D8C70FBA6}" type="parTrans" cxnId="{35994F18-B520-462C-B269-ADAD7F8479B3}">
      <dgm:prSet/>
      <dgm:spPr/>
      <dgm:t>
        <a:bodyPr/>
        <a:lstStyle/>
        <a:p>
          <a:endParaRPr lang="en-GB"/>
        </a:p>
      </dgm:t>
    </dgm:pt>
    <dgm:pt modelId="{1CB83991-56ED-4A07-8489-78E0C844F728}" type="sibTrans" cxnId="{35994F18-B520-462C-B269-ADAD7F8479B3}">
      <dgm:prSet/>
      <dgm:spPr/>
      <dgm:t>
        <a:bodyPr/>
        <a:lstStyle/>
        <a:p>
          <a:endParaRPr lang="en-GB"/>
        </a:p>
      </dgm:t>
    </dgm:pt>
    <dgm:pt modelId="{D66436BA-F28C-4331-9444-3C2BC17BE475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>
              <a:solidFill>
                <a:schemeClr val="bg1"/>
              </a:solidFill>
            </a:rPr>
            <a:t>438 SMEs</a:t>
          </a:r>
        </a:p>
      </dgm:t>
    </dgm:pt>
    <dgm:pt modelId="{7BC51787-4488-4CBF-BD48-1FC566C8576C}" type="parTrans" cxnId="{793AD6F7-F912-479F-9762-F2FC5F5396CC}">
      <dgm:prSet/>
      <dgm:spPr/>
      <dgm:t>
        <a:bodyPr/>
        <a:lstStyle/>
        <a:p>
          <a:endParaRPr lang="en-GB"/>
        </a:p>
      </dgm:t>
    </dgm:pt>
    <dgm:pt modelId="{9A7A1D01-353F-44AA-A961-1C1F36B8F514}" type="sibTrans" cxnId="{793AD6F7-F912-479F-9762-F2FC5F5396CC}">
      <dgm:prSet/>
      <dgm:spPr/>
      <dgm:t>
        <a:bodyPr/>
        <a:lstStyle/>
        <a:p>
          <a:endParaRPr lang="en-GB"/>
        </a:p>
      </dgm:t>
    </dgm:pt>
    <dgm:pt modelId="{F136E391-8008-40B8-83D9-31031EADFE75}">
      <dgm:prSet phldrT="[Text]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latin typeface="+mn-lt"/>
            </a:rPr>
            <a:t>ITEA 4 </a:t>
          </a:r>
          <a:br>
            <a:rPr lang="en-US" sz="2100" kern="1200" dirty="0">
              <a:solidFill>
                <a:schemeClr val="bg1"/>
              </a:solidFill>
              <a:latin typeface="+mn-lt"/>
            </a:rPr>
          </a:br>
          <a:r>
            <a:rPr lang="en-US" sz="2100" kern="1200" dirty="0">
              <a:solidFill>
                <a:schemeClr val="bg1"/>
              </a:solidFill>
              <a:latin typeface="+mn-lt"/>
            </a:rPr>
            <a:t>(Call ‘21-’22): </a:t>
          </a:r>
          <a:endParaRPr lang="en-GB" sz="2100" kern="1200" dirty="0">
            <a:solidFill>
              <a:schemeClr val="bg1"/>
            </a:solidFill>
          </a:endParaRPr>
        </a:p>
      </dgm:t>
    </dgm:pt>
    <dgm:pt modelId="{45064DA2-59E4-4BA7-8A72-F195435A6BB5}" type="parTrans" cxnId="{FF35295E-C5A1-4D3D-A15B-550CEA078A7C}">
      <dgm:prSet/>
      <dgm:spPr/>
      <dgm:t>
        <a:bodyPr/>
        <a:lstStyle/>
        <a:p>
          <a:endParaRPr lang="en-GB"/>
        </a:p>
      </dgm:t>
    </dgm:pt>
    <dgm:pt modelId="{2855BC6C-8845-48F1-AC97-D70AEC2649EE}" type="sibTrans" cxnId="{FF35295E-C5A1-4D3D-A15B-550CEA078A7C}">
      <dgm:prSet/>
      <dgm:spPr/>
      <dgm:t>
        <a:bodyPr/>
        <a:lstStyle/>
        <a:p>
          <a:endParaRPr lang="en-GB"/>
        </a:p>
      </dgm:t>
    </dgm:pt>
    <dgm:pt modelId="{6A3374D6-4396-45BC-8B2C-4D3D77809D7D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 228 SMEs</a:t>
          </a:r>
        </a:p>
      </dgm:t>
    </dgm:pt>
    <dgm:pt modelId="{59B80280-55FE-4236-9EAD-FA1A0489CFDA}" type="parTrans" cxnId="{7741BF54-A9A6-4EF5-BA50-7C83AA89C48D}">
      <dgm:prSet/>
      <dgm:spPr/>
      <dgm:t>
        <a:bodyPr/>
        <a:lstStyle/>
        <a:p>
          <a:endParaRPr lang="en-GB"/>
        </a:p>
      </dgm:t>
    </dgm:pt>
    <dgm:pt modelId="{41DEE16F-2CC6-475B-BFCD-712B99087E72}" type="sibTrans" cxnId="{7741BF54-A9A6-4EF5-BA50-7C83AA89C48D}">
      <dgm:prSet/>
      <dgm:spPr/>
      <dgm:t>
        <a:bodyPr/>
        <a:lstStyle/>
        <a:p>
          <a:endParaRPr lang="en-GB"/>
        </a:p>
      </dgm:t>
    </dgm:pt>
    <dgm:pt modelId="{8511580E-62AE-4044-876C-E18B641003A3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837 unique partners </a:t>
          </a:r>
        </a:p>
      </dgm:t>
    </dgm:pt>
    <dgm:pt modelId="{06D5DACD-7A95-4BE1-A08E-70BDF187CC54}" type="sibTrans" cxnId="{A4FF1E56-B137-4B3E-933A-CC2C37052D53}">
      <dgm:prSet/>
      <dgm:spPr/>
      <dgm:t>
        <a:bodyPr/>
        <a:lstStyle/>
        <a:p>
          <a:endParaRPr lang="en-GB"/>
        </a:p>
      </dgm:t>
    </dgm:pt>
    <dgm:pt modelId="{94EFC215-A3E7-47DB-B2FF-9BEBFC957E90}" type="parTrans" cxnId="{A4FF1E56-B137-4B3E-933A-CC2C37052D53}">
      <dgm:prSet/>
      <dgm:spPr/>
      <dgm:t>
        <a:bodyPr/>
        <a:lstStyle/>
        <a:p>
          <a:endParaRPr lang="en-GB"/>
        </a:p>
      </dgm:t>
    </dgm:pt>
    <dgm:pt modelId="{41155545-0BF3-41D1-BA30-592302FAAFA4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432 unique partners</a:t>
          </a:r>
        </a:p>
      </dgm:t>
    </dgm:pt>
    <dgm:pt modelId="{44FCEEEC-24F0-4A90-A37F-9D2B4DF44612}" type="parTrans" cxnId="{697843A8-9D84-4938-896E-17F102886EB6}">
      <dgm:prSet/>
      <dgm:spPr/>
      <dgm:t>
        <a:bodyPr/>
        <a:lstStyle/>
        <a:p>
          <a:endParaRPr lang="en-GB"/>
        </a:p>
      </dgm:t>
    </dgm:pt>
    <dgm:pt modelId="{D546B4C7-F4F2-4AB6-B2F2-CD7EBB3419ED}" type="sibTrans" cxnId="{697843A8-9D84-4938-896E-17F102886EB6}">
      <dgm:prSet/>
      <dgm:spPr/>
      <dgm:t>
        <a:bodyPr/>
        <a:lstStyle/>
        <a:p>
          <a:endParaRPr lang="en-GB"/>
        </a:p>
      </dgm:t>
    </dgm:pt>
    <dgm:pt modelId="{B8106B7C-041F-4AD4-921D-EA588A7DF51C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220 SMEs</a:t>
          </a:r>
        </a:p>
      </dgm:t>
    </dgm:pt>
    <dgm:pt modelId="{FAC476BF-F73E-470D-AA12-6C03FFF190DD}" type="parTrans" cxnId="{EC77DBF7-E165-4733-ADA2-CA83006FD826}">
      <dgm:prSet/>
      <dgm:spPr/>
      <dgm:t>
        <a:bodyPr/>
        <a:lstStyle/>
        <a:p>
          <a:endParaRPr lang="en-GB"/>
        </a:p>
      </dgm:t>
    </dgm:pt>
    <dgm:pt modelId="{8F6762EF-26AE-4385-B682-70E60BE2069F}" type="sibTrans" cxnId="{EC77DBF7-E165-4733-ADA2-CA83006FD826}">
      <dgm:prSet/>
      <dgm:spPr/>
      <dgm:t>
        <a:bodyPr/>
        <a:lstStyle/>
        <a:p>
          <a:endParaRPr lang="en-GB"/>
        </a:p>
      </dgm:t>
    </dgm:pt>
    <dgm:pt modelId="{9A8FBD70-47EA-4124-BA08-0591E7AAFAE1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endParaRPr lang="en-GB" sz="200" dirty="0"/>
        </a:p>
      </dgm:t>
    </dgm:pt>
    <dgm:pt modelId="{BFFEF975-F9BD-4270-A678-856667D60647}" type="parTrans" cxnId="{75430BA2-48BB-46E6-832E-B2084FFFAF29}">
      <dgm:prSet/>
      <dgm:spPr/>
      <dgm:t>
        <a:bodyPr/>
        <a:lstStyle/>
        <a:p>
          <a:endParaRPr lang="en-GB"/>
        </a:p>
      </dgm:t>
    </dgm:pt>
    <dgm:pt modelId="{0DD495A5-D494-44EB-9765-05969612FFE6}" type="sibTrans" cxnId="{75430BA2-48BB-46E6-832E-B2084FFFAF29}">
      <dgm:prSet/>
      <dgm:spPr/>
      <dgm:t>
        <a:bodyPr/>
        <a:lstStyle/>
        <a:p>
          <a:endParaRPr lang="en-GB"/>
        </a:p>
      </dgm:t>
    </dgm:pt>
    <dgm:pt modelId="{BE1E72FB-7AE3-41D8-ABDA-0202ECE4FAEC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GB" sz="2400" dirty="0"/>
        </a:p>
      </dgm:t>
    </dgm:pt>
    <dgm:pt modelId="{F9B531BB-F98F-4C61-A20F-A65A5F5FD94C}" type="parTrans" cxnId="{449E9370-4E46-4D20-A8FE-3261BFEF2886}">
      <dgm:prSet/>
      <dgm:spPr/>
      <dgm:t>
        <a:bodyPr/>
        <a:lstStyle/>
        <a:p>
          <a:endParaRPr lang="en-GB"/>
        </a:p>
      </dgm:t>
    </dgm:pt>
    <dgm:pt modelId="{F2487D7D-2A7F-4CE3-9D30-E5B49EE8268B}" type="sibTrans" cxnId="{449E9370-4E46-4D20-A8FE-3261BFEF2886}">
      <dgm:prSet/>
      <dgm:spPr/>
      <dgm:t>
        <a:bodyPr/>
        <a:lstStyle/>
        <a:p>
          <a:endParaRPr lang="en-GB"/>
        </a:p>
      </dgm:t>
    </dgm:pt>
    <dgm:pt modelId="{29A9BE09-86ED-4646-B3D0-E32275D0A8CD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400" dirty="0">
              <a:solidFill>
                <a:schemeClr val="accent1"/>
              </a:solidFill>
            </a:rPr>
            <a:t>Total # PY:</a:t>
          </a:r>
          <a:br>
            <a:rPr lang="en-GB" sz="2400" dirty="0">
              <a:solidFill>
                <a:schemeClr val="accent1"/>
              </a:solidFill>
            </a:rPr>
          </a:br>
          <a:r>
            <a:rPr lang="en-GB" sz="2400" dirty="0">
              <a:solidFill>
                <a:schemeClr val="accent1"/>
              </a:solidFill>
            </a:rPr>
            <a:t>35,116</a:t>
          </a:r>
        </a:p>
      </dgm:t>
    </dgm:pt>
    <dgm:pt modelId="{BA2BE24F-DD89-44C4-9A9B-7A432A5132C4}" type="parTrans" cxnId="{2DD3AADC-79DE-4B7D-B524-C064CE6DE584}">
      <dgm:prSet/>
      <dgm:spPr/>
      <dgm:t>
        <a:bodyPr/>
        <a:lstStyle/>
        <a:p>
          <a:endParaRPr lang="en-GB"/>
        </a:p>
      </dgm:t>
    </dgm:pt>
    <dgm:pt modelId="{3D352F46-9AD5-4F86-8F1E-BDFAD5534C34}" type="sibTrans" cxnId="{2DD3AADC-79DE-4B7D-B524-C064CE6DE584}">
      <dgm:prSet/>
      <dgm:spPr/>
      <dgm:t>
        <a:bodyPr/>
        <a:lstStyle/>
        <a:p>
          <a:endParaRPr lang="en-GB"/>
        </a:p>
      </dgm:t>
    </dgm:pt>
    <dgm:pt modelId="{64B0ADD6-8F7B-4AF3-B81D-1BD0D9D5BFAA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400" dirty="0">
              <a:solidFill>
                <a:schemeClr val="accent1"/>
              </a:solidFill>
            </a:rPr>
            <a:t>Total budget:</a:t>
          </a:r>
          <a:br>
            <a:rPr lang="en-GB" sz="2400" dirty="0">
              <a:solidFill>
                <a:schemeClr val="accent1"/>
              </a:solidFill>
            </a:rPr>
          </a:br>
          <a:r>
            <a:rPr lang="en-GB" sz="2400" dirty="0">
              <a:solidFill>
                <a:schemeClr val="accent1"/>
              </a:solidFill>
            </a:rPr>
            <a:t>€3,7 billion</a:t>
          </a:r>
        </a:p>
      </dgm:t>
    </dgm:pt>
    <dgm:pt modelId="{3524803F-564D-411D-AC3E-9B799BF4C9E9}" type="parTrans" cxnId="{90DF8E7C-A606-46D6-BAA6-F73C3897FE33}">
      <dgm:prSet/>
      <dgm:spPr/>
      <dgm:t>
        <a:bodyPr/>
        <a:lstStyle/>
        <a:p>
          <a:endParaRPr lang="en-GB"/>
        </a:p>
      </dgm:t>
    </dgm:pt>
    <dgm:pt modelId="{4733BE34-D3A0-48FE-92D0-A5B845212171}" type="sibTrans" cxnId="{90DF8E7C-A606-46D6-BAA6-F73C3897FE33}">
      <dgm:prSet/>
      <dgm:spPr/>
      <dgm:t>
        <a:bodyPr/>
        <a:lstStyle/>
        <a:p>
          <a:endParaRPr lang="en-GB"/>
        </a:p>
      </dgm:t>
    </dgm:pt>
    <dgm:pt modelId="{07F6B132-90FE-4FA8-884F-F73DE83A878A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400" dirty="0">
              <a:solidFill>
                <a:schemeClr val="accent1"/>
              </a:solidFill>
            </a:rPr>
            <a:t>Total # projects: 324</a:t>
          </a:r>
        </a:p>
      </dgm:t>
    </dgm:pt>
    <dgm:pt modelId="{3BBE537C-797C-4232-8427-24F2F591A81E}" type="sibTrans" cxnId="{769F4A22-8C47-4CC9-B26B-469A4E303C91}">
      <dgm:prSet/>
      <dgm:spPr/>
      <dgm:t>
        <a:bodyPr/>
        <a:lstStyle/>
        <a:p>
          <a:endParaRPr lang="en-GB"/>
        </a:p>
      </dgm:t>
    </dgm:pt>
    <dgm:pt modelId="{488BD9BD-0A71-4790-9C08-2203521C5111}" type="parTrans" cxnId="{769F4A22-8C47-4CC9-B26B-469A4E303C91}">
      <dgm:prSet/>
      <dgm:spPr/>
      <dgm:t>
        <a:bodyPr/>
        <a:lstStyle/>
        <a:p>
          <a:endParaRPr lang="en-GB"/>
        </a:p>
      </dgm:t>
    </dgm:pt>
    <dgm:pt modelId="{6C08D5BD-23DF-4698-944C-851E8C2127C9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None/>
          </a:pPr>
          <a:endParaRPr lang="en-GB" sz="2400" dirty="0"/>
        </a:p>
      </dgm:t>
    </dgm:pt>
    <dgm:pt modelId="{697AF38C-B6F8-4A7A-878A-D3BA915E9982}" type="parTrans" cxnId="{ED4A3D4D-6B64-4AFC-B33B-38DDFF729A3C}">
      <dgm:prSet/>
      <dgm:spPr/>
      <dgm:t>
        <a:bodyPr/>
        <a:lstStyle/>
        <a:p>
          <a:endParaRPr lang="en-GB"/>
        </a:p>
      </dgm:t>
    </dgm:pt>
    <dgm:pt modelId="{414D4F57-EF87-4003-993F-2B5073D328C7}" type="sibTrans" cxnId="{ED4A3D4D-6B64-4AFC-B33B-38DDFF729A3C}">
      <dgm:prSet/>
      <dgm:spPr/>
      <dgm:t>
        <a:bodyPr/>
        <a:lstStyle/>
        <a:p>
          <a:endParaRPr lang="en-GB"/>
        </a:p>
      </dgm:t>
    </dgm:pt>
    <dgm:pt modelId="{5CF7FB83-EE20-47FF-ABC8-62EEDF7DF8CC}" type="pres">
      <dgm:prSet presAssocID="{E37C6E57-ADF8-45B7-AD01-7499A31A2D20}" presName="Name0" presStyleCnt="0">
        <dgm:presLayoutVars>
          <dgm:dir/>
          <dgm:resizeHandles val="exact"/>
        </dgm:presLayoutVars>
      </dgm:prSet>
      <dgm:spPr/>
    </dgm:pt>
    <dgm:pt modelId="{93687588-8A92-4A69-8CED-EC58DC645106}" type="pres">
      <dgm:prSet presAssocID="{9A8FBD70-47EA-4124-BA08-0591E7AAFAE1}" presName="node" presStyleLbl="node1" presStyleIdx="0" presStyleCnt="5" custScaleX="147364">
        <dgm:presLayoutVars>
          <dgm:bulletEnabled val="1"/>
        </dgm:presLayoutVars>
      </dgm:prSet>
      <dgm:spPr/>
    </dgm:pt>
    <dgm:pt modelId="{2F05AC32-5EF9-44D5-880A-C139086D7F82}" type="pres">
      <dgm:prSet presAssocID="{0DD495A5-D494-44EB-9765-05969612FFE6}" presName="sibTrans" presStyleCnt="0"/>
      <dgm:spPr/>
    </dgm:pt>
    <dgm:pt modelId="{0654A4BD-2404-49EC-9A96-EFF78F4B13CE}" type="pres">
      <dgm:prSet presAssocID="{4C0903CC-509B-4144-8861-13C84F56BA02}" presName="node" presStyleLbl="node1" presStyleIdx="1" presStyleCnt="5">
        <dgm:presLayoutVars>
          <dgm:bulletEnabled val="1"/>
        </dgm:presLayoutVars>
      </dgm:prSet>
      <dgm:spPr/>
    </dgm:pt>
    <dgm:pt modelId="{04D4A8F8-C7DE-4714-8B09-86A1C7B49B7F}" type="pres">
      <dgm:prSet presAssocID="{840C39BE-7C53-440B-9B21-9E15B01C49D4}" presName="sibTrans" presStyleCnt="0"/>
      <dgm:spPr/>
    </dgm:pt>
    <dgm:pt modelId="{109692D0-F880-49CF-83A7-D411381FB38E}" type="pres">
      <dgm:prSet presAssocID="{93F9AFDA-76C0-4EF4-98BE-F103A95B15D2}" presName="node" presStyleLbl="node1" presStyleIdx="2" presStyleCnt="5">
        <dgm:presLayoutVars>
          <dgm:bulletEnabled val="1"/>
        </dgm:presLayoutVars>
      </dgm:prSet>
      <dgm:spPr/>
    </dgm:pt>
    <dgm:pt modelId="{E62381D2-F8ED-44D4-92B3-BDDA138E83D1}" type="pres">
      <dgm:prSet presAssocID="{F86AD95D-DA97-4F58-9462-17C68D271ABF}" presName="sibTrans" presStyleCnt="0"/>
      <dgm:spPr/>
    </dgm:pt>
    <dgm:pt modelId="{C94D47EF-1AD3-46BD-9764-6583480FA5EF}" type="pres">
      <dgm:prSet presAssocID="{3DD99699-3F74-4E31-A3B9-A8A4064CB034}" presName="node" presStyleLbl="node1" presStyleIdx="3" presStyleCnt="5">
        <dgm:presLayoutVars>
          <dgm:bulletEnabled val="1"/>
        </dgm:presLayoutVars>
      </dgm:prSet>
      <dgm:spPr/>
    </dgm:pt>
    <dgm:pt modelId="{BFCD51E7-BD5D-4DA9-9404-B87A161B4B92}" type="pres">
      <dgm:prSet presAssocID="{1CB83991-56ED-4A07-8489-78E0C844F728}" presName="sibTrans" presStyleCnt="0"/>
      <dgm:spPr/>
    </dgm:pt>
    <dgm:pt modelId="{7F83ACEC-2D09-42EB-A289-952476936FE5}" type="pres">
      <dgm:prSet presAssocID="{F136E391-8008-40B8-83D9-31031EADFE75}" presName="node" presStyleLbl="node1" presStyleIdx="4" presStyleCnt="5" custScaleX="107320">
        <dgm:presLayoutVars>
          <dgm:bulletEnabled val="1"/>
        </dgm:presLayoutVars>
      </dgm:prSet>
      <dgm:spPr/>
    </dgm:pt>
  </dgm:ptLst>
  <dgm:cxnLst>
    <dgm:cxn modelId="{FDFE7906-B3FF-43AF-A9E4-07A982775F4C}" type="presOf" srcId="{4E320335-5310-4B50-BDDD-99128B69BD9C}" destId="{109692D0-F880-49CF-83A7-D411381FB38E}" srcOrd="0" destOrd="2" presId="urn:microsoft.com/office/officeart/2005/8/layout/hList6"/>
    <dgm:cxn modelId="{77AD7307-6873-4644-8B7C-B85DFA0A7C58}" type="presOf" srcId="{D66436BA-F28C-4331-9444-3C2BC17BE475}" destId="{C94D47EF-1AD3-46BD-9764-6583480FA5EF}" srcOrd="0" destOrd="2" presId="urn:microsoft.com/office/officeart/2005/8/layout/hList6"/>
    <dgm:cxn modelId="{286D8C16-A2D4-4687-9463-8E937D5F37A3}" type="presOf" srcId="{E37C6E57-ADF8-45B7-AD01-7499A31A2D20}" destId="{5CF7FB83-EE20-47FF-ABC8-62EEDF7DF8CC}" srcOrd="0" destOrd="0" presId="urn:microsoft.com/office/officeart/2005/8/layout/hList6"/>
    <dgm:cxn modelId="{35994F18-B520-462C-B269-ADAD7F8479B3}" srcId="{E37C6E57-ADF8-45B7-AD01-7499A31A2D20}" destId="{3DD99699-3F74-4E31-A3B9-A8A4064CB034}" srcOrd="3" destOrd="0" parTransId="{9F58A78F-61C3-4FD4-A16B-A75D8C70FBA6}" sibTransId="{1CB83991-56ED-4A07-8489-78E0C844F728}"/>
    <dgm:cxn modelId="{5390F618-FE9F-45EB-BBE4-297170236296}" srcId="{E37C6E57-ADF8-45B7-AD01-7499A31A2D20}" destId="{4C0903CC-509B-4144-8861-13C84F56BA02}" srcOrd="1" destOrd="0" parTransId="{779B3A2F-8D8F-410B-9705-DCB221A48B96}" sibTransId="{840C39BE-7C53-440B-9B21-9E15B01C49D4}"/>
    <dgm:cxn modelId="{986A0F1C-C400-44FE-AC93-9D25AEF3AFA5}" type="presOf" srcId="{BE1E72FB-7AE3-41D8-ABDA-0202ECE4FAEC}" destId="{93687588-8A92-4A69-8CED-EC58DC645106}" srcOrd="0" destOrd="5" presId="urn:microsoft.com/office/officeart/2005/8/layout/hList6"/>
    <dgm:cxn modelId="{769F4A22-8C47-4CC9-B26B-469A4E303C91}" srcId="{9A8FBD70-47EA-4124-BA08-0591E7AAFAE1}" destId="{07F6B132-90FE-4FA8-884F-F73DE83A878A}" srcOrd="0" destOrd="0" parTransId="{488BD9BD-0A71-4790-9C08-2203521C5111}" sibTransId="{3BBE537C-797C-4232-8427-24F2F591A81E}"/>
    <dgm:cxn modelId="{5FF5F53D-8C10-46AA-BEDF-EB306194D48C}" srcId="{93F9AFDA-76C0-4EF4-98BE-F103A95B15D2}" destId="{06A48732-575D-41AD-A6D5-DC12857A6D2F}" srcOrd="0" destOrd="0" parTransId="{2C2675C7-7819-40DE-B51B-7663139B79E5}" sibTransId="{5BE71A55-C917-4091-8D3D-5487F39470EB}"/>
    <dgm:cxn modelId="{FF35295E-C5A1-4D3D-A15B-550CEA078A7C}" srcId="{E37C6E57-ADF8-45B7-AD01-7499A31A2D20}" destId="{F136E391-8008-40B8-83D9-31031EADFE75}" srcOrd="4" destOrd="0" parTransId="{45064DA2-59E4-4BA7-8A72-F195435A6BB5}" sibTransId="{2855BC6C-8845-48F1-AC97-D70AEC2649EE}"/>
    <dgm:cxn modelId="{DB503E60-A2E2-4661-872F-19EB3401E97B}" type="presOf" srcId="{6A3374D6-4396-45BC-8B2C-4D3D77809D7D}" destId="{0654A4BD-2404-49EC-9A96-EFF78F4B13CE}" srcOrd="0" destOrd="2" presId="urn:microsoft.com/office/officeart/2005/8/layout/hList6"/>
    <dgm:cxn modelId="{F0B29F61-9E5C-42F6-9D22-76072CEEE706}" type="presOf" srcId="{64B0ADD6-8F7B-4AF3-B81D-1BD0D9D5BFAA}" destId="{93687588-8A92-4A69-8CED-EC58DC645106}" srcOrd="0" destOrd="3" presId="urn:microsoft.com/office/officeart/2005/8/layout/hList6"/>
    <dgm:cxn modelId="{5F5D336A-49CF-4A17-B9B8-882ADE9913FC}" type="presOf" srcId="{F136E391-8008-40B8-83D9-31031EADFE75}" destId="{7F83ACEC-2D09-42EB-A289-952476936FE5}" srcOrd="0" destOrd="0" presId="urn:microsoft.com/office/officeart/2005/8/layout/hList6"/>
    <dgm:cxn modelId="{ED4A3D4D-6B64-4AFC-B33B-38DDFF729A3C}" srcId="{9A8FBD70-47EA-4124-BA08-0591E7AAFAE1}" destId="{6C08D5BD-23DF-4698-944C-851E8C2127C9}" srcOrd="3" destOrd="0" parTransId="{697AF38C-B6F8-4A7A-878A-D3BA915E9982}" sibTransId="{414D4F57-EF87-4003-993F-2B5073D328C7}"/>
    <dgm:cxn modelId="{449E9370-4E46-4D20-A8FE-3261BFEF2886}" srcId="{9A8FBD70-47EA-4124-BA08-0591E7AAFAE1}" destId="{BE1E72FB-7AE3-41D8-ABDA-0202ECE4FAEC}" srcOrd="4" destOrd="0" parTransId="{F9B531BB-F98F-4C61-A20F-A65A5F5FD94C}" sibTransId="{F2487D7D-2A7F-4CE3-9D30-E5B49EE8268B}"/>
    <dgm:cxn modelId="{D76CD153-3570-40F7-A869-C1D2567E2BE0}" type="presOf" srcId="{9A8FBD70-47EA-4124-BA08-0591E7AAFAE1}" destId="{93687588-8A92-4A69-8CED-EC58DC645106}" srcOrd="0" destOrd="0" presId="urn:microsoft.com/office/officeart/2005/8/layout/hList6"/>
    <dgm:cxn modelId="{7741BF54-A9A6-4EF5-BA50-7C83AA89C48D}" srcId="{4C0903CC-509B-4144-8861-13C84F56BA02}" destId="{6A3374D6-4396-45BC-8B2C-4D3D77809D7D}" srcOrd="1" destOrd="0" parTransId="{59B80280-55FE-4236-9EAD-FA1A0489CFDA}" sibTransId="{41DEE16F-2CC6-475B-BFCD-712B99087E72}"/>
    <dgm:cxn modelId="{A4FF1E56-B137-4B3E-933A-CC2C37052D53}" srcId="{3DD99699-3F74-4E31-A3B9-A8A4064CB034}" destId="{8511580E-62AE-4044-876C-E18B641003A3}" srcOrd="0" destOrd="0" parTransId="{94EFC215-A3E7-47DB-B2FF-9BEBFC957E90}" sibTransId="{06D5DACD-7A95-4BE1-A08E-70BDF187CC54}"/>
    <dgm:cxn modelId="{90DF8E7C-A606-46D6-BAA6-F73C3897FE33}" srcId="{9A8FBD70-47EA-4124-BA08-0591E7AAFAE1}" destId="{64B0ADD6-8F7B-4AF3-B81D-1BD0D9D5BFAA}" srcOrd="2" destOrd="0" parTransId="{3524803F-564D-411D-AC3E-9B799BF4C9E9}" sibTransId="{4733BE34-D3A0-48FE-92D0-A5B845212171}"/>
    <dgm:cxn modelId="{07DA2A7D-3698-4F13-9F2A-9E27B26B6ABC}" srcId="{4C0903CC-509B-4144-8861-13C84F56BA02}" destId="{48F5D07F-91C9-4514-9765-CAE33CF66374}" srcOrd="0" destOrd="0" parTransId="{635C0226-69BA-41C4-A0E9-D3F8A43101D1}" sibTransId="{A71F1B88-52EC-4698-B6E0-F1203AC5C28F}"/>
    <dgm:cxn modelId="{9EA9588E-7359-4938-B2F7-E763EF00F06D}" type="presOf" srcId="{8511580E-62AE-4044-876C-E18B641003A3}" destId="{C94D47EF-1AD3-46BD-9764-6583480FA5EF}" srcOrd="0" destOrd="1" presId="urn:microsoft.com/office/officeart/2005/8/layout/hList6"/>
    <dgm:cxn modelId="{75430BA2-48BB-46E6-832E-B2084FFFAF29}" srcId="{E37C6E57-ADF8-45B7-AD01-7499A31A2D20}" destId="{9A8FBD70-47EA-4124-BA08-0591E7AAFAE1}" srcOrd="0" destOrd="0" parTransId="{BFFEF975-F9BD-4270-A678-856667D60647}" sibTransId="{0DD495A5-D494-44EB-9765-05969612FFE6}"/>
    <dgm:cxn modelId="{697843A8-9D84-4938-896E-17F102886EB6}" srcId="{F136E391-8008-40B8-83D9-31031EADFE75}" destId="{41155545-0BF3-41D1-BA30-592302FAAFA4}" srcOrd="0" destOrd="0" parTransId="{44FCEEEC-24F0-4A90-A37F-9D2B4DF44612}" sibTransId="{D546B4C7-F4F2-4AB6-B2F2-CD7EBB3419ED}"/>
    <dgm:cxn modelId="{096BF2A9-55FF-4CFF-8927-A7AD181F6B33}" type="presOf" srcId="{07F6B132-90FE-4FA8-884F-F73DE83A878A}" destId="{93687588-8A92-4A69-8CED-EC58DC645106}" srcOrd="0" destOrd="1" presId="urn:microsoft.com/office/officeart/2005/8/layout/hList6"/>
    <dgm:cxn modelId="{801017AD-DB95-4EA8-9840-8AA45769D330}" srcId="{93F9AFDA-76C0-4EF4-98BE-F103A95B15D2}" destId="{4E320335-5310-4B50-BDDD-99128B69BD9C}" srcOrd="1" destOrd="0" parTransId="{230ED498-8116-44B2-B921-2EEB02F64170}" sibTransId="{66140CCD-0FAA-4FA4-9151-1CC68C13FB62}"/>
    <dgm:cxn modelId="{EFB432B5-C866-4C88-846E-3A6F5DBC1582}" type="presOf" srcId="{B8106B7C-041F-4AD4-921D-EA588A7DF51C}" destId="{7F83ACEC-2D09-42EB-A289-952476936FE5}" srcOrd="0" destOrd="2" presId="urn:microsoft.com/office/officeart/2005/8/layout/hList6"/>
    <dgm:cxn modelId="{CF5ADFC8-0609-4A2E-AFEE-3C36370D204C}" type="presOf" srcId="{41155545-0BF3-41D1-BA30-592302FAAFA4}" destId="{7F83ACEC-2D09-42EB-A289-952476936FE5}" srcOrd="0" destOrd="1" presId="urn:microsoft.com/office/officeart/2005/8/layout/hList6"/>
    <dgm:cxn modelId="{1EAD64D4-A76D-43E3-A46F-A7AD91539B1F}" type="presOf" srcId="{06A48732-575D-41AD-A6D5-DC12857A6D2F}" destId="{109692D0-F880-49CF-83A7-D411381FB38E}" srcOrd="0" destOrd="1" presId="urn:microsoft.com/office/officeart/2005/8/layout/hList6"/>
    <dgm:cxn modelId="{0AE88AD9-31FD-4977-874A-16908F6AD855}" type="presOf" srcId="{93F9AFDA-76C0-4EF4-98BE-F103A95B15D2}" destId="{109692D0-F880-49CF-83A7-D411381FB38E}" srcOrd="0" destOrd="0" presId="urn:microsoft.com/office/officeart/2005/8/layout/hList6"/>
    <dgm:cxn modelId="{E25DE0DA-622D-45B1-B7C2-CAF461429A4E}" srcId="{E37C6E57-ADF8-45B7-AD01-7499A31A2D20}" destId="{93F9AFDA-76C0-4EF4-98BE-F103A95B15D2}" srcOrd="2" destOrd="0" parTransId="{DF86BE6C-72F9-4E8C-AA8E-9C0EDF32A5AB}" sibTransId="{F86AD95D-DA97-4F58-9462-17C68D271ABF}"/>
    <dgm:cxn modelId="{2DD3AADC-79DE-4B7D-B524-C064CE6DE584}" srcId="{9A8FBD70-47EA-4124-BA08-0591E7AAFAE1}" destId="{29A9BE09-86ED-4646-B3D0-E32275D0A8CD}" srcOrd="1" destOrd="0" parTransId="{BA2BE24F-DD89-44C4-9A9B-7A432A5132C4}" sibTransId="{3D352F46-9AD5-4F86-8F1E-BDFAD5534C34}"/>
    <dgm:cxn modelId="{E1C386F0-D80C-42DC-A8E3-7BA37C5354BE}" type="presOf" srcId="{29A9BE09-86ED-4646-B3D0-E32275D0A8CD}" destId="{93687588-8A92-4A69-8CED-EC58DC645106}" srcOrd="0" destOrd="2" presId="urn:microsoft.com/office/officeart/2005/8/layout/hList6"/>
    <dgm:cxn modelId="{86E956F1-C602-4E89-BAB2-2C8020528801}" type="presOf" srcId="{48F5D07F-91C9-4514-9765-CAE33CF66374}" destId="{0654A4BD-2404-49EC-9A96-EFF78F4B13CE}" srcOrd="0" destOrd="1" presId="urn:microsoft.com/office/officeart/2005/8/layout/hList6"/>
    <dgm:cxn modelId="{4F98E3F4-F514-40A7-94BA-8E477ED1F623}" type="presOf" srcId="{4C0903CC-509B-4144-8861-13C84F56BA02}" destId="{0654A4BD-2404-49EC-9A96-EFF78F4B13CE}" srcOrd="0" destOrd="0" presId="urn:microsoft.com/office/officeart/2005/8/layout/hList6"/>
    <dgm:cxn modelId="{29F7B0F7-9BC0-497D-84D5-076D95BDA267}" type="presOf" srcId="{6C08D5BD-23DF-4698-944C-851E8C2127C9}" destId="{93687588-8A92-4A69-8CED-EC58DC645106}" srcOrd="0" destOrd="4" presId="urn:microsoft.com/office/officeart/2005/8/layout/hList6"/>
    <dgm:cxn modelId="{793AD6F7-F912-479F-9762-F2FC5F5396CC}" srcId="{3DD99699-3F74-4E31-A3B9-A8A4064CB034}" destId="{D66436BA-F28C-4331-9444-3C2BC17BE475}" srcOrd="1" destOrd="0" parTransId="{7BC51787-4488-4CBF-BD48-1FC566C8576C}" sibTransId="{9A7A1D01-353F-44AA-A961-1C1F36B8F514}"/>
    <dgm:cxn modelId="{EC77DBF7-E165-4733-ADA2-CA83006FD826}" srcId="{F136E391-8008-40B8-83D9-31031EADFE75}" destId="{B8106B7C-041F-4AD4-921D-EA588A7DF51C}" srcOrd="1" destOrd="0" parTransId="{FAC476BF-F73E-470D-AA12-6C03FFF190DD}" sibTransId="{8F6762EF-26AE-4385-B682-70E60BE2069F}"/>
    <dgm:cxn modelId="{02B873FB-BA27-42C1-AD3A-CACA6EC1FF12}" type="presOf" srcId="{3DD99699-3F74-4E31-A3B9-A8A4064CB034}" destId="{C94D47EF-1AD3-46BD-9764-6583480FA5EF}" srcOrd="0" destOrd="0" presId="urn:microsoft.com/office/officeart/2005/8/layout/hList6"/>
    <dgm:cxn modelId="{033F6F15-6D1D-4311-A349-290757AB4658}" type="presParOf" srcId="{5CF7FB83-EE20-47FF-ABC8-62EEDF7DF8CC}" destId="{93687588-8A92-4A69-8CED-EC58DC645106}" srcOrd="0" destOrd="0" presId="urn:microsoft.com/office/officeart/2005/8/layout/hList6"/>
    <dgm:cxn modelId="{2FD1A905-D5B1-4AA0-989A-33B4A108F237}" type="presParOf" srcId="{5CF7FB83-EE20-47FF-ABC8-62EEDF7DF8CC}" destId="{2F05AC32-5EF9-44D5-880A-C139086D7F82}" srcOrd="1" destOrd="0" presId="urn:microsoft.com/office/officeart/2005/8/layout/hList6"/>
    <dgm:cxn modelId="{7029727E-80D1-43D9-AED2-D0D11F7ED0C1}" type="presParOf" srcId="{5CF7FB83-EE20-47FF-ABC8-62EEDF7DF8CC}" destId="{0654A4BD-2404-49EC-9A96-EFF78F4B13CE}" srcOrd="2" destOrd="0" presId="urn:microsoft.com/office/officeart/2005/8/layout/hList6"/>
    <dgm:cxn modelId="{09A2C278-3EA1-4656-AEB6-6B1264220BA6}" type="presParOf" srcId="{5CF7FB83-EE20-47FF-ABC8-62EEDF7DF8CC}" destId="{04D4A8F8-C7DE-4714-8B09-86A1C7B49B7F}" srcOrd="3" destOrd="0" presId="urn:microsoft.com/office/officeart/2005/8/layout/hList6"/>
    <dgm:cxn modelId="{7B98D00E-D224-4EC0-8DA2-4C5D3F4DA503}" type="presParOf" srcId="{5CF7FB83-EE20-47FF-ABC8-62EEDF7DF8CC}" destId="{109692D0-F880-49CF-83A7-D411381FB38E}" srcOrd="4" destOrd="0" presId="urn:microsoft.com/office/officeart/2005/8/layout/hList6"/>
    <dgm:cxn modelId="{718A73E5-1EE1-490A-A9D5-00311DE627D3}" type="presParOf" srcId="{5CF7FB83-EE20-47FF-ABC8-62EEDF7DF8CC}" destId="{E62381D2-F8ED-44D4-92B3-BDDA138E83D1}" srcOrd="5" destOrd="0" presId="urn:microsoft.com/office/officeart/2005/8/layout/hList6"/>
    <dgm:cxn modelId="{158F62AA-336A-4766-B698-1B88B2089731}" type="presParOf" srcId="{5CF7FB83-EE20-47FF-ABC8-62EEDF7DF8CC}" destId="{C94D47EF-1AD3-46BD-9764-6583480FA5EF}" srcOrd="6" destOrd="0" presId="urn:microsoft.com/office/officeart/2005/8/layout/hList6"/>
    <dgm:cxn modelId="{C6324BD0-569A-443F-9799-7889CAF91025}" type="presParOf" srcId="{5CF7FB83-EE20-47FF-ABC8-62EEDF7DF8CC}" destId="{BFCD51E7-BD5D-4DA9-9404-B87A161B4B92}" srcOrd="7" destOrd="0" presId="urn:microsoft.com/office/officeart/2005/8/layout/hList6"/>
    <dgm:cxn modelId="{8348AE3B-DA27-48CA-A0C3-92D7E4152DF2}" type="presParOf" srcId="{5CF7FB83-EE20-47FF-ABC8-62EEDF7DF8CC}" destId="{7F83ACEC-2D09-42EB-A289-952476936FE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87588-8A92-4A69-8CED-EC58DC645106}">
      <dsp:nvSpPr>
        <dsp:cNvPr id="0" name=""/>
        <dsp:cNvSpPr/>
      </dsp:nvSpPr>
      <dsp:spPr>
        <a:xfrm rot="16200000">
          <a:off x="-650793" y="654540"/>
          <a:ext cx="3715644" cy="240656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0" rIns="12700" bIns="0" numCol="1" spcCol="1270" anchor="t" anchorCtr="0">
          <a:noAutofit/>
        </a:bodyPr>
        <a:lstStyle/>
        <a:p>
          <a:pPr marL="0" lvl="0" indent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400" kern="1200" dirty="0">
              <a:solidFill>
                <a:schemeClr val="accent1"/>
              </a:solidFill>
            </a:rPr>
            <a:t>Total # projects: 324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400" kern="1200" dirty="0">
              <a:solidFill>
                <a:schemeClr val="accent1"/>
              </a:solidFill>
            </a:rPr>
            <a:t>Total # PY:</a:t>
          </a:r>
          <a:br>
            <a:rPr lang="en-GB" sz="2400" kern="1200" dirty="0">
              <a:solidFill>
                <a:schemeClr val="accent1"/>
              </a:solidFill>
            </a:rPr>
          </a:br>
          <a:r>
            <a:rPr lang="en-GB" sz="2400" kern="1200" dirty="0">
              <a:solidFill>
                <a:schemeClr val="accent1"/>
              </a:solidFill>
            </a:rPr>
            <a:t>35,116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400" kern="1200" dirty="0">
              <a:solidFill>
                <a:schemeClr val="accent1"/>
              </a:solidFill>
            </a:rPr>
            <a:t>Total budget:</a:t>
          </a:r>
          <a:br>
            <a:rPr lang="en-GB" sz="2400" kern="1200" dirty="0">
              <a:solidFill>
                <a:schemeClr val="accent1"/>
              </a:solidFill>
            </a:rPr>
          </a:br>
          <a:r>
            <a:rPr lang="en-GB" sz="2400" kern="1200" dirty="0">
              <a:solidFill>
                <a:schemeClr val="accent1"/>
              </a:solidFill>
            </a:rPr>
            <a:t>€3,7 billion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400" kern="1200" dirty="0"/>
        </a:p>
      </dsp:txBody>
      <dsp:txXfrm rot="5400000">
        <a:off x="3748" y="743128"/>
        <a:ext cx="2406563" cy="2229386"/>
      </dsp:txXfrm>
    </dsp:sp>
    <dsp:sp modelId="{0654A4BD-2404-49EC-9A96-EFF78F4B13CE}">
      <dsp:nvSpPr>
        <dsp:cNvPr id="0" name=""/>
        <dsp:cNvSpPr/>
      </dsp:nvSpPr>
      <dsp:spPr>
        <a:xfrm rot="16200000">
          <a:off x="1491506" y="1041284"/>
          <a:ext cx="3715644" cy="1633074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ITEA 1</a:t>
          </a:r>
          <a:br>
            <a:rPr lang="en-GB" sz="2100" kern="1200" dirty="0"/>
          </a:br>
          <a:r>
            <a:rPr lang="en-GB" sz="2100" kern="1200" dirty="0"/>
            <a:t>(Call 1-8):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545 unique partners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 228 SMEs</a:t>
          </a:r>
        </a:p>
      </dsp:txBody>
      <dsp:txXfrm rot="5400000">
        <a:off x="2532791" y="743128"/>
        <a:ext cx="1633074" cy="2229386"/>
      </dsp:txXfrm>
    </dsp:sp>
    <dsp:sp modelId="{109692D0-F880-49CF-83A7-D411381FB38E}">
      <dsp:nvSpPr>
        <dsp:cNvPr id="0" name=""/>
        <dsp:cNvSpPr/>
      </dsp:nvSpPr>
      <dsp:spPr>
        <a:xfrm rot="16200000">
          <a:off x="3247061" y="1041284"/>
          <a:ext cx="3715644" cy="1633074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ITEA 2 </a:t>
          </a:r>
          <a:br>
            <a:rPr lang="en-GB" sz="2100" kern="1200" dirty="0"/>
          </a:br>
          <a:r>
            <a:rPr lang="en-GB" sz="2100" kern="1200" dirty="0"/>
            <a:t>(Call 1-8):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972 unique partners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482 SMEs</a:t>
          </a:r>
        </a:p>
      </dsp:txBody>
      <dsp:txXfrm rot="5400000">
        <a:off x="4288346" y="743128"/>
        <a:ext cx="1633074" cy="2229386"/>
      </dsp:txXfrm>
    </dsp:sp>
    <dsp:sp modelId="{C94D47EF-1AD3-46BD-9764-6583480FA5EF}">
      <dsp:nvSpPr>
        <dsp:cNvPr id="0" name=""/>
        <dsp:cNvSpPr/>
      </dsp:nvSpPr>
      <dsp:spPr>
        <a:xfrm rot="16200000">
          <a:off x="5002616" y="1041284"/>
          <a:ext cx="3715644" cy="1633074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ITEA 3 </a:t>
          </a:r>
          <a:br>
            <a:rPr lang="en-US" sz="2100" kern="1200" dirty="0"/>
          </a:br>
          <a:r>
            <a:rPr lang="en-US" sz="2100" kern="1200" dirty="0"/>
            <a:t>(Call 1-7): </a:t>
          </a:r>
          <a:endParaRPr lang="en-GB" sz="21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837 unique partners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>
              <a:solidFill>
                <a:schemeClr val="bg1"/>
              </a:solidFill>
            </a:rPr>
            <a:t>438 SMEs</a:t>
          </a:r>
        </a:p>
      </dsp:txBody>
      <dsp:txXfrm rot="5400000">
        <a:off x="6043901" y="743128"/>
        <a:ext cx="1633074" cy="2229386"/>
      </dsp:txXfrm>
    </dsp:sp>
    <dsp:sp modelId="{7F83ACEC-2D09-42EB-A289-952476936FE5}">
      <dsp:nvSpPr>
        <dsp:cNvPr id="0" name=""/>
        <dsp:cNvSpPr/>
      </dsp:nvSpPr>
      <dsp:spPr>
        <a:xfrm rot="16200000">
          <a:off x="6817941" y="981514"/>
          <a:ext cx="3715644" cy="1752615"/>
        </a:xfrm>
        <a:prstGeom prst="flowChartManualOperation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latin typeface="+mn-lt"/>
            </a:rPr>
            <a:t>ITEA 4 </a:t>
          </a:r>
          <a:br>
            <a:rPr lang="en-US" sz="2100" kern="1200" dirty="0">
              <a:solidFill>
                <a:schemeClr val="bg1"/>
              </a:solidFill>
              <a:latin typeface="+mn-lt"/>
            </a:rPr>
          </a:br>
          <a:r>
            <a:rPr lang="en-US" sz="2100" kern="1200" dirty="0">
              <a:solidFill>
                <a:schemeClr val="bg1"/>
              </a:solidFill>
              <a:latin typeface="+mn-lt"/>
            </a:rPr>
            <a:t>(Call ‘21-’22): </a:t>
          </a:r>
          <a:endParaRPr lang="en-GB" sz="21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432 unique partners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220 SMEs</a:t>
          </a:r>
        </a:p>
      </dsp:txBody>
      <dsp:txXfrm rot="5400000">
        <a:off x="7799455" y="743129"/>
        <a:ext cx="1752615" cy="2229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B114B-92CF-AE47-BF94-1F0E4A7A7721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13DE7-DB19-4147-8A8C-1BAEED6F59B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89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13DE7-DB19-4147-8A8C-1BAEED6F59B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4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13DE7-DB19-4147-8A8C-1BAEED6F59B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3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13DE7-DB19-4147-8A8C-1BAEED6F59B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13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13DE7-DB19-4147-8A8C-1BAEED6F59B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40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ject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3707D-4BCC-8146-BEF7-C8B42902E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74048-5AB4-8943-87A2-688F4612B8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Second level (24 pts)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Third level (22 pts)</a:t>
            </a:r>
          </a:p>
          <a:p>
            <a:pPr marL="1828800" lvl="3" indent="-45720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Fourth level (20 pts)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9EA146-3AF3-3E45-A1B7-418FF9D5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EE62E9-450B-2A46-80B9-8573BF4F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1EEDABFD-6B87-4BBB-AFC1-F32B7A056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1D902F-1AE5-48BC-91DF-9885911241DB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CE0CF77-08C4-B9A1-913E-979299F45F44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705CFC-156F-A253-3310-014BB123E94D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D68498BD-6AE4-6E95-49AE-02412007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64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83A242D-D12F-654D-8C23-019EB655B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752" y="3199414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6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000" y="240000"/>
            <a:ext cx="8304000" cy="828000"/>
          </a:xfrm>
        </p:spPr>
        <p:txBody>
          <a:bodyPr/>
          <a:lstStyle>
            <a:lvl1pPr>
              <a:defRPr>
                <a:solidFill>
                  <a:srgbClr val="00A651"/>
                </a:solidFill>
              </a:defRPr>
            </a:lvl1pPr>
          </a:lstStyle>
          <a:p>
            <a:r>
              <a:rPr lang="en-GB" noProof="0"/>
              <a:t>Title of your slide (Arial bold 22 pts)</a:t>
            </a:r>
            <a:br>
              <a:rPr lang="en-GB" noProof="0"/>
            </a:br>
            <a:r>
              <a:rPr lang="en-GB" noProof="0"/>
              <a:t>Subtitle - if applicable - (Arial bold 22 pts)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000" y="1332000"/>
            <a:ext cx="11136629" cy="5040000"/>
          </a:xfrm>
        </p:spPr>
        <p:txBody>
          <a:bodyPr>
            <a:normAutofit/>
          </a:bodyPr>
          <a:lstStyle>
            <a:lvl1pPr marL="457178" marR="0" indent="-45717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667" baseline="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/>
              <a:t>Click to edit Master text styles (20 pts)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Click to edit Master text styles (20 pts)</a:t>
            </a:r>
          </a:p>
          <a:p>
            <a:pPr lvl="1"/>
            <a:r>
              <a:rPr lang="en-GB" noProof="0"/>
              <a:t>Second level (18 pts)</a:t>
            </a:r>
          </a:p>
          <a:p>
            <a:pPr lvl="2"/>
            <a:r>
              <a:rPr lang="en-GB" noProof="0"/>
              <a:t>Third level (16 pts)</a:t>
            </a:r>
          </a:p>
          <a:p>
            <a:pPr lvl="3"/>
            <a:r>
              <a:rPr lang="en-GB" noProof="0"/>
              <a:t>Fourth level (14 pts)</a:t>
            </a:r>
          </a:p>
          <a:p>
            <a:pPr lvl="4"/>
            <a:r>
              <a:rPr lang="en-GB" noProof="0"/>
              <a:t>Fifth level (14 pts)</a:t>
            </a:r>
          </a:p>
        </p:txBody>
      </p:sp>
    </p:spTree>
    <p:extLst>
      <p:ext uri="{BB962C8B-B14F-4D97-AF65-F5344CB8AC3E}">
        <p14:creationId xmlns:p14="http://schemas.microsoft.com/office/powerpoint/2010/main" val="202352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s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000" y="1332000"/>
            <a:ext cx="11136629" cy="504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 baseline="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text styles (20 pts)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240000"/>
            <a:ext cx="8304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Title of your slide (Arial bold 22 pts)</a:t>
            </a:r>
            <a:br>
              <a:rPr lang="en-GB" noProof="0"/>
            </a:br>
            <a:r>
              <a:rPr lang="en-GB" noProof="0"/>
              <a:t>Subtitle - if applicable - (Arial bold 22 pts)</a:t>
            </a:r>
          </a:p>
        </p:txBody>
      </p:sp>
    </p:spTree>
    <p:extLst>
      <p:ext uri="{BB962C8B-B14F-4D97-AF65-F5344CB8AC3E}">
        <p14:creationId xmlns:p14="http://schemas.microsoft.com/office/powerpoint/2010/main" val="417439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240000"/>
            <a:ext cx="8304000" cy="828000"/>
          </a:xfrm>
        </p:spPr>
        <p:txBody>
          <a:bodyPr anchor="b" anchorCtr="0"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Example of a chart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000" y="1332000"/>
            <a:ext cx="11136000" cy="504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 baseline="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text styles (20 pts)</a:t>
            </a:r>
          </a:p>
        </p:txBody>
      </p:sp>
    </p:spTree>
    <p:extLst>
      <p:ext uri="{BB962C8B-B14F-4D97-AF65-F5344CB8AC3E}">
        <p14:creationId xmlns:p14="http://schemas.microsoft.com/office/powerpoint/2010/main" val="293444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erato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548682"/>
            <a:ext cx="11041227" cy="1181993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of your presentation </a:t>
            </a:r>
            <a:br>
              <a:rPr lang="en-US"/>
            </a:br>
            <a:r>
              <a:rPr lang="de-DE"/>
              <a:t>(Arial bold 30 pts)</a:t>
            </a:r>
            <a:endParaRPr lang="nl-NL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1844824"/>
            <a:ext cx="9697077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Event/Occasion, date (Arial regular 18 </a:t>
            </a:r>
            <a:r>
              <a:rPr lang="en-GB" noProof="0" err="1"/>
              <a:t>pts</a:t>
            </a:r>
            <a:r>
              <a:rPr lang="en-GB" noProof="0"/>
              <a:t>) </a:t>
            </a:r>
          </a:p>
          <a:p>
            <a:r>
              <a:rPr lang="en-GB" noProof="0"/>
              <a:t>Name of the speaker (Arial regular 18 </a:t>
            </a:r>
            <a:r>
              <a:rPr lang="en-GB" noProof="0" err="1"/>
              <a:t>pts</a:t>
            </a:r>
            <a:r>
              <a:rPr lang="en-GB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726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erator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548682"/>
            <a:ext cx="11041227" cy="1181993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of your presentation </a:t>
            </a:r>
            <a:br>
              <a:rPr lang="en-US"/>
            </a:br>
            <a:r>
              <a:rPr lang="de-DE"/>
              <a:t>(Arial bold 30 pts)</a:t>
            </a:r>
            <a:endParaRPr lang="nl-NL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1844824"/>
            <a:ext cx="9697077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Event/Occasion, date (Arial regular 18 </a:t>
            </a:r>
            <a:r>
              <a:rPr lang="en-GB" noProof="0" err="1"/>
              <a:t>pts</a:t>
            </a:r>
            <a:r>
              <a:rPr lang="en-GB" noProof="0"/>
              <a:t>) </a:t>
            </a:r>
          </a:p>
          <a:p>
            <a:r>
              <a:rPr lang="en-GB" noProof="0"/>
              <a:t>Name of the speaker (Arial regular 18 </a:t>
            </a:r>
            <a:r>
              <a:rPr lang="en-GB" noProof="0" err="1"/>
              <a:t>pts</a:t>
            </a:r>
            <a:r>
              <a:rPr lang="en-GB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16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erator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548682"/>
            <a:ext cx="11041227" cy="1181993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of your presentation </a:t>
            </a:r>
            <a:br>
              <a:rPr lang="en-US"/>
            </a:br>
            <a:r>
              <a:rPr lang="de-DE"/>
              <a:t>(Arial bold 30 pts)</a:t>
            </a:r>
            <a:endParaRPr lang="nl-NL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1844824"/>
            <a:ext cx="9697077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Event/Occasion, date (Arial regular 18 </a:t>
            </a:r>
            <a:r>
              <a:rPr lang="en-GB" noProof="0" err="1"/>
              <a:t>pts</a:t>
            </a:r>
            <a:r>
              <a:rPr lang="en-GB" noProof="0"/>
              <a:t>) </a:t>
            </a:r>
          </a:p>
          <a:p>
            <a:r>
              <a:rPr lang="en-GB" noProof="0"/>
              <a:t>Name of the speaker (Arial regular 18 </a:t>
            </a:r>
            <a:r>
              <a:rPr lang="en-GB" noProof="0" err="1"/>
              <a:t>pts</a:t>
            </a:r>
            <a:r>
              <a:rPr lang="en-GB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793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perator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548682"/>
            <a:ext cx="11041227" cy="1181993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of your presentation </a:t>
            </a:r>
            <a:br>
              <a:rPr lang="en-US"/>
            </a:br>
            <a:r>
              <a:rPr lang="de-DE"/>
              <a:t>(Arial bold 30 pts)</a:t>
            </a:r>
            <a:endParaRPr lang="nl-NL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1844824"/>
            <a:ext cx="9697077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Event/Occasion, date (Arial regular 18 </a:t>
            </a:r>
            <a:r>
              <a:rPr lang="en-GB" noProof="0" err="1"/>
              <a:t>pts</a:t>
            </a:r>
            <a:r>
              <a:rPr lang="en-GB" noProof="0"/>
              <a:t>) </a:t>
            </a:r>
          </a:p>
          <a:p>
            <a:r>
              <a:rPr lang="en-GB" noProof="0"/>
              <a:t>Name of the speaker (Arial regular 18 </a:t>
            </a:r>
            <a:r>
              <a:rPr lang="en-GB" noProof="0" err="1"/>
              <a:t>pts</a:t>
            </a:r>
            <a:r>
              <a:rPr lang="en-GB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1081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perator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548682"/>
            <a:ext cx="11041227" cy="1181993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of your presentation </a:t>
            </a:r>
            <a:br>
              <a:rPr lang="en-US"/>
            </a:br>
            <a:r>
              <a:rPr lang="de-DE"/>
              <a:t>(Arial </a:t>
            </a:r>
            <a:r>
              <a:rPr lang="de-DE" err="1"/>
              <a:t>bold</a:t>
            </a:r>
            <a:r>
              <a:rPr lang="de-DE"/>
              <a:t> 32 pts)</a:t>
            </a:r>
            <a:endParaRPr lang="nl-NL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1844824"/>
            <a:ext cx="9697077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Event/Occasion, date (Arial regular 18 </a:t>
            </a:r>
            <a:r>
              <a:rPr lang="en-GB" noProof="0" err="1"/>
              <a:t>pts</a:t>
            </a:r>
            <a:r>
              <a:rPr lang="en-GB" noProof="0"/>
              <a:t>) </a:t>
            </a:r>
          </a:p>
          <a:p>
            <a:r>
              <a:rPr lang="en-GB" noProof="0"/>
              <a:t>Name of the speaker (Arial regular 18 </a:t>
            </a:r>
            <a:r>
              <a:rPr lang="en-GB" noProof="0" err="1"/>
              <a:t>pts</a:t>
            </a:r>
            <a:r>
              <a:rPr lang="en-GB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5670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(Arial 32)</a:t>
            </a:r>
            <a:br>
              <a:rPr lang="en-US" dirty="0"/>
            </a:br>
            <a:r>
              <a:rPr lang="en-US" dirty="0"/>
              <a:t>Subtitle (Georgia 28, green #00c440)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0816E-99C5-4DF9-A782-90113DA6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23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47F66F7-855B-4386-9CE4-25316736D7DD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9546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616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(Arial 32)</a:t>
            </a:r>
            <a:br>
              <a:rPr lang="en-US" dirty="0"/>
            </a:br>
            <a:r>
              <a:rPr lang="en-US" dirty="0"/>
              <a:t>Subtitle (Georgia 28, green #00c440)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0816E-99C5-4DF9-A782-90113DA6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AB5E54-3BDA-F01C-4167-DB291A81646C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2B5D66-C209-E904-3CCA-59A178B7D699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7E7C5E97-E63D-7616-B0BA-BFCDDE6BF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2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(Arial 32)</a:t>
            </a:r>
            <a:br>
              <a:rPr lang="en-US" dirty="0"/>
            </a:br>
            <a:r>
              <a:rPr lang="en-US" dirty="0"/>
              <a:t>Subtitle (Georgia 28, green #00c440)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97095-7CBA-4499-8FEC-F05630A1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095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0649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12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0124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8974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122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377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2520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93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D1FF-3232-4A71-97C6-AC2E1F8F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2304000"/>
            <a:ext cx="9540000" cy="3060000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6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2C4784-2666-724A-A00D-220C00321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BAE1A5A-CD9A-1146-8175-3CF2AF833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1685449-6FF4-4491-AB68-BFF77E18AA8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191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0" y="320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rgbClr val="00C44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352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subject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3707D-4BCC-8146-BEF7-C8B42902E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74048-5AB4-8943-87A2-688F4612B8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Second level (24 pts)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Third level (22 pts)</a:t>
            </a:r>
          </a:p>
          <a:p>
            <a:pPr marL="1828800" lvl="3" indent="-45720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Fourth level (20 pts)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9EA146-3AF3-3E45-A1B7-418FF9D5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EE62E9-450B-2A46-80B9-8573BF4F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1EEDABFD-6B87-4BBB-AFC1-F32B7A056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1D902F-1AE5-48BC-91DF-9885911241DB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3CD54-E3A0-FCF3-E022-2EB97DAE40FA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5A0DC-FAFA-3198-9A9C-3B32A0C188F2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A34A44E1-2AA2-C89F-8717-830F44F57A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212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0678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(Arial 32)</a:t>
            </a:r>
            <a:br>
              <a:rPr lang="en-US"/>
            </a:br>
            <a:r>
              <a:rPr lang="en-US"/>
              <a:t>Subtitle (Georgia 28, green #00c440)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0816E-99C5-4DF9-A782-90113DA6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BD41D9-1A53-D2CF-39F7-FDE9C07FF6E7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B9602F-765C-6827-736B-EBCB2BF5FB39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AC93B4DB-8FCE-6990-2A76-17A92D6277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235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 (Arial 32)</a:t>
            </a:r>
            <a:br>
              <a:rPr lang="en-US"/>
            </a:br>
            <a:r>
              <a:rPr lang="en-US"/>
              <a:t>Subtitle (Georgia 28, green #00c440)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97095-7CBA-4499-8FEC-F05630A1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9DB851-EE40-0373-35FF-9728C759CA53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7378E3-0600-FFAB-3C51-35785CC15103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475F8A21-6ED4-7947-DDB1-09D28C180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650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2523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1006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493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24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122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D6C5CE-FECD-4774-BAF5-37EAD77D98C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111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2520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11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D1FF-3232-4A71-97C6-AC2E1F8F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2304000"/>
            <a:ext cx="9540000" cy="3060000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56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0" y="320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rgbClr val="00C44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9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ject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D4E3CC-B3AF-50D0-7F9B-4017415446FD}"/>
              </a:ext>
            </a:extLst>
          </p:cNvPr>
          <p:cNvSpPr/>
          <p:nvPr userDrawn="1"/>
        </p:nvSpPr>
        <p:spPr>
          <a:xfrm>
            <a:off x="298769" y="6183517"/>
            <a:ext cx="2105383" cy="55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B3707D-4BCC-8146-BEF7-C8B42902E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74048-5AB4-8943-87A2-688F4612B8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Second level (24 pts)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Third level (22 pts)</a:t>
            </a:r>
          </a:p>
          <a:p>
            <a:pPr marL="1828800" lvl="3" indent="-45720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Fourth level (20 pts)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9EA146-3AF3-3E45-A1B7-418FF9D5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EE62E9-450B-2A46-80B9-8573BF4F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1EEDABFD-6B87-4BBB-AFC1-F32B7A056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1D902F-1AE5-48BC-91DF-9885911241DB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72A546-5721-DB53-E94E-E6DF3EA24504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AA62B3-84B8-82D4-EDDB-3AAF009CF9EA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4299B4D-40F9-E092-9B3B-0E780FE00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017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C8E25-8535-B3C0-30F3-15959CCF0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2B7A2-5BA0-9F36-5A7A-640B055B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28F1E5-128B-FDEE-5A4C-241EBBC17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639C144-795F-864A-7F98-4A887886B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190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47F66F7-855B-4386-9CE4-25316736D7DD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5054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2C4784-2666-724A-A00D-220C00321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BAE1A5A-CD9A-1146-8175-3CF2AF833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1685449-6FF4-4491-AB68-BFF77E18AA8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399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D6C5CE-FECD-4774-BAF5-37EAD77D98C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6586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159AAAB-5E87-BD43-9655-0B4E8A159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A8E35F4-AACB-4543-93B1-282246A24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214D632-0C54-4DAF-AE95-C7A946DB2899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0517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D0EB0C8-8FAB-F14F-8019-43B60254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1E38106-3A22-5F46-B5C4-AFA50A338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B525D6B-8375-401C-BFB2-ACD2C9363460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256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159AAAB-5E87-BD43-9655-0B4E8A159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A8E35F4-AACB-4543-93B1-282246A24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214D632-0C54-4DAF-AE95-C7A946DB2899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9085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0DE4BBE-90E1-2548-A125-06DEFA6A2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008" y="1213451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705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57C1CDA-BC45-1B4C-B6C8-560EF09EA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5046" y="2520758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516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BD5DC9-C5B7-FA45-B13B-131CC893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814" y="2306445"/>
            <a:ext cx="953124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770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83A242D-D12F-654D-8C23-019EB655B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752" y="3199414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894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ject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3707D-4BCC-8146-BEF7-C8B42902E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74048-5AB4-8943-87A2-688F4612B8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Select to edit text (26 pts)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Second level (24 pts)</a:t>
            </a:r>
          </a:p>
          <a:p>
            <a:pPr marL="1257300" lvl="2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Third level (22 pts)</a:t>
            </a:r>
          </a:p>
          <a:p>
            <a:pPr marL="1828800" lvl="3" indent="-457200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Fourth level (20 pts)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9EA146-3AF3-3E45-A1B7-418FF9D5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EE62E9-450B-2A46-80B9-8573BF4F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1EEDABFD-6B87-4BBB-AFC1-F32B7A056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1D902F-1AE5-48BC-91DF-9885911241DB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84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89297-6DC4-354C-0EFD-78EDD83309E2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2" b="4792"/>
          <a:stretch/>
        </p:blipFill>
        <p:spPr bwMode="auto">
          <a:xfrm>
            <a:off x="4142629" y="6047295"/>
            <a:ext cx="2996968" cy="37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2799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2C4784-2666-724A-A00D-220C00321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BAE1A5A-CD9A-1146-8175-3CF2AF833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5384C-BB76-FF7E-E226-DE593693D626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2" b="4792"/>
          <a:stretch/>
        </p:blipFill>
        <p:spPr bwMode="auto">
          <a:xfrm>
            <a:off x="4182386" y="6047295"/>
            <a:ext cx="2996968" cy="37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1707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2934B-C4CA-904D-A326-EAA3BB4BB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11A1-6B8E-4941-B463-F2A5F25B2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9C371-C00E-7FAB-1069-B9A0893EC0A2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2" b="4792"/>
          <a:stretch/>
        </p:blipFill>
        <p:spPr bwMode="auto">
          <a:xfrm>
            <a:off x="4150581" y="6047295"/>
            <a:ext cx="2996968" cy="37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7636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159AAAB-5E87-BD43-9655-0B4E8A159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A8E35F4-AACB-4543-93B1-282246A24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F48CE-3A1D-D3FB-F7D9-D9443D3EA144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2" b="4792"/>
          <a:stretch/>
        </p:blipFill>
        <p:spPr bwMode="auto">
          <a:xfrm>
            <a:off x="4166483" y="6047295"/>
            <a:ext cx="2996968" cy="37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2647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D0EB0C8-8FAB-F14F-8019-43B60254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1E38106-3A22-5F46-B5C4-AFA50A338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25D6B-8375-401C-BFB2-ACD2C9363460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2" b="4792"/>
          <a:stretch/>
        </p:blipFill>
        <p:spPr bwMode="auto">
          <a:xfrm>
            <a:off x="4269850" y="6093052"/>
            <a:ext cx="2996968" cy="37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80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D0EB0C8-8FAB-F14F-8019-43B60254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1E38106-3A22-5F46-B5C4-AFA50A338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B525D6B-8375-401C-BFB2-ACD2C9363460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3" b="50701"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602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0DE4BBE-90E1-2548-A125-06DEFA6A2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008" y="1213451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926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57C1CDA-BC45-1B4C-B6C8-560EF09EA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5046" y="2520758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483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BD5DC9-C5B7-FA45-B13B-131CC893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814" y="2306445"/>
            <a:ext cx="953124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084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83A242D-D12F-654D-8C23-019EB655B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752" y="3199414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578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C8E25-8535-B3C0-30F3-15959CCF0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2B7A2-5BA0-9F36-5A7A-640B055B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28F1E5-128B-FDEE-5A4C-241EBBC17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39265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639C144-795F-864A-7F98-4A887886B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9752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216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(Arial 32)</a:t>
            </a:r>
            <a:br>
              <a:rPr lang="en-US"/>
            </a:br>
            <a:r>
              <a:rPr lang="en-US"/>
              <a:t>Subtitle (Georgia 28, green #00c440)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0816E-99C5-4DF9-A782-90113DA6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01B177-42AB-9EBD-2F7E-9D6EB394FFA1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5D8FC8-B654-5D5A-F6EE-19DFA751D4F6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ACA35A43-2B23-0FB3-89BE-0ACA71ADB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454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0AB3-2F5B-49C0-9BFA-2A96196E1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Click to edit text (Arial 32)</a:t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C44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Subtitle (Georgia 28) 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E423B-0BDF-49A1-B141-35E013595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0F298-091C-4D02-9763-D2B317F589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332000"/>
            <a:ext cx="11160125" cy="4680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to edit Master text styles (30 pts)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to edit Master text styles (30 pts)</a:t>
            </a:r>
          </a:p>
          <a:p>
            <a:pPr marL="625475" marR="0" lvl="1" indent="-265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Second level (28 pts)</a:t>
            </a:r>
          </a:p>
          <a:p>
            <a:pPr marL="898525" marR="0" lvl="2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Third level (26 pts)</a:t>
            </a:r>
          </a:p>
          <a:p>
            <a:pPr marL="1163638" marR="0" lvl="3" indent="-265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­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Fourth level (24 pts)</a:t>
            </a:r>
          </a:p>
          <a:p>
            <a:pPr marL="1524000" marR="0" lvl="4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Fifth level (24 pts)</a:t>
            </a:r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FB4351F8-2076-43F2-908D-EE41B39A1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97B2BF-4E31-4ED1-9253-B8F01F617FDB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1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7031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(Arial 32)</a:t>
            </a:r>
            <a:br>
              <a:rPr lang="en-US" dirty="0"/>
            </a:br>
            <a:r>
              <a:rPr lang="en-US" dirty="0"/>
              <a:t>Subtitle (Georgia 28, green #00c440)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0816E-99C5-4DF9-A782-90113DA6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872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15AB-F26B-46E7-B7CA-56DD63F17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(Arial 32)</a:t>
            </a:r>
            <a:br>
              <a:rPr lang="en-US" dirty="0"/>
            </a:br>
            <a:r>
              <a:rPr lang="en-US" dirty="0"/>
              <a:t>Subtitle (Georgia 28, green #00c440)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E026-C271-4057-BFEE-8A1C0822C7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60F5-ECAB-49D2-8A20-DD83B94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97095-7CBA-4499-8FEC-F05630A1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3B0145A-1C32-4377-81D4-E244C7BD77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05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0DE4BBE-90E1-2548-A125-06DEFA6A2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008" y="1213451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3952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0241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6336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1066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360000"/>
            <a:ext cx="5652000" cy="3024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88E02-A643-4921-9B36-E1565AEBF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600000"/>
            <a:ext cx="5652000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C440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CB10-E3DC-4FE2-BEE1-E1261EEE8F78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022" y="6001540"/>
            <a:ext cx="3727796" cy="46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022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122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283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2520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1523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D1FF-3232-4A71-97C6-AC2E1F8F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2304000"/>
            <a:ext cx="9540000" cy="3060000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067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4F1A-057E-40D1-9AC6-541919F3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00" y="3204000"/>
            <a:ext cx="5544000" cy="3060000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GB" sz="4800" b="0" dirty="0">
                <a:solidFill>
                  <a:srgbClr val="00C44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1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57C1CDA-BC45-1B4C-B6C8-560EF09EA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5046" y="2520758"/>
            <a:ext cx="5559318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11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BD5DC9-C5B7-FA45-B13B-131CC893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814" y="2306445"/>
            <a:ext cx="9531241" cy="30656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17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4">
            <a:extLst>
              <a:ext uri="{FF2B5EF4-FFF2-40B4-BE49-F238E27FC236}">
                <a16:creationId xmlns:a16="http://schemas.microsoft.com/office/drawing/2014/main" id="{F8A5776E-A822-4752-845D-256374F3B8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DA4B63-EAF4-BF4B-BB3A-21A638FA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374E32-75CF-D949-B5F3-D89711FF6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806" y="6378130"/>
            <a:ext cx="52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F7A79-776A-442D-9449-453D83FDAFFA}"/>
              </a:ext>
            </a:extLst>
          </p:cNvPr>
          <p:cNvSpPr txBox="1"/>
          <p:nvPr userDrawn="1"/>
        </p:nvSpPr>
        <p:spPr>
          <a:xfrm>
            <a:off x="540000" y="1584959"/>
            <a:ext cx="11104322" cy="44973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F2064-2B47-46DE-90DC-7D3A15F062EF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6ED7F109-E383-4233-ABE0-3B1CDC7D3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4C73914-D554-48F4-80DD-659D1D92D7F8}"/>
              </a:ext>
            </a:extLst>
          </p:cNvPr>
          <p:cNvSpPr txBox="1">
            <a:spLocks/>
          </p:cNvSpPr>
          <p:nvPr userDrawn="1"/>
        </p:nvSpPr>
        <p:spPr>
          <a:xfrm>
            <a:off x="562628" y="1402915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200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74DE3B7-5EB5-48D4-B1F1-2851C5418F74}"/>
              </a:ext>
            </a:extLst>
          </p:cNvPr>
          <p:cNvSpPr txBox="1">
            <a:spLocks/>
          </p:cNvSpPr>
          <p:nvPr userDrawn="1"/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/>
              <a:t>Select to edit text (26 pts)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/>
              <a:t>Select to edit text (26 pts)</a:t>
            </a:r>
          </a:p>
          <a:p>
            <a:pPr marL="742950" lvl="1" indent="-28575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/>
              <a:t>Second level (24 pts)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/>
              <a:t>Third level (22 pts)</a:t>
            </a:r>
          </a:p>
          <a:p>
            <a:pPr marL="1828800" lvl="3" indent="-45720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/>
              <a:t>Fourth level (20 pts)</a:t>
            </a:r>
          </a:p>
        </p:txBody>
      </p:sp>
    </p:spTree>
    <p:extLst>
      <p:ext uri="{BB962C8B-B14F-4D97-AF65-F5344CB8AC3E}">
        <p14:creationId xmlns:p14="http://schemas.microsoft.com/office/powerpoint/2010/main" val="208060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76" r:id="rId3"/>
    <p:sldLayoutId id="2147483678" r:id="rId4"/>
    <p:sldLayoutId id="2147483651" r:id="rId5"/>
    <p:sldLayoutId id="2147483680" r:id="rId6"/>
    <p:sldLayoutId id="2147483654" r:id="rId7"/>
    <p:sldLayoutId id="2147483682" r:id="rId8"/>
    <p:sldLayoutId id="2147483681" r:id="rId9"/>
    <p:sldLayoutId id="2147483683" r:id="rId10"/>
    <p:sldLayoutId id="2147483705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9EFC6-C2A9-4B52-B7C3-A4133D5F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CF039-0530-457C-98E7-12998CAA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332000"/>
            <a:ext cx="11160000" cy="47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8AE8-27CF-479D-A3B9-7A2ED4EB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902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C44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BF1C084A-86FE-4C0E-8AB2-824D3D70FC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382458-3ED8-4DB0-AFB3-8BBC7D0395DD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0A5FBDA5-D6F0-4929-98F8-33E2E02F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6950" y="6505575"/>
            <a:ext cx="525050" cy="28733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678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4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2425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352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9EFC6-C2A9-4B52-B7C3-A4133D5F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CF039-0530-457C-98E7-12998CAA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332000"/>
            <a:ext cx="11160000" cy="47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8AE8-27CF-479D-A3B9-7A2ED4EB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902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C44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Footer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BF1C084A-86FE-4C0E-8AB2-824D3D70FC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382458-3ED8-4DB0-AFB3-8BBC7D0395DD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0A5FBDA5-D6F0-4929-98F8-33E2E02F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6950" y="6505575"/>
            <a:ext cx="525050" cy="28733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4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2425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352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4">
            <a:extLst>
              <a:ext uri="{FF2B5EF4-FFF2-40B4-BE49-F238E27FC236}">
                <a16:creationId xmlns:a16="http://schemas.microsoft.com/office/drawing/2014/main" id="{F8A5776E-A822-4752-845D-256374F3B8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DA4B63-EAF4-BF4B-BB3A-21A638FA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374E32-75CF-D949-B5F3-D89711FF6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806" y="6378130"/>
            <a:ext cx="52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F7A79-776A-442D-9449-453D83FDAFFA}"/>
              </a:ext>
            </a:extLst>
          </p:cNvPr>
          <p:cNvSpPr txBox="1"/>
          <p:nvPr userDrawn="1"/>
        </p:nvSpPr>
        <p:spPr>
          <a:xfrm>
            <a:off x="540000" y="1584959"/>
            <a:ext cx="11104322" cy="44973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F2064-2B47-46DE-90DC-7D3A15F062EF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6ED7F109-E383-4233-ABE0-3B1CDC7D3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4C73914-D554-48F4-80DD-659D1D92D7F8}"/>
              </a:ext>
            </a:extLst>
          </p:cNvPr>
          <p:cNvSpPr txBox="1">
            <a:spLocks/>
          </p:cNvSpPr>
          <p:nvPr userDrawn="1"/>
        </p:nvSpPr>
        <p:spPr>
          <a:xfrm>
            <a:off x="562628" y="1402915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200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74DE3B7-5EB5-48D4-B1F1-2851C5418F74}"/>
              </a:ext>
            </a:extLst>
          </p:cNvPr>
          <p:cNvSpPr txBox="1">
            <a:spLocks/>
          </p:cNvSpPr>
          <p:nvPr userDrawn="1"/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/>
              <a:t>Select to edit text (26 pts)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/>
              <a:t>Select to edit text (26 pts)</a:t>
            </a:r>
          </a:p>
          <a:p>
            <a:pPr marL="742950" lvl="1" indent="-28575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/>
              <a:t>Second level (24 pts)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/>
              <a:t>Third level (22 pts)</a:t>
            </a:r>
          </a:p>
          <a:p>
            <a:pPr marL="1828800" lvl="3" indent="-45720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/>
              <a:t>Fourth level (20 pts)</a:t>
            </a:r>
          </a:p>
        </p:txBody>
      </p:sp>
    </p:spTree>
    <p:extLst>
      <p:ext uri="{BB962C8B-B14F-4D97-AF65-F5344CB8AC3E}">
        <p14:creationId xmlns:p14="http://schemas.microsoft.com/office/powerpoint/2010/main" val="62075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4">
            <a:extLst>
              <a:ext uri="{FF2B5EF4-FFF2-40B4-BE49-F238E27FC236}">
                <a16:creationId xmlns:a16="http://schemas.microsoft.com/office/drawing/2014/main" id="{F8A5776E-A822-4752-845D-256374F3B8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756"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DA4B63-EAF4-BF4B-BB3A-21A638FA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2000"/>
            <a:ext cx="11104322" cy="7779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text (arial 32)</a:t>
            </a:r>
            <a:br>
              <a:rPr lang="en-GB"/>
            </a:br>
            <a:r>
              <a:rPr lang="en-GB" noProof="0">
                <a:solidFill>
                  <a:schemeClr val="accent1"/>
                </a:solidFill>
                <a:latin typeface="Georgia" panose="02040502050405020303" pitchFamily="18" charset="0"/>
              </a:rPr>
              <a:t>Subtitle (Georgia 28)</a:t>
            </a:r>
            <a:r>
              <a:rPr lang="en-GB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374E32-75CF-D949-B5F3-D89711FF6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806" y="6378130"/>
            <a:ext cx="52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F7A79-776A-442D-9449-453D83FDAFFA}"/>
              </a:ext>
            </a:extLst>
          </p:cNvPr>
          <p:cNvSpPr txBox="1"/>
          <p:nvPr userDrawn="1"/>
        </p:nvSpPr>
        <p:spPr>
          <a:xfrm>
            <a:off x="540000" y="1584959"/>
            <a:ext cx="11104322" cy="44973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F2064-2B47-46DE-90DC-7D3A15F062EF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6ED7F109-E383-4233-ABE0-3B1CDC7D3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87228" y="63781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4C73914-D554-48F4-80DD-659D1D92D7F8}"/>
              </a:ext>
            </a:extLst>
          </p:cNvPr>
          <p:cNvSpPr txBox="1">
            <a:spLocks/>
          </p:cNvSpPr>
          <p:nvPr userDrawn="1"/>
        </p:nvSpPr>
        <p:spPr>
          <a:xfrm>
            <a:off x="562628" y="1402915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200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74DE3B7-5EB5-48D4-B1F1-2851C5418F74}"/>
              </a:ext>
            </a:extLst>
          </p:cNvPr>
          <p:cNvSpPr txBox="1">
            <a:spLocks/>
          </p:cNvSpPr>
          <p:nvPr userDrawn="1"/>
        </p:nvSpPr>
        <p:spPr>
          <a:xfrm>
            <a:off x="540000" y="1440000"/>
            <a:ext cx="11104322" cy="4597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/>
              <a:t>Select to edit text (26 pts)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/>
              <a:t>Select to edit text (26 pts)</a:t>
            </a:r>
          </a:p>
          <a:p>
            <a:pPr marL="742950" lvl="1" indent="-28575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400"/>
              <a:t>Second level (24 pts)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/>
              <a:t>Third level (22 pts)</a:t>
            </a:r>
          </a:p>
          <a:p>
            <a:pPr marL="1828800" lvl="3" indent="-457200">
              <a:spcBef>
                <a:spcPts val="600"/>
              </a:spcBef>
              <a:buFont typeface="Tahoma" panose="020B0604030504040204" pitchFamily="34" charset="0"/>
              <a:buChar char="₋"/>
            </a:pPr>
            <a:r>
              <a:rPr lang="en-US" sz="2000"/>
              <a:t>Fourth level (20 pts)</a:t>
            </a:r>
          </a:p>
        </p:txBody>
      </p:sp>
    </p:spTree>
    <p:extLst>
      <p:ext uri="{BB962C8B-B14F-4D97-AF65-F5344CB8AC3E}">
        <p14:creationId xmlns:p14="http://schemas.microsoft.com/office/powerpoint/2010/main" val="278190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9EFC6-C2A9-4B52-B7C3-A4133D5F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CF039-0530-457C-98E7-12998CAA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332000"/>
            <a:ext cx="11160000" cy="47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8AE8-27CF-479D-A3B9-7A2ED4EB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902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C44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BF1C084A-86FE-4C0E-8AB2-824D3D70FC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129" y="6284436"/>
            <a:ext cx="380912" cy="3751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382458-3ED8-4DB0-AFB3-8BBC7D0395DD}"/>
              </a:ext>
            </a:extLst>
          </p:cNvPr>
          <p:cNvCxnSpPr/>
          <p:nvPr userDrawn="1"/>
        </p:nvCxnSpPr>
        <p:spPr>
          <a:xfrm>
            <a:off x="2404153" y="6254619"/>
            <a:ext cx="0" cy="441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0A5FBDA5-D6F0-4929-98F8-33E2E02F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6950" y="6505575"/>
            <a:ext cx="525050" cy="28733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590D023-786E-614A-A392-BB9F690BB64D}" type="slidenum">
              <a:rPr lang="nl-NL" smtClean="0"/>
              <a:pPr/>
              <a:t>‹#›</a:t>
            </a:fld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572EF-FA3C-E958-5AA4-600226088698}"/>
              </a:ext>
            </a:extLst>
          </p:cNvPr>
          <p:cNvGrpSpPr/>
          <p:nvPr userDrawn="1"/>
        </p:nvGrpSpPr>
        <p:grpSpPr>
          <a:xfrm>
            <a:off x="228597" y="6228000"/>
            <a:ext cx="1943100" cy="493475"/>
            <a:chOff x="351692" y="6228000"/>
            <a:chExt cx="1943100" cy="493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00BEFF-82FB-43B6-98E5-8909BF09ED51}"/>
                </a:ext>
              </a:extLst>
            </p:cNvPr>
            <p:cNvSpPr/>
            <p:nvPr userDrawn="1"/>
          </p:nvSpPr>
          <p:spPr>
            <a:xfrm>
              <a:off x="351692" y="6228000"/>
              <a:ext cx="1943100" cy="49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E799B81B-7207-06F2-2798-5F340C42A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80" y="6292174"/>
              <a:ext cx="1804104" cy="34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17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2425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₋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352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jpe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jpe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8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0.jpeg"/><Relationship Id="rId5" Type="http://schemas.microsoft.com/office/2007/relationships/hdphoto" Target="../media/hdphoto1.wdp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7A2C413-5D29-56BA-5B95-27BB9F146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9806" y="6378130"/>
            <a:ext cx="5250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90D023-786E-614A-A392-BB9F690BB64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10BBB97-50CA-414E-9B34-9F3383366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14" y="3594252"/>
            <a:ext cx="5728779" cy="165576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Georgia"/>
                <a:cs typeface="Arial"/>
              </a:rPr>
              <a:t>16 November 2023 </a:t>
            </a:r>
            <a:r>
              <a:rPr lang="en-US" sz="2400" dirty="0">
                <a:latin typeface="Georgia"/>
                <a:cs typeface="Arial"/>
              </a:rPr>
              <a:t>| Online</a:t>
            </a:r>
            <a:br>
              <a:rPr lang="en-US" sz="2400" dirty="0"/>
            </a:br>
            <a:r>
              <a:rPr lang="en-US" dirty="0">
                <a:latin typeface="Georgia"/>
                <a:cs typeface="Arial"/>
              </a:rPr>
              <a:t>Zeynep Sarılar, ITEA Chairwoman</a:t>
            </a:r>
            <a:endParaRPr lang="en-NL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DEED4C-C75D-3942-AEB7-1495BACD7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4" y="363343"/>
            <a:ext cx="6670612" cy="3065657"/>
          </a:xfrm>
        </p:spPr>
        <p:txBody>
          <a:bodyPr/>
          <a:lstStyle/>
          <a:p>
            <a:r>
              <a:rPr lang="en-US" dirty="0"/>
              <a:t>ITEA</a:t>
            </a:r>
            <a:br>
              <a:rPr lang="en-US" dirty="0"/>
            </a:br>
            <a:r>
              <a:rPr lang="en-US" sz="4400" dirty="0">
                <a:latin typeface="Georgia" panose="02040502050405020303" pitchFamily="18" charset="0"/>
              </a:rPr>
              <a:t>Fostering international software innovation</a:t>
            </a:r>
            <a:r>
              <a:rPr lang="en-US" sz="4400" dirty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114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8326D-5EFA-A437-9184-603829F4C0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9595"/>
            <a:ext cx="12192000" cy="41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ITEA Quality</a:t>
            </a:r>
            <a:br>
              <a:rPr lang="en-US" dirty="0"/>
            </a:br>
            <a:r>
              <a:rPr lang="en-US" sz="2800" dirty="0">
                <a:solidFill>
                  <a:srgbClr val="00C440"/>
                </a:solidFill>
                <a:latin typeface="Georgia"/>
                <a:cs typeface="Arial"/>
              </a:rPr>
              <a:t>ISO 9001 certified processes</a:t>
            </a:r>
            <a:endParaRPr lang="en-US" sz="2800" dirty="0">
              <a:solidFill>
                <a:schemeClr val="accent1"/>
              </a:solidFill>
              <a:latin typeface="Georgia"/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A0D175-3643-4901-8422-A29CDBB0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0D023-786E-614A-A392-BB9F690BB64D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2050" name="Picture 2" descr="DEKRA Certifies CNC Manufacturing to ISO 9001:2015 – CNC Manufacturing">
            <a:extLst>
              <a:ext uri="{FF2B5EF4-FFF2-40B4-BE49-F238E27FC236}">
                <a16:creationId xmlns:a16="http://schemas.microsoft.com/office/drawing/2014/main" id="{5ECE238D-A2B4-91BB-E0BE-3DD44FE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4622" y="1570545"/>
            <a:ext cx="3419522" cy="4425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0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318A6B-90ED-449F-A1CB-A362CC970DC0}"/>
              </a:ext>
            </a:extLst>
          </p:cNvPr>
          <p:cNvSpPr txBox="1">
            <a:spLocks/>
          </p:cNvSpPr>
          <p:nvPr/>
        </p:nvSpPr>
        <p:spPr>
          <a:xfrm>
            <a:off x="5292040" y="3142264"/>
            <a:ext cx="5559318" cy="3065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9932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78C6-F190-4C43-8B27-67BDBB8D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ITEA</a:t>
            </a:r>
            <a:br>
              <a:rPr lang="en-US" dirty="0"/>
            </a:br>
            <a:r>
              <a:rPr lang="en-US" sz="2800" dirty="0">
                <a:solidFill>
                  <a:srgbClr val="00C440"/>
                </a:solidFill>
                <a:latin typeface="Georgia"/>
                <a:cs typeface="Arial"/>
              </a:rPr>
              <a:t>The Eureka Cluster on software innovation and digital transition</a:t>
            </a:r>
            <a:endParaRPr lang="en-GB" sz="2800" dirty="0">
              <a:solidFill>
                <a:srgbClr val="00C440"/>
              </a:solidFill>
              <a:latin typeface="Georgia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1869CA-AF54-43B1-9888-87EB09C0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393716"/>
            <a:ext cx="11356627" cy="1300899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t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1998, ITEA is the industry-driven Eureka RD&amp;I programme on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innovation and digital transition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ITEA enables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large international community to </a:t>
            </a:r>
            <a:r>
              <a:rPr lang="en-GB" sz="2000" dirty="0">
                <a:solidFill>
                  <a:srgbClr val="00C4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collaborate in funded projects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turn innovative ideas into new businesses, jobs, economic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C4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and benefits for society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sz="3200" dirty="0"/>
          </a:p>
          <a:p>
            <a:pPr lvl="1"/>
            <a:endParaRPr lang="en-US" sz="1800" dirty="0">
              <a:solidFill>
                <a:prstClr val="black"/>
              </a:solidFill>
            </a:endParaRPr>
          </a:p>
          <a:p>
            <a:pPr marL="0" lvl="1" indent="0" algn="ctr"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360045" lvl="1" indent="0">
              <a:buNone/>
            </a:pPr>
            <a:endParaRPr lang="en-GB" sz="1800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53D574A7-1A8D-4772-84FC-53D50BD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806" y="6378130"/>
            <a:ext cx="5250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0D023-786E-614A-A392-BB9F690BB64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FD32B-0EA2-BC3B-5589-6DDEF3B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903" y="3833650"/>
            <a:ext cx="6062109" cy="2369187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6C56373-AE44-905B-1017-2C42CEF245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864" y="1567975"/>
            <a:ext cx="3252593" cy="6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33BE-0132-3D62-85F3-20DFA9A7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ITEA governance and main players</a:t>
            </a:r>
            <a:br>
              <a:rPr lang="nl-NL"/>
            </a:br>
            <a:r>
              <a:rPr lang="nl-NL" sz="2800">
                <a:solidFill>
                  <a:srgbClr val="00C440"/>
                </a:solidFill>
                <a:latin typeface="Georgia"/>
                <a:cs typeface="Arial"/>
              </a:rPr>
              <a:t>Trustful relationship for software innovation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3410-421D-9444-BB5C-118DCE4E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5825"/>
            <a:ext cx="6095997" cy="553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>
                <a:solidFill>
                  <a:schemeClr val="accent1"/>
                </a:solidFill>
              </a:rPr>
              <a:t>ITEA Board members:</a:t>
            </a:r>
            <a:br>
              <a:rPr lang="en-US" sz="2800">
                <a:solidFill>
                  <a:schemeClr val="accent1"/>
                </a:solidFill>
              </a:rPr>
            </a:b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84D5D-628B-6E2E-ECB7-3F1B9EC1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0145A-1C32-4377-81D4-E244C7BD772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08ED03-33A0-27F2-B39E-34E4FB40D002}"/>
              </a:ext>
            </a:extLst>
          </p:cNvPr>
          <p:cNvSpPr txBox="1">
            <a:spLocks/>
          </p:cNvSpPr>
          <p:nvPr/>
        </p:nvSpPr>
        <p:spPr>
          <a:xfrm>
            <a:off x="6113070" y="1455825"/>
            <a:ext cx="5943811" cy="419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>
                <a:solidFill>
                  <a:schemeClr val="accent1"/>
                </a:solidFill>
              </a:defRPr>
            </a:lvl1pPr>
            <a:lvl2pPr marL="809625" indent="-352425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800"/>
            </a:lvl2pPr>
            <a:lvl3pPr marL="1076325" indent="-2667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/>
            </a:lvl3pPr>
            <a:lvl4pPr marL="1438275" indent="-361950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400"/>
            </a:lvl4pPr>
            <a:lvl5pPr marL="1790700" indent="-352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sz="2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ITEA’s other main (industrial) partners: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04E9E3-FCE3-78F3-5535-A701C9265A06}"/>
              </a:ext>
            </a:extLst>
          </p:cNvPr>
          <p:cNvCxnSpPr>
            <a:cxnSpLocks/>
          </p:cNvCxnSpPr>
          <p:nvPr/>
        </p:nvCxnSpPr>
        <p:spPr>
          <a:xfrm>
            <a:off x="6096000" y="1599450"/>
            <a:ext cx="0" cy="4048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7A74DB0-6F4B-6669-345B-E5AF6F1F3B48}"/>
              </a:ext>
            </a:extLst>
          </p:cNvPr>
          <p:cNvSpPr txBox="1">
            <a:spLocks/>
          </p:cNvSpPr>
          <p:nvPr/>
        </p:nvSpPr>
        <p:spPr>
          <a:xfrm>
            <a:off x="3276601" y="5929909"/>
            <a:ext cx="7841786" cy="553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700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ITEA provides a large network of collaboration partners from large industries, SMEs, research institutes and universities.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51F1E9-3DD3-BA67-5BBD-16F2F84D32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092" y="1900804"/>
            <a:ext cx="640455" cy="6404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FF76FB-144C-1156-3FF3-07B28BF79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592" y="2122217"/>
            <a:ext cx="619276" cy="249644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A5B9A9D-E225-CA47-47A2-14A0D9CA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668" y="2102744"/>
            <a:ext cx="1309624" cy="30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671B0E-C593-69DE-BD40-3EEDBD2F1F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899" y="3439086"/>
            <a:ext cx="1626488" cy="398815"/>
          </a:xfrm>
          <a:prstGeom prst="rect">
            <a:avLst/>
          </a:prstGeom>
        </p:spPr>
      </p:pic>
      <p:pic>
        <p:nvPicPr>
          <p:cNvPr id="47" name="Picture 21">
            <a:extLst>
              <a:ext uri="{FF2B5EF4-FFF2-40B4-BE49-F238E27FC236}">
                <a16:creationId xmlns:a16="http://schemas.microsoft.com/office/drawing/2014/main" id="{DE8C92DC-2634-ECA8-B79C-2DF883DD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3832" y="2814405"/>
            <a:ext cx="1291048" cy="2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7D9AD4-76B1-E985-82C1-44085685E8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503" y="3463972"/>
            <a:ext cx="820419" cy="3988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3915756-2C6C-F829-6531-D3F2EC4A13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235" y="2705279"/>
            <a:ext cx="511252" cy="482638"/>
          </a:xfrm>
          <a:prstGeom prst="rect">
            <a:avLst/>
          </a:prstGeom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020E384D-0CA1-5579-DFA1-1BAC74A5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7061" y="2868302"/>
            <a:ext cx="1227012" cy="1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20A747C-D81B-5B6C-D708-7AE0ED2982D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346" y="1998637"/>
            <a:ext cx="1047724" cy="462094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4AD24291-AD59-72B2-14CB-980D4BDF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724" y="2693874"/>
            <a:ext cx="690297" cy="5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FEB40C2-7ED8-0294-DA58-D5FAB1301C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344" y="4187994"/>
            <a:ext cx="1036445" cy="4797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DA751A4-5C33-A533-A440-5A48F134466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6434" y="3437929"/>
            <a:ext cx="578446" cy="5781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941CFC-A511-3150-2D0B-7FA27702C9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744"/>
          <a:stretch/>
        </p:blipFill>
        <p:spPr>
          <a:xfrm>
            <a:off x="7967566" y="4248506"/>
            <a:ext cx="1036445" cy="4717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15D2CF-4511-96A7-66AC-6813C3200F3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8" b="-3325"/>
          <a:stretch/>
        </p:blipFill>
        <p:spPr>
          <a:xfrm>
            <a:off x="9536434" y="4159418"/>
            <a:ext cx="345770" cy="6193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9950384-C16D-F722-EE4D-383ACFF655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" t="4586" r="46026" b="1868"/>
          <a:stretch/>
        </p:blipFill>
        <p:spPr>
          <a:xfrm>
            <a:off x="10483877" y="4333361"/>
            <a:ext cx="788716" cy="27142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5C6571F-27F9-8AC0-BE7F-ACCCD2DEE48B}"/>
              </a:ext>
            </a:extLst>
          </p:cNvPr>
          <p:cNvGrpSpPr/>
          <p:nvPr/>
        </p:nvGrpSpPr>
        <p:grpSpPr>
          <a:xfrm>
            <a:off x="6553497" y="4952666"/>
            <a:ext cx="4796474" cy="631869"/>
            <a:chOff x="6636919" y="4722299"/>
            <a:chExt cx="4796474" cy="6318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9964754-105B-1D27-1AB9-80309317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2547" y="4839759"/>
              <a:ext cx="877373" cy="350157"/>
            </a:xfrm>
            <a:prstGeom prst="rect">
              <a:avLst/>
            </a:prstGeom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CE290BDF-AA7D-406E-915B-C47020F24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626435" y="4731825"/>
              <a:ext cx="806958" cy="53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39E9EEA-7DC9-EBDF-D316-61F29DDD4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6919" y="4827075"/>
              <a:ext cx="1379724" cy="348552"/>
            </a:xfrm>
            <a:prstGeom prst="rect">
              <a:avLst/>
            </a:prstGeom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9E68D5E2-9CB6-6DF8-34FB-90DB3ADD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85193" y="4722299"/>
              <a:ext cx="676490" cy="63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E690AD-B790-C7FD-8238-4A09E80C43B8}"/>
              </a:ext>
            </a:extLst>
          </p:cNvPr>
          <p:cNvGrpSpPr/>
          <p:nvPr/>
        </p:nvGrpSpPr>
        <p:grpSpPr>
          <a:xfrm>
            <a:off x="285365" y="3394778"/>
            <a:ext cx="5478630" cy="491908"/>
            <a:chOff x="291926" y="2992038"/>
            <a:chExt cx="11437549" cy="1026940"/>
          </a:xfrm>
        </p:grpSpPr>
        <p:pic>
          <p:nvPicPr>
            <p:cNvPr id="74" name="Picture 73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2DEEB460-0FE1-DDD1-F43B-64CF488E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1860" y="3146881"/>
              <a:ext cx="2667615" cy="717255"/>
            </a:xfrm>
            <a:prstGeom prst="rect">
              <a:avLst/>
            </a:prstGeom>
          </p:spPr>
        </p:pic>
        <p:pic>
          <p:nvPicPr>
            <p:cNvPr id="75" name="Picture 2" descr="Stevie Awards “Yılın İnsan Kaynakları Ekibi” Ödülü KoçSistem'in">
              <a:extLst>
                <a:ext uri="{FF2B5EF4-FFF2-40B4-BE49-F238E27FC236}">
                  <a16:creationId xmlns:a16="http://schemas.microsoft.com/office/drawing/2014/main" id="{EE440B68-7A58-3305-29EE-8E7A81AA6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51693" y="3135032"/>
              <a:ext cx="3984812" cy="74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4" descr="BeSpatial Ontario - Spotlight: Esri Canada BeSpatial'23 - Gold Sponsor">
              <a:extLst>
                <a:ext uri="{FF2B5EF4-FFF2-40B4-BE49-F238E27FC236}">
                  <a16:creationId xmlns:a16="http://schemas.microsoft.com/office/drawing/2014/main" id="{A2620CC8-C14C-8805-5F6A-4CDD53D6B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1926" y="2992038"/>
              <a:ext cx="3734412" cy="102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C4F23CD-9BD9-4A62-8659-8C806BA700A6}"/>
              </a:ext>
            </a:extLst>
          </p:cNvPr>
          <p:cNvGrpSpPr/>
          <p:nvPr/>
        </p:nvGrpSpPr>
        <p:grpSpPr>
          <a:xfrm>
            <a:off x="424290" y="4961303"/>
            <a:ext cx="5454074" cy="498107"/>
            <a:chOff x="291926" y="5503654"/>
            <a:chExt cx="11437549" cy="1044563"/>
          </a:xfrm>
        </p:grpSpPr>
        <p:pic>
          <p:nvPicPr>
            <p:cNvPr id="78" name="Picture 77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9464C8D0-FFB9-2281-5D24-DB1C060E5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9476" y="5503654"/>
              <a:ext cx="3599999" cy="1044563"/>
            </a:xfrm>
            <a:prstGeom prst="rect">
              <a:avLst/>
            </a:prstGeom>
          </p:spPr>
        </p:pic>
        <p:pic>
          <p:nvPicPr>
            <p:cNvPr id="79" name="Picture 10" descr="Siemens - Normec FSS">
              <a:extLst>
                <a:ext uri="{FF2B5EF4-FFF2-40B4-BE49-F238E27FC236}">
                  <a16:creationId xmlns:a16="http://schemas.microsoft.com/office/drawing/2014/main" id="{49E54BE5-CCF7-B33E-E599-44D940F45F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035" b="33695"/>
            <a:stretch/>
          </p:blipFill>
          <p:spPr bwMode="auto">
            <a:xfrm>
              <a:off x="291926" y="5719280"/>
              <a:ext cx="3378775" cy="61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 descr="A blue and black logo&#10;&#10;Description automatically generated">
              <a:extLst>
                <a:ext uri="{FF2B5EF4-FFF2-40B4-BE49-F238E27FC236}">
                  <a16:creationId xmlns:a16="http://schemas.microsoft.com/office/drawing/2014/main" id="{AD04F7F1-88B4-A945-ECA0-B609E5CD8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088" y="5660875"/>
              <a:ext cx="3600000" cy="730121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D819273-5D90-EFB7-5D18-113EAD3A89E1}"/>
              </a:ext>
            </a:extLst>
          </p:cNvPr>
          <p:cNvGrpSpPr/>
          <p:nvPr/>
        </p:nvGrpSpPr>
        <p:grpSpPr>
          <a:xfrm>
            <a:off x="331137" y="2762572"/>
            <a:ext cx="5463803" cy="340851"/>
            <a:chOff x="260091" y="1779286"/>
            <a:chExt cx="11624927" cy="725203"/>
          </a:xfrm>
        </p:grpSpPr>
        <p:pic>
          <p:nvPicPr>
            <p:cNvPr id="82" name="Picture 4" descr="Canon-Logo | Nederlands Fotomuseum">
              <a:extLst>
                <a:ext uri="{FF2B5EF4-FFF2-40B4-BE49-F238E27FC236}">
                  <a16:creationId xmlns:a16="http://schemas.microsoft.com/office/drawing/2014/main" id="{69CD2BE6-21D0-C7C6-D99F-1C81715AE7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7" t="31190" r="67" b="30361"/>
            <a:stretch/>
          </p:blipFill>
          <p:spPr bwMode="auto">
            <a:xfrm>
              <a:off x="4574861" y="1843249"/>
              <a:ext cx="2761674" cy="59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474D8C9-21CA-2702-858B-1CD33D918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1306" y="1789884"/>
              <a:ext cx="3473712" cy="704006"/>
            </a:xfrm>
            <a:prstGeom prst="rect">
              <a:avLst/>
            </a:prstGeom>
          </p:spPr>
        </p:pic>
        <p:pic>
          <p:nvPicPr>
            <p:cNvPr id="84" name="Picture 18">
              <a:extLst>
                <a:ext uri="{FF2B5EF4-FFF2-40B4-BE49-F238E27FC236}">
                  <a16:creationId xmlns:a16="http://schemas.microsoft.com/office/drawing/2014/main" id="{903ED2EA-1932-BAAB-7C4D-DEDBE8AA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91" y="1779286"/>
              <a:ext cx="3240000" cy="725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B904B48-F481-5A56-A3A6-BF8589BE0370}"/>
              </a:ext>
            </a:extLst>
          </p:cNvPr>
          <p:cNvGrpSpPr/>
          <p:nvPr/>
        </p:nvGrpSpPr>
        <p:grpSpPr>
          <a:xfrm>
            <a:off x="510437" y="4178041"/>
            <a:ext cx="5262803" cy="491908"/>
            <a:chOff x="653143" y="4138100"/>
            <a:chExt cx="11175521" cy="1044563"/>
          </a:xfrm>
        </p:grpSpPr>
        <p:pic>
          <p:nvPicPr>
            <p:cNvPr id="86" name="Picture 8">
              <a:extLst>
                <a:ext uri="{FF2B5EF4-FFF2-40B4-BE49-F238E27FC236}">
                  <a16:creationId xmlns:a16="http://schemas.microsoft.com/office/drawing/2014/main" id="{CF1E8A36-8C2D-3589-62EF-1BAD0966F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3" y="4293664"/>
              <a:ext cx="2036433" cy="73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2" descr="SAAB Brand Value &amp; Company Profile | Brandirectory">
              <a:extLst>
                <a:ext uri="{FF2B5EF4-FFF2-40B4-BE49-F238E27FC236}">
                  <a16:creationId xmlns:a16="http://schemas.microsoft.com/office/drawing/2014/main" id="{3AA5B4D2-CB0A-6648-121C-99B910181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664" y="4138100"/>
              <a:ext cx="3240000" cy="104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 descr="A blue and black letter&#10;&#10;Description automatically generated">
              <a:extLst>
                <a:ext uri="{FF2B5EF4-FFF2-40B4-BE49-F238E27FC236}">
                  <a16:creationId xmlns:a16="http://schemas.microsoft.com/office/drawing/2014/main" id="{312DDC9A-688E-4767-8994-25157BCD7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120" y="4395421"/>
              <a:ext cx="3240000" cy="59616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25363C6-4C7E-D8DC-9891-BF67F8CB2E4C}"/>
              </a:ext>
            </a:extLst>
          </p:cNvPr>
          <p:cNvGrpSpPr/>
          <p:nvPr/>
        </p:nvGrpSpPr>
        <p:grpSpPr>
          <a:xfrm>
            <a:off x="331137" y="1931683"/>
            <a:ext cx="5463803" cy="539534"/>
            <a:chOff x="349771" y="405459"/>
            <a:chExt cx="11372643" cy="1123015"/>
          </a:xfrm>
        </p:grpSpPr>
        <p:pic>
          <p:nvPicPr>
            <p:cNvPr id="90" name="Picture 2" descr="Barco (manufacturer) - Wikipedia">
              <a:extLst>
                <a:ext uri="{FF2B5EF4-FFF2-40B4-BE49-F238E27FC236}">
                  <a16:creationId xmlns:a16="http://schemas.microsoft.com/office/drawing/2014/main" id="{5B7C156B-AD9F-DB2F-16F1-6034AE795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166" y="405459"/>
              <a:ext cx="1672317" cy="112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6F555C1D-72CB-E996-9375-CF4158C76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24346" y="635352"/>
              <a:ext cx="2498068" cy="663228"/>
            </a:xfrm>
            <a:prstGeom prst="rect">
              <a:avLst/>
            </a:prstGeom>
          </p:spPr>
        </p:pic>
        <p:pic>
          <p:nvPicPr>
            <p:cNvPr id="92" name="Picture 20">
              <a:extLst>
                <a:ext uri="{FF2B5EF4-FFF2-40B4-BE49-F238E27FC236}">
                  <a16:creationId xmlns:a16="http://schemas.microsoft.com/office/drawing/2014/main" id="{E8AA802C-E339-3878-D464-783B2173C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091" y="680946"/>
              <a:ext cx="1959213" cy="65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2">
              <a:extLst>
                <a:ext uri="{FF2B5EF4-FFF2-40B4-BE49-F238E27FC236}">
                  <a16:creationId xmlns:a16="http://schemas.microsoft.com/office/drawing/2014/main" id="{4AAC7899-83E5-B5E3-E2EF-DB14E816B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71" y="723814"/>
              <a:ext cx="2930458" cy="543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494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1AAF-562B-FC07-CDE6-E3FACE62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Countries supporting ITEA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54D41-B625-4691-E6A7-AE4DE5D7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0145A-1C32-4377-81D4-E244C7BD772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80D5225-4BC9-EA92-DFFF-FBF112174571}"/>
              </a:ext>
            </a:extLst>
          </p:cNvPr>
          <p:cNvGrpSpPr/>
          <p:nvPr/>
        </p:nvGrpSpPr>
        <p:grpSpPr>
          <a:xfrm>
            <a:off x="552496" y="1262545"/>
            <a:ext cx="11279244" cy="1412494"/>
            <a:chOff x="552496" y="1262545"/>
            <a:chExt cx="11279244" cy="1412494"/>
          </a:xfrm>
        </p:grpSpPr>
        <p:pic>
          <p:nvPicPr>
            <p:cNvPr id="35" name="Picture 34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7E635642-9419-CA75-985A-ADAFAB081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648" y="1262545"/>
              <a:ext cx="1105200" cy="11052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902B39-3EC0-CF6C-1C28-337BA5E0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487" y="1262545"/>
              <a:ext cx="1105200" cy="1105200"/>
            </a:xfrm>
            <a:prstGeom prst="rect">
              <a:avLst/>
            </a:prstGeom>
          </p:spPr>
        </p:pic>
        <p:pic>
          <p:nvPicPr>
            <p:cNvPr id="29" name="Picture 2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309FD912-C453-8B9D-E08B-66244814D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6800" y="1262545"/>
              <a:ext cx="1105667" cy="1105669"/>
            </a:xfrm>
            <a:prstGeom prst="rect">
              <a:avLst/>
            </a:prstGeom>
          </p:spPr>
        </p:pic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FCCF87BD-1E95-8C92-29AC-DFDA1F72CFA2}"/>
                </a:ext>
              </a:extLst>
            </p:cNvPr>
            <p:cNvSpPr txBox="1">
              <a:spLocks/>
            </p:cNvSpPr>
            <p:nvPr/>
          </p:nvSpPr>
          <p:spPr>
            <a:xfrm>
              <a:off x="2050790" y="2319641"/>
              <a:ext cx="1042326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Belgium</a:t>
              </a:r>
            </a:p>
          </p:txBody>
        </p:sp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8D149EF-08AB-B2CF-9B29-35556B66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1103" y="1262545"/>
              <a:ext cx="1105667" cy="1105669"/>
            </a:xfrm>
            <a:prstGeom prst="rect">
              <a:avLst/>
            </a:prstGeom>
          </p:spPr>
        </p:pic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46A169DD-E64F-5EDB-1AEC-02A07F1ACA6E}"/>
                </a:ext>
              </a:extLst>
            </p:cNvPr>
            <p:cNvSpPr txBox="1">
              <a:spLocks/>
            </p:cNvSpPr>
            <p:nvPr/>
          </p:nvSpPr>
          <p:spPr>
            <a:xfrm>
              <a:off x="3517159" y="2319641"/>
              <a:ext cx="1042325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Canada</a:t>
              </a:r>
            </a:p>
          </p:txBody>
        </p:sp>
        <p:pic>
          <p:nvPicPr>
            <p:cNvPr id="43" name="Picture 42" descr="Logo&#10;&#10;Description automatically generated">
              <a:extLst>
                <a:ext uri="{FF2B5EF4-FFF2-40B4-BE49-F238E27FC236}">
                  <a16:creationId xmlns:a16="http://schemas.microsoft.com/office/drawing/2014/main" id="{46040C9F-888A-240B-39A6-2C2652907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406" y="1262545"/>
              <a:ext cx="1106999" cy="1107001"/>
            </a:xfrm>
            <a:prstGeom prst="rect">
              <a:avLst/>
            </a:prstGeom>
          </p:spPr>
        </p:pic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6615BFC8-DC42-0DCB-1155-5AADF40E51EB}"/>
                </a:ext>
              </a:extLst>
            </p:cNvPr>
            <p:cNvSpPr txBox="1">
              <a:spLocks/>
            </p:cNvSpPr>
            <p:nvPr/>
          </p:nvSpPr>
          <p:spPr>
            <a:xfrm>
              <a:off x="4918884" y="2319641"/>
              <a:ext cx="1128963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Czech </a:t>
              </a:r>
              <a:b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Republic</a:t>
              </a:r>
            </a:p>
          </p:txBody>
        </p:sp>
        <p:pic>
          <p:nvPicPr>
            <p:cNvPr id="32" name="Picture 31" descr="A red and white flag&#10;&#10;Description automatically generated with medium confidence">
              <a:extLst>
                <a:ext uri="{FF2B5EF4-FFF2-40B4-BE49-F238E27FC236}">
                  <a16:creationId xmlns:a16="http://schemas.microsoft.com/office/drawing/2014/main" id="{EFDD450C-5D6D-007B-486D-180400962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1041" y="1262545"/>
              <a:ext cx="1105668" cy="1105667"/>
            </a:xfrm>
            <a:prstGeom prst="rect">
              <a:avLst/>
            </a:prstGeom>
          </p:spPr>
        </p:pic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983DD787-7138-3A16-EAD6-0512239C6254}"/>
                </a:ext>
              </a:extLst>
            </p:cNvPr>
            <p:cNvSpPr txBox="1">
              <a:spLocks/>
            </p:cNvSpPr>
            <p:nvPr/>
          </p:nvSpPr>
          <p:spPr>
            <a:xfrm>
              <a:off x="6314291" y="2319641"/>
              <a:ext cx="1205465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Denmark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AF853D1-30A6-013F-9EE4-6FD792B91EA6}"/>
                </a:ext>
              </a:extLst>
            </p:cNvPr>
            <p:cNvSpPr txBox="1">
              <a:spLocks/>
            </p:cNvSpPr>
            <p:nvPr/>
          </p:nvSpPr>
          <p:spPr>
            <a:xfrm>
              <a:off x="9216167" y="2319641"/>
              <a:ext cx="1205098" cy="3553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France</a:t>
              </a: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2AAE8669-CC6E-7E0B-32DB-CB69FD58D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5345" y="1262545"/>
              <a:ext cx="1105667" cy="1105667"/>
            </a:xfrm>
            <a:prstGeom prst="rect">
              <a:avLst/>
            </a:prstGeom>
          </p:spPr>
        </p:pic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D394B79A-4D1E-2616-D23B-E7D671F1F181}"/>
                </a:ext>
              </a:extLst>
            </p:cNvPr>
            <p:cNvSpPr txBox="1">
              <a:spLocks/>
            </p:cNvSpPr>
            <p:nvPr/>
          </p:nvSpPr>
          <p:spPr>
            <a:xfrm>
              <a:off x="7849044" y="2319641"/>
              <a:ext cx="1044164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Finland</a:t>
              </a:r>
            </a:p>
          </p:txBody>
        </p:sp>
        <p:pic>
          <p:nvPicPr>
            <p:cNvPr id="28" name="Picture 27" descr="A picture containing pool ball, sport&#10;&#10;Description automatically generated">
              <a:extLst>
                <a:ext uri="{FF2B5EF4-FFF2-40B4-BE49-F238E27FC236}">
                  <a16:creationId xmlns:a16="http://schemas.microsoft.com/office/drawing/2014/main" id="{FAE8180A-042C-B4B4-2E2E-56B75BF6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96" y="1262545"/>
              <a:ext cx="1105668" cy="1105667"/>
            </a:xfrm>
            <a:prstGeom prst="rect">
              <a:avLst/>
            </a:prstGeom>
          </p:spPr>
        </p:pic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45B2DD3E-6147-4F3A-A3BB-E1526069AE3B}"/>
                </a:ext>
              </a:extLst>
            </p:cNvPr>
            <p:cNvSpPr txBox="1">
              <a:spLocks/>
            </p:cNvSpPr>
            <p:nvPr/>
          </p:nvSpPr>
          <p:spPr>
            <a:xfrm>
              <a:off x="618746" y="2319641"/>
              <a:ext cx="1005871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Austria</a:t>
              </a: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E79C7669-3799-1084-298C-6BCFEDA84F58}"/>
                </a:ext>
              </a:extLst>
            </p:cNvPr>
            <p:cNvSpPr txBox="1">
              <a:spLocks/>
            </p:cNvSpPr>
            <p:nvPr/>
          </p:nvSpPr>
          <p:spPr>
            <a:xfrm>
              <a:off x="10626642" y="2319641"/>
              <a:ext cx="1205098" cy="3553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Germany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EA8B233-F0F8-C142-AC9B-74AC58E2276F}"/>
              </a:ext>
            </a:extLst>
          </p:cNvPr>
          <p:cNvGrpSpPr/>
          <p:nvPr/>
        </p:nvGrpSpPr>
        <p:grpSpPr>
          <a:xfrm>
            <a:off x="552496" y="2943775"/>
            <a:ext cx="11268013" cy="1385203"/>
            <a:chOff x="552496" y="2943775"/>
            <a:chExt cx="11268013" cy="1385203"/>
          </a:xfrm>
        </p:grpSpPr>
        <p:pic>
          <p:nvPicPr>
            <p:cNvPr id="16" name="Picture 15" descr="A picture containing pool ball, sport&#10;&#10;Description automatically generated">
              <a:extLst>
                <a:ext uri="{FF2B5EF4-FFF2-40B4-BE49-F238E27FC236}">
                  <a16:creationId xmlns:a16="http://schemas.microsoft.com/office/drawing/2014/main" id="{877327CF-EAE8-8D13-784C-E1041DA48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204" y="2943775"/>
              <a:ext cx="1105200" cy="1105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3A93E7-E593-35FA-B182-FDF50729D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631" y="2943775"/>
              <a:ext cx="1105200" cy="1105200"/>
            </a:xfrm>
            <a:prstGeom prst="rect">
              <a:avLst/>
            </a:prstGeom>
          </p:spPr>
        </p:pic>
        <p:pic>
          <p:nvPicPr>
            <p:cNvPr id="36" name="Picture 35" descr="A blue and white flag&#10;&#10;Description automatically generated with medium confidence">
              <a:extLst>
                <a:ext uri="{FF2B5EF4-FFF2-40B4-BE49-F238E27FC236}">
                  <a16:creationId xmlns:a16="http://schemas.microsoft.com/office/drawing/2014/main" id="{FB990B13-6788-B80F-C10D-F335C2D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1350" y="2943775"/>
              <a:ext cx="1105200" cy="1105200"/>
            </a:xfrm>
            <a:prstGeom prst="rect">
              <a:avLst/>
            </a:prstGeom>
          </p:spPr>
        </p:pic>
        <p:pic>
          <p:nvPicPr>
            <p:cNvPr id="38" name="Picture 37" descr="A picture containing pool ball, sport&#10;&#10;Description automatically generated">
              <a:extLst>
                <a:ext uri="{FF2B5EF4-FFF2-40B4-BE49-F238E27FC236}">
                  <a16:creationId xmlns:a16="http://schemas.microsoft.com/office/drawing/2014/main" id="{5EA01640-CF7C-F5BE-C9BB-6B7B0574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96" y="2943775"/>
              <a:ext cx="1105200" cy="1105200"/>
            </a:xfrm>
            <a:prstGeom prst="rect">
              <a:avLst/>
            </a:prstGeom>
          </p:spPr>
        </p:pic>
        <p:pic>
          <p:nvPicPr>
            <p:cNvPr id="62" name="Picture 6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C23177B-0C2A-E652-60AE-FAC06A11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6923" y="2943775"/>
              <a:ext cx="1105200" cy="1105200"/>
            </a:xfrm>
            <a:prstGeom prst="rect">
              <a:avLst/>
            </a:prstGeom>
          </p:spPr>
        </p:pic>
        <p:pic>
          <p:nvPicPr>
            <p:cNvPr id="65" name="Picture 64" descr="A picture containing pool ball, sport&#10;&#10;Description automatically generated">
              <a:extLst>
                <a:ext uri="{FF2B5EF4-FFF2-40B4-BE49-F238E27FC236}">
                  <a16:creationId xmlns:a16="http://schemas.microsoft.com/office/drawing/2014/main" id="{41CCEAC7-F3E6-514F-DFFB-7FC01383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777" y="2943775"/>
              <a:ext cx="1105200" cy="1105200"/>
            </a:xfrm>
            <a:prstGeom prst="rect">
              <a:avLst/>
            </a:prstGeom>
          </p:spPr>
        </p:pic>
        <p:pic>
          <p:nvPicPr>
            <p:cNvPr id="68" name="Picture 67" descr="A red and white flag&#10;&#10;Description automatically generated with low confidence">
              <a:extLst>
                <a:ext uri="{FF2B5EF4-FFF2-40B4-BE49-F238E27FC236}">
                  <a16:creationId xmlns:a16="http://schemas.microsoft.com/office/drawing/2014/main" id="{A216EB0A-B7D4-0407-54A4-FFD424B4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058" y="2943775"/>
              <a:ext cx="1105200" cy="1105200"/>
            </a:xfrm>
            <a:prstGeom prst="rect">
              <a:avLst/>
            </a:prstGeom>
          </p:spPr>
        </p:pic>
        <p:pic>
          <p:nvPicPr>
            <p:cNvPr id="70" name="Picture 69" descr="A red and blue flag&#10;&#10;Description automatically generated with low confidence">
              <a:extLst>
                <a:ext uri="{FF2B5EF4-FFF2-40B4-BE49-F238E27FC236}">
                  <a16:creationId xmlns:a16="http://schemas.microsoft.com/office/drawing/2014/main" id="{F9198325-370C-9898-E22C-1E3085B65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487" y="2943775"/>
              <a:ext cx="1105200" cy="1105200"/>
            </a:xfrm>
            <a:prstGeom prst="rect">
              <a:avLst/>
            </a:prstGeom>
          </p:spPr>
        </p:pic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6EC8F953-41C3-DAC5-4904-E102D166BEF9}"/>
                </a:ext>
              </a:extLst>
            </p:cNvPr>
            <p:cNvSpPr txBox="1">
              <a:spLocks/>
            </p:cNvSpPr>
            <p:nvPr/>
          </p:nvSpPr>
          <p:spPr>
            <a:xfrm>
              <a:off x="2039559" y="3973580"/>
              <a:ext cx="1042326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Ireland</a:t>
              </a: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991093A5-1B26-19CE-B2A5-5331BFAA09E6}"/>
                </a:ext>
              </a:extLst>
            </p:cNvPr>
            <p:cNvSpPr txBox="1">
              <a:spLocks/>
            </p:cNvSpPr>
            <p:nvPr/>
          </p:nvSpPr>
          <p:spPr>
            <a:xfrm>
              <a:off x="3505928" y="3973580"/>
              <a:ext cx="1042325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Israel</a:t>
              </a: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B58BE9CA-3177-4BF9-4424-41FB6E88FD55}"/>
                </a:ext>
              </a:extLst>
            </p:cNvPr>
            <p:cNvSpPr txBox="1">
              <a:spLocks/>
            </p:cNvSpPr>
            <p:nvPr/>
          </p:nvSpPr>
          <p:spPr>
            <a:xfrm>
              <a:off x="4715608" y="3973580"/>
              <a:ext cx="1515094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Luxembourg</a:t>
              </a: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D456FAE9-C49E-0B64-FC9A-AB4528FE89F6}"/>
                </a:ext>
              </a:extLst>
            </p:cNvPr>
            <p:cNvSpPr txBox="1">
              <a:spLocks/>
            </p:cNvSpPr>
            <p:nvPr/>
          </p:nvSpPr>
          <p:spPr>
            <a:xfrm>
              <a:off x="6153702" y="3973580"/>
              <a:ext cx="1507866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b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Netherlands</a:t>
              </a: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B64FE2BA-92F5-EB4E-47BE-47E4D79261C5}"/>
                </a:ext>
              </a:extLst>
            </p:cNvPr>
            <p:cNvSpPr txBox="1">
              <a:spLocks/>
            </p:cNvSpPr>
            <p:nvPr/>
          </p:nvSpPr>
          <p:spPr>
            <a:xfrm>
              <a:off x="9148617" y="3973580"/>
              <a:ext cx="1299917" cy="3553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Singapore</a:t>
              </a: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4E8B10B4-1D82-5319-CC17-DDADB66D397A}"/>
                </a:ext>
              </a:extLst>
            </p:cNvPr>
            <p:cNvSpPr txBox="1">
              <a:spLocks/>
            </p:cNvSpPr>
            <p:nvPr/>
          </p:nvSpPr>
          <p:spPr>
            <a:xfrm>
              <a:off x="7789688" y="3973580"/>
              <a:ext cx="1105200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Portugal</a:t>
              </a: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25492EF5-E668-65CE-7C52-6DEF4E0D780E}"/>
                </a:ext>
              </a:extLst>
            </p:cNvPr>
            <p:cNvSpPr txBox="1">
              <a:spLocks/>
            </p:cNvSpPr>
            <p:nvPr/>
          </p:nvSpPr>
          <p:spPr>
            <a:xfrm>
              <a:off x="577677" y="3973580"/>
              <a:ext cx="1112712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Hungary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DF42C896-FAD9-BFF5-8098-F327716E23F8}"/>
                </a:ext>
              </a:extLst>
            </p:cNvPr>
            <p:cNvSpPr txBox="1">
              <a:spLocks/>
            </p:cNvSpPr>
            <p:nvPr/>
          </p:nvSpPr>
          <p:spPr>
            <a:xfrm>
              <a:off x="10615411" y="3973580"/>
              <a:ext cx="1205098" cy="3553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Slovenia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8FCA77E-CF24-24AC-E993-5ACA1AFD05C3}"/>
              </a:ext>
            </a:extLst>
          </p:cNvPr>
          <p:cNvGrpSpPr/>
          <p:nvPr/>
        </p:nvGrpSpPr>
        <p:grpSpPr>
          <a:xfrm>
            <a:off x="385352" y="4685714"/>
            <a:ext cx="8505277" cy="1342504"/>
            <a:chOff x="385352" y="4685714"/>
            <a:chExt cx="8505277" cy="1342504"/>
          </a:xfrm>
        </p:grpSpPr>
        <p:pic>
          <p:nvPicPr>
            <p:cNvPr id="19" name="Picture 18" descr="A blue and yellow logo&#10;&#10;Description automatically generated with low confidence">
              <a:extLst>
                <a:ext uri="{FF2B5EF4-FFF2-40B4-BE49-F238E27FC236}">
                  <a16:creationId xmlns:a16="http://schemas.microsoft.com/office/drawing/2014/main" id="{7C6EA328-A8F7-61F1-FDEF-DC752A06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1350" y="4685714"/>
              <a:ext cx="1105200" cy="1105200"/>
            </a:xfrm>
            <a:prstGeom prst="rect">
              <a:avLst/>
            </a:prstGeom>
          </p:spPr>
        </p:pic>
        <p:pic>
          <p:nvPicPr>
            <p:cNvPr id="20" name="Picture 19" descr="A red circle with a white star&#10;&#10;Description automatically generated with low confidence">
              <a:extLst>
                <a:ext uri="{FF2B5EF4-FFF2-40B4-BE49-F238E27FC236}">
                  <a16:creationId xmlns:a16="http://schemas.microsoft.com/office/drawing/2014/main" id="{2F377FC4-0EBC-E38B-A14E-AE37E18E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204" y="4685714"/>
              <a:ext cx="1105200" cy="1105200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0DC535A6-28BF-167D-D433-00B835FA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777" y="4685714"/>
              <a:ext cx="1105200" cy="1105200"/>
            </a:xfrm>
            <a:prstGeom prst="rect">
              <a:avLst/>
            </a:prstGeom>
          </p:spPr>
        </p:pic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109C893-2EC6-8023-B601-1C4BC632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96" y="4685714"/>
              <a:ext cx="1105200" cy="1105200"/>
            </a:xfrm>
            <a:prstGeom prst="rect">
              <a:avLst/>
            </a:prstGeom>
          </p:spPr>
        </p:pic>
        <p:pic>
          <p:nvPicPr>
            <p:cNvPr id="72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B19E02-813D-D1CD-CF3C-AEFB9F21D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6923" y="4685714"/>
              <a:ext cx="1105200" cy="1105200"/>
            </a:xfrm>
            <a:prstGeom prst="rect">
              <a:avLst/>
            </a:prstGeom>
          </p:spPr>
        </p:pic>
        <p:pic>
          <p:nvPicPr>
            <p:cNvPr id="82" name="Picture 81" descr="Logo&#10;&#10;Description automatically generated">
              <a:extLst>
                <a:ext uri="{FF2B5EF4-FFF2-40B4-BE49-F238E27FC236}">
                  <a16:creationId xmlns:a16="http://schemas.microsoft.com/office/drawing/2014/main" id="{EA577FC1-CAEF-DB99-EA49-B524786A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631" y="4685714"/>
              <a:ext cx="1105200" cy="1105200"/>
            </a:xfrm>
            <a:prstGeom prst="rect">
              <a:avLst/>
            </a:prstGeom>
          </p:spPr>
        </p:pic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1697480F-DCFC-423B-EDF3-5FDE304AA90D}"/>
                </a:ext>
              </a:extLst>
            </p:cNvPr>
            <p:cNvSpPr txBox="1">
              <a:spLocks/>
            </p:cNvSpPr>
            <p:nvPr/>
          </p:nvSpPr>
          <p:spPr>
            <a:xfrm>
              <a:off x="2035300" y="5761669"/>
              <a:ext cx="1042326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Spain</a:t>
              </a: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1EB44164-26BF-BE3F-439C-6499071FFBE9}"/>
                </a:ext>
              </a:extLst>
            </p:cNvPr>
            <p:cNvSpPr txBox="1">
              <a:spLocks/>
            </p:cNvSpPr>
            <p:nvPr/>
          </p:nvSpPr>
          <p:spPr>
            <a:xfrm>
              <a:off x="3501669" y="5761669"/>
              <a:ext cx="1042325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Sweden</a:t>
              </a: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71B50C9-E39B-FC49-0DDB-8BD87701B5EF}"/>
                </a:ext>
              </a:extLst>
            </p:cNvPr>
            <p:cNvSpPr txBox="1">
              <a:spLocks/>
            </p:cNvSpPr>
            <p:nvPr/>
          </p:nvSpPr>
          <p:spPr>
            <a:xfrm>
              <a:off x="4711349" y="5761669"/>
              <a:ext cx="1515094" cy="2665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Switzerland</a:t>
              </a: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5304A1BE-7109-3810-C446-2FB73B5425AB}"/>
                </a:ext>
              </a:extLst>
            </p:cNvPr>
            <p:cNvSpPr txBox="1">
              <a:spLocks/>
            </p:cNvSpPr>
            <p:nvPr/>
          </p:nvSpPr>
          <p:spPr>
            <a:xfrm>
              <a:off x="6149443" y="5761669"/>
              <a:ext cx="1507866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Türkiye</a:t>
              </a:r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83C19F18-98BB-E37B-3C79-17A85594E1A8}"/>
                </a:ext>
              </a:extLst>
            </p:cNvPr>
            <p:cNvSpPr txBox="1">
              <a:spLocks/>
            </p:cNvSpPr>
            <p:nvPr/>
          </p:nvSpPr>
          <p:spPr>
            <a:xfrm>
              <a:off x="7785429" y="5761669"/>
              <a:ext cx="1105200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United Kingdom</a:t>
              </a: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A218BC56-3FAC-A983-2601-818A9D0D04C5}"/>
                </a:ext>
              </a:extLst>
            </p:cNvPr>
            <p:cNvSpPr txBox="1">
              <a:spLocks/>
            </p:cNvSpPr>
            <p:nvPr/>
          </p:nvSpPr>
          <p:spPr>
            <a:xfrm>
              <a:off x="385352" y="5761669"/>
              <a:ext cx="1483659" cy="266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625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8275" indent="-361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ahoma" panose="020B0604030504040204" pitchFamily="34" charset="0"/>
                <a:buChar char="₋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0700" indent="-352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South Korea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2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243C-C322-4BE7-A869-869660DCBF3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ITEA facts and figures</a:t>
            </a:r>
            <a:endParaRPr lang="en-GB" dirty="0">
              <a:solidFill>
                <a:srgbClr val="00C440"/>
              </a:solidFill>
              <a:highlight>
                <a:srgbClr val="FFFF00"/>
              </a:highlight>
            </a:endParaRPr>
          </a:p>
        </p:txBody>
      </p:sp>
      <p:sp>
        <p:nvSpPr>
          <p:cNvPr id="24" name="Tijdelijke aanduiding voor dianummer 3">
            <a:extLst>
              <a:ext uri="{FF2B5EF4-FFF2-40B4-BE49-F238E27FC236}">
                <a16:creationId xmlns:a16="http://schemas.microsoft.com/office/drawing/2014/main" id="{6F8A4C5F-3E31-41C3-A747-2805E31D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0D023-786E-614A-A392-BB9F690BB64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313B6B-0FE4-3C35-1C37-C1108429F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942026"/>
              </p:ext>
            </p:extLst>
          </p:nvPr>
        </p:nvGraphicFramePr>
        <p:xfrm>
          <a:off x="1087043" y="1828091"/>
          <a:ext cx="9555818" cy="3715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EEDAC45-F935-8D34-7343-7D5566DBAA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12576">
            <a:off x="3755815" y="1623475"/>
            <a:ext cx="1548000" cy="409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4BDC9F-CF6F-B8FE-E8A1-E47DFCB7938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16677">
            <a:off x="5497842" y="1676927"/>
            <a:ext cx="1548000" cy="365027"/>
          </a:xfrm>
          <a:prstGeom prst="rect">
            <a:avLst/>
          </a:prstGeom>
        </p:spPr>
      </p:pic>
      <p:pic>
        <p:nvPicPr>
          <p:cNvPr id="9" name="Picture 8" descr="A green and black text&#10;&#10;Description automatically generated">
            <a:extLst>
              <a:ext uri="{FF2B5EF4-FFF2-40B4-BE49-F238E27FC236}">
                <a16:creationId xmlns:a16="http://schemas.microsoft.com/office/drawing/2014/main" id="{7C8B834A-3669-2123-448F-AAC4B18C7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93257">
            <a:off x="7198587" y="1732626"/>
            <a:ext cx="1548000" cy="340560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EBAE7FE-1328-C5C7-E79A-E5AD86D1FC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1186">
            <a:off x="9112932" y="1759990"/>
            <a:ext cx="1522172" cy="33487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F1B208-19DF-DCBB-2523-C66A529E5DBF}"/>
              </a:ext>
            </a:extLst>
          </p:cNvPr>
          <p:cNvSpPr txBox="1">
            <a:spLocks/>
          </p:cNvSpPr>
          <p:nvPr/>
        </p:nvSpPr>
        <p:spPr>
          <a:xfrm>
            <a:off x="3572759" y="5779077"/>
            <a:ext cx="7503736" cy="553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700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participation in AI Call 2020, AI Call 2021 and Sustainability Call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65A3E-0028-F809-93D7-C05A26A7E80D}"/>
              </a:ext>
            </a:extLst>
          </p:cNvPr>
          <p:cNvSpPr txBox="1"/>
          <p:nvPr/>
        </p:nvSpPr>
        <p:spPr>
          <a:xfrm>
            <a:off x="1199877" y="2666023"/>
            <a:ext cx="21872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Total # projects: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324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Total # PY: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35,116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Total budget: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€3,7 billion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70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ITEA</a:t>
            </a:r>
            <a:br>
              <a:rPr lang="en-US" dirty="0"/>
            </a:br>
            <a:r>
              <a:rPr lang="en-US" sz="2800" dirty="0">
                <a:solidFill>
                  <a:srgbClr val="00C440"/>
                </a:solidFill>
                <a:latin typeface="Georgia"/>
                <a:cs typeface="Arial"/>
              </a:rPr>
              <a:t>Yearly Call process</a:t>
            </a:r>
            <a:endParaRPr lang="nl-NL" sz="2800" dirty="0">
              <a:solidFill>
                <a:srgbClr val="00C440"/>
              </a:solidFill>
              <a:latin typeface="Georgia"/>
              <a:cs typeface="Arial"/>
            </a:endParaRP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57C70B87-4E22-48FD-9053-CDCA28B8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806" y="6378130"/>
            <a:ext cx="525050" cy="365125"/>
          </a:xfrm>
        </p:spPr>
        <p:txBody>
          <a:bodyPr/>
          <a:lstStyle/>
          <a:p>
            <a:fld id="{E590D023-786E-614A-A392-BB9F690BB64D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FEE7E05-DF3C-41EE-AE3D-2DFC881C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24" y="1335422"/>
            <a:ext cx="9095942" cy="48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78C6-F190-4C43-8B27-67BDBB8D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ITEA – The fast track to software innovation</a:t>
            </a:r>
            <a:br>
              <a:rPr lang="en-US" dirty="0"/>
            </a:br>
            <a:r>
              <a:rPr lang="en-US" sz="2800" dirty="0">
                <a:solidFill>
                  <a:srgbClr val="00C440"/>
                </a:solidFill>
                <a:latin typeface="Georgia"/>
                <a:cs typeface="Arial"/>
              </a:rPr>
              <a:t>Core properties of ITEA 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1869CA-AF54-43B1-9888-87EB09C0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514350" indent="-51435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/>
              </a:rPr>
              <a:t>ITEA enables the pioneering of the software concepts of tomorrow</a:t>
            </a:r>
          </a:p>
          <a:p>
            <a:pPr marL="514350" indent="-51435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+mn-lt"/>
                <a:ea typeface="Calibri"/>
                <a:cs typeface="Arial"/>
              </a:rPr>
              <a:t>ITEA </a:t>
            </a:r>
            <a:r>
              <a:rPr lang="en-US" sz="2800" dirty="0" err="1">
                <a:solidFill>
                  <a:prstClr val="black"/>
                </a:solidFill>
                <a:latin typeface="+mn-lt"/>
                <a:ea typeface="Calibri"/>
                <a:cs typeface="Arial"/>
              </a:rPr>
              <a:t>mobilises</a:t>
            </a:r>
            <a:r>
              <a:rPr lang="en-US" sz="2800" dirty="0">
                <a:solidFill>
                  <a:prstClr val="black"/>
                </a:solidFill>
                <a:latin typeface="+mn-lt"/>
                <a:ea typeface="Calibri"/>
                <a:cs typeface="Arial"/>
              </a:rPr>
              <a:t> the right ecosystems</a:t>
            </a:r>
          </a:p>
          <a:p>
            <a:pPr marL="514350" indent="-51435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/>
              </a:rPr>
              <a:t>ITEA projects are aligned with end-user demands</a:t>
            </a:r>
            <a:endParaRPr lang="en-US" sz="3000" b="1" dirty="0">
              <a:solidFill>
                <a:schemeClr val="accent2"/>
              </a:solidFill>
              <a:latin typeface="+mn-lt"/>
            </a:endParaRPr>
          </a:p>
          <a:p>
            <a:pPr marL="514350" indent="-51435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/>
              </a:rPr>
              <a:t>ITEA embraces the global dimension of today’s challenges</a:t>
            </a:r>
            <a:endParaRPr lang="en-US" sz="2800" dirty="0">
              <a:solidFill>
                <a:prstClr val="black"/>
              </a:solidFill>
              <a:latin typeface="+mn-lt"/>
              <a:ea typeface="Calibri" panose="020F0502020204030204"/>
              <a:cs typeface="Arial"/>
            </a:endParaRPr>
          </a:p>
          <a:p>
            <a:pPr marL="514350" indent="-51435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/>
              </a:rPr>
              <a:t>ITEA is a unique framework delivering </a:t>
            </a:r>
            <a:r>
              <a:rPr lang="en-US" sz="2800" dirty="0" err="1">
                <a:solidFill>
                  <a:prstClr val="black"/>
                </a:solidFill>
                <a:latin typeface="+mn-lt"/>
                <a:cs typeface="Arial"/>
              </a:rPr>
              <a:t>standardisation</a:t>
            </a:r>
            <a:endParaRPr lang="en-US" sz="2800" dirty="0">
              <a:solidFill>
                <a:prstClr val="black"/>
              </a:solidFill>
              <a:latin typeface="+mn-lt"/>
              <a:cs typeface="Arial"/>
            </a:endParaRP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53D574A7-1A8D-4772-84FC-53D50BD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0D023-786E-614A-A392-BB9F690BB64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2EDC5-4AF0-BB72-C7BE-441CF95BE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439760"/>
            <a:ext cx="4574925" cy="2368429"/>
          </a:xfrm>
        </p:spPr>
        <p:txBody>
          <a:bodyPr lIns="91440" tIns="45720" rIns="91440" bIns="45720" anchor="t"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2"/>
                </a:solidFill>
                <a:latin typeface="+mn-lt"/>
                <a:cs typeface="Arial"/>
              </a:rPr>
              <a:t>May</a:t>
            </a:r>
            <a:endParaRPr lang="en-GB" sz="3200" dirty="0">
              <a:latin typeface="+mn-lt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200" dirty="0">
                <a:latin typeface="+mn-lt"/>
                <a:cs typeface="Arial"/>
              </a:rPr>
              <a:t>ITEA International customer workshop</a:t>
            </a:r>
            <a:endParaRPr lang="nl-NL" sz="3200" dirty="0">
              <a:solidFill>
                <a:schemeClr val="accent2"/>
              </a:solidFill>
              <a:highlight>
                <a:srgbClr val="FFFF00"/>
              </a:highlight>
              <a:latin typeface="+mn-l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+mn-lt"/>
                <a:cs typeface="Arial"/>
              </a:rPr>
              <a:t>40-50 participants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+mn-lt"/>
                <a:cs typeface="Arial"/>
              </a:rPr>
              <a:t>Gathering customers and technology providers from the ITEA Community around a dedicated topic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+mn-lt"/>
                <a:cs typeface="Arial"/>
              </a:rPr>
              <a:t>Very interactive workshop to understand the current challenges and brainstorm about possible solutions (as preparation for the PO Days)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84" y="460281"/>
            <a:ext cx="11104322" cy="777969"/>
          </a:xfrm>
        </p:spPr>
        <p:txBody>
          <a:bodyPr anchor="b" anchorCtr="0">
            <a:noAutofit/>
          </a:bodyPr>
          <a:lstStyle/>
          <a:p>
            <a:r>
              <a:rPr lang="en-US">
                <a:latin typeface="Arial"/>
                <a:cs typeface="Arial"/>
              </a:rPr>
              <a:t>ITEA Yearly events</a:t>
            </a:r>
            <a:br>
              <a:rPr lang="en-US"/>
            </a:br>
            <a:r>
              <a:rPr lang="en-US" sz="2800">
                <a:solidFill>
                  <a:srgbClr val="00C440"/>
                </a:solidFill>
                <a:latin typeface="Georgia"/>
                <a:cs typeface="Arial"/>
              </a:rPr>
              <a:t>Creating strong connections and close-to-market solutions</a:t>
            </a:r>
            <a:endParaRPr lang="nl-NL" sz="2800">
              <a:solidFill>
                <a:srgbClr val="00C440"/>
              </a:solidFill>
              <a:latin typeface="Georgia"/>
              <a:cs typeface="Arial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26D3C9B-DBA3-539A-7C8E-C049BF108BE5}"/>
              </a:ext>
            </a:extLst>
          </p:cNvPr>
          <p:cNvSpPr txBox="1">
            <a:spLocks/>
          </p:cNvSpPr>
          <p:nvPr/>
        </p:nvSpPr>
        <p:spPr>
          <a:xfrm>
            <a:off x="6027970" y="1439760"/>
            <a:ext cx="5059129" cy="236842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648B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June &amp; November</a:t>
            </a: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ITEA Advisory Board meetings</a:t>
            </a:r>
            <a:endParaRPr kumimoji="0" lang="nl-NL" sz="2600" b="0" i="0" u="none" strike="noStrike" kern="1200" cap="none" spc="0" normalizeH="0" baseline="0" noProof="0">
              <a:ln>
                <a:noFill/>
              </a:ln>
              <a:solidFill>
                <a:srgbClr val="0648B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Smart City Advisory Board and Cyber Security Advisory Board already established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Creating a dialogue between customers and innovative technology developers to: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Calibri" panose="020F0502020204030204" pitchFamily="34" charset="0"/>
              <a:buChar char="‐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understand the urgent needs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Calibri" panose="020F0502020204030204" pitchFamily="34" charset="0"/>
              <a:buChar char="‐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update customers about latest innovations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Calibri" panose="020F0502020204030204" pitchFamily="34" charset="0"/>
              <a:buChar char="‐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increase chances for exploitation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48344AD-F02F-D514-A2FF-9CF3EF8C4841}"/>
              </a:ext>
            </a:extLst>
          </p:cNvPr>
          <p:cNvSpPr txBox="1">
            <a:spLocks/>
          </p:cNvSpPr>
          <p:nvPr/>
        </p:nvSpPr>
        <p:spPr>
          <a:xfrm>
            <a:off x="6107645" y="3808188"/>
            <a:ext cx="5369980" cy="258953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648B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Throughout the year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National events and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webinars</a:t>
            </a:r>
            <a:endParaRPr kumimoji="0" lang="nl-NL" sz="2600" b="0" i="0" u="none" strike="noStrike" kern="1200" cap="none" spc="0" normalizeH="0" baseline="0" noProof="0" dirty="0">
              <a:ln>
                <a:noFill/>
              </a:ln>
              <a:solidFill>
                <a:srgbClr val="0648B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Events </a:t>
            </a:r>
            <a:r>
              <a:rPr kumimoji="0" lang="en-GB" sz="2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organised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in collaboration with Public Authorities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to inform new-comers about the funding opportunities, processes, support and impact of ITEA.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600" dirty="0">
                <a:solidFill>
                  <a:srgbClr val="000000"/>
                </a:solidFill>
                <a:latin typeface="Calibri" panose="020F0502020204030204"/>
                <a:cs typeface="Arial"/>
              </a:rPr>
              <a:t>Thematic webinars</a:t>
            </a:r>
            <a:endParaRPr lang="nl-NL" sz="2600" dirty="0">
              <a:solidFill>
                <a:srgbClr val="0648B9"/>
              </a:solidFill>
              <a:latin typeface="Calibri" panose="020F0502020204030204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Clr>
                <a:srgbClr val="00C44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cs typeface="Arial"/>
              </a:rPr>
              <a:t>Gathering participants on a dedicated topic to share and discuss case studies, lessons learned, new tools, and innovative strategies to overcome challenges in the domain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300ECA9-9EB8-91AB-27E0-B0B5FA21599D}"/>
              </a:ext>
            </a:extLst>
          </p:cNvPr>
          <p:cNvSpPr txBox="1">
            <a:spLocks/>
          </p:cNvSpPr>
          <p:nvPr/>
        </p:nvSpPr>
        <p:spPr>
          <a:xfrm>
            <a:off x="540000" y="3808188"/>
            <a:ext cx="4427926" cy="2368429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648B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September</a:t>
            </a: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ITEA PO Days - Yearly networking/brokerage event</a:t>
            </a:r>
            <a:endParaRPr kumimoji="0" lang="nl-NL" sz="2600" b="0" i="0" u="none" strike="noStrike" kern="1200" cap="none" spc="0" normalizeH="0" baseline="0" noProof="0">
              <a:ln>
                <a:noFill/>
              </a:ln>
              <a:solidFill>
                <a:srgbClr val="0648B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300+ participants, 15+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Each year 70+ ideas uploaded in project idea tool, 50+ project ideas presented as a poster and 40+ ideas pitches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4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Focussing on real preparations for project outlines through active brainstorm and workgroup sessions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9F665-72D7-82D4-596B-D83B435CF5D5}"/>
              </a:ext>
            </a:extLst>
          </p:cNvPr>
          <p:cNvGrpSpPr/>
          <p:nvPr/>
        </p:nvGrpSpPr>
        <p:grpSpPr>
          <a:xfrm>
            <a:off x="640141" y="2045087"/>
            <a:ext cx="4744303" cy="1656000"/>
            <a:chOff x="640141" y="2045087"/>
            <a:chExt cx="4744303" cy="1656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FFF110-0C43-9B19-951F-BB8484732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080"/>
            <a:stretch/>
          </p:blipFill>
          <p:spPr>
            <a:xfrm>
              <a:off x="640141" y="2045087"/>
              <a:ext cx="2588379" cy="1656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82E788-19F1-22F1-2B25-89F909ED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929" y="2045087"/>
              <a:ext cx="2223515" cy="1656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CC2860-F974-0C4D-F337-C8CD0FE981ED}"/>
              </a:ext>
            </a:extLst>
          </p:cNvPr>
          <p:cNvGrpSpPr/>
          <p:nvPr/>
        </p:nvGrpSpPr>
        <p:grpSpPr>
          <a:xfrm>
            <a:off x="640140" y="4376344"/>
            <a:ext cx="4759906" cy="1548901"/>
            <a:chOff x="640140" y="4404222"/>
            <a:chExt cx="4759906" cy="1548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39CBBF-55A5-057C-5373-80EC1703B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55" t="12500" b="12500"/>
            <a:stretch/>
          </p:blipFill>
          <p:spPr>
            <a:xfrm>
              <a:off x="640140" y="4404222"/>
              <a:ext cx="2520789" cy="15489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871B59-A8FF-E3D8-DA5A-C769ED447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086" r="7514"/>
            <a:stretch/>
          </p:blipFill>
          <p:spPr>
            <a:xfrm>
              <a:off x="3150661" y="4404222"/>
              <a:ext cx="2249385" cy="154890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7C3E44-D57A-4282-C9C8-4BD68690FF1B}"/>
              </a:ext>
            </a:extLst>
          </p:cNvPr>
          <p:cNvGrpSpPr/>
          <p:nvPr/>
        </p:nvGrpSpPr>
        <p:grpSpPr>
          <a:xfrm>
            <a:off x="6095999" y="2035795"/>
            <a:ext cx="5686873" cy="1616395"/>
            <a:chOff x="6095999" y="2035795"/>
            <a:chExt cx="5686873" cy="16163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D038397-0EFA-8C31-DF15-1182B7B0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5999" y="2035795"/>
              <a:ext cx="5686873" cy="83842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1A3585-1913-FEF8-3084-1E502B0FB1BA}"/>
                </a:ext>
              </a:extLst>
            </p:cNvPr>
            <p:cNvGrpSpPr/>
            <p:nvPr/>
          </p:nvGrpSpPr>
          <p:grpSpPr>
            <a:xfrm>
              <a:off x="6107647" y="2871614"/>
              <a:ext cx="5657005" cy="780576"/>
              <a:chOff x="6107647" y="2871614"/>
              <a:chExt cx="5657005" cy="78057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DE6DA03-69D3-FD3C-F713-83D7A615C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5295" r="1076"/>
              <a:stretch/>
            </p:blipFill>
            <p:spPr>
              <a:xfrm>
                <a:off x="9596487" y="2871614"/>
                <a:ext cx="2168165" cy="77796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B2E1802-0227-6902-806C-A734C1F842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" r="40182"/>
              <a:stretch/>
            </p:blipFill>
            <p:spPr>
              <a:xfrm>
                <a:off x="6107647" y="2874221"/>
                <a:ext cx="3856486" cy="777969"/>
              </a:xfrm>
              <a:prstGeom prst="rect">
                <a:avLst/>
              </a:prstGeom>
            </p:spPr>
          </p:pic>
        </p:grpSp>
      </p:grp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AB3AF945-74A7-5C2C-02AD-6BBEF8FE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96038"/>
            <a:ext cx="485775" cy="4095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0145A-1C32-4377-81D4-E244C7BD772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Additional ITEA services and support </a:t>
            </a:r>
            <a:br>
              <a:rPr lang="en-US" dirty="0"/>
            </a:br>
            <a:r>
              <a:rPr lang="en-US" sz="2800" dirty="0">
                <a:solidFill>
                  <a:srgbClr val="00C440"/>
                </a:solidFill>
                <a:latin typeface="Georgia"/>
                <a:cs typeface="Arial"/>
              </a:rPr>
              <a:t>For projects and Public Authorities</a:t>
            </a:r>
            <a:endParaRPr lang="nl-NL" sz="2800" dirty="0">
              <a:solidFill>
                <a:srgbClr val="00C440"/>
              </a:solidFill>
              <a:latin typeface="Georgia"/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A0D175-3643-4901-8422-A29CDBB0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806" y="6378130"/>
            <a:ext cx="525050" cy="365125"/>
          </a:xfrm>
        </p:spPr>
        <p:txBody>
          <a:bodyPr/>
          <a:lstStyle/>
          <a:p>
            <a:fld id="{E590D023-786E-614A-A392-BB9F690BB64D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C9CBCAA-4422-E8B0-2EAE-D6211EB646D4}"/>
              </a:ext>
            </a:extLst>
          </p:cNvPr>
          <p:cNvSpPr txBox="1">
            <a:spLocks/>
          </p:cNvSpPr>
          <p:nvPr/>
        </p:nvSpPr>
        <p:spPr>
          <a:xfrm>
            <a:off x="539999" y="1439760"/>
            <a:ext cx="4574925" cy="2368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2"/>
                </a:solidFill>
                <a:cs typeface="Arial"/>
              </a:rPr>
              <a:t>Brokerage/Matchmaking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200" dirty="0">
                <a:cs typeface="Arial"/>
              </a:rPr>
              <a:t>Online Project idea tool</a:t>
            </a:r>
            <a:endParaRPr lang="nl-NL" sz="32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cs typeface="Arial"/>
              </a:rPr>
              <a:t>An NDA-projected environment to share your new ideas, look for project partners and input in preparation of the ITEA PO Days/ITEA Call 2023</a:t>
            </a:r>
            <a:br>
              <a:rPr lang="en-GB" sz="2800" dirty="0">
                <a:cs typeface="Arial"/>
              </a:rPr>
            </a:br>
            <a:endParaRPr lang="en-GB" sz="2800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GB" sz="3300" dirty="0">
                <a:cs typeface="Arial"/>
              </a:rPr>
              <a:t>Partner search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cs typeface="Arial"/>
              </a:rPr>
              <a:t>Almost 10,000 contacts with options to filter, email and invite to project (idea)</a:t>
            </a:r>
          </a:p>
          <a:p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D2C9356-26FD-CECE-6EF0-DE34933FD1F8}"/>
              </a:ext>
            </a:extLst>
          </p:cNvPr>
          <p:cNvSpPr txBox="1">
            <a:spLocks/>
          </p:cNvSpPr>
          <p:nvPr/>
        </p:nvSpPr>
        <p:spPr>
          <a:xfrm>
            <a:off x="6054678" y="1439760"/>
            <a:ext cx="4574925" cy="2368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800" dirty="0">
                <a:solidFill>
                  <a:schemeClr val="accent2"/>
                </a:solidFill>
                <a:cs typeface="Arial"/>
              </a:rPr>
              <a:t>Project coaching and monitoring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800" dirty="0">
                <a:cs typeface="Arial"/>
              </a:rPr>
              <a:t>Project reviews</a:t>
            </a:r>
            <a:endParaRPr lang="nl-NL" sz="38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3200" dirty="0">
                <a:cs typeface="Arial"/>
              </a:rPr>
              <a:t>Three (online and physical) reviews throughout the project lifetime to guide and coach the projects to get the most out of it and stay close to the market</a:t>
            </a:r>
            <a:br>
              <a:rPr lang="en-GB" sz="3200" dirty="0">
                <a:cs typeface="Arial"/>
              </a:rPr>
            </a:br>
            <a:endParaRPr lang="en-GB" sz="3200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GB" sz="3800" dirty="0">
                <a:cs typeface="Arial"/>
              </a:rPr>
              <a:t>Progress report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3200" dirty="0">
                <a:cs typeface="Arial"/>
              </a:rPr>
              <a:t>Bi-annual written report to keep track of the achievements and exploitable results</a:t>
            </a:r>
          </a:p>
          <a:p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1084C70-232C-A4FA-B500-6389DCFB8A01}"/>
              </a:ext>
            </a:extLst>
          </p:cNvPr>
          <p:cNvSpPr txBox="1">
            <a:spLocks/>
          </p:cNvSpPr>
          <p:nvPr/>
        </p:nvSpPr>
        <p:spPr>
          <a:xfrm>
            <a:off x="539998" y="4185501"/>
            <a:ext cx="4574925" cy="1991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2"/>
                </a:solidFill>
                <a:cs typeface="Arial"/>
              </a:rPr>
              <a:t>Project promotion</a:t>
            </a:r>
            <a:endParaRPr lang="en-GB" sz="3200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900" dirty="0">
                <a:cs typeface="Arial"/>
              </a:rPr>
              <a:t>Promotional means created by ITEA Office</a:t>
            </a:r>
            <a:endParaRPr lang="nl-NL" sz="29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700" dirty="0">
                <a:cs typeface="Arial"/>
              </a:rPr>
              <a:t>Project leaflets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700" dirty="0">
                <a:cs typeface="Arial"/>
              </a:rPr>
              <a:t>Project posters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700" dirty="0">
                <a:cs typeface="Arial"/>
              </a:rPr>
              <a:t>News items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700" dirty="0">
                <a:cs typeface="Arial"/>
              </a:rPr>
              <a:t>Magazine articles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700" dirty="0">
                <a:cs typeface="Arial"/>
              </a:rPr>
              <a:t>Social media posts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GB" sz="2800" dirty="0">
                <a:cs typeface="Arial"/>
              </a:rPr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800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9ED9F-2B1C-9B67-2402-5E93FC48CCB1}"/>
              </a:ext>
            </a:extLst>
          </p:cNvPr>
          <p:cNvSpPr txBox="1">
            <a:spLocks/>
          </p:cNvSpPr>
          <p:nvPr/>
        </p:nvSpPr>
        <p:spPr>
          <a:xfrm>
            <a:off x="6054678" y="4187072"/>
            <a:ext cx="4574925" cy="2368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3800" dirty="0">
                <a:solidFill>
                  <a:schemeClr val="accent2"/>
                </a:solidFill>
                <a:cs typeface="Arial"/>
              </a:rPr>
              <a:t>Project impact overview and statistics</a:t>
            </a:r>
            <a:endParaRPr lang="en-GB" sz="3800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>
                <a:cs typeface="Arial"/>
              </a:rPr>
              <a:t>Impact stream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900" dirty="0">
                <a:cs typeface="Arial"/>
              </a:rPr>
              <a:t>Overview of short and powerful ITEA impact stories that can be </a:t>
            </a:r>
            <a:r>
              <a:rPr lang="en-US" sz="2900" dirty="0" err="1">
                <a:cs typeface="Arial"/>
              </a:rPr>
              <a:t>personalised</a:t>
            </a:r>
            <a:r>
              <a:rPr lang="en-US" sz="2900" dirty="0">
                <a:cs typeface="Arial"/>
              </a:rPr>
              <a:t> 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900" dirty="0">
                <a:cs typeface="Arial"/>
              </a:rPr>
              <a:t>(e.g. based on country, challenge etc.)</a:t>
            </a:r>
            <a:br>
              <a:rPr lang="en-US" sz="2900" dirty="0">
                <a:cs typeface="Arial"/>
              </a:rPr>
            </a:br>
            <a:endParaRPr lang="en-US" sz="2900" dirty="0">
              <a:ea typeface="Calibri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>
                <a:cs typeface="Arial"/>
              </a:rPr>
              <a:t>Statistics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900" dirty="0">
                <a:cs typeface="Arial"/>
              </a:rPr>
              <a:t>Up-to-date and </a:t>
            </a:r>
            <a:r>
              <a:rPr lang="en-US" sz="2900" dirty="0" err="1">
                <a:cs typeface="Arial"/>
              </a:rPr>
              <a:t>personalised</a:t>
            </a:r>
            <a:r>
              <a:rPr lang="en-US" sz="2900" dirty="0">
                <a:cs typeface="Arial"/>
              </a:rPr>
              <a:t> statistics when needed</a:t>
            </a:r>
            <a:endParaRPr lang="en-GB" dirty="0">
              <a:ea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5CF7B-0E4D-DD9F-B24B-F00262E27E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34" y="1824490"/>
            <a:ext cx="4384452" cy="2313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1B8F8-93F8-FD18-71A1-5D81CA60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" b="1405"/>
          <a:stretch/>
        </p:blipFill>
        <p:spPr>
          <a:xfrm>
            <a:off x="6149914" y="1806770"/>
            <a:ext cx="4384451" cy="23138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A4251C-2BA0-15F4-9A9F-F49542F87E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35" b="31213"/>
          <a:stretch/>
        </p:blipFill>
        <p:spPr>
          <a:xfrm>
            <a:off x="635234" y="4523096"/>
            <a:ext cx="4384800" cy="16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Basic slide">
  <a:themeElements>
    <a:clrScheme name="Custom 5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 2021.potx" id="{6F630F99-E33F-43C9-B09A-5C6DB2BA2A58}" vid="{C09B2B15-8EAE-4006-A776-E08B7D0950DD}"/>
    </a:ext>
  </a:extLst>
</a:theme>
</file>

<file path=ppt/theme/theme2.xml><?xml version="1.0" encoding="utf-8"?>
<a:theme xmlns:a="http://schemas.openxmlformats.org/drawingml/2006/main" name="Office Theme">
  <a:themeElements>
    <a:clrScheme name="ITEA 4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.potx" id="{70D83473-1559-4DA4-96E7-DDE2A26A0B62}" vid="{A8F8C06B-E189-4975-B66E-2C0C56753762}"/>
    </a:ext>
  </a:extLst>
</a:theme>
</file>

<file path=ppt/theme/theme3.xml><?xml version="1.0" encoding="utf-8"?>
<a:theme xmlns:a="http://schemas.openxmlformats.org/drawingml/2006/main" name="1_Office Theme">
  <a:themeElements>
    <a:clrScheme name="ITEA 4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.potx" id="{70D83473-1559-4DA4-96E7-DDE2A26A0B62}" vid="{A8F8C06B-E189-4975-B66E-2C0C56753762}"/>
    </a:ext>
  </a:extLst>
</a:theme>
</file>

<file path=ppt/theme/theme4.xml><?xml version="1.0" encoding="utf-8"?>
<a:theme xmlns:a="http://schemas.openxmlformats.org/drawingml/2006/main" name="1_Basic slide">
  <a:themeElements>
    <a:clrScheme name="Custom 5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 2021.potx" id="{6F630F99-E33F-43C9-B09A-5C6DB2BA2A58}" vid="{C09B2B15-8EAE-4006-A776-E08B7D0950DD}"/>
    </a:ext>
  </a:extLst>
</a:theme>
</file>

<file path=ppt/theme/theme5.xml><?xml version="1.0" encoding="utf-8"?>
<a:theme xmlns:a="http://schemas.openxmlformats.org/drawingml/2006/main" name="2_Basic slide">
  <a:themeElements>
    <a:clrScheme name="Custom 5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 2021.potx" id="{6F630F99-E33F-43C9-B09A-5C6DB2BA2A58}" vid="{C09B2B15-8EAE-4006-A776-E08B7D0950DD}"/>
    </a:ext>
  </a:extLst>
</a:theme>
</file>

<file path=ppt/theme/theme6.xml><?xml version="1.0" encoding="utf-8"?>
<a:theme xmlns:a="http://schemas.openxmlformats.org/drawingml/2006/main" name="2_Office Theme">
  <a:themeElements>
    <a:clrScheme name="ITEA 4">
      <a:dk1>
        <a:srgbClr val="000000"/>
      </a:dk1>
      <a:lt1>
        <a:srgbClr val="FFFFFF"/>
      </a:lt1>
      <a:dk2>
        <a:srgbClr val="000082"/>
      </a:dk2>
      <a:lt2>
        <a:srgbClr val="FFFFFF"/>
      </a:lt2>
      <a:accent1>
        <a:srgbClr val="00C440"/>
      </a:accent1>
      <a:accent2>
        <a:srgbClr val="0648B9"/>
      </a:accent2>
      <a:accent3>
        <a:srgbClr val="FD4453"/>
      </a:accent3>
      <a:accent4>
        <a:srgbClr val="D9D9D9"/>
      </a:accent4>
      <a:accent5>
        <a:srgbClr val="FBDC57"/>
      </a:accent5>
      <a:accent6>
        <a:srgbClr val="F36F21"/>
      </a:accent6>
      <a:hlink>
        <a:srgbClr val="009640"/>
      </a:hlink>
      <a:folHlink>
        <a:srgbClr val="00C4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A 4 PowerPoint template.potx" id="{70D83473-1559-4DA4-96E7-DDE2A26A0B62}" vid="{A8F8C06B-E189-4975-B66E-2C0C56753762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764A0F14CD0479FC63D8CC842B374" ma:contentTypeVersion="17" ma:contentTypeDescription="Een nieuw document maken." ma:contentTypeScope="" ma:versionID="09cf07e58a3dba7f964336d766a19cec">
  <xsd:schema xmlns:xsd="http://www.w3.org/2001/XMLSchema" xmlns:xs="http://www.w3.org/2001/XMLSchema" xmlns:p="http://schemas.microsoft.com/office/2006/metadata/properties" xmlns:ns2="f493667d-9ad7-42b4-b91b-a2557834ec87" xmlns:ns3="dcf18d46-5322-4457-853d-ba381db569f2" targetNamespace="http://schemas.microsoft.com/office/2006/metadata/properties" ma:root="true" ma:fieldsID="fb243fc096f6df714bddd8d1ab040b29" ns2:_="" ns3:_="">
    <xsd:import namespace="f493667d-9ad7-42b4-b91b-a2557834ec87"/>
    <xsd:import namespace="dcf18d46-5322-4457-853d-ba381db569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3667d-9ad7-42b4-b91b-a2557834ec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3cf5d9-a986-4f9d-98e7-154fb2b2e1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18d46-5322-4457-853d-ba381db569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dc10fd-1ff5-46de-a2ed-413c681ddef7}" ma:internalName="TaxCatchAll" ma:showField="CatchAllData" ma:web="dcf18d46-5322-4457-853d-ba381db569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93667d-9ad7-42b4-b91b-a2557834ec87">
      <Terms xmlns="http://schemas.microsoft.com/office/infopath/2007/PartnerControls"/>
    </lcf76f155ced4ddcb4097134ff3c332f>
    <TaxCatchAll xmlns="dcf18d46-5322-4457-853d-ba381db569f2" xsi:nil="true"/>
  </documentManagement>
</p:properties>
</file>

<file path=customXml/itemProps1.xml><?xml version="1.0" encoding="utf-8"?>
<ds:datastoreItem xmlns:ds="http://schemas.openxmlformats.org/officeDocument/2006/customXml" ds:itemID="{EADD5E02-0801-4914-AD8E-CC42F47BB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93667d-9ad7-42b4-b91b-a2557834ec87"/>
    <ds:schemaRef ds:uri="dcf18d46-5322-4457-853d-ba381db569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7DA24B-A4DD-40A0-B7C4-728ACD70D4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DBC663-D673-4B73-A5C3-42FBED9A99C3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8628f463-e3cf-4f2c-8f01-ec75b33edd67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2e775956-fff0-4d76-94ab-1a092e87cccb"/>
    <ds:schemaRef ds:uri="f493667d-9ad7-42b4-b91b-a2557834ec87"/>
    <ds:schemaRef ds:uri="dcf18d46-5322-4457-853d-ba381db569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ITEA 4 PowerPoint template 2021</Template>
  <TotalTime>241</TotalTime>
  <Words>715</Words>
  <Application>Microsoft Office PowerPoint</Application>
  <PresentationFormat>Widescreen</PresentationFormat>
  <Paragraphs>126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Basic slide</vt:lpstr>
      <vt:lpstr>Office Theme</vt:lpstr>
      <vt:lpstr>1_Office Theme</vt:lpstr>
      <vt:lpstr>1_Basic slide</vt:lpstr>
      <vt:lpstr>2_Basic slide</vt:lpstr>
      <vt:lpstr>2_Office Theme</vt:lpstr>
      <vt:lpstr>ITEA Fostering international software innovation </vt:lpstr>
      <vt:lpstr>ITEA The Eureka Cluster on software innovation and digital transition</vt:lpstr>
      <vt:lpstr>ITEA governance and main players Trustful relationship for software innovation</vt:lpstr>
      <vt:lpstr>Countries supporting ITEA</vt:lpstr>
      <vt:lpstr>ITEA facts and figures</vt:lpstr>
      <vt:lpstr>ITEA Yearly Call process</vt:lpstr>
      <vt:lpstr>ITEA – The fast track to software innovation Core properties of ITEA </vt:lpstr>
      <vt:lpstr>ITEA Yearly events Creating strong connections and close-to-market solutions</vt:lpstr>
      <vt:lpstr>Additional ITEA services and support  For projects and Public Authorities</vt:lpstr>
      <vt:lpstr>ITEA Quality ISO 9001 certified processes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ITEA</dc:title>
  <dc:creator>ITEA</dc:creator>
  <cp:lastModifiedBy>Linda van den Borne-Toupet</cp:lastModifiedBy>
  <cp:revision>48</cp:revision>
  <dcterms:created xsi:type="dcterms:W3CDTF">2021-08-16T10:55:32Z</dcterms:created>
  <dcterms:modified xsi:type="dcterms:W3CDTF">2023-11-15T12:57:36Z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0x010100779764A0F14CD0479FC63D8CC842B374</vt:lpwstr>
  </property>
</Properties>
</file>