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278" r:id="rId3"/>
    <p:sldId id="277" r:id="rId4"/>
    <p:sldId id="279" r:id="rId5"/>
    <p:sldId id="276" r:id="rId6"/>
    <p:sldId id="274" r:id="rId7"/>
    <p:sldId id="275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53E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>
        <p:scale>
          <a:sx n="101" d="100"/>
          <a:sy n="101" d="100"/>
        </p:scale>
        <p:origin x="-90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19/05/2017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6183" y="0"/>
            <a:ext cx="38339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9704" y="2998746"/>
            <a:ext cx="3605646" cy="2731537"/>
          </a:xfrm>
        </p:spPr>
        <p:txBody>
          <a:bodyPr/>
          <a:lstStyle>
            <a:lvl1pPr marL="337371" indent="-337371">
              <a:lnSpc>
                <a:spcPct val="110000"/>
              </a:lnSpc>
              <a:buSzPct val="150000"/>
              <a:buFontTx/>
              <a:buBlip>
                <a:blip r:embed="rId3"/>
              </a:buBlip>
              <a:defRPr sz="1685">
                <a:solidFill>
                  <a:srgbClr val="2F3C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4838" indent="-228279">
              <a:lnSpc>
                <a:spcPct val="110000"/>
              </a:lnSpc>
              <a:buSzPct val="120000"/>
              <a:buFontTx/>
              <a:buBlip>
                <a:blip r:embed="rId4"/>
              </a:buBlip>
              <a:defRPr sz="1498">
                <a:solidFill>
                  <a:srgbClr val="2F3C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464766"/>
            <a:ext cx="7886700" cy="1001041"/>
          </a:xfrm>
        </p:spPr>
        <p:txBody>
          <a:bodyPr tIns="46800" anchor="t" anchorCtr="0">
            <a:normAutofit/>
          </a:bodyPr>
          <a:lstStyle>
            <a:lvl1pPr algn="l">
              <a:lnSpc>
                <a:spcPct val="100000"/>
              </a:lnSpc>
              <a:defRPr sz="4447" b="1" cap="all" baseline="0">
                <a:solidFill>
                  <a:srgbClr val="2547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smtClean="0"/>
              <a:t>NADPIS </a:t>
            </a:r>
            <a:endParaRPr lang="cs-CZ" dirty="0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49" y="1523796"/>
            <a:ext cx="7899621" cy="1287495"/>
          </a:xfrm>
        </p:spPr>
        <p:txBody>
          <a:bodyPr>
            <a:normAutofit/>
          </a:bodyPr>
          <a:lstStyle>
            <a:lvl1pPr marL="0" indent="0">
              <a:lnSpc>
                <a:spcPct val="105000"/>
              </a:lnSpc>
              <a:buFontTx/>
              <a:buNone/>
              <a:defRPr sz="1966" baseline="0">
                <a:solidFill>
                  <a:srgbClr val="2547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Větší text nebo </a:t>
            </a:r>
            <a:r>
              <a:rPr lang="cs-CZ" dirty="0" err="1" smtClean="0"/>
              <a:t>perex</a:t>
            </a:r>
            <a:r>
              <a:rPr lang="cs-CZ" dirty="0" smtClean="0"/>
              <a:t>. Systém </a:t>
            </a:r>
            <a:r>
              <a:rPr lang="cs-CZ" dirty="0" err="1" smtClean="0"/>
              <a:t>OtevírejMobilem</a:t>
            </a:r>
            <a:r>
              <a:rPr lang="cs-CZ" dirty="0" smtClean="0"/>
              <a:t> je navržen pro maximální kompatibilitu se stávajícími přístupovými systémy a nejčastěji používanými standardy identifikačních karet.</a:t>
            </a:r>
            <a:endParaRPr lang="en-US" dirty="0"/>
          </a:p>
        </p:txBody>
      </p:sp>
      <p:pic>
        <p:nvPicPr>
          <p:cNvPr id="10" name="Zástupný symbol pro obsah 3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3781" y="5536850"/>
            <a:ext cx="1750219" cy="966076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6371" y="5711077"/>
            <a:ext cx="951900" cy="535270"/>
          </a:xfrm>
          <a:prstGeom prst="rect">
            <a:avLst/>
          </a:prstGeom>
        </p:spPr>
      </p:pic>
      <p:sp>
        <p:nvSpPr>
          <p:cNvPr id="15" name="Zástupný symbol pro obrázek 14"/>
          <p:cNvSpPr>
            <a:spLocks noGrp="1"/>
          </p:cNvSpPr>
          <p:nvPr>
            <p:ph type="pic" sz="quarter" idx="14"/>
          </p:nvPr>
        </p:nvSpPr>
        <p:spPr>
          <a:xfrm>
            <a:off x="0" y="2991314"/>
            <a:ext cx="4468091" cy="3456349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>
          <a:xfrm>
            <a:off x="6797100" y="6489549"/>
            <a:ext cx="2263140" cy="365125"/>
          </a:xfrm>
        </p:spPr>
        <p:txBody>
          <a:bodyPr/>
          <a:lstStyle/>
          <a:p>
            <a:fld id="{C65C653C-FF10-407E-9DBA-7E2F90EC2E16}" type="slidenum">
              <a:rPr lang="cs-CZ" sz="1404" smtClean="0">
                <a:solidFill>
                  <a:srgbClr val="254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cs-CZ" sz="1404" dirty="0">
              <a:solidFill>
                <a:srgbClr val="2547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70831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454919"/>
            <a:ext cx="7772400" cy="1470025"/>
          </a:xfrm>
        </p:spPr>
        <p:txBody>
          <a:bodyPr/>
          <a:lstStyle/>
          <a:p>
            <a:r>
              <a:rPr lang="en-US" altLang="en-US" sz="2800" b="0" dirty="0" smtClean="0"/>
              <a:t>Celtic-Plus Event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Project Ideas and Networking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19</a:t>
            </a:r>
            <a:r>
              <a:rPr lang="en-US" altLang="en-US" sz="2800" b="0" baseline="30000" dirty="0" smtClean="0"/>
              <a:t>st</a:t>
            </a:r>
            <a:r>
              <a:rPr lang="en-US" altLang="en-US" sz="2800" b="0" dirty="0" smtClean="0"/>
              <a:t> May 2017, Barcelona</a:t>
            </a:r>
            <a:endParaRPr lang="en-US" altLang="en-US" sz="2800" b="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496" y="2751063"/>
            <a:ext cx="9073008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kern="0" dirty="0" smtClean="0"/>
              <a:t>Pitch of the Project </a:t>
            </a:r>
            <a:r>
              <a:rPr lang="en-US" altLang="en-US" kern="0" dirty="0"/>
              <a:t>P</a:t>
            </a:r>
            <a:r>
              <a:rPr lang="en-US" altLang="en-US" kern="0" dirty="0" smtClean="0"/>
              <a:t>roposal</a:t>
            </a:r>
            <a:br>
              <a:rPr lang="en-US" altLang="en-US" kern="0" dirty="0" smtClean="0"/>
            </a:br>
            <a:r>
              <a:rPr lang="en-AU" altLang="en-US" sz="4000" kern="0" dirty="0" err="1" smtClean="0"/>
              <a:t>SMARTporter</a:t>
            </a:r>
            <a:r>
              <a:rPr lang="cs-CZ" altLang="en-US" sz="4000" kern="0" dirty="0"/>
              <a:t> </a:t>
            </a:r>
            <a:r>
              <a:rPr lang="cs-CZ" altLang="en-US" sz="4000" kern="0" dirty="0" smtClean="0">
                <a:solidFill>
                  <a:srgbClr val="FF0000"/>
                </a:solidFill>
              </a:rPr>
              <a:t>as</a:t>
            </a:r>
            <a:r>
              <a:rPr lang="en-AU" altLang="en-US" sz="4000" kern="0" dirty="0" smtClean="0">
                <a:solidFill>
                  <a:srgbClr val="FF0000"/>
                </a:solidFill>
              </a:rPr>
              <a:t> building block</a:t>
            </a:r>
            <a:endParaRPr lang="en-US" altLang="en-US" sz="4000" kern="0" dirty="0">
              <a:solidFill>
                <a:srgbClr val="FF000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11560" y="3831183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1800" b="0" i="1" kern="0" dirty="0" smtClean="0"/>
              <a:t>&lt;</a:t>
            </a:r>
            <a:r>
              <a:rPr lang="cs-CZ" altLang="en-US" sz="1800" b="0" i="1" kern="0" dirty="0" smtClean="0"/>
              <a:t>Tomáš Trpišovský, IMA </a:t>
            </a:r>
            <a:r>
              <a:rPr lang="cs-CZ" altLang="en-US" sz="1800" b="0" i="1" kern="0" dirty="0" err="1" smtClean="0"/>
              <a:t>s.r.o</a:t>
            </a:r>
            <a:r>
              <a:rPr lang="en-US" altLang="en-US" sz="1800" b="0" i="1" kern="0" dirty="0" smtClean="0"/>
              <a:t>&gt;</a:t>
            </a:r>
          </a:p>
          <a:p>
            <a:r>
              <a:rPr lang="en-US" altLang="en-US" sz="1800" b="0" i="1" kern="0" dirty="0" smtClean="0"/>
              <a:t>&lt;</a:t>
            </a:r>
            <a:r>
              <a:rPr lang="cs-CZ" altLang="en-US" sz="1800" b="0" i="1" kern="0" dirty="0" smtClean="0"/>
              <a:t>tomas.trpisovsky@ima.cz</a:t>
            </a:r>
            <a:r>
              <a:rPr lang="en-US" altLang="en-US" sz="1800" b="0" i="1" kern="0" dirty="0" smtClean="0"/>
              <a:t>&gt;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839" y="5127327"/>
            <a:ext cx="921842" cy="794013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Teaser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691680" y="1268760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70255"/>
            <a:ext cx="6871358" cy="5153519"/>
          </a:xfrm>
          <a:prstGeom prst="rect">
            <a:avLst/>
          </a:prstGeom>
        </p:spPr>
      </p:pic>
      <p:pic>
        <p:nvPicPr>
          <p:cNvPr id="8" name="Obrázek 7" descr="BCD (BIPOLAR-CMOS-DMOS)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359" y="1057275"/>
            <a:ext cx="2873970" cy="217578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ál 8"/>
          <p:cNvSpPr/>
          <p:nvPr/>
        </p:nvSpPr>
        <p:spPr>
          <a:xfrm>
            <a:off x="2411760" y="3717032"/>
            <a:ext cx="1702614" cy="1628507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734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Organisation Profile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3" name="Rectangle 2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940" y="1444816"/>
            <a:ext cx="6722060" cy="541318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11188" y="2348880"/>
            <a:ext cx="181075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IMA s.r.o.</a:t>
            </a:r>
          </a:p>
          <a:p>
            <a:endParaRPr lang="cs-CZ" dirty="0"/>
          </a:p>
          <a:p>
            <a:r>
              <a:rPr lang="cs-CZ" dirty="0" err="1" smtClean="0"/>
              <a:t>Proactive</a:t>
            </a:r>
            <a:endParaRPr lang="cs-CZ" dirty="0" smtClean="0"/>
          </a:p>
          <a:p>
            <a:r>
              <a:rPr lang="cs-CZ" dirty="0" smtClean="0"/>
              <a:t>SME</a:t>
            </a:r>
          </a:p>
          <a:p>
            <a:endParaRPr lang="cs-CZ" dirty="0"/>
          </a:p>
          <a:p>
            <a:r>
              <a:rPr lang="cs-CZ" dirty="0" err="1" smtClean="0"/>
              <a:t>Located</a:t>
            </a:r>
            <a:r>
              <a:rPr lang="cs-CZ" dirty="0" smtClean="0"/>
              <a:t> in</a:t>
            </a:r>
          </a:p>
          <a:p>
            <a:r>
              <a:rPr lang="cs-CZ" dirty="0" smtClean="0"/>
              <a:t>Praha, CZ</a:t>
            </a:r>
          </a:p>
          <a:p>
            <a:endParaRPr lang="cs-CZ" dirty="0"/>
          </a:p>
          <a:p>
            <a:r>
              <a:rPr lang="cs-CZ" dirty="0" smtClean="0"/>
              <a:t>www.ima.cz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6392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Plátno 1"/>
          <p:cNvGrpSpPr/>
          <p:nvPr/>
        </p:nvGrpSpPr>
        <p:grpSpPr>
          <a:xfrm>
            <a:off x="1464244" y="2195639"/>
            <a:ext cx="6215510" cy="4061698"/>
            <a:chOff x="0" y="0"/>
            <a:chExt cx="6050280" cy="320040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6050280" cy="3200400"/>
            </a:xfrm>
            <a:prstGeom prst="rect">
              <a:avLst/>
            </a:prstGeom>
          </p:spPr>
        </p:sp>
        <p:sp>
          <p:nvSpPr>
            <p:cNvPr id="10" name="Mrak 9"/>
            <p:cNvSpPr/>
            <p:nvPr/>
          </p:nvSpPr>
          <p:spPr>
            <a:xfrm>
              <a:off x="797669" y="359922"/>
              <a:ext cx="4377446" cy="496111"/>
            </a:xfrm>
            <a:prstGeom prst="cloud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IoT</a:t>
              </a: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/ </a:t>
              </a: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Cloud</a:t>
              </a: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services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Zaoblený obdélník 10"/>
            <p:cNvSpPr/>
            <p:nvPr/>
          </p:nvSpPr>
          <p:spPr>
            <a:xfrm>
              <a:off x="593387" y="1060316"/>
              <a:ext cx="4834647" cy="330740"/>
            </a:xfrm>
            <a:prstGeom prst="round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20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HVAC (Energy management, Building automation, Identity mgmt)</a:t>
              </a:r>
              <a:endPara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622496" y="1692613"/>
              <a:ext cx="1342491" cy="651753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ID &amp; Access </a:t>
              </a: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</a:t>
              </a:r>
              <a:endPara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3" name="Obrázek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5879" y="2232536"/>
              <a:ext cx="401354" cy="549575"/>
            </a:xfrm>
            <a:prstGeom prst="rect">
              <a:avLst/>
            </a:prstGeom>
          </p:spPr>
        </p:pic>
        <p:sp>
          <p:nvSpPr>
            <p:cNvPr id="14" name="Zaoblený obdélník 13"/>
            <p:cNvSpPr/>
            <p:nvPr/>
          </p:nvSpPr>
          <p:spPr>
            <a:xfrm>
              <a:off x="2241579" y="1371505"/>
              <a:ext cx="1551968" cy="379379"/>
            </a:xfrm>
            <a:prstGeom prst="round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endParaRPr lang="cs-CZ" sz="1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cs-CZ" sz="1200" dirty="0" err="1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Lighting</a:t>
              </a:r>
              <a:r>
                <a:rPr lang="cs-CZ" sz="12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management</a:t>
              </a:r>
              <a:endParaRPr lang="cs-CZ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US" sz="12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2869475" y="2091691"/>
              <a:ext cx="1342390" cy="65151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cs-CZ" sz="14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Active</a:t>
              </a:r>
              <a:r>
                <a:rPr lang="cs-CZ" sz="1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cs-CZ" sz="14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lighting</a:t>
              </a:r>
              <a:r>
                <a:rPr lang="cs-CZ" sz="14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cs-CZ" sz="14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actuator</a:t>
              </a:r>
              <a:endPara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16" name="Obrázek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05684" y="2466001"/>
              <a:ext cx="539818" cy="539847"/>
            </a:xfrm>
            <a:prstGeom prst="rect">
              <a:avLst/>
            </a:prstGeom>
          </p:spPr>
        </p:pic>
        <p:sp>
          <p:nvSpPr>
            <p:cNvPr id="17" name="Zaoblený obdélník 16"/>
            <p:cNvSpPr/>
            <p:nvPr/>
          </p:nvSpPr>
          <p:spPr>
            <a:xfrm>
              <a:off x="2120783" y="760573"/>
              <a:ext cx="1609725" cy="330200"/>
            </a:xfrm>
            <a:prstGeom prst="round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endParaRPr lang="cs-CZ" sz="14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r>
                <a:rPr lang="cs-CZ" sz="1400" dirty="0" err="1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Building</a:t>
              </a:r>
              <a:r>
                <a:rPr lang="cs-CZ" sz="14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sz="14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gateway</a:t>
              </a:r>
              <a:endPara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r>
                <a:rPr lang="en-US" sz="12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Obousměrná vodorovná šipka 17"/>
            <p:cNvSpPr/>
            <p:nvPr/>
          </p:nvSpPr>
          <p:spPr>
            <a:xfrm>
              <a:off x="2120783" y="2109797"/>
              <a:ext cx="516542" cy="275597"/>
            </a:xfrm>
            <a:prstGeom prst="leftRightArrow">
              <a:avLst>
                <a:gd name="adj1" fmla="val 44286"/>
                <a:gd name="adj2" fmla="val 5000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bousměrná vodorovná šipka 18"/>
            <p:cNvSpPr/>
            <p:nvPr/>
          </p:nvSpPr>
          <p:spPr>
            <a:xfrm rot="5400000">
              <a:off x="3293344" y="1731020"/>
              <a:ext cx="417195" cy="340360"/>
            </a:xfrm>
            <a:prstGeom prst="leftRightArrow">
              <a:avLst>
                <a:gd name="adj1" fmla="val 44286"/>
                <a:gd name="adj2" fmla="val 5000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538354" y="3191948"/>
            <a:ext cx="3605646" cy="328841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lvl="0"/>
            <a:endParaRPr lang="cs-CZ" dirty="0" smtClean="0">
              <a:solidFill>
                <a:schemeClr val="tx1"/>
              </a:solidFill>
            </a:endParaRPr>
          </a:p>
          <a:p>
            <a:pPr lvl="0"/>
            <a:endParaRPr lang="cs-CZ" dirty="0">
              <a:solidFill>
                <a:schemeClr val="tx1"/>
              </a:solidFill>
            </a:endParaRPr>
          </a:p>
          <a:p>
            <a:pPr lvl="0"/>
            <a:endParaRPr lang="cs-CZ" dirty="0" smtClean="0">
              <a:solidFill>
                <a:schemeClr val="tx1"/>
              </a:solidFill>
            </a:endParaRPr>
          </a:p>
          <a:p>
            <a:pPr lvl="0"/>
            <a:endParaRPr lang="cs-CZ" dirty="0">
              <a:solidFill>
                <a:schemeClr val="tx1"/>
              </a:solidFill>
            </a:endParaRPr>
          </a:p>
          <a:p>
            <a:pPr lvl="0"/>
            <a:endParaRPr lang="cs-CZ" dirty="0" smtClean="0">
              <a:solidFill>
                <a:schemeClr val="tx1"/>
              </a:solidFill>
            </a:endParaRPr>
          </a:p>
          <a:p>
            <a:pPr marL="456559" lvl="1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161230" y="575857"/>
            <a:ext cx="7886700" cy="1001041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SMART</a:t>
            </a:r>
            <a:r>
              <a:rPr lang="cs-CZ" sz="3100" cap="none" dirty="0" err="1" smtClean="0"/>
              <a:t>porter</a:t>
            </a:r>
            <a:r>
              <a:rPr lang="cs-CZ" sz="3100" cap="none" dirty="0" smtClean="0"/>
              <a:t> </a:t>
            </a:r>
            <a:r>
              <a:rPr lang="cs-CZ" sz="3100" cap="none" dirty="0" err="1" smtClean="0"/>
              <a:t>Introduction</a:t>
            </a:r>
            <a:r>
              <a:rPr lang="cs-CZ" sz="3100" dirty="0"/>
              <a:t/>
            </a:r>
            <a:br>
              <a:rPr lang="cs-CZ" sz="3100" dirty="0"/>
            </a:br>
            <a:endParaRPr lang="cs-CZ" sz="31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3"/>
          </p:nvPr>
        </p:nvSpPr>
        <p:spPr>
          <a:xfrm>
            <a:off x="1158731" y="1076377"/>
            <a:ext cx="7886701" cy="1340427"/>
          </a:xfrm>
        </p:spPr>
        <p:txBody>
          <a:bodyPr>
            <a:normAutofit/>
          </a:bodyPr>
          <a:lstStyle/>
          <a:p>
            <a:pPr>
              <a:lnSpc>
                <a:spcPts val="2575"/>
              </a:lnSpc>
            </a:pPr>
            <a:r>
              <a:rPr lang="cs-CZ" sz="2400" b="1" dirty="0" err="1" smtClean="0">
                <a:solidFill>
                  <a:srgbClr val="FF0000"/>
                </a:solidFill>
              </a:rPr>
              <a:t>Scalable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kit</a:t>
            </a:r>
            <a:r>
              <a:rPr lang="cs-CZ" sz="2400" b="1" dirty="0" smtClean="0">
                <a:solidFill>
                  <a:srgbClr val="FF0000"/>
                </a:solidFill>
              </a:rPr>
              <a:t> / </a:t>
            </a:r>
            <a:r>
              <a:rPr lang="cs-CZ" sz="2400" b="1" dirty="0" err="1" smtClean="0">
                <a:solidFill>
                  <a:srgbClr val="FF0000"/>
                </a:solidFill>
              </a:rPr>
              <a:t>concept</a:t>
            </a:r>
            <a:r>
              <a:rPr lang="cs-CZ" sz="2400" b="1" dirty="0" smtClean="0">
                <a:solidFill>
                  <a:srgbClr val="FF0000"/>
                </a:solidFill>
              </a:rPr>
              <a:t> to </a:t>
            </a:r>
            <a:r>
              <a:rPr lang="cs-CZ" sz="2400" b="1" dirty="0" err="1" smtClean="0">
                <a:solidFill>
                  <a:srgbClr val="FF0000"/>
                </a:solidFill>
              </a:rPr>
              <a:t>be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hosted</a:t>
            </a:r>
            <a:r>
              <a:rPr lang="cs-CZ" sz="2400" b="1" dirty="0" smtClean="0">
                <a:solidFill>
                  <a:srgbClr val="FF0000"/>
                </a:solidFill>
              </a:rPr>
              <a:t> by…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653C-FF10-407E-9DBA-7E2F90EC2E16}" type="slidenum">
              <a:rPr lang="cs-CZ" sz="1404">
                <a:solidFill>
                  <a:srgbClr val="254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cs-CZ" sz="1404" dirty="0">
              <a:solidFill>
                <a:srgbClr val="2547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Zástupný symbol pro obsah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3486" y="1871301"/>
            <a:ext cx="8517026" cy="244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8886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Introduction (2)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  <p:sp>
        <p:nvSpPr>
          <p:cNvPr id="7" name="Obdélník 6"/>
          <p:cNvSpPr/>
          <p:nvPr/>
        </p:nvSpPr>
        <p:spPr>
          <a:xfrm>
            <a:off x="1331640" y="1697297"/>
            <a:ext cx="7200800" cy="4052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EXPECTED OUTCOMES</a:t>
            </a:r>
            <a:r>
              <a:rPr lang="en-GB" sz="2000" dirty="0">
                <a:solidFill>
                  <a:srgbClr val="0099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99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Smart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building Block for integration to the Security, Access control,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IoT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&amp; CPS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Systems &amp; </a:t>
            </a:r>
            <a:r>
              <a:rPr lang="cs-CZ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new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 business </a:t>
            </a:r>
            <a:r>
              <a:rPr lang="cs-CZ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paradigm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IMPACTS</a:t>
            </a:r>
            <a:r>
              <a:rPr lang="en-GB" sz="2000" dirty="0">
                <a:solidFill>
                  <a:srgbClr val="0099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99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 smtClean="0">
                <a:solidFill>
                  <a:srgbClr val="0099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Implementation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of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proximity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&amp;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actuating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services within large (critical) infrastructures.</a:t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</a:br>
            <a:r>
              <a:rPr lang="cs-CZ" sz="2000" dirty="0">
                <a:solidFill>
                  <a:srgbClr val="0099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Shared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common infrastructures for different applications.</a:t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</a:br>
            <a:r>
              <a:rPr lang="cs-CZ" sz="2000" dirty="0">
                <a:solidFill>
                  <a:srgbClr val="0099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Sharing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of recent power modules for site physical management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.</a:t>
            </a:r>
            <a:endParaRPr lang="cs-CZ" sz="2000" dirty="0" smtClean="0">
              <a:latin typeface="Calibri" panose="020F0502020204030204" pitchFamily="34" charset="0"/>
              <a:ea typeface="Calibri" panose="020F0502020204030204" pitchFamily="34" charset="0"/>
              <a:cs typeface="Calibri-Bold"/>
            </a:endParaRPr>
          </a:p>
          <a:p>
            <a:r>
              <a:rPr lang="en-AU" sz="2000" dirty="0">
                <a:solidFill>
                  <a:srgbClr val="0099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A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Enabler for asset sharing apps</a:t>
            </a:r>
          </a:p>
          <a:p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-Bold"/>
            </a:endParaRPr>
          </a:p>
          <a:p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SCHEDULE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24 </a:t>
            </a:r>
            <a:r>
              <a:rPr lang="cs-CZ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months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 </a:t>
            </a:r>
            <a:r>
              <a:rPr lang="cs-CZ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max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/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</a:b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-Bold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4137" y="2884229"/>
            <a:ext cx="5086084" cy="38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1765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Partners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  <p:sp>
        <p:nvSpPr>
          <p:cNvPr id="3" name="Obdélník 2"/>
          <p:cNvSpPr/>
          <p:nvPr/>
        </p:nvSpPr>
        <p:spPr>
          <a:xfrm>
            <a:off x="1475656" y="2604393"/>
            <a:ext cx="7200800" cy="3744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CONSORTIUM STATUS </a:t>
            </a:r>
            <a:r>
              <a:rPr lang="en-GB" sz="2000" dirty="0">
                <a:solidFill>
                  <a:srgbClr val="0099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99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We are offering a Smart building Block for integration to the Security, Access control,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IoT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&amp; CPS Systems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AVAILABLE KEY PARTNERS </a:t>
            </a:r>
            <a:r>
              <a:rPr lang="en-GB" sz="2000" dirty="0">
                <a:solidFill>
                  <a:srgbClr val="0099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solidFill>
                  <a:srgbClr val="0099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Evalan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 (NL) 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WESTMERE (S)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DFRC (Swiss/Singapore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)</a:t>
            </a:r>
            <a:endParaRPr lang="cs-CZ" sz="2000" dirty="0" smtClean="0">
              <a:latin typeface="Calibri" panose="020F0502020204030204" pitchFamily="34" charset="0"/>
              <a:ea typeface="Calibri" panose="020F0502020204030204" pitchFamily="34" charset="0"/>
              <a:cs typeface="Calibri-Bold"/>
            </a:endParaRPr>
          </a:p>
          <a:p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-Bold"/>
            </a:endParaRPr>
          </a:p>
          <a:p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LOOKING </a:t>
            </a:r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b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Integrators / </a:t>
            </a:r>
            <a:r>
              <a:rPr lang="cs-CZ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Enterpreneurs</a:t>
            </a:r>
            <a:r>
              <a:rPr lang="en-A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> of asset sharing applications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  <a:t/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-Bold"/>
              </a:rPr>
            </a:b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-Bold"/>
            </a:endParaRPr>
          </a:p>
        </p:txBody>
      </p:sp>
    </p:spTree>
    <p:extLst>
      <p:ext uri="{BB962C8B-B14F-4D97-AF65-F5344CB8AC3E}">
        <p14:creationId xmlns:p14="http://schemas.microsoft.com/office/powerpoint/2010/main" val="707511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Info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475656" y="1948979"/>
            <a:ext cx="59766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For more information and for interest to participate please contact:</a:t>
            </a:r>
          </a:p>
          <a:p>
            <a:endParaRPr lang="en-GB" sz="2000" dirty="0" smtClean="0"/>
          </a:p>
          <a:p>
            <a:r>
              <a:rPr lang="en-GB" sz="2000" dirty="0" smtClean="0"/>
              <a:t>		</a:t>
            </a:r>
            <a:r>
              <a:rPr lang="cs-CZ" sz="1800" dirty="0" smtClean="0">
                <a:solidFill>
                  <a:srgbClr val="00B0F0"/>
                </a:solidFill>
              </a:rPr>
              <a:t>Tomáš Trpišovský, CEO, IMA s.r.o.</a:t>
            </a:r>
            <a:endParaRPr lang="en-GB" sz="1800" dirty="0" smtClean="0">
              <a:solidFill>
                <a:srgbClr val="00B0F0"/>
              </a:solidFill>
            </a:endParaRPr>
          </a:p>
          <a:p>
            <a:r>
              <a:rPr lang="en-GB" sz="1800" dirty="0" smtClean="0">
                <a:solidFill>
                  <a:srgbClr val="00B0F0"/>
                </a:solidFill>
              </a:rPr>
              <a:t>		</a:t>
            </a:r>
            <a:r>
              <a:rPr lang="cs-CZ" sz="1800" dirty="0" smtClean="0">
                <a:solidFill>
                  <a:srgbClr val="00B0F0"/>
                </a:solidFill>
              </a:rPr>
              <a:t>tomas.trpisovsky@ima.cz</a:t>
            </a:r>
            <a:endParaRPr lang="en-GB" sz="1800" dirty="0" smtClean="0">
              <a:solidFill>
                <a:srgbClr val="00B0F0"/>
              </a:solidFill>
            </a:endParaRPr>
          </a:p>
          <a:p>
            <a:r>
              <a:rPr lang="en-GB" sz="1800" dirty="0" smtClean="0">
                <a:solidFill>
                  <a:srgbClr val="00B0F0"/>
                </a:solidFill>
              </a:rPr>
              <a:t>		</a:t>
            </a:r>
            <a:r>
              <a:rPr lang="cs-CZ" sz="1800" dirty="0" smtClean="0">
                <a:solidFill>
                  <a:srgbClr val="00B0F0"/>
                </a:solidFill>
              </a:rPr>
              <a:t>+420 603 207 900</a:t>
            </a:r>
            <a:endParaRPr lang="en-GB" sz="1800" dirty="0" smtClean="0">
              <a:solidFill>
                <a:srgbClr val="00B0F0"/>
              </a:solidFill>
            </a:endParaRPr>
          </a:p>
          <a:p>
            <a:r>
              <a:rPr lang="en-GB" sz="1800" dirty="0" smtClean="0">
                <a:solidFill>
                  <a:srgbClr val="00B0F0"/>
                </a:solidFill>
              </a:rPr>
              <a:t>		</a:t>
            </a:r>
            <a:r>
              <a:rPr lang="cs-CZ" sz="1800" dirty="0" smtClean="0">
                <a:solidFill>
                  <a:srgbClr val="00B0F0"/>
                </a:solidFill>
              </a:rPr>
              <a:t>Na Valentince 1, 150 00 Praha 5, CZ</a:t>
            </a:r>
            <a:endParaRPr lang="en-GB" sz="1800" dirty="0" smtClean="0">
              <a:solidFill>
                <a:srgbClr val="00B0F0"/>
              </a:solidFill>
            </a:endParaRPr>
          </a:p>
          <a:p>
            <a:r>
              <a:rPr lang="en-GB" sz="1800" dirty="0" smtClean="0">
                <a:solidFill>
                  <a:srgbClr val="00B0F0"/>
                </a:solidFill>
              </a:rPr>
              <a:t>		</a:t>
            </a:r>
            <a:r>
              <a:rPr lang="cs-CZ" sz="1800" dirty="0" smtClean="0">
                <a:solidFill>
                  <a:srgbClr val="00B0F0"/>
                </a:solidFill>
              </a:rPr>
              <a:t>www.ima.cz</a:t>
            </a:r>
            <a:endParaRPr lang="en-GB" sz="1800" dirty="0" smtClean="0">
              <a:solidFill>
                <a:srgbClr val="00B0F0"/>
              </a:solidFill>
            </a:endParaRP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Name, </a:t>
            </a:r>
            <a:r>
              <a:rPr lang="en-GB" sz="1100" dirty="0"/>
              <a:t>affiliation </a:t>
            </a:r>
            <a:r>
              <a:rPr lang="en-GB" sz="1100" dirty="0" smtClean="0"/>
              <a:t>&amp; e-mail </a:t>
            </a:r>
            <a:r>
              <a:rPr lang="en-GB" sz="1100" dirty="0"/>
              <a:t>of </a:t>
            </a:r>
            <a:r>
              <a:rPr lang="en-GB" sz="1100" dirty="0" smtClean="0"/>
              <a:t>presenter</a:t>
            </a:r>
            <a:endParaRPr lang="en-GB" sz="1100" dirty="0"/>
          </a:p>
        </p:txBody>
      </p:sp>
      <p:pic>
        <p:nvPicPr>
          <p:cNvPr id="8" name="Obrázek 7" descr="C:\Users\trpis\Desktop\foto\TT\20161202_160705 T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924944"/>
            <a:ext cx="936104" cy="1656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33981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133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Celtic-Plus-white</vt:lpstr>
      <vt:lpstr>Celtic-Plus Event Project Ideas and Networking 19st May 2017, Barcelona</vt:lpstr>
      <vt:lpstr>Teaser</vt:lpstr>
      <vt:lpstr>Organisation Profile</vt:lpstr>
      <vt:lpstr>SMARTporter Introduction </vt:lpstr>
      <vt:lpstr>Proposal Introduction (2)</vt:lpstr>
      <vt:lpstr>Partners</vt:lpstr>
      <vt:lpstr>Contact Info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Proposers Day</dc:title>
  <dc:creator>herrmann@celticplus.eu</dc:creator>
  <cp:lastModifiedBy>Christiane Reinsch</cp:lastModifiedBy>
  <cp:revision>102</cp:revision>
  <cp:lastPrinted>2014-09-11T12:29:40Z</cp:lastPrinted>
  <dcterms:created xsi:type="dcterms:W3CDTF">2014-06-18T11:29:22Z</dcterms:created>
  <dcterms:modified xsi:type="dcterms:W3CDTF">2017-05-19T05:35:22Z</dcterms:modified>
</cp:coreProperties>
</file>