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78" r:id="rId3"/>
    <p:sldId id="277" r:id="rId4"/>
    <p:sldId id="273" r:id="rId5"/>
    <p:sldId id="276" r:id="rId6"/>
    <p:sldId id="274" r:id="rId7"/>
    <p:sldId id="275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8" autoAdjust="0"/>
    <p:restoredTop sz="94660"/>
  </p:normalViewPr>
  <p:slideViewPr>
    <p:cSldViewPr showGuides="1">
      <p:cViewPr>
        <p:scale>
          <a:sx n="68" d="100"/>
          <a:sy n="68" d="100"/>
        </p:scale>
        <p:origin x="-884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urk telek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725144"/>
            <a:ext cx="2376264" cy="1410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US" altLang="en-US" sz="2800" b="0" dirty="0"/>
              <a:t>Celtic-Plus Proposers Day</a:t>
            </a:r>
            <a:br>
              <a:rPr lang="en-US" altLang="en-US" sz="2800" b="0" dirty="0"/>
            </a:br>
            <a:r>
              <a:rPr lang="en-US" altLang="en-US" sz="2800" b="0" dirty="0"/>
              <a:t>22 September 2016, Istanbul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496" y="2564904"/>
            <a:ext cx="907300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kern="0" dirty="0" smtClean="0">
                <a:solidFill>
                  <a:srgbClr val="00B0F0"/>
                </a:solidFill>
              </a:rPr>
              <a:t>Privacy </a:t>
            </a:r>
            <a:r>
              <a:rPr lang="en-US" altLang="en-US" kern="0" dirty="0" smtClean="0">
                <a:solidFill>
                  <a:srgbClr val="00B0F0"/>
                </a:solidFill>
              </a:rPr>
              <a:t>Preserving Data </a:t>
            </a:r>
            <a:r>
              <a:rPr lang="tr-TR" altLang="en-US" kern="0" dirty="0" err="1" smtClean="0">
                <a:solidFill>
                  <a:srgbClr val="00B0F0"/>
                </a:solidFill>
              </a:rPr>
              <a:t>Processing</a:t>
            </a:r>
            <a:endParaRPr lang="en-US" altLang="en-US" kern="0" dirty="0">
              <a:solidFill>
                <a:srgbClr val="00B0F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3568" y="3771559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tr-TR" altLang="en-US" sz="1800" b="0" i="1" kern="0" dirty="0" smtClean="0"/>
              <a:t>Engin Zeydan, </a:t>
            </a:r>
            <a:r>
              <a:rPr lang="tr-TR" altLang="en-US" sz="1800" b="0" i="1" kern="0" dirty="0" err="1" smtClean="0"/>
              <a:t>PhD</a:t>
            </a:r>
            <a:r>
              <a:rPr lang="tr-TR" altLang="en-US" sz="1800" b="0" i="1" kern="0" dirty="0" smtClean="0"/>
              <a:t>, Türk Telekom </a:t>
            </a:r>
            <a:r>
              <a:rPr lang="tr-TR" altLang="en-US" sz="1800" b="0" i="1" kern="0" dirty="0" err="1" smtClean="0"/>
              <a:t>Labs</a:t>
            </a:r>
            <a:endParaRPr lang="en-US" altLang="en-US" sz="1800" b="0" i="1" kern="0" dirty="0" smtClean="0"/>
          </a:p>
          <a:p>
            <a:r>
              <a:rPr lang="tr-TR" altLang="en-US" sz="1800" b="0" i="1" kern="0" dirty="0" smtClean="0"/>
              <a:t>Engin.Zeydan@turktelekom.com.tr</a:t>
            </a:r>
            <a:endParaRPr lang="en-US" altLang="en-US" sz="1800" b="0" i="1" kern="0" dirty="0" smtClean="0"/>
          </a:p>
          <a:p>
            <a:endParaRPr lang="en-US" altLang="en-US" sz="1800" b="0" i="1" kern="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Teaser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43608" y="1628800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</a:rPr>
              <a:t>Help businesses to better understand their customers via the data they collected through their operations.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</a:rPr>
              <a:t>Without compromising the privacy and anonymity of the individuals.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</a:rPr>
              <a:t>Collect, store, process, and share personal data of customers in a privacy-preserving way.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</a:rPr>
              <a:t>Solutions for privacy-preserving data publication and sharing.</a:t>
            </a: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532435"/>
            <a:ext cx="4000500" cy="2638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3724555"/>
            <a:ext cx="3810000" cy="22479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76130" y="6647334"/>
            <a:ext cx="48517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 smtClean="0"/>
              <a:t>Engin Zeydan, Türk Telekom </a:t>
            </a:r>
            <a:r>
              <a:rPr lang="tr-TR" sz="1100" dirty="0" err="1" smtClean="0"/>
              <a:t>Labs</a:t>
            </a:r>
            <a:r>
              <a:rPr lang="tr-TR" sz="1100" dirty="0" smtClean="0"/>
              <a:t>, Engin.Zeydan@turktelekom.com.tr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32734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451725" y="5874544"/>
            <a:ext cx="1441450" cy="358775"/>
          </a:xfrm>
        </p:spPr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4176130" y="6647334"/>
            <a:ext cx="48517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 smtClean="0"/>
              <a:t>Engin Zeydan, Türk Telekom </a:t>
            </a:r>
            <a:r>
              <a:rPr lang="tr-TR" sz="1100" dirty="0" err="1" smtClean="0"/>
              <a:t>Labs</a:t>
            </a:r>
            <a:r>
              <a:rPr lang="tr-TR" sz="1100" dirty="0" smtClean="0"/>
              <a:t>, Engin.Zeydan@turktelekom.com.tr</a:t>
            </a:r>
            <a:endParaRPr lang="en-GB" sz="1100" dirty="0"/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635736" y="142996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tr-TR" kern="0" smtClean="0"/>
              <a:t>TT in Numbers</a:t>
            </a:r>
            <a:endParaRPr lang="en-GB" kern="0" dirty="0"/>
          </a:p>
        </p:txBody>
      </p:sp>
      <p:sp>
        <p:nvSpPr>
          <p:cNvPr id="8" name="Rectangle 7"/>
          <p:cNvSpPr/>
          <p:nvPr/>
        </p:nvSpPr>
        <p:spPr>
          <a:xfrm>
            <a:off x="3760291" y="7057955"/>
            <a:ext cx="45182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 smtClean="0"/>
              <a:t>Selami Çiftçi</a:t>
            </a:r>
            <a:r>
              <a:rPr lang="en-GB" sz="1100" dirty="0" smtClean="0"/>
              <a:t>, </a:t>
            </a:r>
            <a:r>
              <a:rPr lang="tr-TR" sz="1100" dirty="0" smtClean="0"/>
              <a:t>R&amp;D Center Manager, selami.ciftci@turktelekom.com.tr</a:t>
            </a:r>
            <a:endParaRPr lang="en-GB" sz="1100" dirty="0"/>
          </a:p>
        </p:txBody>
      </p:sp>
      <p:sp>
        <p:nvSpPr>
          <p:cNvPr id="9" name="Pentágono 22551"/>
          <p:cNvSpPr/>
          <p:nvPr/>
        </p:nvSpPr>
        <p:spPr>
          <a:xfrm rot="16200000">
            <a:off x="820489" y="2401158"/>
            <a:ext cx="1234822" cy="938421"/>
          </a:xfrm>
          <a:prstGeom prst="homePlate">
            <a:avLst>
              <a:gd name="adj" fmla="val 30339"/>
            </a:avLst>
          </a:prstGeom>
          <a:solidFill>
            <a:srgbClr val="0029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 dirty="0"/>
          </a:p>
        </p:txBody>
      </p:sp>
      <p:sp>
        <p:nvSpPr>
          <p:cNvPr id="10" name="Pentágono 22551"/>
          <p:cNvSpPr/>
          <p:nvPr/>
        </p:nvSpPr>
        <p:spPr>
          <a:xfrm rot="5400000">
            <a:off x="1024999" y="4176789"/>
            <a:ext cx="825803" cy="938421"/>
          </a:xfrm>
          <a:prstGeom prst="homePlate">
            <a:avLst>
              <a:gd name="adj" fmla="val 30339"/>
            </a:avLst>
          </a:prstGeom>
          <a:solidFill>
            <a:srgbClr val="313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/>
          </a:p>
        </p:txBody>
      </p:sp>
      <p:sp>
        <p:nvSpPr>
          <p:cNvPr id="11" name="Pentágono 22551"/>
          <p:cNvSpPr/>
          <p:nvPr/>
        </p:nvSpPr>
        <p:spPr>
          <a:xfrm rot="16200000">
            <a:off x="2603881" y="2595708"/>
            <a:ext cx="845722" cy="938421"/>
          </a:xfrm>
          <a:prstGeom prst="homePlate">
            <a:avLst>
              <a:gd name="adj" fmla="val 30339"/>
            </a:avLst>
          </a:prstGeom>
          <a:solidFill>
            <a:srgbClr val="08B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/>
          </a:p>
        </p:txBody>
      </p:sp>
      <p:sp>
        <p:nvSpPr>
          <p:cNvPr id="12" name="Pentágono 22551"/>
          <p:cNvSpPr/>
          <p:nvPr/>
        </p:nvSpPr>
        <p:spPr>
          <a:xfrm rot="5400000">
            <a:off x="2409332" y="4381297"/>
            <a:ext cx="1234820" cy="938421"/>
          </a:xfrm>
          <a:prstGeom prst="homePlate">
            <a:avLst>
              <a:gd name="adj" fmla="val 30339"/>
            </a:avLst>
          </a:prstGeom>
          <a:solidFill>
            <a:srgbClr val="E63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/>
          </a:p>
        </p:txBody>
      </p:sp>
      <p:sp>
        <p:nvSpPr>
          <p:cNvPr id="13" name="Pentágono 22551"/>
          <p:cNvSpPr/>
          <p:nvPr/>
        </p:nvSpPr>
        <p:spPr>
          <a:xfrm rot="16200000">
            <a:off x="3998174" y="2401158"/>
            <a:ext cx="1234824" cy="938421"/>
          </a:xfrm>
          <a:prstGeom prst="homePlate">
            <a:avLst>
              <a:gd name="adj" fmla="val 30339"/>
            </a:avLst>
          </a:prstGeom>
          <a:solidFill>
            <a:srgbClr val="C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/>
          </a:p>
        </p:txBody>
      </p:sp>
      <p:sp>
        <p:nvSpPr>
          <p:cNvPr id="14" name="Pentágono 22551"/>
          <p:cNvSpPr/>
          <p:nvPr/>
        </p:nvSpPr>
        <p:spPr>
          <a:xfrm rot="5400000">
            <a:off x="4202682" y="4176790"/>
            <a:ext cx="825806" cy="938421"/>
          </a:xfrm>
          <a:prstGeom prst="homePlate">
            <a:avLst>
              <a:gd name="adj" fmla="val 30339"/>
            </a:avLst>
          </a:prstGeom>
          <a:solidFill>
            <a:srgbClr val="08B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/>
          </a:p>
        </p:txBody>
      </p:sp>
      <p:sp>
        <p:nvSpPr>
          <p:cNvPr id="15" name="Pentágono 22551"/>
          <p:cNvSpPr/>
          <p:nvPr/>
        </p:nvSpPr>
        <p:spPr>
          <a:xfrm rot="16200000">
            <a:off x="5790370" y="2421349"/>
            <a:ext cx="845722" cy="938421"/>
          </a:xfrm>
          <a:prstGeom prst="homePlate">
            <a:avLst>
              <a:gd name="adj" fmla="val 30339"/>
            </a:avLst>
          </a:prstGeom>
          <a:solidFill>
            <a:srgbClr val="E63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/>
          </a:p>
        </p:txBody>
      </p:sp>
      <p:sp>
        <p:nvSpPr>
          <p:cNvPr id="16" name="Pentágono 22551"/>
          <p:cNvSpPr/>
          <p:nvPr/>
        </p:nvSpPr>
        <p:spPr>
          <a:xfrm rot="5400000">
            <a:off x="5595819" y="4206939"/>
            <a:ext cx="1234821" cy="938421"/>
          </a:xfrm>
          <a:prstGeom prst="homePlate">
            <a:avLst>
              <a:gd name="adj" fmla="val 30339"/>
            </a:avLst>
          </a:prstGeom>
          <a:solidFill>
            <a:srgbClr val="C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/>
          </a:p>
        </p:txBody>
      </p:sp>
      <p:sp>
        <p:nvSpPr>
          <p:cNvPr id="17" name="Pentágono 22551"/>
          <p:cNvSpPr/>
          <p:nvPr/>
        </p:nvSpPr>
        <p:spPr>
          <a:xfrm rot="16200000">
            <a:off x="7193461" y="2401156"/>
            <a:ext cx="1234825" cy="938421"/>
          </a:xfrm>
          <a:prstGeom prst="homePlate">
            <a:avLst>
              <a:gd name="adj" fmla="val 30339"/>
            </a:avLst>
          </a:prstGeom>
          <a:solidFill>
            <a:srgbClr val="313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/>
          </a:p>
        </p:txBody>
      </p:sp>
      <p:sp>
        <p:nvSpPr>
          <p:cNvPr id="18" name="Pentágono 22551"/>
          <p:cNvSpPr/>
          <p:nvPr/>
        </p:nvSpPr>
        <p:spPr>
          <a:xfrm rot="5400000">
            <a:off x="7397970" y="4176789"/>
            <a:ext cx="825807" cy="938421"/>
          </a:xfrm>
          <a:prstGeom prst="homePlate">
            <a:avLst>
              <a:gd name="adj" fmla="val 30339"/>
            </a:avLst>
          </a:prstGeom>
          <a:solidFill>
            <a:srgbClr val="0029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4037"/>
          </a:p>
        </p:txBody>
      </p:sp>
      <p:sp useBgFill="1">
        <p:nvSpPr>
          <p:cNvPr id="19" name="8 Rectángulo"/>
          <p:cNvSpPr/>
          <p:nvPr/>
        </p:nvSpPr>
        <p:spPr bwMode="auto">
          <a:xfrm rot="16200000">
            <a:off x="4253147" y="-710147"/>
            <a:ext cx="742480" cy="9144001"/>
          </a:xfrm>
          <a:prstGeom prst="rect">
            <a:avLst/>
          </a:prstGeom>
          <a:ln>
            <a:noFill/>
          </a:ln>
          <a:effectLst>
            <a:outerShdw blurRad="1016000" dist="762000" sx="82000" sy="82000" algn="l" rotWithShape="0">
              <a:prstClr val="black">
                <a:alpha val="96000"/>
              </a:prstClr>
            </a:outerShdw>
          </a:effectLst>
          <a:extLst/>
        </p:spPr>
        <p:txBody>
          <a:bodyPr lIns="0" tIns="0" rIns="0" bIns="0" rtlCol="0" anchor="ctr"/>
          <a:lstStyle/>
          <a:p>
            <a:pPr algn="ctr"/>
            <a:endParaRPr lang="es-SV" sz="1352"/>
          </a:p>
        </p:txBody>
      </p:sp>
      <p:sp>
        <p:nvSpPr>
          <p:cNvPr id="20" name="Dikdörtgen 37"/>
          <p:cNvSpPr/>
          <p:nvPr/>
        </p:nvSpPr>
        <p:spPr>
          <a:xfrm>
            <a:off x="595364" y="1412776"/>
            <a:ext cx="1685077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r>
              <a:rPr lang="en-US" sz="2250" b="1" dirty="0" smtClean="0">
                <a:solidFill>
                  <a:srgbClr val="00B0F0"/>
                </a:solidFill>
              </a:rPr>
              <a:t>175</a:t>
            </a:r>
            <a:r>
              <a:rPr lang="en-US" sz="2250" dirty="0" smtClean="0">
                <a:solidFill>
                  <a:srgbClr val="002855"/>
                </a:solidFill>
              </a:rPr>
              <a:t> </a:t>
            </a:r>
          </a:p>
          <a:p>
            <a:pPr algn="ctr">
              <a:buClr>
                <a:srgbClr val="0082CA"/>
              </a:buClr>
            </a:pPr>
            <a:r>
              <a:rPr lang="en-US" sz="1350" dirty="0" smtClean="0">
                <a:solidFill>
                  <a:srgbClr val="002855"/>
                </a:solidFill>
              </a:rPr>
              <a:t>years of Enterprise </a:t>
            </a:r>
          </a:p>
          <a:p>
            <a:pPr algn="ctr">
              <a:buClr>
                <a:srgbClr val="0082CA"/>
              </a:buClr>
            </a:pPr>
            <a:r>
              <a:rPr lang="en-US" sz="1350" dirty="0" smtClean="0">
                <a:solidFill>
                  <a:srgbClr val="002855"/>
                </a:solidFill>
              </a:rPr>
              <a:t>heritage</a:t>
            </a:r>
            <a:endParaRPr lang="en-US" sz="1350" dirty="0">
              <a:solidFill>
                <a:srgbClr val="002855"/>
              </a:solidFill>
            </a:endParaRPr>
          </a:p>
        </p:txBody>
      </p:sp>
      <p:sp>
        <p:nvSpPr>
          <p:cNvPr id="21" name="Dikdörtgen 38"/>
          <p:cNvSpPr/>
          <p:nvPr/>
        </p:nvSpPr>
        <p:spPr>
          <a:xfrm>
            <a:off x="1991444" y="1491570"/>
            <a:ext cx="2242986" cy="12080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r>
              <a:rPr lang="en-US" sz="1350" dirty="0" smtClean="0">
                <a:solidFill>
                  <a:srgbClr val="002855"/>
                </a:solidFill>
              </a:rPr>
              <a:t>Turkey’s largest employee </a:t>
            </a:r>
          </a:p>
          <a:p>
            <a:pPr algn="ctr">
              <a:buClr>
                <a:srgbClr val="0082CA"/>
              </a:buClr>
            </a:pPr>
            <a:r>
              <a:rPr lang="en-US" sz="1350" dirty="0" smtClean="0">
                <a:solidFill>
                  <a:srgbClr val="002855"/>
                </a:solidFill>
              </a:rPr>
              <a:t>with</a:t>
            </a:r>
            <a:r>
              <a:rPr lang="en-US" sz="2250" b="1" dirty="0" smtClean="0">
                <a:solidFill>
                  <a:srgbClr val="00B0F0"/>
                </a:solidFill>
              </a:rPr>
              <a:t> </a:t>
            </a:r>
          </a:p>
          <a:p>
            <a:pPr algn="ctr">
              <a:buClr>
                <a:srgbClr val="0082CA"/>
              </a:buClr>
            </a:pPr>
            <a:r>
              <a:rPr lang="en-US" sz="2250" b="1" dirty="0" smtClean="0">
                <a:solidFill>
                  <a:srgbClr val="00B0F0"/>
                </a:solidFill>
              </a:rPr>
              <a:t>34.000</a:t>
            </a:r>
            <a:r>
              <a:rPr lang="en-US" sz="2250" dirty="0" smtClean="0">
                <a:solidFill>
                  <a:srgbClr val="002855"/>
                </a:solidFill>
              </a:rPr>
              <a:t> </a:t>
            </a:r>
          </a:p>
          <a:p>
            <a:pPr algn="ctr">
              <a:buClr>
                <a:srgbClr val="0082CA"/>
              </a:buClr>
            </a:pPr>
            <a:r>
              <a:rPr lang="en-US" sz="1350" dirty="0" err="1" smtClean="0">
                <a:solidFill>
                  <a:srgbClr val="002855"/>
                </a:solidFill>
              </a:rPr>
              <a:t>Emloyees</a:t>
            </a:r>
            <a:r>
              <a:rPr lang="en-US" sz="1350" dirty="0" smtClean="0">
                <a:solidFill>
                  <a:srgbClr val="002855"/>
                </a:solidFill>
              </a:rPr>
              <a:t> </a:t>
            </a:r>
            <a:r>
              <a:rPr lang="en-US" sz="1000" dirty="0" smtClean="0">
                <a:solidFill>
                  <a:srgbClr val="002855"/>
                </a:solidFill>
              </a:rPr>
              <a:t>İn</a:t>
            </a:r>
            <a:r>
              <a:rPr lang="en-US" sz="1400" b="1" dirty="0" smtClean="0">
                <a:solidFill>
                  <a:srgbClr val="00B0F0"/>
                </a:solidFill>
              </a:rPr>
              <a:t> 81 </a:t>
            </a:r>
            <a:r>
              <a:rPr lang="en-US" sz="1400" dirty="0" smtClean="0">
                <a:solidFill>
                  <a:srgbClr val="002855"/>
                </a:solidFill>
              </a:rPr>
              <a:t>provinces</a:t>
            </a:r>
            <a:r>
              <a:rPr lang="en-US" sz="1400" b="1" dirty="0" smtClean="0">
                <a:solidFill>
                  <a:srgbClr val="00B0F0"/>
                </a:solidFill>
              </a:rPr>
              <a:t> </a:t>
            </a:r>
            <a:endParaRPr lang="en-US" sz="1350" dirty="0">
              <a:solidFill>
                <a:srgbClr val="002855"/>
              </a:solidFill>
            </a:endParaRPr>
          </a:p>
        </p:txBody>
      </p:sp>
      <p:sp>
        <p:nvSpPr>
          <p:cNvPr id="22" name="Dikdörtgen 39"/>
          <p:cNvSpPr/>
          <p:nvPr/>
        </p:nvSpPr>
        <p:spPr>
          <a:xfrm>
            <a:off x="3873030" y="1620526"/>
            <a:ext cx="14831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r>
              <a:rPr lang="en-US" sz="2250" b="1" dirty="0" smtClean="0">
                <a:solidFill>
                  <a:srgbClr val="00B0F0"/>
                </a:solidFill>
              </a:rPr>
              <a:t>38,3 M</a:t>
            </a:r>
          </a:p>
          <a:p>
            <a:pPr algn="ctr">
              <a:buClr>
                <a:srgbClr val="0082CA"/>
              </a:buClr>
            </a:pPr>
            <a:r>
              <a:rPr lang="en-US" sz="1350" dirty="0" smtClean="0">
                <a:solidFill>
                  <a:srgbClr val="002855"/>
                </a:solidFill>
              </a:rPr>
              <a:t>Total subscribers</a:t>
            </a:r>
            <a:endParaRPr lang="en-US" sz="1350" dirty="0">
              <a:solidFill>
                <a:srgbClr val="002855"/>
              </a:solidFill>
            </a:endParaRPr>
          </a:p>
        </p:txBody>
      </p:sp>
      <p:sp>
        <p:nvSpPr>
          <p:cNvPr id="23" name="Dikdörtgen 45"/>
          <p:cNvSpPr/>
          <p:nvPr/>
        </p:nvSpPr>
        <p:spPr>
          <a:xfrm>
            <a:off x="672367" y="5066854"/>
            <a:ext cx="15119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r>
              <a:rPr lang="tr-TR" sz="2250" b="1" dirty="0" smtClean="0">
                <a:solidFill>
                  <a:srgbClr val="00B0F0"/>
                </a:solidFill>
              </a:rPr>
              <a:t>8,3 </a:t>
            </a:r>
            <a:r>
              <a:rPr lang="tr-TR" sz="2250" b="1" dirty="0">
                <a:solidFill>
                  <a:srgbClr val="00B0F0"/>
                </a:solidFill>
              </a:rPr>
              <a:t>M</a:t>
            </a:r>
            <a:endParaRPr lang="tr-TR" sz="2250" dirty="0">
              <a:solidFill>
                <a:srgbClr val="002855"/>
              </a:solidFill>
            </a:endParaRPr>
          </a:p>
          <a:p>
            <a:pPr algn="ctr">
              <a:buClr>
                <a:srgbClr val="0082CA"/>
              </a:buClr>
            </a:pPr>
            <a:r>
              <a:rPr lang="tr-TR" sz="1350" dirty="0" smtClean="0">
                <a:solidFill>
                  <a:srgbClr val="002855"/>
                </a:solidFill>
              </a:rPr>
              <a:t>Broadband</a:t>
            </a:r>
            <a:endParaRPr lang="tr-TR" sz="1350" dirty="0">
              <a:solidFill>
                <a:srgbClr val="002855"/>
              </a:solidFill>
            </a:endParaRPr>
          </a:p>
          <a:p>
            <a:pPr algn="ctr">
              <a:buClr>
                <a:srgbClr val="0082CA"/>
              </a:buClr>
            </a:pPr>
            <a:r>
              <a:rPr lang="tr-TR" sz="2250" b="1" dirty="0" smtClean="0">
                <a:solidFill>
                  <a:srgbClr val="00B0F0"/>
                </a:solidFill>
              </a:rPr>
              <a:t>18 </a:t>
            </a:r>
            <a:r>
              <a:rPr lang="tr-TR" sz="2250" b="1" dirty="0">
                <a:solidFill>
                  <a:srgbClr val="00B0F0"/>
                </a:solidFill>
              </a:rPr>
              <a:t>M</a:t>
            </a:r>
            <a:endParaRPr lang="tr-TR" sz="2250" dirty="0">
              <a:solidFill>
                <a:srgbClr val="002855"/>
              </a:solidFill>
            </a:endParaRPr>
          </a:p>
          <a:p>
            <a:pPr algn="ctr">
              <a:buClr>
                <a:srgbClr val="0082CA"/>
              </a:buClr>
            </a:pPr>
            <a:r>
              <a:rPr lang="tr-TR" sz="1350" dirty="0">
                <a:solidFill>
                  <a:srgbClr val="002855"/>
                </a:solidFill>
              </a:rPr>
              <a:t>GSM </a:t>
            </a:r>
            <a:r>
              <a:rPr lang="tr-TR" sz="1350" dirty="0" err="1" smtClean="0">
                <a:solidFill>
                  <a:srgbClr val="002855"/>
                </a:solidFill>
              </a:rPr>
              <a:t>subscribers</a:t>
            </a:r>
            <a:endParaRPr lang="tr-TR" sz="1350" dirty="0">
              <a:solidFill>
                <a:srgbClr val="002855"/>
              </a:solidFill>
            </a:endParaRPr>
          </a:p>
        </p:txBody>
      </p:sp>
      <p:sp>
        <p:nvSpPr>
          <p:cNvPr id="24" name="Dikdörtgen 46"/>
          <p:cNvSpPr/>
          <p:nvPr/>
        </p:nvSpPr>
        <p:spPr>
          <a:xfrm>
            <a:off x="2246592" y="5447862"/>
            <a:ext cx="1540871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r>
              <a:rPr lang="tr-TR" sz="2250" b="1" dirty="0" smtClean="0">
                <a:solidFill>
                  <a:srgbClr val="00B0F0"/>
                </a:solidFill>
              </a:rPr>
              <a:t>2,0 </a:t>
            </a:r>
            <a:r>
              <a:rPr lang="tr-TR" sz="2250" b="1" dirty="0">
                <a:solidFill>
                  <a:srgbClr val="00B0F0"/>
                </a:solidFill>
              </a:rPr>
              <a:t>M</a:t>
            </a:r>
            <a:endParaRPr lang="tr-TR" sz="2250" dirty="0">
              <a:solidFill>
                <a:srgbClr val="002855"/>
              </a:solidFill>
            </a:endParaRPr>
          </a:p>
          <a:p>
            <a:pPr algn="ctr">
              <a:buClr>
                <a:srgbClr val="0082CA"/>
              </a:buClr>
            </a:pPr>
            <a:r>
              <a:rPr lang="tr-TR" sz="1350" dirty="0">
                <a:solidFill>
                  <a:srgbClr val="002855"/>
                </a:solidFill>
              </a:rPr>
              <a:t>TV </a:t>
            </a:r>
            <a:r>
              <a:rPr lang="tr-TR" sz="1350" dirty="0" err="1" smtClean="0">
                <a:solidFill>
                  <a:srgbClr val="002855"/>
                </a:solidFill>
              </a:rPr>
              <a:t>and</a:t>
            </a:r>
            <a:r>
              <a:rPr lang="tr-TR" sz="1350" dirty="0" smtClean="0">
                <a:solidFill>
                  <a:srgbClr val="002855"/>
                </a:solidFill>
              </a:rPr>
              <a:t> </a:t>
            </a:r>
            <a:r>
              <a:rPr lang="tr-TR" sz="1350" dirty="0" err="1" smtClean="0">
                <a:solidFill>
                  <a:srgbClr val="002855"/>
                </a:solidFill>
              </a:rPr>
              <a:t>TiviBu</a:t>
            </a:r>
            <a:r>
              <a:rPr lang="tr-TR" sz="1350" dirty="0" smtClean="0">
                <a:solidFill>
                  <a:srgbClr val="002855"/>
                </a:solidFill>
              </a:rPr>
              <a:t> </a:t>
            </a:r>
            <a:r>
              <a:rPr lang="tr-TR" sz="1350" dirty="0" err="1">
                <a:solidFill>
                  <a:srgbClr val="002855"/>
                </a:solidFill>
              </a:rPr>
              <a:t>Go</a:t>
            </a:r>
            <a:endParaRPr lang="tr-TR" sz="1350" dirty="0">
              <a:solidFill>
                <a:srgbClr val="002855"/>
              </a:solidFill>
            </a:endParaRPr>
          </a:p>
          <a:p>
            <a:pPr algn="ctr">
              <a:buClr>
                <a:srgbClr val="0082CA"/>
              </a:buClr>
            </a:pPr>
            <a:r>
              <a:rPr lang="tr-TR" sz="1350" dirty="0" err="1" smtClean="0">
                <a:solidFill>
                  <a:srgbClr val="002855"/>
                </a:solidFill>
              </a:rPr>
              <a:t>Subscribers</a:t>
            </a:r>
            <a:endParaRPr lang="tr-TR" sz="1350" dirty="0">
              <a:solidFill>
                <a:srgbClr val="002855"/>
              </a:solidFill>
            </a:endParaRPr>
          </a:p>
        </p:txBody>
      </p:sp>
      <p:sp>
        <p:nvSpPr>
          <p:cNvPr id="25" name="Dikdörtgen 50"/>
          <p:cNvSpPr/>
          <p:nvPr/>
        </p:nvSpPr>
        <p:spPr>
          <a:xfrm>
            <a:off x="5302650" y="1698675"/>
            <a:ext cx="1819729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r>
              <a:rPr lang="tr-TR" sz="2250" b="1" dirty="0">
                <a:solidFill>
                  <a:srgbClr val="00B0F0"/>
                </a:solidFill>
              </a:rPr>
              <a:t>%98</a:t>
            </a:r>
            <a:endParaRPr lang="tr-TR" sz="2250" dirty="0">
              <a:solidFill>
                <a:srgbClr val="002855"/>
              </a:solidFill>
            </a:endParaRPr>
          </a:p>
          <a:p>
            <a:pPr algn="ctr">
              <a:buClr>
                <a:srgbClr val="0082CA"/>
              </a:buClr>
            </a:pPr>
            <a:r>
              <a:rPr lang="tr-TR" sz="1125" dirty="0" smtClean="0">
                <a:solidFill>
                  <a:srgbClr val="002855"/>
                </a:solidFill>
              </a:rPr>
              <a:t>Broadband Infrastructure </a:t>
            </a:r>
          </a:p>
          <a:p>
            <a:pPr algn="ctr">
              <a:buClr>
                <a:srgbClr val="0082CA"/>
              </a:buClr>
            </a:pPr>
            <a:r>
              <a:rPr lang="tr-TR" sz="1125" dirty="0" smtClean="0">
                <a:solidFill>
                  <a:srgbClr val="002855"/>
                </a:solidFill>
              </a:rPr>
              <a:t>service </a:t>
            </a:r>
            <a:r>
              <a:rPr lang="tr-TR" sz="1125" dirty="0" err="1" smtClean="0">
                <a:solidFill>
                  <a:srgbClr val="002855"/>
                </a:solidFill>
              </a:rPr>
              <a:t>to</a:t>
            </a:r>
            <a:r>
              <a:rPr lang="tr-TR" sz="1125" dirty="0" smtClean="0">
                <a:solidFill>
                  <a:srgbClr val="002855"/>
                </a:solidFill>
              </a:rPr>
              <a:t> </a:t>
            </a:r>
            <a:r>
              <a:rPr lang="tr-TR" sz="1125" dirty="0" err="1" smtClean="0">
                <a:solidFill>
                  <a:srgbClr val="002855"/>
                </a:solidFill>
              </a:rPr>
              <a:t>houses</a:t>
            </a:r>
            <a:endParaRPr lang="tr-TR" sz="1125" dirty="0">
              <a:solidFill>
                <a:srgbClr val="002855"/>
              </a:solidFill>
            </a:endParaRPr>
          </a:p>
        </p:txBody>
      </p:sp>
      <p:sp>
        <p:nvSpPr>
          <p:cNvPr id="26" name="Dikdörtgen 51"/>
          <p:cNvSpPr/>
          <p:nvPr/>
        </p:nvSpPr>
        <p:spPr>
          <a:xfrm>
            <a:off x="6858877" y="1597442"/>
            <a:ext cx="1914307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r>
              <a:rPr lang="tr-TR" sz="2400" b="1" dirty="0" smtClean="0">
                <a:solidFill>
                  <a:srgbClr val="00B0F0"/>
                </a:solidFill>
              </a:rPr>
              <a:t>219.000 </a:t>
            </a:r>
            <a:r>
              <a:rPr lang="tr-TR" sz="2400" b="1" dirty="0">
                <a:solidFill>
                  <a:srgbClr val="00B0F0"/>
                </a:solidFill>
              </a:rPr>
              <a:t>km</a:t>
            </a:r>
            <a:r>
              <a:rPr lang="tr-TR" sz="2400" dirty="0">
                <a:solidFill>
                  <a:srgbClr val="002855"/>
                </a:solidFill>
              </a:rPr>
              <a:t> </a:t>
            </a:r>
          </a:p>
          <a:p>
            <a:pPr algn="ctr">
              <a:buClr>
                <a:srgbClr val="0082CA"/>
              </a:buClr>
            </a:pPr>
            <a:r>
              <a:rPr lang="tr-TR" sz="1350" dirty="0">
                <a:solidFill>
                  <a:srgbClr val="002855"/>
                </a:solidFill>
              </a:rPr>
              <a:t>Fiber </a:t>
            </a:r>
            <a:r>
              <a:rPr lang="tr-TR" sz="1350" dirty="0" smtClean="0">
                <a:solidFill>
                  <a:srgbClr val="002855"/>
                </a:solidFill>
              </a:rPr>
              <a:t>Infrastructure</a:t>
            </a:r>
            <a:endParaRPr lang="tr-TR" sz="1350" dirty="0">
              <a:solidFill>
                <a:srgbClr val="002855"/>
              </a:solidFill>
            </a:endParaRPr>
          </a:p>
        </p:txBody>
      </p:sp>
      <p:sp>
        <p:nvSpPr>
          <p:cNvPr id="27" name="Dikdörtgen 52"/>
          <p:cNvSpPr/>
          <p:nvPr/>
        </p:nvSpPr>
        <p:spPr>
          <a:xfrm>
            <a:off x="5591495" y="5273505"/>
            <a:ext cx="1252330" cy="87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r>
              <a:rPr lang="tr-TR" sz="2400" b="1" dirty="0" smtClean="0">
                <a:solidFill>
                  <a:srgbClr val="00B0F0"/>
                </a:solidFill>
              </a:rPr>
              <a:t>12,9 </a:t>
            </a:r>
            <a:r>
              <a:rPr lang="tr-TR" sz="2400" b="1" dirty="0">
                <a:solidFill>
                  <a:srgbClr val="00B0F0"/>
                </a:solidFill>
              </a:rPr>
              <a:t>M</a:t>
            </a:r>
            <a:endParaRPr lang="tr-TR" sz="2400" dirty="0">
              <a:solidFill>
                <a:srgbClr val="002855"/>
              </a:solidFill>
            </a:endParaRPr>
          </a:p>
          <a:p>
            <a:pPr algn="ctr">
              <a:buClr>
                <a:srgbClr val="0082CA"/>
              </a:buClr>
            </a:pPr>
            <a:r>
              <a:rPr lang="tr-TR" sz="1350" dirty="0" err="1" smtClean="0">
                <a:solidFill>
                  <a:srgbClr val="002855"/>
                </a:solidFill>
              </a:rPr>
              <a:t>Fixed</a:t>
            </a:r>
            <a:r>
              <a:rPr lang="tr-TR" sz="1350" dirty="0" smtClean="0">
                <a:solidFill>
                  <a:srgbClr val="002855"/>
                </a:solidFill>
              </a:rPr>
              <a:t> Access </a:t>
            </a:r>
          </a:p>
          <a:p>
            <a:pPr algn="ctr">
              <a:buClr>
                <a:srgbClr val="0082CA"/>
              </a:buClr>
            </a:pPr>
            <a:r>
              <a:rPr lang="tr-TR" sz="1350" dirty="0" err="1" smtClean="0">
                <a:solidFill>
                  <a:srgbClr val="002855"/>
                </a:solidFill>
              </a:rPr>
              <a:t>Lines</a:t>
            </a:r>
            <a:endParaRPr lang="tr-TR" sz="1350" dirty="0">
              <a:solidFill>
                <a:srgbClr val="002855"/>
              </a:solidFill>
            </a:endParaRPr>
          </a:p>
        </p:txBody>
      </p:sp>
      <p:sp>
        <p:nvSpPr>
          <p:cNvPr id="28" name="Dikdörtgen 53"/>
          <p:cNvSpPr/>
          <p:nvPr/>
        </p:nvSpPr>
        <p:spPr>
          <a:xfrm>
            <a:off x="6852925" y="5066855"/>
            <a:ext cx="1915909" cy="87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r>
              <a:rPr lang="tr-TR" sz="2400" b="1" dirty="0" smtClean="0">
                <a:solidFill>
                  <a:srgbClr val="00B0F0"/>
                </a:solidFill>
              </a:rPr>
              <a:t>1,7 </a:t>
            </a:r>
            <a:r>
              <a:rPr lang="tr-TR" sz="2400" b="1" dirty="0">
                <a:solidFill>
                  <a:srgbClr val="00B0F0"/>
                </a:solidFill>
              </a:rPr>
              <a:t>M</a:t>
            </a:r>
            <a:endParaRPr lang="tr-TR" sz="2400" dirty="0">
              <a:solidFill>
                <a:srgbClr val="002855"/>
              </a:solidFill>
            </a:endParaRPr>
          </a:p>
          <a:p>
            <a:pPr algn="ctr">
              <a:buClr>
                <a:srgbClr val="0082CA"/>
              </a:buClr>
            </a:pPr>
            <a:r>
              <a:rPr lang="tr-TR" sz="1350" dirty="0" smtClean="0">
                <a:solidFill>
                  <a:srgbClr val="002855"/>
                </a:solidFill>
              </a:rPr>
              <a:t>High </a:t>
            </a:r>
            <a:r>
              <a:rPr lang="tr-TR" sz="1350" dirty="0" err="1" smtClean="0">
                <a:solidFill>
                  <a:srgbClr val="002855"/>
                </a:solidFill>
              </a:rPr>
              <a:t>Speed</a:t>
            </a:r>
            <a:r>
              <a:rPr lang="tr-TR" sz="1350" dirty="0" smtClean="0">
                <a:solidFill>
                  <a:srgbClr val="002855"/>
                </a:solidFill>
              </a:rPr>
              <a:t> Fiber </a:t>
            </a:r>
            <a:r>
              <a:rPr lang="tr-TR" sz="1350" dirty="0" err="1" smtClean="0">
                <a:solidFill>
                  <a:srgbClr val="002855"/>
                </a:solidFill>
              </a:rPr>
              <a:t>and</a:t>
            </a:r>
            <a:r>
              <a:rPr lang="tr-TR" sz="1350" dirty="0" smtClean="0">
                <a:solidFill>
                  <a:srgbClr val="002855"/>
                </a:solidFill>
              </a:rPr>
              <a:t> </a:t>
            </a:r>
          </a:p>
          <a:p>
            <a:pPr algn="ctr">
              <a:buClr>
                <a:srgbClr val="0082CA"/>
              </a:buClr>
            </a:pPr>
            <a:r>
              <a:rPr lang="tr-TR" sz="1350" dirty="0" err="1" smtClean="0">
                <a:solidFill>
                  <a:srgbClr val="002855"/>
                </a:solidFill>
              </a:rPr>
              <a:t>Hipernet</a:t>
            </a:r>
            <a:r>
              <a:rPr lang="tr-TR" sz="1350" dirty="0" smtClean="0">
                <a:solidFill>
                  <a:srgbClr val="002855"/>
                </a:solidFill>
              </a:rPr>
              <a:t> </a:t>
            </a:r>
            <a:r>
              <a:rPr lang="tr-TR" sz="1350" dirty="0" err="1" smtClean="0">
                <a:solidFill>
                  <a:srgbClr val="002855"/>
                </a:solidFill>
              </a:rPr>
              <a:t>Subscribers</a:t>
            </a:r>
            <a:endParaRPr lang="tr-TR" sz="1350" dirty="0">
              <a:solidFill>
                <a:srgbClr val="002855"/>
              </a:solidFill>
            </a:endParaRPr>
          </a:p>
        </p:txBody>
      </p:sp>
      <p:sp>
        <p:nvSpPr>
          <p:cNvPr id="29" name="Dikdörtgen 54"/>
          <p:cNvSpPr/>
          <p:nvPr/>
        </p:nvSpPr>
        <p:spPr>
          <a:xfrm>
            <a:off x="3566867" y="4840004"/>
            <a:ext cx="2151550" cy="12234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82CA"/>
              </a:buClr>
            </a:pPr>
            <a:endParaRPr lang="tr-TR" sz="1350" dirty="0">
              <a:solidFill>
                <a:srgbClr val="002855"/>
              </a:solidFill>
            </a:endParaRPr>
          </a:p>
          <a:p>
            <a:pPr algn="ctr">
              <a:buClr>
                <a:srgbClr val="0082CA"/>
              </a:buClr>
            </a:pPr>
            <a:r>
              <a:rPr lang="tr-TR" sz="1350" dirty="0" err="1">
                <a:solidFill>
                  <a:srgbClr val="002855"/>
                </a:solidFill>
              </a:rPr>
              <a:t>Over</a:t>
            </a:r>
            <a:r>
              <a:rPr lang="tr-TR" sz="2400" b="1" dirty="0" smtClean="0">
                <a:solidFill>
                  <a:srgbClr val="00B0F0"/>
                </a:solidFill>
              </a:rPr>
              <a:t> 40.000 </a:t>
            </a:r>
            <a:r>
              <a:rPr lang="tr-TR" sz="2400" b="1" dirty="0">
                <a:solidFill>
                  <a:srgbClr val="00B0F0"/>
                </a:solidFill>
              </a:rPr>
              <a:t>KM</a:t>
            </a:r>
          </a:p>
          <a:p>
            <a:pPr algn="ctr">
              <a:buClr>
                <a:srgbClr val="0082CA"/>
              </a:buClr>
            </a:pPr>
            <a:r>
              <a:rPr lang="tr-TR" sz="1350" dirty="0" smtClean="0">
                <a:solidFill>
                  <a:srgbClr val="002855"/>
                </a:solidFill>
              </a:rPr>
              <a:t>Fiber network in </a:t>
            </a:r>
          </a:p>
          <a:p>
            <a:pPr algn="ctr">
              <a:buClr>
                <a:srgbClr val="0082CA"/>
              </a:buClr>
            </a:pPr>
            <a:r>
              <a:rPr lang="tr-TR" sz="2250" b="1" dirty="0" smtClean="0">
                <a:solidFill>
                  <a:srgbClr val="00B0F0"/>
                </a:solidFill>
              </a:rPr>
              <a:t>20</a:t>
            </a:r>
            <a:r>
              <a:rPr lang="tr-TR" sz="2250" dirty="0" smtClean="0">
                <a:solidFill>
                  <a:srgbClr val="002855"/>
                </a:solidFill>
              </a:rPr>
              <a:t> </a:t>
            </a:r>
            <a:r>
              <a:rPr lang="tr-TR" sz="1350" dirty="0" err="1">
                <a:solidFill>
                  <a:srgbClr val="002855"/>
                </a:solidFill>
              </a:rPr>
              <a:t>countries</a:t>
            </a:r>
            <a:endParaRPr lang="tr-TR" sz="1350" dirty="0">
              <a:solidFill>
                <a:srgbClr val="002855"/>
              </a:solidFill>
            </a:endParaRPr>
          </a:p>
        </p:txBody>
      </p:sp>
      <p:sp>
        <p:nvSpPr>
          <p:cNvPr id="30" name="AutoShape 84"/>
          <p:cNvSpPr>
            <a:spLocks/>
          </p:cNvSpPr>
          <p:nvPr/>
        </p:nvSpPr>
        <p:spPr bwMode="auto">
          <a:xfrm>
            <a:off x="5953925" y="2745361"/>
            <a:ext cx="527471" cy="437033"/>
          </a:xfrm>
          <a:custGeom>
            <a:avLst/>
            <a:gdLst/>
            <a:ahLst/>
            <a:cxnLst/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7"/>
                  <a:pt x="21562" y="10285"/>
                  <a:pt x="21574" y="10429"/>
                </a:cubicBezTo>
                <a:cubicBezTo>
                  <a:pt x="21591" y="10570"/>
                  <a:pt x="21562" y="10702"/>
                  <a:pt x="21483" y="10820"/>
                </a:cubicBezTo>
                <a:lnTo>
                  <a:pt x="20968" y="11552"/>
                </a:lnTo>
                <a:cubicBezTo>
                  <a:pt x="20891" y="11678"/>
                  <a:pt x="20778" y="11744"/>
                  <a:pt x="20635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2" y="11632"/>
                </a:cubicBezTo>
                <a:lnTo>
                  <a:pt x="11079" y="3254"/>
                </a:lnTo>
                <a:cubicBezTo>
                  <a:pt x="10884" y="3072"/>
                  <a:pt x="10695" y="3072"/>
                  <a:pt x="10503" y="3254"/>
                </a:cubicBezTo>
                <a:lnTo>
                  <a:pt x="1980" y="11632"/>
                </a:lnTo>
                <a:cubicBezTo>
                  <a:pt x="1918" y="11704"/>
                  <a:pt x="1820" y="11744"/>
                  <a:pt x="1693" y="11744"/>
                </a:cubicBezTo>
                <a:lnTo>
                  <a:pt x="945" y="11744"/>
                </a:lnTo>
                <a:cubicBezTo>
                  <a:pt x="808" y="11744"/>
                  <a:pt x="696" y="11678"/>
                  <a:pt x="612" y="11552"/>
                </a:cubicBezTo>
                <a:lnTo>
                  <a:pt x="96" y="10820"/>
                </a:lnTo>
                <a:cubicBezTo>
                  <a:pt x="20" y="10711"/>
                  <a:pt x="-9" y="10584"/>
                  <a:pt x="3" y="10440"/>
                </a:cubicBezTo>
                <a:cubicBezTo>
                  <a:pt x="20" y="10299"/>
                  <a:pt x="75" y="10175"/>
                  <a:pt x="166" y="10074"/>
                </a:cubicBezTo>
                <a:lnTo>
                  <a:pt x="10113" y="288"/>
                </a:lnTo>
                <a:cubicBezTo>
                  <a:pt x="10321" y="106"/>
                  <a:pt x="10547" y="9"/>
                  <a:pt x="10789" y="0"/>
                </a:cubicBezTo>
                <a:cubicBezTo>
                  <a:pt x="11043" y="0"/>
                  <a:pt x="11268" y="98"/>
                  <a:pt x="11469" y="288"/>
                </a:cubicBezTo>
                <a:lnTo>
                  <a:pt x="14221" y="2992"/>
                </a:lnTo>
                <a:lnTo>
                  <a:pt x="14221" y="1587"/>
                </a:lnTo>
                <a:cubicBezTo>
                  <a:pt x="14221" y="1437"/>
                  <a:pt x="14266" y="1313"/>
                  <a:pt x="14353" y="1206"/>
                </a:cubicBezTo>
                <a:cubicBezTo>
                  <a:pt x="14441" y="1100"/>
                  <a:pt x="14547" y="1048"/>
                  <a:pt x="14669" y="1048"/>
                </a:cubicBezTo>
                <a:lnTo>
                  <a:pt x="17226" y="1048"/>
                </a:lnTo>
                <a:cubicBezTo>
                  <a:pt x="17349" y="1048"/>
                  <a:pt x="17452" y="1100"/>
                  <a:pt x="17531" y="1206"/>
                </a:cubicBezTo>
                <a:cubicBezTo>
                  <a:pt x="17610" y="1313"/>
                  <a:pt x="17653" y="1437"/>
                  <a:pt x="17653" y="1587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8"/>
                </a:moveTo>
                <a:lnTo>
                  <a:pt x="18523" y="20552"/>
                </a:lnTo>
                <a:cubicBezTo>
                  <a:pt x="18523" y="20854"/>
                  <a:pt x="18442" y="21105"/>
                  <a:pt x="18276" y="21301"/>
                </a:cubicBezTo>
                <a:cubicBezTo>
                  <a:pt x="18111" y="21502"/>
                  <a:pt x="17905" y="21600"/>
                  <a:pt x="17653" y="21600"/>
                </a:cubicBezTo>
                <a:lnTo>
                  <a:pt x="12809" y="21600"/>
                </a:lnTo>
                <a:lnTo>
                  <a:pt x="12809" y="14736"/>
                </a:lnTo>
                <a:lnTo>
                  <a:pt x="8773" y="14736"/>
                </a:lnTo>
                <a:lnTo>
                  <a:pt x="8773" y="21600"/>
                </a:lnTo>
                <a:lnTo>
                  <a:pt x="3929" y="21600"/>
                </a:lnTo>
                <a:cubicBezTo>
                  <a:pt x="3677" y="21600"/>
                  <a:pt x="3469" y="21502"/>
                  <a:pt x="3303" y="21301"/>
                </a:cubicBezTo>
                <a:cubicBezTo>
                  <a:pt x="3140" y="21105"/>
                  <a:pt x="3057" y="20854"/>
                  <a:pt x="3057" y="20552"/>
                </a:cubicBezTo>
                <a:lnTo>
                  <a:pt x="3057" y="11978"/>
                </a:lnTo>
                <a:lnTo>
                  <a:pt x="10789" y="4356"/>
                </a:lnTo>
                <a:lnTo>
                  <a:pt x="18523" y="11978"/>
                </a:lnTo>
                <a:close/>
                <a:moveTo>
                  <a:pt x="18523" y="11978"/>
                </a:move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 sz="1350"/>
          </a:p>
        </p:txBody>
      </p:sp>
      <p:sp>
        <p:nvSpPr>
          <p:cNvPr id="31" name="Shape 2666"/>
          <p:cNvSpPr/>
          <p:nvPr/>
        </p:nvSpPr>
        <p:spPr>
          <a:xfrm>
            <a:off x="4390558" y="2580123"/>
            <a:ext cx="467657" cy="44220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2857" y="114000"/>
                </a:moveTo>
                <a:lnTo>
                  <a:pt x="102857" y="114000"/>
                </a:lnTo>
                <a:cubicBezTo>
                  <a:pt x="102857" y="115448"/>
                  <a:pt x="101461" y="116896"/>
                  <a:pt x="100066" y="116896"/>
                </a:cubicBezTo>
                <a:cubicBezTo>
                  <a:pt x="98671" y="116896"/>
                  <a:pt x="97275" y="115448"/>
                  <a:pt x="95880" y="114000"/>
                </a:cubicBezTo>
                <a:cubicBezTo>
                  <a:pt x="88903" y="106758"/>
                  <a:pt x="88903" y="106758"/>
                  <a:pt x="88903" y="106758"/>
                </a:cubicBezTo>
                <a:cubicBezTo>
                  <a:pt x="87508" y="105310"/>
                  <a:pt x="85913" y="103862"/>
                  <a:pt x="85913" y="102206"/>
                </a:cubicBezTo>
                <a:cubicBezTo>
                  <a:pt x="85913" y="99310"/>
                  <a:pt x="88903" y="96413"/>
                  <a:pt x="91694" y="96413"/>
                </a:cubicBezTo>
                <a:cubicBezTo>
                  <a:pt x="93089" y="96413"/>
                  <a:pt x="94485" y="97862"/>
                  <a:pt x="95880" y="99310"/>
                </a:cubicBezTo>
                <a:cubicBezTo>
                  <a:pt x="100066" y="102206"/>
                  <a:pt x="100066" y="102206"/>
                  <a:pt x="100066" y="102206"/>
                </a:cubicBezTo>
                <a:cubicBezTo>
                  <a:pt x="111428" y="90620"/>
                  <a:pt x="111428" y="90620"/>
                  <a:pt x="111428" y="90620"/>
                </a:cubicBezTo>
                <a:cubicBezTo>
                  <a:pt x="111428" y="89172"/>
                  <a:pt x="112823" y="89172"/>
                  <a:pt x="114219" y="89172"/>
                </a:cubicBezTo>
                <a:cubicBezTo>
                  <a:pt x="118405" y="89172"/>
                  <a:pt x="119800" y="92068"/>
                  <a:pt x="119800" y="94965"/>
                </a:cubicBezTo>
                <a:cubicBezTo>
                  <a:pt x="119800" y="96413"/>
                  <a:pt x="119800" y="97862"/>
                  <a:pt x="118405" y="99310"/>
                </a:cubicBezTo>
                <a:lnTo>
                  <a:pt x="102857" y="114000"/>
                </a:lnTo>
                <a:close/>
                <a:moveTo>
                  <a:pt x="100066" y="93517"/>
                </a:moveTo>
                <a:lnTo>
                  <a:pt x="100066" y="93517"/>
                </a:lnTo>
                <a:cubicBezTo>
                  <a:pt x="97275" y="92068"/>
                  <a:pt x="94485" y="90620"/>
                  <a:pt x="91694" y="90620"/>
                </a:cubicBezTo>
                <a:cubicBezTo>
                  <a:pt x="85913" y="90620"/>
                  <a:pt x="80332" y="96413"/>
                  <a:pt x="80332" y="102206"/>
                </a:cubicBezTo>
                <a:cubicBezTo>
                  <a:pt x="80332" y="106758"/>
                  <a:pt x="81727" y="109655"/>
                  <a:pt x="84518" y="111103"/>
                </a:cubicBezTo>
                <a:cubicBezTo>
                  <a:pt x="91694" y="118344"/>
                  <a:pt x="91694" y="118344"/>
                  <a:pt x="91694" y="118344"/>
                </a:cubicBezTo>
                <a:cubicBezTo>
                  <a:pt x="91694" y="119793"/>
                  <a:pt x="93089" y="119793"/>
                  <a:pt x="93089" y="119793"/>
                </a:cubicBezTo>
                <a:cubicBezTo>
                  <a:pt x="5780" y="119793"/>
                  <a:pt x="5780" y="119793"/>
                  <a:pt x="5780" y="119793"/>
                </a:cubicBezTo>
                <a:cubicBezTo>
                  <a:pt x="2990" y="119793"/>
                  <a:pt x="0" y="118344"/>
                  <a:pt x="0" y="114000"/>
                </a:cubicBezTo>
                <a:cubicBezTo>
                  <a:pt x="0" y="114000"/>
                  <a:pt x="0" y="93517"/>
                  <a:pt x="15548" y="84827"/>
                </a:cubicBezTo>
                <a:cubicBezTo>
                  <a:pt x="23920" y="80275"/>
                  <a:pt x="21129" y="84827"/>
                  <a:pt x="32491" y="78827"/>
                </a:cubicBezTo>
                <a:cubicBezTo>
                  <a:pt x="43654" y="74482"/>
                  <a:pt x="46445" y="73034"/>
                  <a:pt x="46445" y="73034"/>
                </a:cubicBezTo>
                <a:cubicBezTo>
                  <a:pt x="46445" y="61241"/>
                  <a:pt x="46445" y="61241"/>
                  <a:pt x="46445" y="61241"/>
                </a:cubicBezTo>
                <a:cubicBezTo>
                  <a:pt x="46445" y="61241"/>
                  <a:pt x="42259" y="56896"/>
                  <a:pt x="40863" y="46758"/>
                </a:cubicBezTo>
                <a:cubicBezTo>
                  <a:pt x="38073" y="48206"/>
                  <a:pt x="38073" y="43862"/>
                  <a:pt x="38073" y="40965"/>
                </a:cubicBezTo>
                <a:cubicBezTo>
                  <a:pt x="38073" y="37862"/>
                  <a:pt x="36677" y="30620"/>
                  <a:pt x="39468" y="30620"/>
                </a:cubicBezTo>
                <a:cubicBezTo>
                  <a:pt x="38073" y="26275"/>
                  <a:pt x="38073" y="20482"/>
                  <a:pt x="38073" y="19034"/>
                </a:cubicBezTo>
                <a:cubicBezTo>
                  <a:pt x="39468" y="10137"/>
                  <a:pt x="48039" y="0"/>
                  <a:pt x="60598" y="0"/>
                </a:cubicBezTo>
                <a:cubicBezTo>
                  <a:pt x="74750" y="0"/>
                  <a:pt x="81727" y="10137"/>
                  <a:pt x="81727" y="19034"/>
                </a:cubicBezTo>
                <a:cubicBezTo>
                  <a:pt x="81727" y="20482"/>
                  <a:pt x="81727" y="26275"/>
                  <a:pt x="80332" y="30620"/>
                </a:cubicBezTo>
                <a:cubicBezTo>
                  <a:pt x="84518" y="30620"/>
                  <a:pt x="83122" y="37862"/>
                  <a:pt x="83122" y="40965"/>
                </a:cubicBezTo>
                <a:cubicBezTo>
                  <a:pt x="83122" y="43862"/>
                  <a:pt x="81727" y="48206"/>
                  <a:pt x="78936" y="46758"/>
                </a:cubicBezTo>
                <a:cubicBezTo>
                  <a:pt x="77541" y="56896"/>
                  <a:pt x="73355" y="61241"/>
                  <a:pt x="73355" y="61241"/>
                </a:cubicBezTo>
                <a:cubicBezTo>
                  <a:pt x="73355" y="73034"/>
                  <a:pt x="73355" y="73034"/>
                  <a:pt x="73355" y="73034"/>
                </a:cubicBezTo>
                <a:cubicBezTo>
                  <a:pt x="73355" y="73034"/>
                  <a:pt x="76146" y="74482"/>
                  <a:pt x="87508" y="78827"/>
                </a:cubicBezTo>
                <a:cubicBezTo>
                  <a:pt x="100066" y="84827"/>
                  <a:pt x="95880" y="80275"/>
                  <a:pt x="105647" y="84827"/>
                </a:cubicBezTo>
                <a:cubicBezTo>
                  <a:pt x="105647" y="86275"/>
                  <a:pt x="105647" y="86275"/>
                  <a:pt x="107043" y="86275"/>
                </a:cubicBezTo>
                <a:lnTo>
                  <a:pt x="100066" y="93517"/>
                </a:lnTo>
                <a:close/>
                <a:moveTo>
                  <a:pt x="119800" y="106758"/>
                </a:moveTo>
                <a:lnTo>
                  <a:pt x="119800" y="106758"/>
                </a:lnTo>
                <a:cubicBezTo>
                  <a:pt x="119800" y="111103"/>
                  <a:pt x="119800" y="114000"/>
                  <a:pt x="119800" y="114000"/>
                </a:cubicBezTo>
                <a:cubicBezTo>
                  <a:pt x="119800" y="118344"/>
                  <a:pt x="118405" y="119793"/>
                  <a:pt x="114219" y="119793"/>
                </a:cubicBezTo>
                <a:cubicBezTo>
                  <a:pt x="105647" y="119793"/>
                  <a:pt x="105647" y="119793"/>
                  <a:pt x="105647" y="119793"/>
                </a:cubicBezTo>
                <a:cubicBezTo>
                  <a:pt x="107043" y="119793"/>
                  <a:pt x="107043" y="119793"/>
                  <a:pt x="107043" y="118344"/>
                </a:cubicBezTo>
                <a:lnTo>
                  <a:pt x="119800" y="1067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85" tIns="17138" rIns="34285" bIns="17138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017"/>
          <p:cNvSpPr/>
          <p:nvPr/>
        </p:nvSpPr>
        <p:spPr>
          <a:xfrm>
            <a:off x="7633939" y="2630123"/>
            <a:ext cx="398666" cy="34220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4104" y="69577"/>
                </a:moveTo>
                <a:lnTo>
                  <a:pt x="4104" y="69577"/>
                </a:lnTo>
                <a:cubicBezTo>
                  <a:pt x="12796" y="72112"/>
                  <a:pt x="12796" y="72112"/>
                  <a:pt x="12796" y="72112"/>
                </a:cubicBezTo>
                <a:cubicBezTo>
                  <a:pt x="19315" y="59718"/>
                  <a:pt x="19315" y="59718"/>
                  <a:pt x="19315" y="59718"/>
                </a:cubicBezTo>
                <a:cubicBezTo>
                  <a:pt x="6277" y="57183"/>
                  <a:pt x="6277" y="57183"/>
                  <a:pt x="6277" y="57183"/>
                </a:cubicBezTo>
                <a:cubicBezTo>
                  <a:pt x="4104" y="57183"/>
                  <a:pt x="0" y="59718"/>
                  <a:pt x="0" y="62253"/>
                </a:cubicBezTo>
                <a:cubicBezTo>
                  <a:pt x="0" y="64788"/>
                  <a:pt x="2173" y="69577"/>
                  <a:pt x="4104" y="69577"/>
                </a:cubicBezTo>
                <a:close/>
                <a:moveTo>
                  <a:pt x="111066" y="72112"/>
                </a:moveTo>
                <a:lnTo>
                  <a:pt x="111066" y="72112"/>
                </a:lnTo>
                <a:cubicBezTo>
                  <a:pt x="83299" y="99718"/>
                  <a:pt x="83299" y="99718"/>
                  <a:pt x="83299" y="99718"/>
                </a:cubicBezTo>
                <a:cubicBezTo>
                  <a:pt x="53360" y="72112"/>
                  <a:pt x="53360" y="72112"/>
                  <a:pt x="53360" y="72112"/>
                </a:cubicBezTo>
                <a:cubicBezTo>
                  <a:pt x="51187" y="69577"/>
                  <a:pt x="51187" y="69577"/>
                  <a:pt x="51187" y="69577"/>
                </a:cubicBezTo>
                <a:cubicBezTo>
                  <a:pt x="46841" y="69577"/>
                  <a:pt x="46841" y="69577"/>
                  <a:pt x="46841" y="69577"/>
                </a:cubicBezTo>
                <a:cubicBezTo>
                  <a:pt x="40563" y="79718"/>
                  <a:pt x="40563" y="79718"/>
                  <a:pt x="40563" y="79718"/>
                </a:cubicBezTo>
                <a:cubicBezTo>
                  <a:pt x="46841" y="82253"/>
                  <a:pt x="46841" y="82253"/>
                  <a:pt x="46841" y="82253"/>
                </a:cubicBezTo>
                <a:cubicBezTo>
                  <a:pt x="81368" y="112112"/>
                  <a:pt x="81368" y="112112"/>
                  <a:pt x="81368" y="112112"/>
                </a:cubicBezTo>
                <a:cubicBezTo>
                  <a:pt x="81368" y="114647"/>
                  <a:pt x="83299" y="114647"/>
                  <a:pt x="83299" y="114647"/>
                </a:cubicBezTo>
                <a:cubicBezTo>
                  <a:pt x="85472" y="114647"/>
                  <a:pt x="87645" y="114647"/>
                  <a:pt x="87645" y="112112"/>
                </a:cubicBezTo>
                <a:cubicBezTo>
                  <a:pt x="117585" y="82253"/>
                  <a:pt x="117585" y="82253"/>
                  <a:pt x="117585" y="82253"/>
                </a:cubicBezTo>
                <a:cubicBezTo>
                  <a:pt x="119758" y="79718"/>
                  <a:pt x="119758" y="74647"/>
                  <a:pt x="117585" y="72112"/>
                </a:cubicBezTo>
                <a:cubicBezTo>
                  <a:pt x="115412" y="69577"/>
                  <a:pt x="113239" y="69577"/>
                  <a:pt x="111066" y="72112"/>
                </a:cubicBezTo>
                <a:close/>
                <a:moveTo>
                  <a:pt x="51187" y="39718"/>
                </a:moveTo>
                <a:lnTo>
                  <a:pt x="51187" y="39718"/>
                </a:lnTo>
                <a:cubicBezTo>
                  <a:pt x="81368" y="62253"/>
                  <a:pt x="81368" y="62253"/>
                  <a:pt x="81368" y="62253"/>
                </a:cubicBezTo>
                <a:cubicBezTo>
                  <a:pt x="83299" y="64788"/>
                  <a:pt x="87645" y="64788"/>
                  <a:pt x="89818" y="59718"/>
                </a:cubicBezTo>
                <a:cubicBezTo>
                  <a:pt x="119758" y="9859"/>
                  <a:pt x="119758" y="9859"/>
                  <a:pt x="119758" y="9859"/>
                </a:cubicBezTo>
                <a:cubicBezTo>
                  <a:pt x="119758" y="7323"/>
                  <a:pt x="119758" y="2535"/>
                  <a:pt x="117585" y="2535"/>
                </a:cubicBezTo>
                <a:cubicBezTo>
                  <a:pt x="115412" y="0"/>
                  <a:pt x="111066" y="0"/>
                  <a:pt x="109134" y="2535"/>
                </a:cubicBezTo>
                <a:cubicBezTo>
                  <a:pt x="83299" y="49859"/>
                  <a:pt x="83299" y="49859"/>
                  <a:pt x="83299" y="49859"/>
                </a:cubicBezTo>
                <a:cubicBezTo>
                  <a:pt x="53360" y="27323"/>
                  <a:pt x="53360" y="27323"/>
                  <a:pt x="53360" y="27323"/>
                </a:cubicBezTo>
                <a:cubicBezTo>
                  <a:pt x="51187" y="24788"/>
                  <a:pt x="51187" y="24788"/>
                  <a:pt x="49014" y="24788"/>
                </a:cubicBezTo>
                <a:cubicBezTo>
                  <a:pt x="46841" y="27323"/>
                  <a:pt x="46841" y="27323"/>
                  <a:pt x="44909" y="29859"/>
                </a:cubicBezTo>
                <a:cubicBezTo>
                  <a:pt x="0" y="109859"/>
                  <a:pt x="0" y="109859"/>
                  <a:pt x="0" y="109859"/>
                </a:cubicBezTo>
                <a:cubicBezTo>
                  <a:pt x="0" y="114647"/>
                  <a:pt x="0" y="117183"/>
                  <a:pt x="2173" y="119718"/>
                </a:cubicBezTo>
                <a:cubicBezTo>
                  <a:pt x="4104" y="119718"/>
                  <a:pt x="4104" y="119718"/>
                  <a:pt x="6277" y="119718"/>
                </a:cubicBezTo>
                <a:cubicBezTo>
                  <a:pt x="6277" y="119718"/>
                  <a:pt x="8450" y="119718"/>
                  <a:pt x="10623" y="117183"/>
                </a:cubicBezTo>
                <a:lnTo>
                  <a:pt x="51187" y="397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75" tIns="17138" rIns="34275" bIns="17138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Shape 2950"/>
          <p:cNvSpPr/>
          <p:nvPr/>
        </p:nvSpPr>
        <p:spPr>
          <a:xfrm>
            <a:off x="2785142" y="2948759"/>
            <a:ext cx="486702" cy="39015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6961" y="0"/>
                </a:moveTo>
                <a:lnTo>
                  <a:pt x="106961" y="0"/>
                </a:lnTo>
                <a:cubicBezTo>
                  <a:pt x="12796" y="0"/>
                  <a:pt x="12796" y="0"/>
                  <a:pt x="12796" y="0"/>
                </a:cubicBezTo>
                <a:cubicBezTo>
                  <a:pt x="4104" y="0"/>
                  <a:pt x="0" y="5400"/>
                  <a:pt x="0" y="13200"/>
                </a:cubicBezTo>
                <a:cubicBezTo>
                  <a:pt x="0" y="103800"/>
                  <a:pt x="0" y="103800"/>
                  <a:pt x="0" y="103800"/>
                </a:cubicBezTo>
                <a:cubicBezTo>
                  <a:pt x="0" y="111900"/>
                  <a:pt x="4104" y="119700"/>
                  <a:pt x="12796" y="119700"/>
                </a:cubicBezTo>
                <a:cubicBezTo>
                  <a:pt x="106961" y="119700"/>
                  <a:pt x="106961" y="119700"/>
                  <a:pt x="106961" y="119700"/>
                </a:cubicBezTo>
                <a:cubicBezTo>
                  <a:pt x="113480" y="119700"/>
                  <a:pt x="119758" y="111900"/>
                  <a:pt x="119758" y="103800"/>
                </a:cubicBezTo>
                <a:cubicBezTo>
                  <a:pt x="119758" y="13200"/>
                  <a:pt x="119758" y="13200"/>
                  <a:pt x="119758" y="13200"/>
                </a:cubicBezTo>
                <a:cubicBezTo>
                  <a:pt x="119758" y="5400"/>
                  <a:pt x="113480" y="0"/>
                  <a:pt x="106961" y="0"/>
                </a:cubicBezTo>
                <a:close/>
                <a:moveTo>
                  <a:pt x="106961" y="103800"/>
                </a:moveTo>
                <a:lnTo>
                  <a:pt x="106961" y="103800"/>
                </a:lnTo>
                <a:cubicBezTo>
                  <a:pt x="12796" y="103800"/>
                  <a:pt x="12796" y="103800"/>
                  <a:pt x="12796" y="103800"/>
                </a:cubicBezTo>
                <a:cubicBezTo>
                  <a:pt x="12796" y="13200"/>
                  <a:pt x="12796" y="13200"/>
                  <a:pt x="12796" y="13200"/>
                </a:cubicBezTo>
                <a:cubicBezTo>
                  <a:pt x="106961" y="13200"/>
                  <a:pt x="106961" y="13200"/>
                  <a:pt x="106961" y="13200"/>
                </a:cubicBezTo>
                <a:lnTo>
                  <a:pt x="106961" y="103800"/>
                </a:lnTo>
                <a:close/>
                <a:moveTo>
                  <a:pt x="53601" y="74700"/>
                </a:moveTo>
                <a:lnTo>
                  <a:pt x="53601" y="74700"/>
                </a:lnTo>
                <a:cubicBezTo>
                  <a:pt x="23420" y="74700"/>
                  <a:pt x="23420" y="74700"/>
                  <a:pt x="23420" y="74700"/>
                </a:cubicBezTo>
                <a:cubicBezTo>
                  <a:pt x="23420" y="87900"/>
                  <a:pt x="23420" y="87900"/>
                  <a:pt x="23420" y="87900"/>
                </a:cubicBezTo>
                <a:cubicBezTo>
                  <a:pt x="53601" y="87900"/>
                  <a:pt x="53601" y="87900"/>
                  <a:pt x="53601" y="87900"/>
                </a:cubicBezTo>
                <a:lnTo>
                  <a:pt x="53601" y="74700"/>
                </a:lnTo>
                <a:close/>
                <a:moveTo>
                  <a:pt x="53601" y="53400"/>
                </a:moveTo>
                <a:lnTo>
                  <a:pt x="53601" y="53400"/>
                </a:lnTo>
                <a:cubicBezTo>
                  <a:pt x="23420" y="53400"/>
                  <a:pt x="23420" y="53400"/>
                  <a:pt x="23420" y="53400"/>
                </a:cubicBezTo>
                <a:cubicBezTo>
                  <a:pt x="23420" y="66600"/>
                  <a:pt x="23420" y="66600"/>
                  <a:pt x="23420" y="66600"/>
                </a:cubicBezTo>
                <a:cubicBezTo>
                  <a:pt x="53601" y="66600"/>
                  <a:pt x="53601" y="66600"/>
                  <a:pt x="53601" y="66600"/>
                </a:cubicBezTo>
                <a:lnTo>
                  <a:pt x="53601" y="53400"/>
                </a:lnTo>
                <a:close/>
                <a:moveTo>
                  <a:pt x="53601" y="29400"/>
                </a:moveTo>
                <a:lnTo>
                  <a:pt x="53601" y="29400"/>
                </a:lnTo>
                <a:cubicBezTo>
                  <a:pt x="23420" y="29400"/>
                  <a:pt x="23420" y="29400"/>
                  <a:pt x="23420" y="29400"/>
                </a:cubicBezTo>
                <a:cubicBezTo>
                  <a:pt x="23420" y="42900"/>
                  <a:pt x="23420" y="42900"/>
                  <a:pt x="23420" y="42900"/>
                </a:cubicBezTo>
                <a:cubicBezTo>
                  <a:pt x="53601" y="42900"/>
                  <a:pt x="53601" y="42900"/>
                  <a:pt x="53601" y="42900"/>
                </a:cubicBezTo>
                <a:lnTo>
                  <a:pt x="53601" y="29400"/>
                </a:lnTo>
                <a:close/>
                <a:moveTo>
                  <a:pt x="93923" y="77100"/>
                </a:moveTo>
                <a:lnTo>
                  <a:pt x="93923" y="77100"/>
                </a:lnTo>
                <a:cubicBezTo>
                  <a:pt x="93923" y="77100"/>
                  <a:pt x="85472" y="74700"/>
                  <a:pt x="85472" y="69300"/>
                </a:cubicBezTo>
                <a:cubicBezTo>
                  <a:pt x="85472" y="61200"/>
                  <a:pt x="91991" y="58800"/>
                  <a:pt x="91991" y="45300"/>
                </a:cubicBezTo>
                <a:cubicBezTo>
                  <a:pt x="91991" y="37500"/>
                  <a:pt x="89818" y="29400"/>
                  <a:pt x="81126" y="29400"/>
                </a:cubicBezTo>
                <a:cubicBezTo>
                  <a:pt x="72676" y="29400"/>
                  <a:pt x="70503" y="37500"/>
                  <a:pt x="70503" y="45300"/>
                </a:cubicBezTo>
                <a:cubicBezTo>
                  <a:pt x="70503" y="58800"/>
                  <a:pt x="77022" y="61200"/>
                  <a:pt x="77022" y="69300"/>
                </a:cubicBezTo>
                <a:cubicBezTo>
                  <a:pt x="77022" y="74700"/>
                  <a:pt x="66398" y="77100"/>
                  <a:pt x="66398" y="77100"/>
                </a:cubicBezTo>
                <a:lnTo>
                  <a:pt x="66398" y="87900"/>
                </a:lnTo>
                <a:cubicBezTo>
                  <a:pt x="96096" y="87900"/>
                  <a:pt x="96096" y="87900"/>
                  <a:pt x="96096" y="87900"/>
                </a:cubicBezTo>
                <a:cubicBezTo>
                  <a:pt x="96096" y="87900"/>
                  <a:pt x="96096" y="77100"/>
                  <a:pt x="93923" y="77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75" tIns="17138" rIns="34275" bIns="17138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Resim 6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99" y="4625294"/>
            <a:ext cx="480545" cy="410066"/>
          </a:xfrm>
          <a:prstGeom prst="rect">
            <a:avLst/>
          </a:prstGeom>
        </p:spPr>
      </p:pic>
      <p:sp>
        <p:nvSpPr>
          <p:cNvPr id="35" name="AutoShape 79"/>
          <p:cNvSpPr>
            <a:spLocks/>
          </p:cNvSpPr>
          <p:nvPr/>
        </p:nvSpPr>
        <p:spPr bwMode="auto">
          <a:xfrm>
            <a:off x="1238708" y="4407000"/>
            <a:ext cx="380109" cy="380109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3768" y="5419"/>
                </a:moveTo>
                <a:cubicBezTo>
                  <a:pt x="4051" y="5419"/>
                  <a:pt x="4272" y="5506"/>
                  <a:pt x="4428" y="5687"/>
                </a:cubicBezTo>
                <a:cubicBezTo>
                  <a:pt x="4586" y="5866"/>
                  <a:pt x="4702" y="6079"/>
                  <a:pt x="4766" y="6326"/>
                </a:cubicBezTo>
                <a:cubicBezTo>
                  <a:pt x="4836" y="6574"/>
                  <a:pt x="4879" y="6836"/>
                  <a:pt x="4894" y="7107"/>
                </a:cubicBezTo>
                <a:cubicBezTo>
                  <a:pt x="4910" y="7377"/>
                  <a:pt x="4918" y="7596"/>
                  <a:pt x="4918" y="7760"/>
                </a:cubicBezTo>
                <a:lnTo>
                  <a:pt x="4918" y="9857"/>
                </a:lnTo>
                <a:cubicBezTo>
                  <a:pt x="4810" y="9929"/>
                  <a:pt x="4721" y="10015"/>
                  <a:pt x="4646" y="10110"/>
                </a:cubicBezTo>
                <a:cubicBezTo>
                  <a:pt x="4574" y="10208"/>
                  <a:pt x="4469" y="10257"/>
                  <a:pt x="4330" y="10257"/>
                </a:cubicBezTo>
                <a:lnTo>
                  <a:pt x="562" y="10257"/>
                </a:lnTo>
                <a:cubicBezTo>
                  <a:pt x="439" y="10257"/>
                  <a:pt x="338" y="10208"/>
                  <a:pt x="257" y="10110"/>
                </a:cubicBezTo>
                <a:cubicBezTo>
                  <a:pt x="178" y="10015"/>
                  <a:pt x="94" y="9929"/>
                  <a:pt x="0" y="9857"/>
                </a:cubicBezTo>
                <a:lnTo>
                  <a:pt x="0" y="7760"/>
                </a:lnTo>
                <a:cubicBezTo>
                  <a:pt x="0" y="7596"/>
                  <a:pt x="5" y="7377"/>
                  <a:pt x="12" y="7107"/>
                </a:cubicBezTo>
                <a:cubicBezTo>
                  <a:pt x="19" y="6836"/>
                  <a:pt x="58" y="6574"/>
                  <a:pt x="125" y="6326"/>
                </a:cubicBezTo>
                <a:cubicBezTo>
                  <a:pt x="197" y="6079"/>
                  <a:pt x="310" y="5866"/>
                  <a:pt x="466" y="5687"/>
                </a:cubicBezTo>
                <a:cubicBezTo>
                  <a:pt x="624" y="5509"/>
                  <a:pt x="842" y="5419"/>
                  <a:pt x="1123" y="5419"/>
                </a:cubicBezTo>
                <a:cubicBezTo>
                  <a:pt x="782" y="5152"/>
                  <a:pt x="509" y="4803"/>
                  <a:pt x="305" y="4377"/>
                </a:cubicBezTo>
                <a:cubicBezTo>
                  <a:pt x="103" y="3951"/>
                  <a:pt x="0" y="3470"/>
                  <a:pt x="0" y="2937"/>
                </a:cubicBezTo>
                <a:cubicBezTo>
                  <a:pt x="0" y="2540"/>
                  <a:pt x="65" y="2163"/>
                  <a:pt x="190" y="1806"/>
                </a:cubicBezTo>
                <a:cubicBezTo>
                  <a:pt x="317" y="1449"/>
                  <a:pt x="492" y="1135"/>
                  <a:pt x="718" y="861"/>
                </a:cubicBezTo>
                <a:cubicBezTo>
                  <a:pt x="943" y="590"/>
                  <a:pt x="1207" y="380"/>
                  <a:pt x="1505" y="228"/>
                </a:cubicBezTo>
                <a:cubicBezTo>
                  <a:pt x="1805" y="78"/>
                  <a:pt x="2119" y="0"/>
                  <a:pt x="2446" y="0"/>
                </a:cubicBezTo>
                <a:cubicBezTo>
                  <a:pt x="2794" y="0"/>
                  <a:pt x="3115" y="78"/>
                  <a:pt x="3413" y="228"/>
                </a:cubicBezTo>
                <a:cubicBezTo>
                  <a:pt x="3713" y="380"/>
                  <a:pt x="3970" y="590"/>
                  <a:pt x="4188" y="861"/>
                </a:cubicBezTo>
                <a:cubicBezTo>
                  <a:pt x="4406" y="1135"/>
                  <a:pt x="4584" y="1449"/>
                  <a:pt x="4716" y="1806"/>
                </a:cubicBezTo>
                <a:cubicBezTo>
                  <a:pt x="4850" y="2163"/>
                  <a:pt x="4918" y="2540"/>
                  <a:pt x="4918" y="2937"/>
                </a:cubicBezTo>
                <a:cubicBezTo>
                  <a:pt x="4918" y="3458"/>
                  <a:pt x="4814" y="3939"/>
                  <a:pt x="4603" y="4371"/>
                </a:cubicBezTo>
                <a:cubicBezTo>
                  <a:pt x="4392" y="4800"/>
                  <a:pt x="4116" y="5152"/>
                  <a:pt x="3768" y="5419"/>
                </a:cubicBezTo>
                <a:moveTo>
                  <a:pt x="18166" y="12063"/>
                </a:moveTo>
                <a:cubicBezTo>
                  <a:pt x="18672" y="12604"/>
                  <a:pt x="19070" y="13143"/>
                  <a:pt x="19356" y="13670"/>
                </a:cubicBezTo>
                <a:cubicBezTo>
                  <a:pt x="19642" y="14197"/>
                  <a:pt x="19788" y="14801"/>
                  <a:pt x="19788" y="15481"/>
                </a:cubicBezTo>
                <a:lnTo>
                  <a:pt x="19788" y="20817"/>
                </a:lnTo>
                <a:cubicBezTo>
                  <a:pt x="19694" y="20869"/>
                  <a:pt x="19620" y="20932"/>
                  <a:pt x="19558" y="20995"/>
                </a:cubicBezTo>
                <a:cubicBezTo>
                  <a:pt x="19498" y="21062"/>
                  <a:pt x="19426" y="21122"/>
                  <a:pt x="19344" y="21191"/>
                </a:cubicBezTo>
                <a:cubicBezTo>
                  <a:pt x="19262" y="21252"/>
                  <a:pt x="19174" y="21318"/>
                  <a:pt x="19075" y="21387"/>
                </a:cubicBezTo>
                <a:cubicBezTo>
                  <a:pt x="18977" y="21456"/>
                  <a:pt x="18835" y="21528"/>
                  <a:pt x="18662" y="21600"/>
                </a:cubicBezTo>
                <a:lnTo>
                  <a:pt x="2942" y="21600"/>
                </a:lnTo>
                <a:cubicBezTo>
                  <a:pt x="2676" y="21600"/>
                  <a:pt x="2467" y="21499"/>
                  <a:pt x="2318" y="21292"/>
                </a:cubicBezTo>
                <a:cubicBezTo>
                  <a:pt x="2167" y="21082"/>
                  <a:pt x="2004" y="20926"/>
                  <a:pt x="1819" y="20817"/>
                </a:cubicBezTo>
                <a:lnTo>
                  <a:pt x="1819" y="15481"/>
                </a:lnTo>
                <a:cubicBezTo>
                  <a:pt x="1819" y="14764"/>
                  <a:pt x="1990" y="14127"/>
                  <a:pt x="2335" y="13572"/>
                </a:cubicBezTo>
                <a:cubicBezTo>
                  <a:pt x="2678" y="13019"/>
                  <a:pt x="3053" y="12512"/>
                  <a:pt x="3461" y="12063"/>
                </a:cubicBezTo>
                <a:cubicBezTo>
                  <a:pt x="3535" y="11971"/>
                  <a:pt x="3634" y="11870"/>
                  <a:pt x="3754" y="11766"/>
                </a:cubicBezTo>
                <a:cubicBezTo>
                  <a:pt x="3874" y="11660"/>
                  <a:pt x="4001" y="11591"/>
                  <a:pt x="4138" y="11553"/>
                </a:cubicBezTo>
                <a:cubicBezTo>
                  <a:pt x="4277" y="11496"/>
                  <a:pt x="4433" y="11467"/>
                  <a:pt x="4610" y="11455"/>
                </a:cubicBezTo>
                <a:cubicBezTo>
                  <a:pt x="4786" y="11447"/>
                  <a:pt x="4956" y="11424"/>
                  <a:pt x="5126" y="11389"/>
                </a:cubicBezTo>
                <a:cubicBezTo>
                  <a:pt x="5594" y="11300"/>
                  <a:pt x="6091" y="11210"/>
                  <a:pt x="6622" y="11121"/>
                </a:cubicBezTo>
                <a:cubicBezTo>
                  <a:pt x="7150" y="11035"/>
                  <a:pt x="7666" y="10946"/>
                  <a:pt x="8172" y="10853"/>
                </a:cubicBezTo>
                <a:cubicBezTo>
                  <a:pt x="7483" y="10326"/>
                  <a:pt x="6929" y="9632"/>
                  <a:pt x="6514" y="8763"/>
                </a:cubicBezTo>
                <a:cubicBezTo>
                  <a:pt x="6094" y="7896"/>
                  <a:pt x="5885" y="6940"/>
                  <a:pt x="5885" y="5903"/>
                </a:cubicBezTo>
                <a:cubicBezTo>
                  <a:pt x="5885" y="5097"/>
                  <a:pt x="6017" y="4331"/>
                  <a:pt x="6276" y="3608"/>
                </a:cubicBezTo>
                <a:cubicBezTo>
                  <a:pt x="6535" y="2885"/>
                  <a:pt x="6888" y="2261"/>
                  <a:pt x="7332" y="1734"/>
                </a:cubicBezTo>
                <a:cubicBezTo>
                  <a:pt x="7778" y="1204"/>
                  <a:pt x="8299" y="786"/>
                  <a:pt x="8894" y="472"/>
                </a:cubicBezTo>
                <a:cubicBezTo>
                  <a:pt x="9494" y="159"/>
                  <a:pt x="10126" y="3"/>
                  <a:pt x="10802" y="3"/>
                </a:cubicBezTo>
                <a:cubicBezTo>
                  <a:pt x="11477" y="3"/>
                  <a:pt x="12113" y="159"/>
                  <a:pt x="12710" y="472"/>
                </a:cubicBezTo>
                <a:cubicBezTo>
                  <a:pt x="13308" y="786"/>
                  <a:pt x="13826" y="1204"/>
                  <a:pt x="14273" y="1734"/>
                </a:cubicBezTo>
                <a:cubicBezTo>
                  <a:pt x="14717" y="2261"/>
                  <a:pt x="15067" y="2885"/>
                  <a:pt x="15329" y="3608"/>
                </a:cubicBezTo>
                <a:cubicBezTo>
                  <a:pt x="15590" y="4331"/>
                  <a:pt x="15720" y="5097"/>
                  <a:pt x="15720" y="5903"/>
                </a:cubicBezTo>
                <a:cubicBezTo>
                  <a:pt x="15720" y="6940"/>
                  <a:pt x="15514" y="7890"/>
                  <a:pt x="15101" y="8757"/>
                </a:cubicBezTo>
                <a:cubicBezTo>
                  <a:pt x="14686" y="9621"/>
                  <a:pt x="14129" y="10321"/>
                  <a:pt x="13433" y="10853"/>
                </a:cubicBezTo>
                <a:cubicBezTo>
                  <a:pt x="13937" y="10946"/>
                  <a:pt x="14453" y="11032"/>
                  <a:pt x="14978" y="11115"/>
                </a:cubicBezTo>
                <a:cubicBezTo>
                  <a:pt x="15504" y="11199"/>
                  <a:pt x="16006" y="11288"/>
                  <a:pt x="16478" y="11389"/>
                </a:cubicBezTo>
                <a:cubicBezTo>
                  <a:pt x="16654" y="11426"/>
                  <a:pt x="16826" y="11449"/>
                  <a:pt x="16994" y="11455"/>
                </a:cubicBezTo>
                <a:cubicBezTo>
                  <a:pt x="17162" y="11467"/>
                  <a:pt x="17323" y="11496"/>
                  <a:pt x="17467" y="11553"/>
                </a:cubicBezTo>
                <a:cubicBezTo>
                  <a:pt x="17604" y="11591"/>
                  <a:pt x="17731" y="11660"/>
                  <a:pt x="17851" y="11766"/>
                </a:cubicBezTo>
                <a:cubicBezTo>
                  <a:pt x="17966" y="11870"/>
                  <a:pt x="18074" y="11971"/>
                  <a:pt x="18166" y="12063"/>
                </a:cubicBezTo>
                <a:moveTo>
                  <a:pt x="20474" y="5419"/>
                </a:moveTo>
                <a:cubicBezTo>
                  <a:pt x="20758" y="5419"/>
                  <a:pt x="20974" y="5506"/>
                  <a:pt x="21125" y="5687"/>
                </a:cubicBezTo>
                <a:cubicBezTo>
                  <a:pt x="21271" y="5866"/>
                  <a:pt x="21382" y="6079"/>
                  <a:pt x="21449" y="6326"/>
                </a:cubicBezTo>
                <a:cubicBezTo>
                  <a:pt x="21521" y="6574"/>
                  <a:pt x="21562" y="6836"/>
                  <a:pt x="21576" y="7107"/>
                </a:cubicBezTo>
                <a:cubicBezTo>
                  <a:pt x="21593" y="7377"/>
                  <a:pt x="21600" y="7596"/>
                  <a:pt x="21600" y="7760"/>
                </a:cubicBezTo>
                <a:lnTo>
                  <a:pt x="21600" y="9857"/>
                </a:lnTo>
                <a:cubicBezTo>
                  <a:pt x="21509" y="9929"/>
                  <a:pt x="21422" y="10015"/>
                  <a:pt x="21341" y="10110"/>
                </a:cubicBezTo>
                <a:cubicBezTo>
                  <a:pt x="21262" y="10208"/>
                  <a:pt x="21158" y="10257"/>
                  <a:pt x="21036" y="10257"/>
                </a:cubicBezTo>
                <a:lnTo>
                  <a:pt x="17268" y="10257"/>
                </a:lnTo>
                <a:cubicBezTo>
                  <a:pt x="17131" y="10257"/>
                  <a:pt x="17023" y="10208"/>
                  <a:pt x="16954" y="10110"/>
                </a:cubicBezTo>
                <a:cubicBezTo>
                  <a:pt x="16879" y="10015"/>
                  <a:pt x="16790" y="9929"/>
                  <a:pt x="16682" y="9857"/>
                </a:cubicBezTo>
                <a:lnTo>
                  <a:pt x="16682" y="7760"/>
                </a:lnTo>
                <a:cubicBezTo>
                  <a:pt x="16682" y="7596"/>
                  <a:pt x="16692" y="7377"/>
                  <a:pt x="16706" y="7107"/>
                </a:cubicBezTo>
                <a:cubicBezTo>
                  <a:pt x="16721" y="6836"/>
                  <a:pt x="16766" y="6574"/>
                  <a:pt x="16836" y="6326"/>
                </a:cubicBezTo>
                <a:cubicBezTo>
                  <a:pt x="16913" y="6079"/>
                  <a:pt x="17023" y="5866"/>
                  <a:pt x="17184" y="5687"/>
                </a:cubicBezTo>
                <a:cubicBezTo>
                  <a:pt x="17338" y="5509"/>
                  <a:pt x="17556" y="5419"/>
                  <a:pt x="17830" y="5419"/>
                </a:cubicBezTo>
                <a:cubicBezTo>
                  <a:pt x="17489" y="5152"/>
                  <a:pt x="17210" y="4803"/>
                  <a:pt x="16999" y="4377"/>
                </a:cubicBezTo>
                <a:cubicBezTo>
                  <a:pt x="16788" y="3951"/>
                  <a:pt x="16682" y="3470"/>
                  <a:pt x="16682" y="2937"/>
                </a:cubicBezTo>
                <a:cubicBezTo>
                  <a:pt x="16682" y="2540"/>
                  <a:pt x="16745" y="2163"/>
                  <a:pt x="16872" y="1806"/>
                </a:cubicBezTo>
                <a:cubicBezTo>
                  <a:pt x="16999" y="1449"/>
                  <a:pt x="17174" y="1135"/>
                  <a:pt x="17400" y="861"/>
                </a:cubicBezTo>
                <a:cubicBezTo>
                  <a:pt x="17626" y="590"/>
                  <a:pt x="17890" y="380"/>
                  <a:pt x="18187" y="228"/>
                </a:cubicBezTo>
                <a:cubicBezTo>
                  <a:pt x="18487" y="78"/>
                  <a:pt x="18809" y="0"/>
                  <a:pt x="19152" y="0"/>
                </a:cubicBezTo>
                <a:cubicBezTo>
                  <a:pt x="19481" y="0"/>
                  <a:pt x="19795" y="78"/>
                  <a:pt x="20095" y="228"/>
                </a:cubicBezTo>
                <a:cubicBezTo>
                  <a:pt x="20395" y="380"/>
                  <a:pt x="20657" y="590"/>
                  <a:pt x="20882" y="861"/>
                </a:cubicBezTo>
                <a:cubicBezTo>
                  <a:pt x="21108" y="1135"/>
                  <a:pt x="21286" y="1449"/>
                  <a:pt x="21413" y="1806"/>
                </a:cubicBezTo>
                <a:cubicBezTo>
                  <a:pt x="21538" y="2163"/>
                  <a:pt x="21600" y="2540"/>
                  <a:pt x="21600" y="2937"/>
                </a:cubicBezTo>
                <a:cubicBezTo>
                  <a:pt x="21600" y="3458"/>
                  <a:pt x="21499" y="3939"/>
                  <a:pt x="21295" y="4371"/>
                </a:cubicBezTo>
                <a:cubicBezTo>
                  <a:pt x="21094" y="4800"/>
                  <a:pt x="20820" y="5152"/>
                  <a:pt x="20474" y="5419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 sz="1350"/>
          </a:p>
        </p:txBody>
      </p:sp>
      <p:sp>
        <p:nvSpPr>
          <p:cNvPr id="36" name="AutoShape 31"/>
          <p:cNvSpPr>
            <a:spLocks/>
          </p:cNvSpPr>
          <p:nvPr/>
        </p:nvSpPr>
        <p:spPr bwMode="auto">
          <a:xfrm>
            <a:off x="4443107" y="4408703"/>
            <a:ext cx="376704" cy="376704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0804" y="0"/>
                </a:moveTo>
                <a:cubicBezTo>
                  <a:pt x="12265" y="0"/>
                  <a:pt x="13649" y="288"/>
                  <a:pt x="14958" y="861"/>
                </a:cubicBezTo>
                <a:cubicBezTo>
                  <a:pt x="16266" y="1434"/>
                  <a:pt x="17413" y="2211"/>
                  <a:pt x="18399" y="3199"/>
                </a:cubicBezTo>
                <a:cubicBezTo>
                  <a:pt x="19388" y="4187"/>
                  <a:pt x="20168" y="5333"/>
                  <a:pt x="20738" y="6646"/>
                </a:cubicBezTo>
                <a:cubicBezTo>
                  <a:pt x="21312" y="7959"/>
                  <a:pt x="21600" y="9342"/>
                  <a:pt x="21600" y="10801"/>
                </a:cubicBezTo>
                <a:cubicBezTo>
                  <a:pt x="21600" y="12281"/>
                  <a:pt x="21312" y="13670"/>
                  <a:pt x="20738" y="14971"/>
                </a:cubicBezTo>
                <a:cubicBezTo>
                  <a:pt x="20168" y="16273"/>
                  <a:pt x="19388" y="17413"/>
                  <a:pt x="18399" y="18401"/>
                </a:cubicBezTo>
                <a:cubicBezTo>
                  <a:pt x="17413" y="19387"/>
                  <a:pt x="16266" y="20172"/>
                  <a:pt x="14958" y="20739"/>
                </a:cubicBezTo>
                <a:cubicBezTo>
                  <a:pt x="13649" y="21312"/>
                  <a:pt x="12265" y="21600"/>
                  <a:pt x="10804" y="21600"/>
                </a:cubicBezTo>
                <a:cubicBezTo>
                  <a:pt x="9327" y="21600"/>
                  <a:pt x="7936" y="21312"/>
                  <a:pt x="6634" y="20739"/>
                </a:cubicBezTo>
                <a:cubicBezTo>
                  <a:pt x="5329" y="20172"/>
                  <a:pt x="4184" y="19387"/>
                  <a:pt x="3196" y="18401"/>
                </a:cubicBezTo>
                <a:cubicBezTo>
                  <a:pt x="2209" y="17413"/>
                  <a:pt x="1430" y="16273"/>
                  <a:pt x="856" y="14971"/>
                </a:cubicBezTo>
                <a:cubicBezTo>
                  <a:pt x="285" y="13670"/>
                  <a:pt x="0" y="12281"/>
                  <a:pt x="0" y="10801"/>
                </a:cubicBezTo>
                <a:cubicBezTo>
                  <a:pt x="0" y="9342"/>
                  <a:pt x="285" y="7959"/>
                  <a:pt x="856" y="6646"/>
                </a:cubicBezTo>
                <a:cubicBezTo>
                  <a:pt x="1430" y="5333"/>
                  <a:pt x="2209" y="4187"/>
                  <a:pt x="3196" y="3199"/>
                </a:cubicBezTo>
                <a:cubicBezTo>
                  <a:pt x="4184" y="2211"/>
                  <a:pt x="5329" y="1434"/>
                  <a:pt x="6634" y="861"/>
                </a:cubicBezTo>
                <a:cubicBezTo>
                  <a:pt x="7936" y="285"/>
                  <a:pt x="9327" y="0"/>
                  <a:pt x="10804" y="0"/>
                </a:cubicBezTo>
                <a:moveTo>
                  <a:pt x="6450" y="2242"/>
                </a:moveTo>
                <a:cubicBezTo>
                  <a:pt x="6134" y="2259"/>
                  <a:pt x="5784" y="2408"/>
                  <a:pt x="5394" y="2688"/>
                </a:cubicBezTo>
                <a:cubicBezTo>
                  <a:pt x="5007" y="2970"/>
                  <a:pt x="4628" y="3295"/>
                  <a:pt x="4258" y="3659"/>
                </a:cubicBezTo>
                <a:cubicBezTo>
                  <a:pt x="3891" y="4029"/>
                  <a:pt x="3549" y="4410"/>
                  <a:pt x="3238" y="4794"/>
                </a:cubicBezTo>
                <a:cubicBezTo>
                  <a:pt x="2927" y="5186"/>
                  <a:pt x="2684" y="5505"/>
                  <a:pt x="2515" y="5754"/>
                </a:cubicBezTo>
                <a:lnTo>
                  <a:pt x="2568" y="5754"/>
                </a:lnTo>
                <a:cubicBezTo>
                  <a:pt x="2605" y="5754"/>
                  <a:pt x="2662" y="5742"/>
                  <a:pt x="2738" y="5717"/>
                </a:cubicBezTo>
                <a:cubicBezTo>
                  <a:pt x="2814" y="5689"/>
                  <a:pt x="2851" y="5728"/>
                  <a:pt x="2851" y="5838"/>
                </a:cubicBezTo>
                <a:cubicBezTo>
                  <a:pt x="2851" y="5875"/>
                  <a:pt x="2840" y="5920"/>
                  <a:pt x="2811" y="5979"/>
                </a:cubicBezTo>
                <a:cubicBezTo>
                  <a:pt x="2783" y="6036"/>
                  <a:pt x="2834" y="6070"/>
                  <a:pt x="2961" y="6070"/>
                </a:cubicBezTo>
                <a:cubicBezTo>
                  <a:pt x="2998" y="6070"/>
                  <a:pt x="3020" y="6042"/>
                  <a:pt x="3029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200"/>
                </a:lnTo>
                <a:lnTo>
                  <a:pt x="3122" y="6228"/>
                </a:lnTo>
                <a:cubicBezTo>
                  <a:pt x="3122" y="6267"/>
                  <a:pt x="3099" y="6296"/>
                  <a:pt x="3054" y="6313"/>
                </a:cubicBezTo>
                <a:cubicBezTo>
                  <a:pt x="3012" y="6327"/>
                  <a:pt x="2998" y="6355"/>
                  <a:pt x="3015" y="6394"/>
                </a:cubicBezTo>
                <a:cubicBezTo>
                  <a:pt x="3051" y="6428"/>
                  <a:pt x="3094" y="6442"/>
                  <a:pt x="3142" y="6442"/>
                </a:cubicBezTo>
                <a:lnTo>
                  <a:pt x="3272" y="6442"/>
                </a:lnTo>
                <a:lnTo>
                  <a:pt x="3325" y="6417"/>
                </a:lnTo>
                <a:lnTo>
                  <a:pt x="3354" y="6394"/>
                </a:lnTo>
                <a:cubicBezTo>
                  <a:pt x="3354" y="6442"/>
                  <a:pt x="3379" y="6482"/>
                  <a:pt x="3433" y="6505"/>
                </a:cubicBezTo>
                <a:cubicBezTo>
                  <a:pt x="3489" y="6533"/>
                  <a:pt x="3535" y="6544"/>
                  <a:pt x="3568" y="6544"/>
                </a:cubicBezTo>
                <a:lnTo>
                  <a:pt x="3597" y="6544"/>
                </a:lnTo>
                <a:cubicBezTo>
                  <a:pt x="3597" y="6558"/>
                  <a:pt x="3577" y="6575"/>
                  <a:pt x="3543" y="6592"/>
                </a:cubicBezTo>
                <a:cubicBezTo>
                  <a:pt x="3506" y="6615"/>
                  <a:pt x="3506" y="6643"/>
                  <a:pt x="3543" y="6674"/>
                </a:cubicBezTo>
                <a:lnTo>
                  <a:pt x="3854" y="6730"/>
                </a:lnTo>
                <a:lnTo>
                  <a:pt x="3854" y="6759"/>
                </a:lnTo>
                <a:lnTo>
                  <a:pt x="4043" y="7148"/>
                </a:lnTo>
                <a:cubicBezTo>
                  <a:pt x="4043" y="7182"/>
                  <a:pt x="4029" y="7233"/>
                  <a:pt x="4004" y="7281"/>
                </a:cubicBezTo>
                <a:cubicBezTo>
                  <a:pt x="3975" y="7337"/>
                  <a:pt x="3944" y="7366"/>
                  <a:pt x="3908" y="7366"/>
                </a:cubicBezTo>
                <a:cubicBezTo>
                  <a:pt x="3871" y="7366"/>
                  <a:pt x="3857" y="7354"/>
                  <a:pt x="3868" y="7326"/>
                </a:cubicBezTo>
                <a:cubicBezTo>
                  <a:pt x="3876" y="7298"/>
                  <a:pt x="3879" y="7264"/>
                  <a:pt x="3879" y="7233"/>
                </a:cubicBezTo>
                <a:cubicBezTo>
                  <a:pt x="3879" y="7193"/>
                  <a:pt x="3871" y="7160"/>
                  <a:pt x="3854" y="7134"/>
                </a:cubicBezTo>
                <a:cubicBezTo>
                  <a:pt x="3837" y="7106"/>
                  <a:pt x="3769" y="7095"/>
                  <a:pt x="3650" y="7095"/>
                </a:cubicBezTo>
                <a:cubicBezTo>
                  <a:pt x="3633" y="7095"/>
                  <a:pt x="3608" y="7100"/>
                  <a:pt x="3583" y="7106"/>
                </a:cubicBezTo>
                <a:cubicBezTo>
                  <a:pt x="3554" y="7117"/>
                  <a:pt x="3552" y="7140"/>
                  <a:pt x="3568" y="7176"/>
                </a:cubicBezTo>
                <a:lnTo>
                  <a:pt x="3732" y="7524"/>
                </a:lnTo>
                <a:lnTo>
                  <a:pt x="3772" y="7552"/>
                </a:lnTo>
                <a:lnTo>
                  <a:pt x="3800" y="7580"/>
                </a:lnTo>
                <a:cubicBezTo>
                  <a:pt x="3710" y="7580"/>
                  <a:pt x="3648" y="7690"/>
                  <a:pt x="3616" y="7905"/>
                </a:cubicBezTo>
                <a:cubicBezTo>
                  <a:pt x="3585" y="8119"/>
                  <a:pt x="3568" y="8275"/>
                  <a:pt x="3568" y="8362"/>
                </a:cubicBezTo>
                <a:lnTo>
                  <a:pt x="3622" y="8611"/>
                </a:lnTo>
                <a:lnTo>
                  <a:pt x="3650" y="8687"/>
                </a:lnTo>
                <a:lnTo>
                  <a:pt x="3650" y="8743"/>
                </a:lnTo>
                <a:lnTo>
                  <a:pt x="3597" y="9003"/>
                </a:lnTo>
                <a:lnTo>
                  <a:pt x="3989" y="9582"/>
                </a:lnTo>
                <a:lnTo>
                  <a:pt x="4071" y="9582"/>
                </a:lnTo>
                <a:cubicBezTo>
                  <a:pt x="4088" y="9618"/>
                  <a:pt x="4080" y="9652"/>
                  <a:pt x="4043" y="9692"/>
                </a:cubicBezTo>
                <a:cubicBezTo>
                  <a:pt x="4006" y="9726"/>
                  <a:pt x="3998" y="9762"/>
                  <a:pt x="4015" y="9796"/>
                </a:cubicBezTo>
                <a:lnTo>
                  <a:pt x="4125" y="9906"/>
                </a:lnTo>
                <a:cubicBezTo>
                  <a:pt x="4125" y="9994"/>
                  <a:pt x="4142" y="10062"/>
                  <a:pt x="4179" y="10098"/>
                </a:cubicBezTo>
                <a:cubicBezTo>
                  <a:pt x="4213" y="10143"/>
                  <a:pt x="4272" y="10197"/>
                  <a:pt x="4354" y="10271"/>
                </a:cubicBezTo>
                <a:cubicBezTo>
                  <a:pt x="4334" y="10381"/>
                  <a:pt x="4427" y="10479"/>
                  <a:pt x="4631" y="10573"/>
                </a:cubicBezTo>
                <a:cubicBezTo>
                  <a:pt x="4834" y="10669"/>
                  <a:pt x="4961" y="10734"/>
                  <a:pt x="5018" y="10773"/>
                </a:cubicBezTo>
                <a:cubicBezTo>
                  <a:pt x="5089" y="10976"/>
                  <a:pt x="5179" y="11180"/>
                  <a:pt x="5286" y="11383"/>
                </a:cubicBezTo>
                <a:cubicBezTo>
                  <a:pt x="5394" y="11589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5" y="12134"/>
                  <a:pt x="5639" y="12151"/>
                </a:cubicBezTo>
                <a:cubicBezTo>
                  <a:pt x="5594" y="12168"/>
                  <a:pt x="5589" y="12196"/>
                  <a:pt x="5625" y="12227"/>
                </a:cubicBezTo>
                <a:lnTo>
                  <a:pt x="5843" y="12326"/>
                </a:lnTo>
                <a:cubicBezTo>
                  <a:pt x="5877" y="12289"/>
                  <a:pt x="5925" y="12326"/>
                  <a:pt x="5984" y="12433"/>
                </a:cubicBezTo>
                <a:cubicBezTo>
                  <a:pt x="6041" y="12543"/>
                  <a:pt x="6089" y="12614"/>
                  <a:pt x="6125" y="12648"/>
                </a:cubicBezTo>
                <a:lnTo>
                  <a:pt x="6097" y="12730"/>
                </a:lnTo>
                <a:lnTo>
                  <a:pt x="6261" y="12961"/>
                </a:lnTo>
                <a:lnTo>
                  <a:pt x="6343" y="12989"/>
                </a:lnTo>
                <a:lnTo>
                  <a:pt x="6397" y="12879"/>
                </a:lnTo>
                <a:cubicBezTo>
                  <a:pt x="6360" y="12789"/>
                  <a:pt x="6298" y="12667"/>
                  <a:pt x="6207" y="12521"/>
                </a:cubicBezTo>
                <a:cubicBezTo>
                  <a:pt x="6117" y="12371"/>
                  <a:pt x="6024" y="12227"/>
                  <a:pt x="5930" y="12089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3"/>
                  <a:pt x="5589" y="11422"/>
                  <a:pt x="5572" y="11295"/>
                </a:cubicBezTo>
                <a:cubicBezTo>
                  <a:pt x="5552" y="11168"/>
                  <a:pt x="5535" y="11098"/>
                  <a:pt x="5518" y="11069"/>
                </a:cubicBezTo>
                <a:cubicBezTo>
                  <a:pt x="5572" y="11103"/>
                  <a:pt x="5639" y="11137"/>
                  <a:pt x="5721" y="11168"/>
                </a:cubicBezTo>
                <a:cubicBezTo>
                  <a:pt x="5801" y="11202"/>
                  <a:pt x="5868" y="11236"/>
                  <a:pt x="5922" y="11267"/>
                </a:cubicBezTo>
                <a:cubicBezTo>
                  <a:pt x="5959" y="11493"/>
                  <a:pt x="6046" y="11676"/>
                  <a:pt x="6188" y="11809"/>
                </a:cubicBezTo>
                <a:cubicBezTo>
                  <a:pt x="6326" y="11947"/>
                  <a:pt x="6450" y="12100"/>
                  <a:pt x="6558" y="12272"/>
                </a:cubicBezTo>
                <a:cubicBezTo>
                  <a:pt x="6521" y="12306"/>
                  <a:pt x="6521" y="12326"/>
                  <a:pt x="6558" y="12337"/>
                </a:cubicBezTo>
                <a:cubicBezTo>
                  <a:pt x="6594" y="12348"/>
                  <a:pt x="6626" y="12354"/>
                  <a:pt x="6654" y="12354"/>
                </a:cubicBezTo>
                <a:cubicBezTo>
                  <a:pt x="6688" y="12388"/>
                  <a:pt x="6707" y="12453"/>
                  <a:pt x="6707" y="12543"/>
                </a:cubicBezTo>
                <a:cubicBezTo>
                  <a:pt x="6835" y="12684"/>
                  <a:pt x="6998" y="12885"/>
                  <a:pt x="7199" y="13139"/>
                </a:cubicBezTo>
                <a:cubicBezTo>
                  <a:pt x="7403" y="13384"/>
                  <a:pt x="7504" y="13585"/>
                  <a:pt x="7504" y="13732"/>
                </a:cubicBezTo>
                <a:lnTo>
                  <a:pt x="7504" y="13754"/>
                </a:lnTo>
                <a:lnTo>
                  <a:pt x="7451" y="13949"/>
                </a:lnTo>
                <a:cubicBezTo>
                  <a:pt x="7504" y="14090"/>
                  <a:pt x="7597" y="14206"/>
                  <a:pt x="7727" y="14291"/>
                </a:cubicBezTo>
                <a:cubicBezTo>
                  <a:pt x="7857" y="14378"/>
                  <a:pt x="7987" y="14443"/>
                  <a:pt x="8115" y="14500"/>
                </a:cubicBezTo>
                <a:lnTo>
                  <a:pt x="8168" y="14500"/>
                </a:lnTo>
                <a:cubicBezTo>
                  <a:pt x="8349" y="14593"/>
                  <a:pt x="8533" y="14686"/>
                  <a:pt x="8722" y="14790"/>
                </a:cubicBezTo>
                <a:cubicBezTo>
                  <a:pt x="8911" y="14898"/>
                  <a:pt x="9106" y="14985"/>
                  <a:pt x="9304" y="15056"/>
                </a:cubicBezTo>
                <a:lnTo>
                  <a:pt x="9615" y="14864"/>
                </a:lnTo>
                <a:cubicBezTo>
                  <a:pt x="9688" y="14886"/>
                  <a:pt x="9765" y="14929"/>
                  <a:pt x="9846" y="15002"/>
                </a:cubicBezTo>
                <a:cubicBezTo>
                  <a:pt x="9926" y="15073"/>
                  <a:pt x="10019" y="15155"/>
                  <a:pt x="10123" y="15251"/>
                </a:cubicBezTo>
                <a:cubicBezTo>
                  <a:pt x="10225" y="15344"/>
                  <a:pt x="10347" y="15431"/>
                  <a:pt x="10488" y="15513"/>
                </a:cubicBezTo>
                <a:cubicBezTo>
                  <a:pt x="10626" y="15598"/>
                  <a:pt x="10787" y="15646"/>
                  <a:pt x="10968" y="15663"/>
                </a:cubicBezTo>
                <a:cubicBezTo>
                  <a:pt x="11092" y="15575"/>
                  <a:pt x="11157" y="15598"/>
                  <a:pt x="11157" y="15728"/>
                </a:cubicBezTo>
                <a:lnTo>
                  <a:pt x="11157" y="15784"/>
                </a:lnTo>
                <a:lnTo>
                  <a:pt x="11496" y="16194"/>
                </a:lnTo>
                <a:lnTo>
                  <a:pt x="11550" y="16391"/>
                </a:lnTo>
                <a:cubicBezTo>
                  <a:pt x="11641" y="16445"/>
                  <a:pt x="11731" y="16513"/>
                  <a:pt x="11827" y="16594"/>
                </a:cubicBezTo>
                <a:cubicBezTo>
                  <a:pt x="11920" y="16676"/>
                  <a:pt x="11997" y="16767"/>
                  <a:pt x="12050" y="16865"/>
                </a:cubicBezTo>
                <a:lnTo>
                  <a:pt x="12104" y="16865"/>
                </a:lnTo>
                <a:cubicBezTo>
                  <a:pt x="12194" y="16865"/>
                  <a:pt x="12268" y="16908"/>
                  <a:pt x="12327" y="16987"/>
                </a:cubicBezTo>
                <a:cubicBezTo>
                  <a:pt x="12386" y="17069"/>
                  <a:pt x="12460" y="17108"/>
                  <a:pt x="12550" y="17108"/>
                </a:cubicBezTo>
                <a:cubicBezTo>
                  <a:pt x="12604" y="17108"/>
                  <a:pt x="12632" y="17080"/>
                  <a:pt x="12632" y="17029"/>
                </a:cubicBezTo>
                <a:cubicBezTo>
                  <a:pt x="12632" y="16902"/>
                  <a:pt x="12641" y="16820"/>
                  <a:pt x="12658" y="16778"/>
                </a:cubicBezTo>
                <a:cubicBezTo>
                  <a:pt x="12675" y="16738"/>
                  <a:pt x="12700" y="16710"/>
                  <a:pt x="12726" y="16705"/>
                </a:cubicBezTo>
                <a:cubicBezTo>
                  <a:pt x="12754" y="16693"/>
                  <a:pt x="12782" y="16688"/>
                  <a:pt x="12807" y="16688"/>
                </a:cubicBezTo>
                <a:cubicBezTo>
                  <a:pt x="12836" y="16688"/>
                  <a:pt x="12850" y="16671"/>
                  <a:pt x="12850" y="16634"/>
                </a:cubicBezTo>
                <a:lnTo>
                  <a:pt x="12793" y="16555"/>
                </a:lnTo>
                <a:cubicBezTo>
                  <a:pt x="12757" y="16555"/>
                  <a:pt x="12731" y="16577"/>
                  <a:pt x="12714" y="16622"/>
                </a:cubicBezTo>
                <a:cubicBezTo>
                  <a:pt x="12694" y="16668"/>
                  <a:pt x="12669" y="16670"/>
                  <a:pt x="12632" y="16634"/>
                </a:cubicBezTo>
                <a:lnTo>
                  <a:pt x="12440" y="16744"/>
                </a:lnTo>
                <a:lnTo>
                  <a:pt x="12211" y="16687"/>
                </a:lnTo>
                <a:lnTo>
                  <a:pt x="11889" y="16137"/>
                </a:lnTo>
                <a:lnTo>
                  <a:pt x="11997" y="15366"/>
                </a:lnTo>
                <a:cubicBezTo>
                  <a:pt x="12014" y="15332"/>
                  <a:pt x="11980" y="15287"/>
                  <a:pt x="11895" y="15245"/>
                </a:cubicBezTo>
                <a:cubicBezTo>
                  <a:pt x="11807" y="15200"/>
                  <a:pt x="11785" y="15154"/>
                  <a:pt x="11819" y="15112"/>
                </a:cubicBezTo>
                <a:cubicBezTo>
                  <a:pt x="11694" y="15033"/>
                  <a:pt x="11542" y="15002"/>
                  <a:pt x="11361" y="15002"/>
                </a:cubicBezTo>
                <a:cubicBezTo>
                  <a:pt x="11324" y="15002"/>
                  <a:pt x="11231" y="15013"/>
                  <a:pt x="11084" y="15039"/>
                </a:cubicBezTo>
                <a:cubicBezTo>
                  <a:pt x="10934" y="15067"/>
                  <a:pt x="10858" y="15056"/>
                  <a:pt x="10858" y="15002"/>
                </a:cubicBezTo>
                <a:cubicBezTo>
                  <a:pt x="10858" y="14946"/>
                  <a:pt x="10872" y="14875"/>
                  <a:pt x="10900" y="14785"/>
                </a:cubicBezTo>
                <a:cubicBezTo>
                  <a:pt x="10926" y="14691"/>
                  <a:pt x="10960" y="14598"/>
                  <a:pt x="10994" y="14494"/>
                </a:cubicBezTo>
                <a:cubicBezTo>
                  <a:pt x="11030" y="14389"/>
                  <a:pt x="11059" y="14302"/>
                  <a:pt x="11075" y="14228"/>
                </a:cubicBezTo>
                <a:cubicBezTo>
                  <a:pt x="11092" y="14158"/>
                  <a:pt x="11104" y="14113"/>
                  <a:pt x="11104" y="14096"/>
                </a:cubicBezTo>
                <a:lnTo>
                  <a:pt x="11279" y="13732"/>
                </a:lnTo>
                <a:lnTo>
                  <a:pt x="11239" y="13678"/>
                </a:lnTo>
                <a:lnTo>
                  <a:pt x="11022" y="13621"/>
                </a:lnTo>
                <a:cubicBezTo>
                  <a:pt x="10985" y="13621"/>
                  <a:pt x="10926" y="13650"/>
                  <a:pt x="10847" y="13706"/>
                </a:cubicBezTo>
                <a:cubicBezTo>
                  <a:pt x="10765" y="13754"/>
                  <a:pt x="10686" y="13822"/>
                  <a:pt x="10609" y="13898"/>
                </a:cubicBezTo>
                <a:cubicBezTo>
                  <a:pt x="10533" y="13974"/>
                  <a:pt x="10468" y="14053"/>
                  <a:pt x="10414" y="14124"/>
                </a:cubicBezTo>
                <a:cubicBezTo>
                  <a:pt x="10361" y="14197"/>
                  <a:pt x="10332" y="14257"/>
                  <a:pt x="10332" y="14313"/>
                </a:cubicBezTo>
                <a:lnTo>
                  <a:pt x="9725" y="14443"/>
                </a:lnTo>
                <a:cubicBezTo>
                  <a:pt x="9598" y="14443"/>
                  <a:pt x="9493" y="14395"/>
                  <a:pt x="9411" y="14285"/>
                </a:cubicBezTo>
                <a:cubicBezTo>
                  <a:pt x="9377" y="14141"/>
                  <a:pt x="9301" y="13980"/>
                  <a:pt x="9182" y="13805"/>
                </a:cubicBezTo>
                <a:cubicBezTo>
                  <a:pt x="9067" y="13627"/>
                  <a:pt x="9007" y="13475"/>
                  <a:pt x="9007" y="13336"/>
                </a:cubicBezTo>
                <a:cubicBezTo>
                  <a:pt x="9007" y="13133"/>
                  <a:pt x="9041" y="12938"/>
                  <a:pt x="9115" y="12758"/>
                </a:cubicBezTo>
                <a:cubicBezTo>
                  <a:pt x="9188" y="12577"/>
                  <a:pt x="9160" y="12382"/>
                  <a:pt x="9033" y="12179"/>
                </a:cubicBezTo>
                <a:cubicBezTo>
                  <a:pt x="9053" y="12179"/>
                  <a:pt x="9075" y="12168"/>
                  <a:pt x="9101" y="12151"/>
                </a:cubicBezTo>
                <a:cubicBezTo>
                  <a:pt x="9129" y="12134"/>
                  <a:pt x="9134" y="12105"/>
                  <a:pt x="9115" y="12069"/>
                </a:cubicBezTo>
                <a:lnTo>
                  <a:pt x="9276" y="11880"/>
                </a:lnTo>
                <a:lnTo>
                  <a:pt x="9304" y="11851"/>
                </a:lnTo>
                <a:lnTo>
                  <a:pt x="9329" y="11880"/>
                </a:lnTo>
                <a:cubicBezTo>
                  <a:pt x="9457" y="11786"/>
                  <a:pt x="9623" y="11758"/>
                  <a:pt x="9832" y="11786"/>
                </a:cubicBezTo>
                <a:cubicBezTo>
                  <a:pt x="10039" y="11809"/>
                  <a:pt x="10169" y="11747"/>
                  <a:pt x="10225" y="11594"/>
                </a:cubicBezTo>
                <a:lnTo>
                  <a:pt x="10440" y="11770"/>
                </a:lnTo>
                <a:cubicBezTo>
                  <a:pt x="10476" y="11787"/>
                  <a:pt x="10516" y="11770"/>
                  <a:pt x="10561" y="11710"/>
                </a:cubicBezTo>
                <a:cubicBezTo>
                  <a:pt x="10606" y="11654"/>
                  <a:pt x="10629" y="11606"/>
                  <a:pt x="10629" y="11566"/>
                </a:cubicBezTo>
                <a:lnTo>
                  <a:pt x="10522" y="11515"/>
                </a:lnTo>
                <a:lnTo>
                  <a:pt x="11050" y="11377"/>
                </a:lnTo>
                <a:lnTo>
                  <a:pt x="11075" y="11462"/>
                </a:lnTo>
                <a:lnTo>
                  <a:pt x="11333" y="11434"/>
                </a:lnTo>
                <a:lnTo>
                  <a:pt x="11629" y="11620"/>
                </a:lnTo>
                <a:cubicBezTo>
                  <a:pt x="11666" y="11620"/>
                  <a:pt x="11703" y="11600"/>
                  <a:pt x="11739" y="11555"/>
                </a:cubicBezTo>
                <a:cubicBezTo>
                  <a:pt x="11776" y="11510"/>
                  <a:pt x="11816" y="11504"/>
                  <a:pt x="11861" y="11538"/>
                </a:cubicBezTo>
                <a:lnTo>
                  <a:pt x="12132" y="11826"/>
                </a:lnTo>
                <a:cubicBezTo>
                  <a:pt x="12095" y="11896"/>
                  <a:pt x="12090" y="11953"/>
                  <a:pt x="12118" y="11984"/>
                </a:cubicBezTo>
                <a:cubicBezTo>
                  <a:pt x="12143" y="12024"/>
                  <a:pt x="12158" y="12057"/>
                  <a:pt x="12158" y="12094"/>
                </a:cubicBezTo>
                <a:cubicBezTo>
                  <a:pt x="12158" y="12151"/>
                  <a:pt x="12206" y="12272"/>
                  <a:pt x="12299" y="12464"/>
                </a:cubicBezTo>
                <a:cubicBezTo>
                  <a:pt x="12395" y="12659"/>
                  <a:pt x="12480" y="12758"/>
                  <a:pt x="12550" y="12758"/>
                </a:cubicBezTo>
                <a:cubicBezTo>
                  <a:pt x="12641" y="12758"/>
                  <a:pt x="12680" y="12698"/>
                  <a:pt x="12672" y="12583"/>
                </a:cubicBezTo>
                <a:cubicBezTo>
                  <a:pt x="12663" y="12467"/>
                  <a:pt x="12658" y="12391"/>
                  <a:pt x="12658" y="12357"/>
                </a:cubicBezTo>
                <a:cubicBezTo>
                  <a:pt x="12658" y="12176"/>
                  <a:pt x="12621" y="11998"/>
                  <a:pt x="12550" y="11829"/>
                </a:cubicBezTo>
                <a:cubicBezTo>
                  <a:pt x="12480" y="11657"/>
                  <a:pt x="12409" y="11482"/>
                  <a:pt x="12347" y="11298"/>
                </a:cubicBezTo>
                <a:lnTo>
                  <a:pt x="12347" y="11222"/>
                </a:lnTo>
                <a:cubicBezTo>
                  <a:pt x="12347" y="11129"/>
                  <a:pt x="12403" y="11050"/>
                  <a:pt x="12516" y="10985"/>
                </a:cubicBezTo>
                <a:cubicBezTo>
                  <a:pt x="12629" y="10911"/>
                  <a:pt x="12686" y="10874"/>
                  <a:pt x="12686" y="10852"/>
                </a:cubicBezTo>
                <a:cubicBezTo>
                  <a:pt x="12776" y="10781"/>
                  <a:pt x="12878" y="10708"/>
                  <a:pt x="12991" y="10637"/>
                </a:cubicBezTo>
                <a:cubicBezTo>
                  <a:pt x="13101" y="10564"/>
                  <a:pt x="13186" y="10482"/>
                  <a:pt x="13240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6" y="10030"/>
                  <a:pt x="13483" y="10002"/>
                  <a:pt x="13483" y="9949"/>
                </a:cubicBezTo>
                <a:cubicBezTo>
                  <a:pt x="13483" y="9932"/>
                  <a:pt x="13471" y="9915"/>
                  <a:pt x="13443" y="9903"/>
                </a:cubicBezTo>
                <a:cubicBezTo>
                  <a:pt x="13415" y="9886"/>
                  <a:pt x="13384" y="9864"/>
                  <a:pt x="13347" y="9827"/>
                </a:cubicBezTo>
                <a:cubicBezTo>
                  <a:pt x="13313" y="9810"/>
                  <a:pt x="13276" y="9782"/>
                  <a:pt x="13240" y="9742"/>
                </a:cubicBezTo>
                <a:lnTo>
                  <a:pt x="13322" y="9694"/>
                </a:lnTo>
                <a:cubicBezTo>
                  <a:pt x="13358" y="9638"/>
                  <a:pt x="13384" y="9573"/>
                  <a:pt x="13404" y="9491"/>
                </a:cubicBezTo>
                <a:cubicBezTo>
                  <a:pt x="13421" y="9407"/>
                  <a:pt x="13412" y="9336"/>
                  <a:pt x="13375" y="9274"/>
                </a:cubicBezTo>
                <a:lnTo>
                  <a:pt x="13579" y="9164"/>
                </a:lnTo>
                <a:cubicBezTo>
                  <a:pt x="13559" y="9220"/>
                  <a:pt x="13579" y="9254"/>
                  <a:pt x="13632" y="9274"/>
                </a:cubicBezTo>
                <a:cubicBezTo>
                  <a:pt x="13686" y="9291"/>
                  <a:pt x="13731" y="9291"/>
                  <a:pt x="13768" y="9274"/>
                </a:cubicBezTo>
                <a:lnTo>
                  <a:pt x="13904" y="9054"/>
                </a:lnTo>
                <a:cubicBezTo>
                  <a:pt x="13867" y="8966"/>
                  <a:pt x="13844" y="8932"/>
                  <a:pt x="13836" y="8961"/>
                </a:cubicBezTo>
                <a:cubicBezTo>
                  <a:pt x="13827" y="8989"/>
                  <a:pt x="13850" y="8961"/>
                  <a:pt x="13904" y="8867"/>
                </a:cubicBezTo>
                <a:cubicBezTo>
                  <a:pt x="13994" y="8834"/>
                  <a:pt x="14082" y="8788"/>
                  <a:pt x="14166" y="8740"/>
                </a:cubicBezTo>
                <a:cubicBezTo>
                  <a:pt x="14254" y="8689"/>
                  <a:pt x="14339" y="8664"/>
                  <a:pt x="14432" y="8664"/>
                </a:cubicBezTo>
                <a:cubicBezTo>
                  <a:pt x="14449" y="8684"/>
                  <a:pt x="14466" y="8689"/>
                  <a:pt x="14486" y="8689"/>
                </a:cubicBezTo>
                <a:cubicBezTo>
                  <a:pt x="14539" y="8689"/>
                  <a:pt x="14565" y="8684"/>
                  <a:pt x="14565" y="8664"/>
                </a:cubicBezTo>
                <a:cubicBezTo>
                  <a:pt x="14565" y="8574"/>
                  <a:pt x="14548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1"/>
                  <a:pt x="14958" y="8001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8"/>
                </a:cubicBezTo>
                <a:lnTo>
                  <a:pt x="15282" y="7843"/>
                </a:lnTo>
                <a:lnTo>
                  <a:pt x="15757" y="7704"/>
                </a:lnTo>
                <a:lnTo>
                  <a:pt x="15811" y="7555"/>
                </a:lnTo>
                <a:lnTo>
                  <a:pt x="15675" y="7368"/>
                </a:lnTo>
                <a:cubicBezTo>
                  <a:pt x="15692" y="7368"/>
                  <a:pt x="15701" y="7351"/>
                  <a:pt x="15701" y="7312"/>
                </a:cubicBezTo>
                <a:cubicBezTo>
                  <a:pt x="15701" y="7278"/>
                  <a:pt x="15684" y="7252"/>
                  <a:pt x="15647" y="7235"/>
                </a:cubicBezTo>
                <a:cubicBezTo>
                  <a:pt x="15613" y="7213"/>
                  <a:pt x="15579" y="7196"/>
                  <a:pt x="15554" y="7179"/>
                </a:cubicBezTo>
                <a:cubicBezTo>
                  <a:pt x="15525" y="7162"/>
                  <a:pt x="15494" y="7142"/>
                  <a:pt x="15458" y="7125"/>
                </a:cubicBezTo>
                <a:lnTo>
                  <a:pt x="15404" y="7151"/>
                </a:lnTo>
                <a:lnTo>
                  <a:pt x="15458" y="7125"/>
                </a:lnTo>
                <a:lnTo>
                  <a:pt x="15540" y="7125"/>
                </a:lnTo>
                <a:lnTo>
                  <a:pt x="15715" y="7125"/>
                </a:lnTo>
                <a:cubicBezTo>
                  <a:pt x="15797" y="7125"/>
                  <a:pt x="15836" y="7086"/>
                  <a:pt x="15836" y="7004"/>
                </a:cubicBezTo>
                <a:cubicBezTo>
                  <a:pt x="15836" y="6894"/>
                  <a:pt x="15774" y="6837"/>
                  <a:pt x="15647" y="6837"/>
                </a:cubicBezTo>
                <a:cubicBezTo>
                  <a:pt x="15486" y="6837"/>
                  <a:pt x="15299" y="6877"/>
                  <a:pt x="15087" y="6953"/>
                </a:cubicBezTo>
                <a:cubicBezTo>
                  <a:pt x="14876" y="7029"/>
                  <a:pt x="14729" y="7162"/>
                  <a:pt x="14647" y="7340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40" y="7125"/>
                </a:lnTo>
                <a:cubicBezTo>
                  <a:pt x="14740" y="7086"/>
                  <a:pt x="14698" y="7063"/>
                  <a:pt x="14613" y="7046"/>
                </a:cubicBezTo>
                <a:cubicBezTo>
                  <a:pt x="14528" y="7035"/>
                  <a:pt x="14503" y="7029"/>
                  <a:pt x="14539" y="7029"/>
                </a:cubicBezTo>
                <a:cubicBezTo>
                  <a:pt x="14700" y="7029"/>
                  <a:pt x="14825" y="7015"/>
                  <a:pt x="14909" y="6976"/>
                </a:cubicBezTo>
                <a:cubicBezTo>
                  <a:pt x="14997" y="6936"/>
                  <a:pt x="15068" y="6899"/>
                  <a:pt x="15121" y="6854"/>
                </a:cubicBezTo>
                <a:cubicBezTo>
                  <a:pt x="15175" y="6809"/>
                  <a:pt x="15232" y="6767"/>
                  <a:pt x="15288" y="6716"/>
                </a:cubicBezTo>
                <a:cubicBezTo>
                  <a:pt x="15347" y="6671"/>
                  <a:pt x="15432" y="6634"/>
                  <a:pt x="15540" y="6594"/>
                </a:cubicBezTo>
                <a:cubicBezTo>
                  <a:pt x="15746" y="6634"/>
                  <a:pt x="15946" y="6645"/>
                  <a:pt x="16136" y="6623"/>
                </a:cubicBezTo>
                <a:cubicBezTo>
                  <a:pt x="16322" y="6606"/>
                  <a:pt x="16523" y="6594"/>
                  <a:pt x="16729" y="6594"/>
                </a:cubicBezTo>
                <a:cubicBezTo>
                  <a:pt x="16786" y="6561"/>
                  <a:pt x="16839" y="6524"/>
                  <a:pt x="16893" y="6484"/>
                </a:cubicBezTo>
                <a:cubicBezTo>
                  <a:pt x="16947" y="6439"/>
                  <a:pt x="16980" y="6397"/>
                  <a:pt x="17000" y="6340"/>
                </a:cubicBezTo>
                <a:lnTo>
                  <a:pt x="17311" y="6287"/>
                </a:lnTo>
                <a:cubicBezTo>
                  <a:pt x="17348" y="6323"/>
                  <a:pt x="17401" y="6315"/>
                  <a:pt x="17475" y="6258"/>
                </a:cubicBezTo>
                <a:cubicBezTo>
                  <a:pt x="17546" y="6202"/>
                  <a:pt x="17582" y="6160"/>
                  <a:pt x="17582" y="6126"/>
                </a:cubicBezTo>
                <a:cubicBezTo>
                  <a:pt x="17582" y="6033"/>
                  <a:pt x="17531" y="5976"/>
                  <a:pt x="17433" y="5951"/>
                </a:cubicBezTo>
                <a:cubicBezTo>
                  <a:pt x="17334" y="5922"/>
                  <a:pt x="17283" y="5855"/>
                  <a:pt x="17283" y="5756"/>
                </a:cubicBezTo>
                <a:cubicBezTo>
                  <a:pt x="17283" y="5739"/>
                  <a:pt x="17288" y="5714"/>
                  <a:pt x="17297" y="5680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4" y="5623"/>
                  <a:pt x="17116" y="5652"/>
                  <a:pt x="16995" y="5708"/>
                </a:cubicBezTo>
                <a:cubicBezTo>
                  <a:pt x="16870" y="5759"/>
                  <a:pt x="16786" y="5807"/>
                  <a:pt x="16729" y="5841"/>
                </a:cubicBezTo>
                <a:cubicBezTo>
                  <a:pt x="16692" y="5855"/>
                  <a:pt x="16672" y="5855"/>
                  <a:pt x="16661" y="5829"/>
                </a:cubicBezTo>
                <a:cubicBezTo>
                  <a:pt x="16653" y="5801"/>
                  <a:pt x="16650" y="5767"/>
                  <a:pt x="16650" y="5731"/>
                </a:cubicBezTo>
                <a:lnTo>
                  <a:pt x="16675" y="5756"/>
                </a:lnTo>
                <a:lnTo>
                  <a:pt x="16786" y="5705"/>
                </a:lnTo>
                <a:lnTo>
                  <a:pt x="17093" y="5595"/>
                </a:lnTo>
                <a:lnTo>
                  <a:pt x="17147" y="5539"/>
                </a:lnTo>
                <a:cubicBezTo>
                  <a:pt x="17147" y="5485"/>
                  <a:pt x="17116" y="5451"/>
                  <a:pt x="17048" y="5434"/>
                </a:cubicBezTo>
                <a:cubicBezTo>
                  <a:pt x="16980" y="5412"/>
                  <a:pt x="16927" y="5406"/>
                  <a:pt x="16893" y="5406"/>
                </a:cubicBezTo>
                <a:cubicBezTo>
                  <a:pt x="16856" y="5406"/>
                  <a:pt x="16802" y="5417"/>
                  <a:pt x="16729" y="5445"/>
                </a:cubicBezTo>
                <a:cubicBezTo>
                  <a:pt x="16658" y="5474"/>
                  <a:pt x="16622" y="5457"/>
                  <a:pt x="16622" y="5406"/>
                </a:cubicBezTo>
                <a:lnTo>
                  <a:pt x="16650" y="5349"/>
                </a:lnTo>
                <a:cubicBezTo>
                  <a:pt x="16540" y="5259"/>
                  <a:pt x="16444" y="5155"/>
                  <a:pt x="16359" y="5047"/>
                </a:cubicBezTo>
                <a:cubicBezTo>
                  <a:pt x="16271" y="4932"/>
                  <a:pt x="16229" y="4861"/>
                  <a:pt x="16229" y="4822"/>
                </a:cubicBezTo>
                <a:cubicBezTo>
                  <a:pt x="16229" y="4788"/>
                  <a:pt x="16235" y="4751"/>
                  <a:pt x="16243" y="4706"/>
                </a:cubicBezTo>
                <a:cubicBezTo>
                  <a:pt x="16252" y="4669"/>
                  <a:pt x="16229" y="4647"/>
                  <a:pt x="16175" y="4647"/>
                </a:cubicBezTo>
                <a:cubicBezTo>
                  <a:pt x="16139" y="4647"/>
                  <a:pt x="16107" y="4652"/>
                  <a:pt x="16082" y="4664"/>
                </a:cubicBezTo>
                <a:cubicBezTo>
                  <a:pt x="16054" y="4672"/>
                  <a:pt x="16040" y="4647"/>
                  <a:pt x="16040" y="4596"/>
                </a:cubicBezTo>
                <a:cubicBezTo>
                  <a:pt x="16040" y="4556"/>
                  <a:pt x="16017" y="4480"/>
                  <a:pt x="15972" y="4364"/>
                </a:cubicBezTo>
                <a:cubicBezTo>
                  <a:pt x="15927" y="4249"/>
                  <a:pt x="15864" y="4189"/>
                  <a:pt x="15783" y="4189"/>
                </a:cubicBezTo>
                <a:lnTo>
                  <a:pt x="15675" y="4299"/>
                </a:lnTo>
                <a:cubicBezTo>
                  <a:pt x="15675" y="4347"/>
                  <a:pt x="15647" y="4393"/>
                  <a:pt x="15593" y="4421"/>
                </a:cubicBezTo>
                <a:cubicBezTo>
                  <a:pt x="15540" y="4446"/>
                  <a:pt x="15511" y="4474"/>
                  <a:pt x="15511" y="4514"/>
                </a:cubicBezTo>
                <a:lnTo>
                  <a:pt x="15458" y="4514"/>
                </a:lnTo>
                <a:lnTo>
                  <a:pt x="15175" y="4672"/>
                </a:lnTo>
                <a:cubicBezTo>
                  <a:pt x="15155" y="4641"/>
                  <a:pt x="15133" y="4630"/>
                  <a:pt x="15107" y="4647"/>
                </a:cubicBezTo>
                <a:cubicBezTo>
                  <a:pt x="15079" y="4669"/>
                  <a:pt x="15048" y="4672"/>
                  <a:pt x="15011" y="4672"/>
                </a:cubicBezTo>
                <a:lnTo>
                  <a:pt x="14986" y="4672"/>
                </a:lnTo>
                <a:lnTo>
                  <a:pt x="14958" y="4700"/>
                </a:lnTo>
                <a:cubicBezTo>
                  <a:pt x="15028" y="4700"/>
                  <a:pt x="15062" y="4664"/>
                  <a:pt x="15054" y="4579"/>
                </a:cubicBezTo>
                <a:cubicBezTo>
                  <a:pt x="15042" y="4497"/>
                  <a:pt x="15011" y="4457"/>
                  <a:pt x="14958" y="4457"/>
                </a:cubicBezTo>
                <a:lnTo>
                  <a:pt x="14740" y="4514"/>
                </a:lnTo>
                <a:cubicBezTo>
                  <a:pt x="14706" y="4514"/>
                  <a:pt x="14683" y="4508"/>
                  <a:pt x="14681" y="4497"/>
                </a:cubicBezTo>
                <a:cubicBezTo>
                  <a:pt x="14675" y="4491"/>
                  <a:pt x="14683" y="4474"/>
                  <a:pt x="14709" y="4446"/>
                </a:cubicBezTo>
                <a:cubicBezTo>
                  <a:pt x="14731" y="4421"/>
                  <a:pt x="14751" y="4387"/>
                  <a:pt x="14768" y="4347"/>
                </a:cubicBezTo>
                <a:cubicBezTo>
                  <a:pt x="14788" y="4316"/>
                  <a:pt x="14788" y="4277"/>
                  <a:pt x="14768" y="4243"/>
                </a:cubicBezTo>
                <a:cubicBezTo>
                  <a:pt x="14751" y="4203"/>
                  <a:pt x="14720" y="4203"/>
                  <a:pt x="14681" y="4226"/>
                </a:cubicBezTo>
                <a:cubicBezTo>
                  <a:pt x="14641" y="4254"/>
                  <a:pt x="14618" y="4254"/>
                  <a:pt x="14618" y="4215"/>
                </a:cubicBezTo>
                <a:lnTo>
                  <a:pt x="14700" y="4215"/>
                </a:lnTo>
                <a:lnTo>
                  <a:pt x="14768" y="4150"/>
                </a:lnTo>
                <a:cubicBezTo>
                  <a:pt x="14788" y="4127"/>
                  <a:pt x="14780" y="4099"/>
                  <a:pt x="14748" y="4057"/>
                </a:cubicBezTo>
                <a:cubicBezTo>
                  <a:pt x="14717" y="4006"/>
                  <a:pt x="14692" y="3977"/>
                  <a:pt x="14675" y="3958"/>
                </a:cubicBezTo>
                <a:lnTo>
                  <a:pt x="14376" y="3907"/>
                </a:lnTo>
                <a:lnTo>
                  <a:pt x="14186" y="3740"/>
                </a:lnTo>
                <a:cubicBezTo>
                  <a:pt x="14169" y="3757"/>
                  <a:pt x="14135" y="3746"/>
                  <a:pt x="14087" y="3704"/>
                </a:cubicBezTo>
                <a:cubicBezTo>
                  <a:pt x="14036" y="3658"/>
                  <a:pt x="13994" y="3625"/>
                  <a:pt x="13957" y="3610"/>
                </a:cubicBezTo>
                <a:lnTo>
                  <a:pt x="13740" y="3687"/>
                </a:lnTo>
                <a:lnTo>
                  <a:pt x="13211" y="3565"/>
                </a:lnTo>
                <a:cubicBezTo>
                  <a:pt x="13178" y="3565"/>
                  <a:pt x="13141" y="3577"/>
                  <a:pt x="13104" y="3599"/>
                </a:cubicBezTo>
                <a:cubicBezTo>
                  <a:pt x="13070" y="3625"/>
                  <a:pt x="13050" y="3653"/>
                  <a:pt x="13050" y="3687"/>
                </a:cubicBezTo>
                <a:cubicBezTo>
                  <a:pt x="13050" y="3726"/>
                  <a:pt x="13070" y="3752"/>
                  <a:pt x="13104" y="3769"/>
                </a:cubicBezTo>
                <a:cubicBezTo>
                  <a:pt x="13141" y="3786"/>
                  <a:pt x="13158" y="3814"/>
                  <a:pt x="13158" y="3850"/>
                </a:cubicBezTo>
                <a:cubicBezTo>
                  <a:pt x="13158" y="3884"/>
                  <a:pt x="13172" y="3983"/>
                  <a:pt x="13200" y="4138"/>
                </a:cubicBezTo>
                <a:cubicBezTo>
                  <a:pt x="13226" y="4299"/>
                  <a:pt x="13203" y="4359"/>
                  <a:pt x="13132" y="4325"/>
                </a:cubicBezTo>
                <a:lnTo>
                  <a:pt x="12997" y="4514"/>
                </a:lnTo>
                <a:cubicBezTo>
                  <a:pt x="13014" y="4548"/>
                  <a:pt x="13045" y="4579"/>
                  <a:pt x="13090" y="4607"/>
                </a:cubicBezTo>
                <a:cubicBezTo>
                  <a:pt x="13138" y="4635"/>
                  <a:pt x="13180" y="4669"/>
                  <a:pt x="13226" y="4706"/>
                </a:cubicBezTo>
                <a:cubicBezTo>
                  <a:pt x="13271" y="4751"/>
                  <a:pt x="13313" y="4793"/>
                  <a:pt x="13347" y="4850"/>
                </a:cubicBezTo>
                <a:cubicBezTo>
                  <a:pt x="13384" y="4903"/>
                  <a:pt x="13392" y="4988"/>
                  <a:pt x="13375" y="5093"/>
                </a:cubicBezTo>
                <a:lnTo>
                  <a:pt x="12768" y="5510"/>
                </a:lnTo>
                <a:lnTo>
                  <a:pt x="12768" y="5567"/>
                </a:lnTo>
                <a:cubicBezTo>
                  <a:pt x="12768" y="5637"/>
                  <a:pt x="12785" y="5705"/>
                  <a:pt x="12822" y="5770"/>
                </a:cubicBezTo>
                <a:cubicBezTo>
                  <a:pt x="12855" y="5832"/>
                  <a:pt x="12892" y="5914"/>
                  <a:pt x="12929" y="6013"/>
                </a:cubicBezTo>
                <a:cubicBezTo>
                  <a:pt x="13019" y="6052"/>
                  <a:pt x="13062" y="6081"/>
                  <a:pt x="13059" y="6106"/>
                </a:cubicBezTo>
                <a:cubicBezTo>
                  <a:pt x="13053" y="6134"/>
                  <a:pt x="13022" y="6162"/>
                  <a:pt x="12963" y="6191"/>
                </a:cubicBezTo>
                <a:cubicBezTo>
                  <a:pt x="12903" y="6216"/>
                  <a:pt x="12850" y="6244"/>
                  <a:pt x="12793" y="6273"/>
                </a:cubicBezTo>
                <a:cubicBezTo>
                  <a:pt x="12740" y="6295"/>
                  <a:pt x="12714" y="6321"/>
                  <a:pt x="12714" y="6337"/>
                </a:cubicBezTo>
                <a:cubicBezTo>
                  <a:pt x="12714" y="6354"/>
                  <a:pt x="12694" y="6366"/>
                  <a:pt x="12658" y="6366"/>
                </a:cubicBezTo>
                <a:lnTo>
                  <a:pt x="12550" y="6366"/>
                </a:lnTo>
                <a:lnTo>
                  <a:pt x="12497" y="6366"/>
                </a:lnTo>
                <a:cubicBezTo>
                  <a:pt x="12497" y="6343"/>
                  <a:pt x="12505" y="6332"/>
                  <a:pt x="12522" y="6321"/>
                </a:cubicBezTo>
                <a:cubicBezTo>
                  <a:pt x="12542" y="6315"/>
                  <a:pt x="12550" y="6295"/>
                  <a:pt x="12550" y="6256"/>
                </a:cubicBezTo>
                <a:lnTo>
                  <a:pt x="12293" y="6095"/>
                </a:lnTo>
                <a:lnTo>
                  <a:pt x="12293" y="6123"/>
                </a:lnTo>
                <a:lnTo>
                  <a:pt x="12186" y="5903"/>
                </a:lnTo>
                <a:cubicBezTo>
                  <a:pt x="12220" y="5815"/>
                  <a:pt x="12225" y="5747"/>
                  <a:pt x="12200" y="5711"/>
                </a:cubicBezTo>
                <a:cubicBezTo>
                  <a:pt x="12172" y="5666"/>
                  <a:pt x="12158" y="5620"/>
                  <a:pt x="12158" y="5567"/>
                </a:cubicBezTo>
                <a:cubicBezTo>
                  <a:pt x="12158" y="5423"/>
                  <a:pt x="12093" y="5352"/>
                  <a:pt x="11963" y="5352"/>
                </a:cubicBezTo>
                <a:cubicBezTo>
                  <a:pt x="11833" y="5352"/>
                  <a:pt x="11694" y="5369"/>
                  <a:pt x="11550" y="5409"/>
                </a:cubicBezTo>
                <a:cubicBezTo>
                  <a:pt x="11584" y="5386"/>
                  <a:pt x="11581" y="5361"/>
                  <a:pt x="11536" y="5321"/>
                </a:cubicBezTo>
                <a:cubicBezTo>
                  <a:pt x="11491" y="5276"/>
                  <a:pt x="11460" y="5259"/>
                  <a:pt x="11440" y="5259"/>
                </a:cubicBezTo>
                <a:cubicBezTo>
                  <a:pt x="11296" y="5259"/>
                  <a:pt x="11126" y="5194"/>
                  <a:pt x="10926" y="5067"/>
                </a:cubicBezTo>
                <a:cubicBezTo>
                  <a:pt x="10731" y="4946"/>
                  <a:pt x="10567" y="4881"/>
                  <a:pt x="10440" y="4881"/>
                </a:cubicBezTo>
                <a:cubicBezTo>
                  <a:pt x="10386" y="4881"/>
                  <a:pt x="10321" y="4892"/>
                  <a:pt x="10250" y="4906"/>
                </a:cubicBezTo>
                <a:cubicBezTo>
                  <a:pt x="10180" y="4923"/>
                  <a:pt x="10112" y="4946"/>
                  <a:pt x="10047" y="4963"/>
                </a:cubicBezTo>
                <a:cubicBezTo>
                  <a:pt x="10084" y="4946"/>
                  <a:pt x="10106" y="4898"/>
                  <a:pt x="10115" y="4824"/>
                </a:cubicBezTo>
                <a:lnTo>
                  <a:pt x="9940" y="4516"/>
                </a:lnTo>
                <a:lnTo>
                  <a:pt x="9911" y="4488"/>
                </a:lnTo>
                <a:cubicBezTo>
                  <a:pt x="9858" y="4488"/>
                  <a:pt x="9796" y="4511"/>
                  <a:pt x="9725" y="4553"/>
                </a:cubicBezTo>
                <a:cubicBezTo>
                  <a:pt x="9651" y="4598"/>
                  <a:pt x="9615" y="4559"/>
                  <a:pt x="9615" y="4435"/>
                </a:cubicBezTo>
                <a:cubicBezTo>
                  <a:pt x="9615" y="4418"/>
                  <a:pt x="9623" y="4401"/>
                  <a:pt x="9643" y="4378"/>
                </a:cubicBezTo>
                <a:cubicBezTo>
                  <a:pt x="9660" y="4361"/>
                  <a:pt x="9660" y="4344"/>
                  <a:pt x="9643" y="4327"/>
                </a:cubicBezTo>
                <a:cubicBezTo>
                  <a:pt x="9623" y="4217"/>
                  <a:pt x="9646" y="4124"/>
                  <a:pt x="9711" y="4048"/>
                </a:cubicBezTo>
                <a:cubicBezTo>
                  <a:pt x="9773" y="3969"/>
                  <a:pt x="9824" y="3887"/>
                  <a:pt x="9858" y="3799"/>
                </a:cubicBezTo>
                <a:cubicBezTo>
                  <a:pt x="9894" y="3760"/>
                  <a:pt x="9911" y="3729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9" y="3638"/>
                  <a:pt x="10109" y="3616"/>
                  <a:pt x="10177" y="3579"/>
                </a:cubicBezTo>
                <a:cubicBezTo>
                  <a:pt x="10245" y="3534"/>
                  <a:pt x="10321" y="3506"/>
                  <a:pt x="10414" y="3492"/>
                </a:cubicBezTo>
                <a:lnTo>
                  <a:pt x="10440" y="3407"/>
                </a:lnTo>
                <a:cubicBezTo>
                  <a:pt x="10440" y="3370"/>
                  <a:pt x="10344" y="3342"/>
                  <a:pt x="10149" y="3314"/>
                </a:cubicBezTo>
                <a:cubicBezTo>
                  <a:pt x="9957" y="3286"/>
                  <a:pt x="9858" y="3255"/>
                  <a:pt x="9858" y="3221"/>
                </a:cubicBezTo>
                <a:lnTo>
                  <a:pt x="9886" y="3192"/>
                </a:lnTo>
                <a:cubicBezTo>
                  <a:pt x="10067" y="3243"/>
                  <a:pt x="10202" y="3274"/>
                  <a:pt x="10298" y="3286"/>
                </a:cubicBezTo>
                <a:cubicBezTo>
                  <a:pt x="10392" y="3297"/>
                  <a:pt x="10471" y="3286"/>
                  <a:pt x="10536" y="3260"/>
                </a:cubicBezTo>
                <a:cubicBezTo>
                  <a:pt x="10598" y="3232"/>
                  <a:pt x="10671" y="3198"/>
                  <a:pt x="10759" y="3147"/>
                </a:cubicBezTo>
                <a:cubicBezTo>
                  <a:pt x="10844" y="3105"/>
                  <a:pt x="10977" y="3043"/>
                  <a:pt x="11157" y="2961"/>
                </a:cubicBezTo>
                <a:cubicBezTo>
                  <a:pt x="11157" y="2927"/>
                  <a:pt x="11061" y="2890"/>
                  <a:pt x="10866" y="2851"/>
                </a:cubicBezTo>
                <a:cubicBezTo>
                  <a:pt x="10671" y="2817"/>
                  <a:pt x="10550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9" y="2775"/>
                </a:cubicBezTo>
                <a:cubicBezTo>
                  <a:pt x="10858" y="2789"/>
                  <a:pt x="10906" y="2806"/>
                  <a:pt x="10940" y="2828"/>
                </a:cubicBezTo>
                <a:cubicBezTo>
                  <a:pt x="10940" y="2862"/>
                  <a:pt x="10968" y="2885"/>
                  <a:pt x="11022" y="2896"/>
                </a:cubicBezTo>
                <a:cubicBezTo>
                  <a:pt x="11075" y="2902"/>
                  <a:pt x="11121" y="2907"/>
                  <a:pt x="11157" y="2907"/>
                </a:cubicBezTo>
                <a:lnTo>
                  <a:pt x="11361" y="2775"/>
                </a:lnTo>
                <a:lnTo>
                  <a:pt x="11361" y="2690"/>
                </a:lnTo>
                <a:lnTo>
                  <a:pt x="11307" y="2608"/>
                </a:lnTo>
                <a:lnTo>
                  <a:pt x="11604" y="2554"/>
                </a:lnTo>
                <a:cubicBezTo>
                  <a:pt x="11584" y="2537"/>
                  <a:pt x="11590" y="2521"/>
                  <a:pt x="11615" y="2504"/>
                </a:cubicBezTo>
                <a:cubicBezTo>
                  <a:pt x="11643" y="2481"/>
                  <a:pt x="11666" y="2475"/>
                  <a:pt x="11683" y="2475"/>
                </a:cubicBezTo>
                <a:cubicBezTo>
                  <a:pt x="11739" y="2475"/>
                  <a:pt x="11793" y="2504"/>
                  <a:pt x="11852" y="2554"/>
                </a:cubicBezTo>
                <a:cubicBezTo>
                  <a:pt x="11912" y="2608"/>
                  <a:pt x="11951" y="2636"/>
                  <a:pt x="11968" y="2636"/>
                </a:cubicBezTo>
                <a:lnTo>
                  <a:pt x="12239" y="2532"/>
                </a:lnTo>
                <a:cubicBezTo>
                  <a:pt x="12220" y="2509"/>
                  <a:pt x="12245" y="2498"/>
                  <a:pt x="12313" y="2487"/>
                </a:cubicBezTo>
                <a:cubicBezTo>
                  <a:pt x="12381" y="2481"/>
                  <a:pt x="12401" y="2453"/>
                  <a:pt x="12375" y="2410"/>
                </a:cubicBezTo>
                <a:lnTo>
                  <a:pt x="12186" y="2190"/>
                </a:lnTo>
                <a:cubicBezTo>
                  <a:pt x="12166" y="2190"/>
                  <a:pt x="12152" y="2179"/>
                  <a:pt x="12143" y="2151"/>
                </a:cubicBezTo>
                <a:cubicBezTo>
                  <a:pt x="12135" y="2122"/>
                  <a:pt x="12141" y="2111"/>
                  <a:pt x="12158" y="2111"/>
                </a:cubicBezTo>
                <a:cubicBezTo>
                  <a:pt x="12248" y="2111"/>
                  <a:pt x="12273" y="2063"/>
                  <a:pt x="12239" y="1973"/>
                </a:cubicBezTo>
                <a:cubicBezTo>
                  <a:pt x="12166" y="1942"/>
                  <a:pt x="12090" y="1896"/>
                  <a:pt x="12011" y="1848"/>
                </a:cubicBezTo>
                <a:cubicBezTo>
                  <a:pt x="11929" y="1798"/>
                  <a:pt x="11838" y="1769"/>
                  <a:pt x="11739" y="1769"/>
                </a:cubicBezTo>
                <a:cubicBezTo>
                  <a:pt x="11703" y="1769"/>
                  <a:pt x="11663" y="1781"/>
                  <a:pt x="11615" y="1798"/>
                </a:cubicBezTo>
                <a:cubicBezTo>
                  <a:pt x="11573" y="1820"/>
                  <a:pt x="11550" y="1848"/>
                  <a:pt x="11550" y="1891"/>
                </a:cubicBezTo>
                <a:cubicBezTo>
                  <a:pt x="11550" y="1930"/>
                  <a:pt x="11573" y="1947"/>
                  <a:pt x="11615" y="1947"/>
                </a:cubicBezTo>
                <a:cubicBezTo>
                  <a:pt x="11663" y="1947"/>
                  <a:pt x="11694" y="1964"/>
                  <a:pt x="11711" y="2001"/>
                </a:cubicBezTo>
                <a:cubicBezTo>
                  <a:pt x="11748" y="2040"/>
                  <a:pt x="11739" y="2057"/>
                  <a:pt x="11683" y="2057"/>
                </a:cubicBezTo>
                <a:cubicBezTo>
                  <a:pt x="11629" y="2057"/>
                  <a:pt x="11604" y="2063"/>
                  <a:pt x="11604" y="2083"/>
                </a:cubicBezTo>
                <a:cubicBezTo>
                  <a:pt x="11530" y="2083"/>
                  <a:pt x="11462" y="2134"/>
                  <a:pt x="11400" y="2244"/>
                </a:cubicBezTo>
                <a:cubicBezTo>
                  <a:pt x="11338" y="2354"/>
                  <a:pt x="11256" y="2433"/>
                  <a:pt x="11157" y="2475"/>
                </a:cubicBezTo>
                <a:cubicBezTo>
                  <a:pt x="11121" y="2475"/>
                  <a:pt x="11107" y="2464"/>
                  <a:pt x="11118" y="2441"/>
                </a:cubicBezTo>
                <a:cubicBezTo>
                  <a:pt x="11126" y="2422"/>
                  <a:pt x="11121" y="2399"/>
                  <a:pt x="11104" y="2382"/>
                </a:cubicBezTo>
                <a:cubicBezTo>
                  <a:pt x="11084" y="2343"/>
                  <a:pt x="11053" y="2320"/>
                  <a:pt x="11008" y="2311"/>
                </a:cubicBezTo>
                <a:cubicBezTo>
                  <a:pt x="10962" y="2306"/>
                  <a:pt x="10940" y="2283"/>
                  <a:pt x="10940" y="2244"/>
                </a:cubicBezTo>
                <a:cubicBezTo>
                  <a:pt x="10940" y="2210"/>
                  <a:pt x="10962" y="2151"/>
                  <a:pt x="11008" y="2069"/>
                </a:cubicBezTo>
                <a:cubicBezTo>
                  <a:pt x="11053" y="1990"/>
                  <a:pt x="10993" y="1947"/>
                  <a:pt x="10832" y="1947"/>
                </a:cubicBezTo>
                <a:cubicBezTo>
                  <a:pt x="10759" y="1947"/>
                  <a:pt x="10708" y="1973"/>
                  <a:pt x="10677" y="2029"/>
                </a:cubicBezTo>
                <a:cubicBezTo>
                  <a:pt x="10646" y="2083"/>
                  <a:pt x="10612" y="2134"/>
                  <a:pt x="10575" y="2190"/>
                </a:cubicBezTo>
                <a:lnTo>
                  <a:pt x="10279" y="1851"/>
                </a:lnTo>
                <a:lnTo>
                  <a:pt x="10047" y="1826"/>
                </a:lnTo>
                <a:cubicBezTo>
                  <a:pt x="10047" y="1753"/>
                  <a:pt x="10064" y="1693"/>
                  <a:pt x="10095" y="1640"/>
                </a:cubicBezTo>
                <a:cubicBezTo>
                  <a:pt x="10126" y="1583"/>
                  <a:pt x="10084" y="1512"/>
                  <a:pt x="9965" y="1425"/>
                </a:cubicBezTo>
                <a:cubicBezTo>
                  <a:pt x="9911" y="1385"/>
                  <a:pt x="9863" y="1354"/>
                  <a:pt x="9818" y="1321"/>
                </a:cubicBezTo>
                <a:cubicBezTo>
                  <a:pt x="9773" y="1292"/>
                  <a:pt x="9725" y="1275"/>
                  <a:pt x="9671" y="1275"/>
                </a:cubicBezTo>
                <a:cubicBezTo>
                  <a:pt x="9651" y="1275"/>
                  <a:pt x="9609" y="1292"/>
                  <a:pt x="9541" y="1338"/>
                </a:cubicBezTo>
                <a:cubicBezTo>
                  <a:pt x="9473" y="1377"/>
                  <a:pt x="9411" y="1414"/>
                  <a:pt x="9358" y="1448"/>
                </a:cubicBezTo>
                <a:cubicBezTo>
                  <a:pt x="9304" y="1487"/>
                  <a:pt x="9276" y="1524"/>
                  <a:pt x="9276" y="1558"/>
                </a:cubicBezTo>
                <a:cubicBezTo>
                  <a:pt x="9276" y="1597"/>
                  <a:pt x="9321" y="1614"/>
                  <a:pt x="9411" y="1614"/>
                </a:cubicBezTo>
                <a:lnTo>
                  <a:pt x="9386" y="1614"/>
                </a:lnTo>
                <a:cubicBezTo>
                  <a:pt x="9329" y="1614"/>
                  <a:pt x="9304" y="1645"/>
                  <a:pt x="9304" y="1724"/>
                </a:cubicBezTo>
                <a:cubicBezTo>
                  <a:pt x="9304" y="1738"/>
                  <a:pt x="9346" y="1761"/>
                  <a:pt x="9434" y="1789"/>
                </a:cubicBezTo>
                <a:cubicBezTo>
                  <a:pt x="9519" y="1818"/>
                  <a:pt x="9578" y="1829"/>
                  <a:pt x="9615" y="1829"/>
                </a:cubicBezTo>
                <a:cubicBezTo>
                  <a:pt x="9651" y="1812"/>
                  <a:pt x="9677" y="1818"/>
                  <a:pt x="9697" y="1851"/>
                </a:cubicBezTo>
                <a:cubicBezTo>
                  <a:pt x="9714" y="1882"/>
                  <a:pt x="9742" y="1894"/>
                  <a:pt x="9779" y="1894"/>
                </a:cubicBezTo>
                <a:lnTo>
                  <a:pt x="9886" y="1854"/>
                </a:lnTo>
                <a:lnTo>
                  <a:pt x="9886" y="1922"/>
                </a:lnTo>
                <a:cubicBezTo>
                  <a:pt x="9866" y="1945"/>
                  <a:pt x="9858" y="1962"/>
                  <a:pt x="9858" y="1976"/>
                </a:cubicBezTo>
                <a:lnTo>
                  <a:pt x="9886" y="2086"/>
                </a:lnTo>
                <a:lnTo>
                  <a:pt x="9615" y="2218"/>
                </a:lnTo>
                <a:cubicBezTo>
                  <a:pt x="9598" y="2235"/>
                  <a:pt x="9578" y="2247"/>
                  <a:pt x="9561" y="2247"/>
                </a:cubicBezTo>
                <a:cubicBezTo>
                  <a:pt x="9544" y="2247"/>
                  <a:pt x="9521" y="2258"/>
                  <a:pt x="9493" y="2275"/>
                </a:cubicBezTo>
                <a:cubicBezTo>
                  <a:pt x="9493" y="2329"/>
                  <a:pt x="9519" y="2385"/>
                  <a:pt x="9567" y="2444"/>
                </a:cubicBezTo>
                <a:cubicBezTo>
                  <a:pt x="9618" y="2501"/>
                  <a:pt x="9564" y="2535"/>
                  <a:pt x="9411" y="2535"/>
                </a:cubicBezTo>
                <a:lnTo>
                  <a:pt x="9329" y="2478"/>
                </a:lnTo>
                <a:cubicBezTo>
                  <a:pt x="9329" y="2408"/>
                  <a:pt x="9259" y="2346"/>
                  <a:pt x="9109" y="2298"/>
                </a:cubicBezTo>
                <a:cubicBezTo>
                  <a:pt x="8959" y="2247"/>
                  <a:pt x="8778" y="2213"/>
                  <a:pt x="8566" y="2193"/>
                </a:cubicBezTo>
                <a:cubicBezTo>
                  <a:pt x="8355" y="2176"/>
                  <a:pt x="8143" y="2165"/>
                  <a:pt x="7931" y="2154"/>
                </a:cubicBezTo>
                <a:cubicBezTo>
                  <a:pt x="7719" y="2142"/>
                  <a:pt x="7558" y="2137"/>
                  <a:pt x="7450" y="2137"/>
                </a:cubicBezTo>
                <a:lnTo>
                  <a:pt x="7004" y="2275"/>
                </a:lnTo>
                <a:lnTo>
                  <a:pt x="7114" y="2535"/>
                </a:lnTo>
                <a:cubicBezTo>
                  <a:pt x="7078" y="2535"/>
                  <a:pt x="7055" y="2546"/>
                  <a:pt x="7046" y="2572"/>
                </a:cubicBezTo>
                <a:cubicBezTo>
                  <a:pt x="7035" y="2600"/>
                  <a:pt x="7049" y="2622"/>
                  <a:pt x="7086" y="2639"/>
                </a:cubicBezTo>
                <a:cubicBezTo>
                  <a:pt x="7049" y="2605"/>
                  <a:pt x="6981" y="2540"/>
                  <a:pt x="6883" y="2444"/>
                </a:cubicBezTo>
                <a:cubicBezTo>
                  <a:pt x="6784" y="2346"/>
                  <a:pt x="6716" y="2303"/>
                  <a:pt x="6679" y="2303"/>
                </a:cubicBezTo>
                <a:lnTo>
                  <a:pt x="6450" y="2242"/>
                </a:lnTo>
                <a:close/>
                <a:moveTo>
                  <a:pt x="8114" y="1663"/>
                </a:moveTo>
                <a:cubicBezTo>
                  <a:pt x="8078" y="1640"/>
                  <a:pt x="8033" y="1623"/>
                  <a:pt x="7979" y="1609"/>
                </a:cubicBezTo>
                <a:cubicBezTo>
                  <a:pt x="7925" y="1592"/>
                  <a:pt x="7880" y="1581"/>
                  <a:pt x="7843" y="1581"/>
                </a:cubicBezTo>
                <a:cubicBezTo>
                  <a:pt x="7807" y="1581"/>
                  <a:pt x="7733" y="1604"/>
                  <a:pt x="7620" y="1646"/>
                </a:cubicBezTo>
                <a:cubicBezTo>
                  <a:pt x="7507" y="1691"/>
                  <a:pt x="7380" y="1745"/>
                  <a:pt x="7241" y="1801"/>
                </a:cubicBezTo>
                <a:cubicBezTo>
                  <a:pt x="7100" y="1860"/>
                  <a:pt x="6967" y="1917"/>
                  <a:pt x="6843" y="1971"/>
                </a:cubicBezTo>
                <a:cubicBezTo>
                  <a:pt x="6716" y="2027"/>
                  <a:pt x="6631" y="2061"/>
                  <a:pt x="6586" y="2081"/>
                </a:cubicBezTo>
                <a:cubicBezTo>
                  <a:pt x="6713" y="2061"/>
                  <a:pt x="6826" y="2027"/>
                  <a:pt x="6931" y="1971"/>
                </a:cubicBezTo>
                <a:cubicBezTo>
                  <a:pt x="7032" y="1917"/>
                  <a:pt x="7143" y="1889"/>
                  <a:pt x="7261" y="1889"/>
                </a:cubicBezTo>
                <a:lnTo>
                  <a:pt x="7343" y="1945"/>
                </a:lnTo>
                <a:cubicBezTo>
                  <a:pt x="7397" y="1962"/>
                  <a:pt x="7445" y="1971"/>
                  <a:pt x="7493" y="1971"/>
                </a:cubicBezTo>
                <a:cubicBezTo>
                  <a:pt x="7538" y="1971"/>
                  <a:pt x="7578" y="1988"/>
                  <a:pt x="7612" y="2027"/>
                </a:cubicBezTo>
                <a:cubicBezTo>
                  <a:pt x="7685" y="2010"/>
                  <a:pt x="7761" y="2016"/>
                  <a:pt x="7843" y="2055"/>
                </a:cubicBezTo>
                <a:lnTo>
                  <a:pt x="7925" y="1999"/>
                </a:lnTo>
                <a:lnTo>
                  <a:pt x="7925" y="1889"/>
                </a:lnTo>
                <a:lnTo>
                  <a:pt x="7897" y="1824"/>
                </a:lnTo>
                <a:lnTo>
                  <a:pt x="7979" y="1849"/>
                </a:lnTo>
                <a:cubicBezTo>
                  <a:pt x="8033" y="1849"/>
                  <a:pt x="8086" y="1807"/>
                  <a:pt x="8140" y="1719"/>
                </a:cubicBezTo>
                <a:lnTo>
                  <a:pt x="8114" y="1663"/>
                </a:lnTo>
                <a:close/>
                <a:moveTo>
                  <a:pt x="12497" y="20256"/>
                </a:moveTo>
                <a:cubicBezTo>
                  <a:pt x="12497" y="20307"/>
                  <a:pt x="12488" y="20333"/>
                  <a:pt x="12468" y="20355"/>
                </a:cubicBezTo>
                <a:cubicBezTo>
                  <a:pt x="13505" y="20174"/>
                  <a:pt x="14486" y="19838"/>
                  <a:pt x="15404" y="19347"/>
                </a:cubicBezTo>
                <a:cubicBezTo>
                  <a:pt x="16322" y="18856"/>
                  <a:pt x="17144" y="18224"/>
                  <a:pt x="17865" y="17450"/>
                </a:cubicBezTo>
                <a:lnTo>
                  <a:pt x="17839" y="17450"/>
                </a:lnTo>
                <a:cubicBezTo>
                  <a:pt x="17766" y="17484"/>
                  <a:pt x="17704" y="17484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5" y="17450"/>
                </a:lnTo>
                <a:lnTo>
                  <a:pt x="17311" y="17555"/>
                </a:lnTo>
                <a:lnTo>
                  <a:pt x="17339" y="17450"/>
                </a:lnTo>
                <a:cubicBezTo>
                  <a:pt x="17283" y="17377"/>
                  <a:pt x="17221" y="17306"/>
                  <a:pt x="17147" y="17247"/>
                </a:cubicBezTo>
                <a:lnTo>
                  <a:pt x="17094" y="17219"/>
                </a:lnTo>
                <a:cubicBezTo>
                  <a:pt x="17060" y="17219"/>
                  <a:pt x="17040" y="17252"/>
                  <a:pt x="17040" y="17323"/>
                </a:cubicBezTo>
                <a:cubicBezTo>
                  <a:pt x="17060" y="17179"/>
                  <a:pt x="17020" y="17058"/>
                  <a:pt x="16927" y="16953"/>
                </a:cubicBezTo>
                <a:cubicBezTo>
                  <a:pt x="16831" y="16849"/>
                  <a:pt x="16712" y="16798"/>
                  <a:pt x="16568" y="16798"/>
                </a:cubicBezTo>
                <a:cubicBezTo>
                  <a:pt x="16568" y="16815"/>
                  <a:pt x="16560" y="16826"/>
                  <a:pt x="16540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2"/>
                </a:lnTo>
                <a:lnTo>
                  <a:pt x="16418" y="16501"/>
                </a:lnTo>
                <a:lnTo>
                  <a:pt x="16390" y="16530"/>
                </a:lnTo>
                <a:cubicBezTo>
                  <a:pt x="16266" y="16513"/>
                  <a:pt x="16175" y="16439"/>
                  <a:pt x="16122" y="16315"/>
                </a:cubicBezTo>
                <a:lnTo>
                  <a:pt x="16068" y="16287"/>
                </a:lnTo>
                <a:lnTo>
                  <a:pt x="16040" y="16315"/>
                </a:lnTo>
                <a:lnTo>
                  <a:pt x="15986" y="16341"/>
                </a:lnTo>
                <a:cubicBezTo>
                  <a:pt x="15879" y="16374"/>
                  <a:pt x="15783" y="16414"/>
                  <a:pt x="15701" y="16445"/>
                </a:cubicBezTo>
                <a:cubicBezTo>
                  <a:pt x="15593" y="16414"/>
                  <a:pt x="15511" y="16363"/>
                  <a:pt x="15458" y="16315"/>
                </a:cubicBezTo>
                <a:lnTo>
                  <a:pt x="15093" y="16341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3" y="16109"/>
                  <a:pt x="14949" y="16078"/>
                  <a:pt x="14876" y="16078"/>
                </a:cubicBezTo>
                <a:cubicBezTo>
                  <a:pt x="14788" y="16078"/>
                  <a:pt x="14695" y="16089"/>
                  <a:pt x="14599" y="16106"/>
                </a:cubicBezTo>
                <a:cubicBezTo>
                  <a:pt x="14505" y="16123"/>
                  <a:pt x="14440" y="16185"/>
                  <a:pt x="14404" y="16281"/>
                </a:cubicBezTo>
                <a:cubicBezTo>
                  <a:pt x="14404" y="16312"/>
                  <a:pt x="14412" y="16352"/>
                  <a:pt x="14432" y="16386"/>
                </a:cubicBezTo>
                <a:cubicBezTo>
                  <a:pt x="14449" y="16425"/>
                  <a:pt x="14466" y="16451"/>
                  <a:pt x="14486" y="16468"/>
                </a:cubicBezTo>
                <a:lnTo>
                  <a:pt x="14486" y="16578"/>
                </a:lnTo>
                <a:lnTo>
                  <a:pt x="14457" y="16657"/>
                </a:lnTo>
                <a:lnTo>
                  <a:pt x="14404" y="16682"/>
                </a:lnTo>
                <a:lnTo>
                  <a:pt x="14376" y="16682"/>
                </a:lnTo>
                <a:lnTo>
                  <a:pt x="14296" y="16468"/>
                </a:lnTo>
                <a:lnTo>
                  <a:pt x="14376" y="16335"/>
                </a:lnTo>
                <a:cubicBezTo>
                  <a:pt x="14359" y="16298"/>
                  <a:pt x="14350" y="16247"/>
                  <a:pt x="14350" y="16191"/>
                </a:cubicBezTo>
                <a:cubicBezTo>
                  <a:pt x="14350" y="16132"/>
                  <a:pt x="14339" y="16087"/>
                  <a:pt x="14322" y="16050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2"/>
                </a:lnTo>
                <a:lnTo>
                  <a:pt x="13904" y="16132"/>
                </a:lnTo>
                <a:lnTo>
                  <a:pt x="13850" y="16188"/>
                </a:lnTo>
                <a:cubicBezTo>
                  <a:pt x="13830" y="16202"/>
                  <a:pt x="13822" y="16219"/>
                  <a:pt x="13822" y="16236"/>
                </a:cubicBezTo>
                <a:cubicBezTo>
                  <a:pt x="13822" y="16259"/>
                  <a:pt x="13813" y="16270"/>
                  <a:pt x="13794" y="16281"/>
                </a:cubicBezTo>
                <a:lnTo>
                  <a:pt x="13768" y="16236"/>
                </a:lnTo>
                <a:lnTo>
                  <a:pt x="13661" y="16236"/>
                </a:lnTo>
                <a:cubicBezTo>
                  <a:pt x="13587" y="16313"/>
                  <a:pt x="13548" y="16397"/>
                  <a:pt x="13539" y="16496"/>
                </a:cubicBezTo>
                <a:lnTo>
                  <a:pt x="13579" y="16550"/>
                </a:lnTo>
                <a:lnTo>
                  <a:pt x="13457" y="16629"/>
                </a:lnTo>
                <a:lnTo>
                  <a:pt x="13429" y="16682"/>
                </a:lnTo>
                <a:lnTo>
                  <a:pt x="13347" y="16739"/>
                </a:lnTo>
                <a:cubicBezTo>
                  <a:pt x="13347" y="16756"/>
                  <a:pt x="13344" y="16767"/>
                  <a:pt x="13336" y="16767"/>
                </a:cubicBezTo>
                <a:cubicBezTo>
                  <a:pt x="13325" y="16767"/>
                  <a:pt x="13322" y="16778"/>
                  <a:pt x="13322" y="16793"/>
                </a:cubicBezTo>
                <a:lnTo>
                  <a:pt x="13322" y="16821"/>
                </a:lnTo>
                <a:lnTo>
                  <a:pt x="13322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9"/>
                </a:lnTo>
                <a:cubicBezTo>
                  <a:pt x="13248" y="16779"/>
                  <a:pt x="13144" y="16683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1"/>
                  <a:pt x="12932" y="16762"/>
                  <a:pt x="12991" y="16798"/>
                </a:cubicBezTo>
                <a:cubicBezTo>
                  <a:pt x="13048" y="16838"/>
                  <a:pt x="13096" y="16877"/>
                  <a:pt x="13132" y="16914"/>
                </a:cubicBezTo>
                <a:cubicBezTo>
                  <a:pt x="13113" y="16897"/>
                  <a:pt x="13090" y="16894"/>
                  <a:pt x="13065" y="16903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9"/>
                </a:lnTo>
                <a:lnTo>
                  <a:pt x="13212" y="17267"/>
                </a:lnTo>
                <a:lnTo>
                  <a:pt x="13212" y="17792"/>
                </a:lnTo>
                <a:lnTo>
                  <a:pt x="13268" y="17930"/>
                </a:lnTo>
                <a:cubicBezTo>
                  <a:pt x="13231" y="18074"/>
                  <a:pt x="13158" y="18193"/>
                  <a:pt x="13050" y="18295"/>
                </a:cubicBezTo>
                <a:lnTo>
                  <a:pt x="13050" y="18266"/>
                </a:lnTo>
                <a:lnTo>
                  <a:pt x="12997" y="18295"/>
                </a:lnTo>
                <a:lnTo>
                  <a:pt x="12957" y="18320"/>
                </a:lnTo>
                <a:lnTo>
                  <a:pt x="12929" y="18453"/>
                </a:lnTo>
                <a:lnTo>
                  <a:pt x="12957" y="18481"/>
                </a:lnTo>
                <a:lnTo>
                  <a:pt x="12957" y="18509"/>
                </a:lnTo>
                <a:lnTo>
                  <a:pt x="12904" y="18453"/>
                </a:lnTo>
                <a:lnTo>
                  <a:pt x="12875" y="18628"/>
                </a:lnTo>
                <a:lnTo>
                  <a:pt x="12714" y="18681"/>
                </a:lnTo>
                <a:cubicBezTo>
                  <a:pt x="12658" y="18721"/>
                  <a:pt x="12635" y="18772"/>
                  <a:pt x="12646" y="18831"/>
                </a:cubicBezTo>
                <a:cubicBezTo>
                  <a:pt x="12655" y="18896"/>
                  <a:pt x="12632" y="18941"/>
                  <a:pt x="12579" y="18981"/>
                </a:cubicBezTo>
                <a:lnTo>
                  <a:pt x="12604" y="19034"/>
                </a:lnTo>
                <a:lnTo>
                  <a:pt x="12522" y="19114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500" y="19229"/>
                  <a:pt x="12497" y="19255"/>
                  <a:pt x="12497" y="19289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8" y="19483"/>
                </a:lnTo>
                <a:lnTo>
                  <a:pt x="12686" y="19399"/>
                </a:lnTo>
                <a:lnTo>
                  <a:pt x="12714" y="19560"/>
                </a:lnTo>
                <a:cubicBezTo>
                  <a:pt x="12714" y="19599"/>
                  <a:pt x="12694" y="19630"/>
                  <a:pt x="12658" y="19670"/>
                </a:cubicBezTo>
                <a:cubicBezTo>
                  <a:pt x="12604" y="19709"/>
                  <a:pt x="12550" y="19746"/>
                  <a:pt x="12497" y="19797"/>
                </a:cubicBezTo>
                <a:cubicBezTo>
                  <a:pt x="12440" y="19845"/>
                  <a:pt x="12415" y="19918"/>
                  <a:pt x="12415" y="20006"/>
                </a:cubicBezTo>
                <a:cubicBezTo>
                  <a:pt x="12415" y="20045"/>
                  <a:pt x="12429" y="20082"/>
                  <a:pt x="12454" y="20127"/>
                </a:cubicBezTo>
                <a:cubicBezTo>
                  <a:pt x="12483" y="20186"/>
                  <a:pt x="12497" y="20225"/>
                  <a:pt x="12497" y="20256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s-ES" sz="1350"/>
          </a:p>
        </p:txBody>
      </p:sp>
      <p:pic>
        <p:nvPicPr>
          <p:cNvPr id="37" name="Resim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537" y="4420565"/>
            <a:ext cx="506486" cy="506486"/>
          </a:xfrm>
          <a:prstGeom prst="rect">
            <a:avLst/>
          </a:prstGeom>
        </p:spPr>
      </p:pic>
      <p:pic>
        <p:nvPicPr>
          <p:cNvPr id="38" name="Resim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068" y="4398899"/>
            <a:ext cx="512406" cy="396314"/>
          </a:xfrm>
          <a:prstGeom prst="rect">
            <a:avLst/>
          </a:prstGeom>
        </p:spPr>
      </p:pic>
      <p:pic>
        <p:nvPicPr>
          <p:cNvPr id="39" name="Resim 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23" y="2663995"/>
            <a:ext cx="709577" cy="342554"/>
          </a:xfrm>
          <a:prstGeom prst="rect">
            <a:avLst/>
          </a:prstGeom>
        </p:spPr>
      </p:pic>
      <p:sp>
        <p:nvSpPr>
          <p:cNvPr id="40" name="Dikdörtgen 1"/>
          <p:cNvSpPr/>
          <p:nvPr/>
        </p:nvSpPr>
        <p:spPr>
          <a:xfrm>
            <a:off x="52386" y="3584790"/>
            <a:ext cx="9299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rgbClr val="0082CA"/>
              </a:buClr>
            </a:pPr>
            <a:r>
              <a:rPr lang="en-US" sz="1600" b="1" dirty="0" smtClean="0">
                <a:solidFill>
                  <a:srgbClr val="002958"/>
                </a:solidFill>
              </a:rPr>
              <a:t>Turkey’s most valuable Telecommunication Brand in 8 Consecutive Years</a:t>
            </a:r>
            <a:endParaRPr lang="en-US" sz="1600" b="1" dirty="0">
              <a:solidFill>
                <a:srgbClr val="002958"/>
              </a:solidFill>
            </a:endParaRPr>
          </a:p>
        </p:txBody>
      </p:sp>
      <p:sp>
        <p:nvSpPr>
          <p:cNvPr id="41" name="Üçgen 35"/>
          <p:cNvSpPr/>
          <p:nvPr/>
        </p:nvSpPr>
        <p:spPr>
          <a:xfrm rot="5400000">
            <a:off x="7090767" y="4063580"/>
            <a:ext cx="132945" cy="114608"/>
          </a:xfrm>
          <a:prstGeom prst="triangle">
            <a:avLst/>
          </a:prstGeom>
          <a:solidFill>
            <a:srgbClr val="C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42" name="Üçgen 36"/>
          <p:cNvSpPr/>
          <p:nvPr/>
        </p:nvSpPr>
        <p:spPr>
          <a:xfrm rot="5400000">
            <a:off x="4564986" y="3573788"/>
            <a:ext cx="132945" cy="114608"/>
          </a:xfrm>
          <a:prstGeom prst="triangle">
            <a:avLst/>
          </a:prstGeom>
          <a:solidFill>
            <a:srgbClr val="E63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43" name="Üçgen 40"/>
          <p:cNvSpPr/>
          <p:nvPr/>
        </p:nvSpPr>
        <p:spPr>
          <a:xfrm rot="5400000">
            <a:off x="5506606" y="4018003"/>
            <a:ext cx="132945" cy="114608"/>
          </a:xfrm>
          <a:prstGeom prst="triangle">
            <a:avLst/>
          </a:prstGeom>
          <a:solidFill>
            <a:srgbClr val="08B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44" name="Üçgen 42"/>
          <p:cNvSpPr/>
          <p:nvPr/>
        </p:nvSpPr>
        <p:spPr>
          <a:xfrm rot="5400000">
            <a:off x="7744400" y="3562321"/>
            <a:ext cx="132945" cy="114608"/>
          </a:xfrm>
          <a:prstGeom prst="triangle">
            <a:avLst/>
          </a:prstGeom>
          <a:solidFill>
            <a:srgbClr val="0029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>
              <a:solidFill>
                <a:srgbClr val="00234D"/>
              </a:solidFill>
            </a:endParaRPr>
          </a:p>
        </p:txBody>
      </p:sp>
      <p:sp>
        <p:nvSpPr>
          <p:cNvPr id="45" name="Üçgen 43"/>
          <p:cNvSpPr/>
          <p:nvPr/>
        </p:nvSpPr>
        <p:spPr>
          <a:xfrm rot="5400000">
            <a:off x="6238182" y="3553516"/>
            <a:ext cx="132945" cy="114608"/>
          </a:xfrm>
          <a:prstGeom prst="triangle">
            <a:avLst/>
          </a:prstGeom>
          <a:solidFill>
            <a:srgbClr val="0029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>
              <a:solidFill>
                <a:srgbClr val="00234D"/>
              </a:solidFill>
            </a:endParaRPr>
          </a:p>
        </p:txBody>
      </p:sp>
      <p:sp>
        <p:nvSpPr>
          <p:cNvPr id="46" name="Üçgen 44"/>
          <p:cNvSpPr/>
          <p:nvPr/>
        </p:nvSpPr>
        <p:spPr>
          <a:xfrm rot="5400000">
            <a:off x="3623364" y="4063580"/>
            <a:ext cx="132945" cy="114608"/>
          </a:xfrm>
          <a:prstGeom prst="triangle">
            <a:avLst/>
          </a:prstGeom>
          <a:solidFill>
            <a:srgbClr val="C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47" name="Üçgen 47"/>
          <p:cNvSpPr/>
          <p:nvPr/>
        </p:nvSpPr>
        <p:spPr>
          <a:xfrm rot="5400000">
            <a:off x="2745325" y="3579429"/>
            <a:ext cx="132945" cy="114608"/>
          </a:xfrm>
          <a:prstGeom prst="triangle">
            <a:avLst/>
          </a:prstGeom>
          <a:solidFill>
            <a:srgbClr val="E63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48" name="Üçgen 48"/>
          <p:cNvSpPr/>
          <p:nvPr/>
        </p:nvSpPr>
        <p:spPr>
          <a:xfrm rot="5400000">
            <a:off x="1434642" y="4028615"/>
            <a:ext cx="132945" cy="114608"/>
          </a:xfrm>
          <a:prstGeom prst="triangle">
            <a:avLst/>
          </a:prstGeom>
          <a:solidFill>
            <a:srgbClr val="08B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49" name="Üçgen 49"/>
          <p:cNvSpPr/>
          <p:nvPr/>
        </p:nvSpPr>
        <p:spPr>
          <a:xfrm rot="5400000">
            <a:off x="626568" y="3621728"/>
            <a:ext cx="132945" cy="114608"/>
          </a:xfrm>
          <a:prstGeom prst="triangle">
            <a:avLst/>
          </a:prstGeom>
          <a:solidFill>
            <a:srgbClr val="08B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50" name="Üçgen 58"/>
          <p:cNvSpPr/>
          <p:nvPr/>
        </p:nvSpPr>
        <p:spPr>
          <a:xfrm rot="5400000">
            <a:off x="484852" y="3935467"/>
            <a:ext cx="132945" cy="114608"/>
          </a:xfrm>
          <a:prstGeom prst="triangle">
            <a:avLst/>
          </a:prstGeom>
          <a:solidFill>
            <a:srgbClr val="0029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>
              <a:solidFill>
                <a:srgbClr val="00234D"/>
              </a:solidFill>
            </a:endParaRPr>
          </a:p>
        </p:txBody>
      </p:sp>
      <p:sp>
        <p:nvSpPr>
          <p:cNvPr id="51" name="Üçgen 62"/>
          <p:cNvSpPr/>
          <p:nvPr/>
        </p:nvSpPr>
        <p:spPr>
          <a:xfrm rot="5400000">
            <a:off x="902216" y="3819299"/>
            <a:ext cx="132945" cy="114608"/>
          </a:xfrm>
          <a:prstGeom prst="triangle">
            <a:avLst/>
          </a:prstGeom>
          <a:solidFill>
            <a:srgbClr val="E63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52" name="Üçgen 69"/>
          <p:cNvSpPr/>
          <p:nvPr/>
        </p:nvSpPr>
        <p:spPr>
          <a:xfrm rot="5400000">
            <a:off x="226261" y="3640261"/>
            <a:ext cx="132945" cy="114608"/>
          </a:xfrm>
          <a:prstGeom prst="triangle">
            <a:avLst/>
          </a:prstGeom>
          <a:solidFill>
            <a:srgbClr val="C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53" name="Üçgen 70"/>
          <p:cNvSpPr/>
          <p:nvPr/>
        </p:nvSpPr>
        <p:spPr>
          <a:xfrm rot="5400000">
            <a:off x="8292015" y="3607253"/>
            <a:ext cx="132945" cy="114608"/>
          </a:xfrm>
          <a:prstGeom prst="triangle">
            <a:avLst/>
          </a:prstGeom>
          <a:solidFill>
            <a:srgbClr val="08B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54" name="Üçgen 71"/>
          <p:cNvSpPr/>
          <p:nvPr/>
        </p:nvSpPr>
        <p:spPr>
          <a:xfrm rot="5400000">
            <a:off x="8904142" y="4044568"/>
            <a:ext cx="132945" cy="114608"/>
          </a:xfrm>
          <a:prstGeom prst="triangle">
            <a:avLst/>
          </a:prstGeom>
          <a:solidFill>
            <a:srgbClr val="E63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55" name="Üçgen 72"/>
          <p:cNvSpPr/>
          <p:nvPr/>
        </p:nvSpPr>
        <p:spPr>
          <a:xfrm rot="5400000">
            <a:off x="8204299" y="3980591"/>
            <a:ext cx="132945" cy="114608"/>
          </a:xfrm>
          <a:prstGeom prst="triangle">
            <a:avLst/>
          </a:prstGeom>
          <a:solidFill>
            <a:srgbClr val="C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56" name="Üçgen 73"/>
          <p:cNvSpPr/>
          <p:nvPr/>
        </p:nvSpPr>
        <p:spPr>
          <a:xfrm rot="5400000">
            <a:off x="8654568" y="3751923"/>
            <a:ext cx="132945" cy="114608"/>
          </a:xfrm>
          <a:prstGeom prst="triangle">
            <a:avLst/>
          </a:prstGeom>
          <a:solidFill>
            <a:srgbClr val="0029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>
              <a:solidFill>
                <a:srgbClr val="0023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639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 (1)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53052" y="2265099"/>
            <a:ext cx="894587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marL="342900" indent="-342900">
              <a:buFont typeface="Arial" panose="020B0604020202020204" pitchFamily="34" charset="0"/>
              <a:buChar char="•"/>
              <a:defRPr sz="1600" i="1">
                <a:solidFill>
                  <a:schemeClr val="bg1">
                    <a:lumMod val="50000"/>
                  </a:schemeClr>
                </a:solidFill>
              </a:defRPr>
            </a:lvl1pPr>
            <a:lvl2pPr marL="342900" lvl="1" indent="-342900">
              <a:buFont typeface="Arial" panose="020B0604020202020204" pitchFamily="34" charset="0"/>
              <a:buChar char="•"/>
              <a:defRPr sz="1600" i="1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r>
              <a:rPr lang="en-US" b="1" dirty="0"/>
              <a:t>Vision</a:t>
            </a:r>
            <a:r>
              <a:rPr lang="en-US" dirty="0"/>
              <a:t>: To enable businesses collect, store, process, and share personal data of their customers in a privacy-preserving way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Risk</a:t>
            </a:r>
            <a:r>
              <a:rPr lang="en-US" dirty="0"/>
              <a:t>: anonymized datasets can be de-anonymized using auxiliary information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Motivation</a:t>
            </a:r>
            <a:r>
              <a:rPr lang="en-US" dirty="0"/>
              <a:t>: Develop privacy-preserving algorithms for businesses to;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r>
              <a:rPr lang="en-US" sz="1400" i="1" dirty="0" smtClean="0"/>
              <a:t>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personal information they collect from own customers,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query databases of other companies without compromising the privacy concerns of both the companies and their customers.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Share their data for public good or research purposes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tr-TR" sz="1400" i="1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endParaRPr lang="en-US" sz="14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b="1" dirty="0"/>
              <a:t>Tools</a:t>
            </a:r>
            <a:r>
              <a:rPr lang="en-US" dirty="0"/>
              <a:t>: cryptographic tools such as homomorphic encryption, secure multi-party computation, private information retrieval, and private set intersection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76130" y="6647334"/>
            <a:ext cx="48517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 smtClean="0"/>
              <a:t>Engin Zeydan, Türk Telekom </a:t>
            </a:r>
            <a:r>
              <a:rPr lang="tr-TR" sz="1100" dirty="0" err="1" smtClean="0"/>
              <a:t>Labs</a:t>
            </a:r>
            <a:r>
              <a:rPr lang="tr-TR" sz="1100" dirty="0" smtClean="0"/>
              <a:t>, Engin.Zeydan@turktelekom.com.tr</a:t>
            </a:r>
            <a:endParaRPr lang="en-GB" sz="11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 (2)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7852" y="1707043"/>
            <a:ext cx="891627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marL="342900" indent="-342900">
              <a:buFont typeface="Arial" panose="020B0604020202020204" pitchFamily="34" charset="0"/>
              <a:buChar char="•"/>
              <a:defRPr sz="1600" b="1" i="1">
                <a:solidFill>
                  <a:schemeClr val="bg1">
                    <a:lumMod val="50000"/>
                  </a:schemeClr>
                </a:solidFill>
              </a:defRPr>
            </a:lvl1pPr>
            <a:lvl2pPr marL="342900" lvl="1" indent="-342900">
              <a:buFont typeface="Arial" panose="020B0604020202020204" pitchFamily="34" charset="0"/>
              <a:buChar char="•"/>
              <a:defRPr sz="1600" i="1">
                <a:solidFill>
                  <a:schemeClr val="bg1">
                    <a:lumMod val="50000"/>
                  </a:schemeClr>
                </a:solidFill>
              </a:defRPr>
            </a:lvl2pPr>
            <a:lvl3pPr marL="1200150" lvl="2" indent="-285750">
              <a:buFont typeface="Arial" panose="020B0604020202020204" pitchFamily="34" charset="0"/>
              <a:buChar char="•"/>
              <a:defRPr sz="1400" i="1"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r>
              <a:rPr lang="en-US" dirty="0" smtClean="0"/>
              <a:t>Solutions that provide privacy by design are going to be developed.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Proposed solutions will be applied in several different application areas, including :</a:t>
            </a:r>
          </a:p>
          <a:p>
            <a:pPr lvl="2"/>
            <a:r>
              <a:rPr lang="en-US" dirty="0" smtClean="0"/>
              <a:t>Understanding the whereabouts of current and potential customers (via privacy-preserving location analytics between location-based service providers and businesses),</a:t>
            </a:r>
          </a:p>
          <a:p>
            <a:pPr lvl="2"/>
            <a:r>
              <a:rPr lang="en-US" dirty="0" smtClean="0"/>
              <a:t>Finding similar users based on their location patterns,</a:t>
            </a:r>
          </a:p>
          <a:p>
            <a:pPr lvl="2"/>
            <a:r>
              <a:rPr lang="en-US" dirty="0" smtClean="0"/>
              <a:t>Privacy-preserving graph analysis (e.g., for link prediction). </a:t>
            </a:r>
          </a:p>
          <a:p>
            <a:pPr lvl="2"/>
            <a:r>
              <a:rPr lang="en-US" dirty="0" smtClean="0"/>
              <a:t>Privacy-preserving publishing of call data records (CDR’s) collected by telecom companies.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Expected Impacts:</a:t>
            </a:r>
          </a:p>
          <a:p>
            <a:pPr lvl="2"/>
            <a:r>
              <a:rPr lang="en-US" dirty="0" smtClean="0"/>
              <a:t>Improvement of technologies for data access, processing and analysis.</a:t>
            </a:r>
          </a:p>
          <a:p>
            <a:pPr lvl="2"/>
            <a:r>
              <a:rPr lang="en-US" dirty="0" smtClean="0"/>
              <a:t>Improvements towards creating a secure environment for data access, process and analysis, demonstrated in the use situations that arise in the data experimentation/integration projects.</a:t>
            </a:r>
            <a:endParaRPr lang="tr-TR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b="1" dirty="0" smtClean="0"/>
              <a:t>Phases:</a:t>
            </a:r>
          </a:p>
          <a:p>
            <a:pPr lvl="2"/>
            <a:r>
              <a:rPr lang="en-US" b="1" dirty="0" smtClean="0"/>
              <a:t>Requirements Analysis</a:t>
            </a:r>
          </a:p>
          <a:p>
            <a:pPr lvl="2"/>
            <a:r>
              <a:rPr lang="en-US" b="1" dirty="0" smtClean="0"/>
              <a:t>Protocol Development</a:t>
            </a:r>
          </a:p>
          <a:p>
            <a:pPr lvl="2"/>
            <a:r>
              <a:rPr lang="en-US" b="1" dirty="0" smtClean="0"/>
              <a:t>Data-Privacy Data-Utility balance issues</a:t>
            </a:r>
          </a:p>
          <a:p>
            <a:pPr lvl="2"/>
            <a:r>
              <a:rPr lang="en-US" b="1" dirty="0" smtClean="0"/>
              <a:t>POC/MVP development</a:t>
            </a:r>
          </a:p>
          <a:p>
            <a:pPr lvl="2"/>
            <a:r>
              <a:rPr lang="en-US" b="1" dirty="0" smtClean="0"/>
              <a:t>Dissemination &amp; Standardization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76130" y="6647334"/>
            <a:ext cx="48517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 smtClean="0"/>
              <a:t>Engin Zeydan, Türk Telekom </a:t>
            </a:r>
            <a:r>
              <a:rPr lang="tr-TR" sz="1100" dirty="0" err="1" smtClean="0"/>
              <a:t>Labs</a:t>
            </a:r>
            <a:r>
              <a:rPr lang="tr-TR" sz="1100" dirty="0" smtClean="0"/>
              <a:t>, Engin.Zeydan@turktelekom.com.tr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23917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7852" y="1652413"/>
            <a:ext cx="891627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marL="342900" indent="-342900">
              <a:buFont typeface="Arial" panose="020B0604020202020204" pitchFamily="34" charset="0"/>
              <a:buChar char="•"/>
              <a:defRPr sz="1600" b="1" i="1">
                <a:solidFill>
                  <a:schemeClr val="bg1">
                    <a:lumMod val="50000"/>
                  </a:schemeClr>
                </a:solidFill>
              </a:defRPr>
            </a:lvl1pPr>
            <a:lvl2pPr marL="342900" lvl="1" indent="-342900">
              <a:buFont typeface="Arial" panose="020B0604020202020204" pitchFamily="34" charset="0"/>
              <a:buChar char="•"/>
              <a:defRPr sz="1600" i="1">
                <a:solidFill>
                  <a:schemeClr val="bg1">
                    <a:lumMod val="50000"/>
                  </a:schemeClr>
                </a:solidFill>
              </a:defRPr>
            </a:lvl2pPr>
            <a:lvl3pPr marL="1200150" lvl="2" indent="-285750">
              <a:buFont typeface="Arial" panose="020B0604020202020204" pitchFamily="34" charset="0"/>
              <a:buChar char="•"/>
              <a:defRPr sz="1400" i="1"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r>
              <a:rPr lang="en-US" dirty="0" smtClean="0"/>
              <a:t>Aim is to build a cross-disciplinary consortia to conduct legally and methodologically sound field work.</a:t>
            </a:r>
            <a:endParaRPr lang="tr-TR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Will involve legal and ethical institutions/individuals.</a:t>
            </a:r>
          </a:p>
          <a:p>
            <a:pPr lvl="2"/>
            <a:r>
              <a:rPr lang="en-US" dirty="0" smtClean="0"/>
              <a:t>To make sure that our implementations are consistent with EU legislation and with the ethical intuitions of the EU.</a:t>
            </a:r>
            <a:endParaRPr lang="tr-TR" dirty="0" smtClean="0"/>
          </a:p>
          <a:p>
            <a:pPr marL="914400" lvl="2" indent="0">
              <a:buNone/>
            </a:pPr>
            <a:endParaRPr lang="tr-TR" dirty="0" smtClean="0"/>
          </a:p>
          <a:p>
            <a:r>
              <a:rPr lang="en-US" dirty="0" smtClean="0"/>
              <a:t>Will involve usability experts </a:t>
            </a:r>
          </a:p>
          <a:p>
            <a:pPr lvl="2"/>
            <a:r>
              <a:rPr lang="en-US" dirty="0" smtClean="0"/>
              <a:t>To study how the privacy protection measures can be personalized.</a:t>
            </a:r>
            <a:endParaRPr lang="tr-TR" dirty="0" smtClean="0"/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Will involve industrial partners that </a:t>
            </a:r>
          </a:p>
          <a:p>
            <a:pPr lvl="2"/>
            <a:r>
              <a:rPr lang="en-US" dirty="0" smtClean="0"/>
              <a:t>process personal information.</a:t>
            </a:r>
          </a:p>
          <a:p>
            <a:pPr lvl="2"/>
            <a:r>
              <a:rPr lang="en-US" dirty="0" smtClean="0"/>
              <a:t>are willing to share data with other entities.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76130" y="6647334"/>
            <a:ext cx="48517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 smtClean="0"/>
              <a:t>Engin Zeydan, Türk Telekom </a:t>
            </a:r>
            <a:r>
              <a:rPr lang="tr-TR" sz="1100" dirty="0" err="1" smtClean="0"/>
              <a:t>Labs</a:t>
            </a:r>
            <a:r>
              <a:rPr lang="tr-TR" sz="1100" dirty="0" smtClean="0"/>
              <a:t>, Engin.Zeydan@turktelekom.com.tr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7075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948979"/>
            <a:ext cx="597666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For more information and for interest to participate please contact:</a:t>
            </a:r>
          </a:p>
          <a:p>
            <a:endParaRPr lang="en-GB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tr-TR" sz="20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ngin Zeydan,</a:t>
            </a:r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Türk Telekom </a:t>
            </a:r>
            <a:r>
              <a:rPr lang="tr-TR" sz="1800" dirty="0" err="1" smtClean="0">
                <a:solidFill>
                  <a:schemeClr val="bg1">
                    <a:lumMod val="50000"/>
                  </a:schemeClr>
                </a:solidFill>
              </a:rPr>
              <a:t>Labs</a:t>
            </a:r>
            <a:endParaRPr lang="en-GB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Engin.Zeydan@turktelekom.com.tr</a:t>
            </a:r>
            <a:endParaRPr lang="en-GB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tr-TR" sz="1800" dirty="0">
                <a:solidFill>
                  <a:schemeClr val="bg1">
                    <a:lumMod val="50000"/>
                  </a:schemeClr>
                </a:solidFill>
              </a:rPr>
              <a:t>+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90 (555) </a:t>
            </a:r>
            <a:r>
              <a:rPr lang="tr-TR" sz="1800" dirty="0">
                <a:solidFill>
                  <a:schemeClr val="bg1">
                    <a:lumMod val="50000"/>
                  </a:schemeClr>
                </a:solidFill>
              </a:rPr>
              <a:t>255 26 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34</a:t>
            </a:r>
          </a:p>
          <a:p>
            <a:endParaRPr lang="en-GB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tr-TR" sz="1800" dirty="0">
                <a:solidFill>
                  <a:schemeClr val="bg1">
                    <a:lumMod val="50000"/>
                  </a:schemeClr>
                </a:solidFill>
              </a:rPr>
              <a:t>Turk Telekom </a:t>
            </a:r>
            <a:r>
              <a:rPr lang="tr-TR" sz="1800" dirty="0" err="1">
                <a:solidFill>
                  <a:schemeClr val="bg1">
                    <a:lumMod val="50000"/>
                  </a:schemeClr>
                </a:solidFill>
              </a:rPr>
              <a:t>Technology</a:t>
            </a:r>
            <a:r>
              <a:rPr lang="tr-TR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Center</a:t>
            </a:r>
          </a:p>
          <a:p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		Saray </a:t>
            </a:r>
            <a:r>
              <a:rPr lang="tr-TR" sz="1800" dirty="0">
                <a:solidFill>
                  <a:schemeClr val="bg1">
                    <a:lumMod val="50000"/>
                  </a:schemeClr>
                </a:solidFill>
              </a:rPr>
              <a:t>Mah. 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Ahmet </a:t>
            </a:r>
            <a:r>
              <a:rPr lang="tr-TR" sz="1800" dirty="0">
                <a:solidFill>
                  <a:schemeClr val="bg1">
                    <a:lumMod val="50000"/>
                  </a:schemeClr>
                </a:solidFill>
              </a:rPr>
              <a:t>Tevfik </a:t>
            </a:r>
            <a:r>
              <a:rPr lang="tr-TR" sz="1800" dirty="0" err="1">
                <a:solidFill>
                  <a:schemeClr val="bg1">
                    <a:lumMod val="50000"/>
                  </a:schemeClr>
                </a:solidFill>
              </a:rPr>
              <a:t>Ileri</a:t>
            </a:r>
            <a:r>
              <a:rPr lang="tr-TR" sz="1800" dirty="0">
                <a:solidFill>
                  <a:schemeClr val="bg1">
                    <a:lumMod val="50000"/>
                  </a:schemeClr>
                </a:solidFill>
              </a:rPr>
              <a:t> Cad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tr-TR" sz="1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	No:5, Umraniye</a:t>
            </a:r>
            <a:r>
              <a:rPr lang="tr-TR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tr-TR" sz="1800" dirty="0" err="1" smtClean="0">
                <a:solidFill>
                  <a:schemeClr val="bg1">
                    <a:lumMod val="50000"/>
                  </a:schemeClr>
                </a:solidFill>
              </a:rPr>
              <a:t>Istanbul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, 34771</a:t>
            </a:r>
            <a:endParaRPr lang="en-GB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tr-TR" sz="1800" dirty="0" smtClean="0">
                <a:solidFill>
                  <a:schemeClr val="bg1">
                    <a:lumMod val="50000"/>
                  </a:schemeClr>
                </a:solidFill>
              </a:rPr>
              <a:t>www.turktelekom.com.tr</a:t>
            </a:r>
            <a:endParaRPr lang="en-GB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peter\AppData\Local\Microsoft\Windows\Temporary Internet Files\Content.IE5\WM3YKD85\MC900440583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brightnessContrast bright="60000" contrast="-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2964769"/>
            <a:ext cx="1151086" cy="132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79712" y="3225170"/>
            <a:ext cx="8547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dirty="0" err="1" smtClean="0"/>
              <a:t>Your</a:t>
            </a:r>
            <a:endParaRPr lang="de-DE" sz="2000" dirty="0" smtClean="0"/>
          </a:p>
          <a:p>
            <a:pPr algn="ctr"/>
            <a:r>
              <a:rPr lang="de-DE" sz="2000" dirty="0" err="1" smtClean="0"/>
              <a:t>Photo</a:t>
            </a:r>
            <a:endParaRPr lang="en-GB" sz="2000" dirty="0"/>
          </a:p>
        </p:txBody>
      </p:sp>
      <p:pic>
        <p:nvPicPr>
          <p:cNvPr id="7" name="Picture 2" descr="http://www.enginzeydan.com/pic/engin_gif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913" y="2894450"/>
            <a:ext cx="1460317" cy="155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3988999" y="6605155"/>
            <a:ext cx="48517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 smtClean="0"/>
              <a:t>Engin Zeydan, Türk Telekom </a:t>
            </a:r>
            <a:r>
              <a:rPr lang="tr-TR" sz="1100" dirty="0" err="1" smtClean="0"/>
              <a:t>Labs</a:t>
            </a:r>
            <a:r>
              <a:rPr lang="tr-TR" sz="1100" dirty="0" smtClean="0"/>
              <a:t>, Engin.Zeydan@turktelekom.com.tr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544</Words>
  <Application>Microsoft Office PowerPoint</Application>
  <PresentationFormat>On-screen Show (4:3)</PresentationFormat>
  <Paragraphs>111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Celtic-Plus-white</vt:lpstr>
      <vt:lpstr>Celtic-Plus Proposers Day 22 September 2016, Istanbul</vt:lpstr>
      <vt:lpstr>Teaser</vt:lpstr>
      <vt:lpstr>PowerPoint Presentation</vt:lpstr>
      <vt:lpstr>Proposal Introduction (1)</vt:lpstr>
      <vt:lpstr>Proposal Introduction (2)</vt:lpstr>
      <vt:lpstr>Partners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– RfP Summary</dc:title>
  <dc:creator>Heinz Brüggemann</dc:creator>
  <cp:lastModifiedBy>Peter Herrmann</cp:lastModifiedBy>
  <cp:revision>119</cp:revision>
  <cp:lastPrinted>2014-09-11T12:29:40Z</cp:lastPrinted>
  <dcterms:created xsi:type="dcterms:W3CDTF">2014-06-18T11:29:22Z</dcterms:created>
  <dcterms:modified xsi:type="dcterms:W3CDTF">2016-09-12T08:56:02Z</dcterms:modified>
</cp:coreProperties>
</file>