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1"/>
  </p:notesMasterIdLst>
  <p:sldIdLst>
    <p:sldId id="272" r:id="rId3"/>
    <p:sldId id="315" r:id="rId4"/>
    <p:sldId id="316" r:id="rId5"/>
    <p:sldId id="317" r:id="rId6"/>
    <p:sldId id="318" r:id="rId7"/>
    <p:sldId id="319" r:id="rId8"/>
    <p:sldId id="320" r:id="rId9"/>
    <p:sldId id="321" r:id="rId10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080" y="-9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8/13/2019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13/08/2019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olls.eurescom.eu/UK-Summer-Briefing-Follow-Up/" TargetMode="External"/><Relationship Id="rId3" Type="http://schemas.openxmlformats.org/officeDocument/2006/relationships/hyperlink" Target="https://eurescom.webex.com/eurescom/j.php?MTID=m0d98a3671fbbd1ad5f794d38e5db3720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llaborationhelp.cisco.com/article/WBX000029055" TargetMode="External"/><Relationship Id="rId5" Type="http://schemas.openxmlformats.org/officeDocument/2006/relationships/hyperlink" Target="https://eurescom.webex.com/eurescom/globalcallin.php?serviceType=MC&amp;ED=697732507&amp;tollFree=0" TargetMode="External"/><Relationship Id="rId4" Type="http://schemas.openxmlformats.org/officeDocument/2006/relationships/hyperlink" Target="tel:+49-6925511-4400,,*01*955071414##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688" y="89248"/>
            <a:ext cx="3657656" cy="43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"/>
          <p:cNvSpPr>
            <a:spLocks/>
          </p:cNvSpPr>
          <p:nvPr/>
        </p:nvSpPr>
        <p:spPr bwMode="auto">
          <a:xfrm>
            <a:off x="3530060" y="5450940"/>
            <a:ext cx="1703990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</a:t>
            </a:r>
            <a:r>
              <a:rPr lang="en-GB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Proposal</a:t>
            </a:r>
          </a:p>
          <a:p>
            <a:pPr eaLnBrk="1" hangingPunct="1"/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Please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send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us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the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presentation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at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the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latest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by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6th September </a:t>
            </a:r>
            <a:r>
              <a:rPr lang="de-DE" sz="5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to</a:t>
            </a:r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office@celticnext.eu</a:t>
            </a:r>
            <a:endParaRPr lang="en-GB" sz="5400" b="1" dirty="0" smtClean="0">
              <a:solidFill>
                <a:srgbClr val="FF000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/>
            </a:r>
            <a:b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&lt;Name of proposal</a:t>
            </a:r>
            <a:r>
              <a:rPr lang="en-GB" sz="80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&gt;</a:t>
            </a:r>
            <a:endParaRPr lang="en-GB" sz="80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-5124"/>
            <a:ext cx="1703990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Consortium Building </a:t>
            </a:r>
            <a:r>
              <a:rPr lang="en-GB" sz="9600" b="1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Websessions</a:t>
            </a:r>
            <a:endParaRPr lang="en-GB" sz="3600" b="1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9-13 September</a:t>
            </a:r>
            <a:r>
              <a:rPr lang="en-GB" sz="7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, WebEx  </a:t>
            </a:r>
            <a:endParaRPr lang="en-GB" sz="7000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227531" y="11768479"/>
            <a:ext cx="944329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&lt;Name and affiliation of presenter&gt;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&lt;e-mail of presenter&gt;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83933" y="9522296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dirty="0" err="1" smtClean="0">
                <a:solidFill>
                  <a:srgbClr val="0070C0"/>
                </a:solidFill>
              </a:rPr>
              <a:t>Your</a:t>
            </a:r>
            <a:r>
              <a:rPr lang="de-DE" dirty="0" smtClean="0">
                <a:solidFill>
                  <a:srgbClr val="0070C0"/>
                </a:solidFill>
              </a:rPr>
              <a:t> Logo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0" y="0"/>
            <a:ext cx="4991201" cy="4409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66864" y="3833664"/>
            <a:ext cx="20522279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 smtClean="0">
                <a:solidFill>
                  <a:srgbClr val="0070C0"/>
                </a:solidFill>
              </a:rPr>
              <a:t>What </a:t>
            </a:r>
            <a:r>
              <a:rPr lang="en-GB" sz="4800" i="1" dirty="0">
                <a:solidFill>
                  <a:srgbClr val="0070C0"/>
                </a:solidFill>
              </a:rPr>
              <a:t>is the main benefit of the idea/proposal?</a:t>
            </a: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What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makes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the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added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value</a:t>
            </a:r>
            <a:r>
              <a:rPr lang="de-DE" sz="4800" i="1" dirty="0">
                <a:solidFill>
                  <a:srgbClr val="0070C0"/>
                </a:solidFill>
              </a:rPr>
              <a:t>?</a:t>
            </a:r>
            <a:endParaRPr lang="en-GB" sz="4800" i="1" dirty="0">
              <a:solidFill>
                <a:srgbClr val="0070C0"/>
              </a:solidFill>
            </a:endParaRP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Why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should</a:t>
            </a:r>
            <a:r>
              <a:rPr lang="de-DE" sz="4800" i="1" dirty="0">
                <a:solidFill>
                  <a:srgbClr val="0070C0"/>
                </a:solidFill>
              </a:rPr>
              <a:t> I </a:t>
            </a:r>
            <a:r>
              <a:rPr lang="de-DE" sz="4800" i="1" dirty="0" err="1">
                <a:solidFill>
                  <a:srgbClr val="0070C0"/>
                </a:solidFill>
              </a:rPr>
              <a:t>participate</a:t>
            </a:r>
            <a:r>
              <a:rPr lang="de-DE" sz="4800" i="1" dirty="0">
                <a:solidFill>
                  <a:srgbClr val="0070C0"/>
                </a:solidFill>
              </a:rPr>
              <a:t> in </a:t>
            </a:r>
            <a:r>
              <a:rPr lang="de-DE" sz="4800" i="1" dirty="0" err="1">
                <a:solidFill>
                  <a:srgbClr val="0070C0"/>
                </a:solidFill>
              </a:rPr>
              <a:t>the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project</a:t>
            </a:r>
            <a:r>
              <a:rPr lang="de-DE" sz="4800" i="1" dirty="0">
                <a:solidFill>
                  <a:srgbClr val="0070C0"/>
                </a:solidFill>
              </a:rPr>
              <a:t>?</a:t>
            </a:r>
            <a:endParaRPr lang="en-GB" sz="4800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Your Name, affiliation &amp; e-mail of presenter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71120" y="4240270"/>
            <a:ext cx="15937771" cy="169716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Very short info about the profile of your </a:t>
            </a:r>
            <a:r>
              <a:rPr lang="en-GB" sz="4800" i="1" dirty="0" smtClean="0">
                <a:solidFill>
                  <a:srgbClr val="0070C0"/>
                </a:solidFill>
              </a:rPr>
              <a:t>organisation</a:t>
            </a:r>
            <a:r>
              <a:rPr lang="en-GB" sz="4800" i="1" dirty="0" smtClean="0">
                <a:solidFill>
                  <a:srgbClr val="00B0F0"/>
                </a:solidFill>
              </a:rPr>
              <a:t> </a:t>
            </a:r>
            <a:endParaRPr lang="en-GB" sz="4800" i="1" dirty="0">
              <a:solidFill>
                <a:srgbClr val="00B0F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11146" y="4940356"/>
            <a:ext cx="15937771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Short info what the idea/proposal is about </a:t>
            </a:r>
            <a:br>
              <a:rPr lang="en-GB" sz="4800" i="1" dirty="0">
                <a:solidFill>
                  <a:srgbClr val="0070C0"/>
                </a:solidFill>
              </a:rPr>
            </a:br>
            <a:r>
              <a:rPr lang="en-GB" sz="4800" i="1" dirty="0">
                <a:solidFill>
                  <a:srgbClr val="0070C0"/>
                </a:solidFill>
              </a:rPr>
              <a:t>(vision, motivation, </a:t>
            </a:r>
            <a:r>
              <a:rPr lang="en-GB" sz="4800" i="1" dirty="0" smtClean="0">
                <a:solidFill>
                  <a:srgbClr val="0070C0"/>
                </a:solidFill>
              </a:rPr>
              <a:t>content</a:t>
            </a:r>
            <a:r>
              <a:rPr lang="en-GB" sz="4800" i="1" dirty="0">
                <a:solidFill>
                  <a:srgbClr val="0070C0"/>
                </a:solidFill>
              </a:rPr>
              <a:t>,</a:t>
            </a:r>
            <a:endParaRPr lang="en-GB" sz="4800" i="1" dirty="0" smtClean="0">
              <a:solidFill>
                <a:srgbClr val="0070C0"/>
              </a:solidFill>
            </a:endParaRP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p</a:t>
            </a:r>
            <a:r>
              <a:rPr lang="de-DE" sz="4800" i="1" dirty="0" err="1" smtClean="0">
                <a:solidFill>
                  <a:srgbClr val="0070C0"/>
                </a:solidFill>
              </a:rPr>
              <a:t>lease</a:t>
            </a:r>
            <a:r>
              <a:rPr lang="de-DE" sz="4800" i="1" dirty="0" smtClean="0">
                <a:solidFill>
                  <a:srgbClr val="0070C0"/>
                </a:solidFill>
              </a:rPr>
              <a:t> </a:t>
            </a:r>
            <a:r>
              <a:rPr lang="de-DE" sz="4800" i="1" dirty="0" err="1" smtClean="0">
                <a:solidFill>
                  <a:srgbClr val="0070C0"/>
                </a:solidFill>
              </a:rPr>
              <a:t>include</a:t>
            </a:r>
            <a:r>
              <a:rPr lang="de-DE" sz="4800" i="1" dirty="0" smtClean="0">
                <a:solidFill>
                  <a:srgbClr val="0070C0"/>
                </a:solidFill>
              </a:rPr>
              <a:t> a </a:t>
            </a:r>
            <a:r>
              <a:rPr lang="de-DE" sz="4800" i="1" dirty="0" err="1" smtClean="0">
                <a:solidFill>
                  <a:srgbClr val="0070C0"/>
                </a:solidFill>
              </a:rPr>
              <a:t>picture</a:t>
            </a:r>
            <a:r>
              <a:rPr lang="de-DE" sz="4800" i="1" dirty="0" smtClean="0">
                <a:solidFill>
                  <a:srgbClr val="0070C0"/>
                </a:solidFill>
              </a:rPr>
              <a:t> </a:t>
            </a:r>
            <a:r>
              <a:rPr lang="de-DE" sz="4800" i="1" dirty="0" err="1" smtClean="0">
                <a:solidFill>
                  <a:srgbClr val="0070C0"/>
                </a:solidFill>
              </a:rPr>
              <a:t>describing</a:t>
            </a:r>
            <a:r>
              <a:rPr lang="de-DE" sz="4800" i="1" dirty="0" smtClean="0">
                <a:solidFill>
                  <a:srgbClr val="0070C0"/>
                </a:solidFill>
              </a:rPr>
              <a:t> </a:t>
            </a:r>
            <a:r>
              <a:rPr lang="de-DE" sz="4800" i="1" dirty="0" err="1" smtClean="0">
                <a:solidFill>
                  <a:srgbClr val="0070C0"/>
                </a:solidFill>
              </a:rPr>
              <a:t>your</a:t>
            </a:r>
            <a:r>
              <a:rPr lang="de-DE" sz="4800" i="1" dirty="0" smtClean="0">
                <a:solidFill>
                  <a:srgbClr val="0070C0"/>
                </a:solidFill>
              </a:rPr>
              <a:t> </a:t>
            </a:r>
            <a:r>
              <a:rPr lang="de-DE" sz="4800" i="1" dirty="0" err="1" smtClean="0">
                <a:solidFill>
                  <a:srgbClr val="0070C0"/>
                </a:solidFill>
              </a:rPr>
              <a:t>idea</a:t>
            </a:r>
            <a:r>
              <a:rPr lang="de-DE" sz="4800" i="1" dirty="0" smtClean="0">
                <a:solidFill>
                  <a:srgbClr val="0070C0"/>
                </a:solidFill>
              </a:rPr>
              <a:t>)</a:t>
            </a: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12980" y="4769768"/>
            <a:ext cx="18050005" cy="243582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Short info on expected outcome, impacts, </a:t>
            </a:r>
            <a:r>
              <a:rPr lang="en-GB" sz="4800" i="1" dirty="0" smtClean="0">
                <a:solidFill>
                  <a:srgbClr val="0070C0"/>
                </a:solidFill>
              </a:rPr>
              <a:t>schedule typical project duration 36 month </a:t>
            </a: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79208" y="4697760"/>
            <a:ext cx="19202133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Existing consortium, involved countries.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Expertise, profiles and types of partners you are looking for.</a:t>
            </a:r>
            <a:br>
              <a:rPr lang="en-GB" sz="4800" i="1" dirty="0">
                <a:solidFill>
                  <a:srgbClr val="0070C0"/>
                </a:solidFill>
              </a:rPr>
            </a:b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12007678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en-GB" sz="4300" dirty="0">
                <a:solidFill>
                  <a:srgbClr val="0070C0"/>
                </a:solidFill>
              </a:rPr>
              <a:t>Name and affiliation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E-Mail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Telephone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Postal Address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Web (if available)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Presentation </a:t>
            </a:r>
            <a:r>
              <a:rPr lang="de-DE" sz="5400" b="1" dirty="0" err="1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available</a:t>
            </a:r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 </a:t>
            </a:r>
            <a:r>
              <a:rPr lang="de-DE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via: </a:t>
            </a:r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</a:endParaRPr>
          </a:p>
          <a:p>
            <a:pPr lvl="8"/>
            <a:endParaRPr lang="en-GB" sz="4800" dirty="0" smtClean="0">
              <a:solidFill>
                <a:srgbClr val="0070C0"/>
              </a:solidFill>
            </a:endParaRPr>
          </a:p>
          <a:p>
            <a:pPr lvl="8"/>
            <a:r>
              <a:rPr lang="en-GB" sz="4800" dirty="0" smtClean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 smtClean="0">
                <a:solidFill>
                  <a:srgbClr val="0070C0"/>
                </a:solidFill>
              </a:rPr>
              <a:t>  </a:t>
            </a:r>
            <a:endParaRPr lang="en-GB" sz="4800" dirty="0">
              <a:solidFill>
                <a:srgbClr val="0070C0"/>
              </a:solidFill>
            </a:endParaRPr>
          </a:p>
          <a:p>
            <a:pPr lvl="8"/>
            <a:endParaRPr lang="de-DE" sz="4800" dirty="0" smtClean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sp>
        <p:nvSpPr>
          <p:cNvPr id="3" name="Rectangle 2"/>
          <p:cNvSpPr/>
          <p:nvPr/>
        </p:nvSpPr>
        <p:spPr>
          <a:xfrm>
            <a:off x="15720391" y="6436322"/>
            <a:ext cx="2050689" cy="1697164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 algn="ctr"/>
            <a:r>
              <a:rPr lang="de-DE" sz="4800" dirty="0" err="1">
                <a:solidFill>
                  <a:srgbClr val="0070C0"/>
                </a:solidFill>
              </a:rPr>
              <a:t>Your</a:t>
            </a:r>
            <a:endParaRPr lang="de-DE" sz="4800" dirty="0">
              <a:solidFill>
                <a:srgbClr val="0070C0"/>
              </a:solidFill>
            </a:endParaRPr>
          </a:p>
          <a:p>
            <a:pPr algn="ctr"/>
            <a:r>
              <a:rPr lang="de-DE" sz="4800" dirty="0" err="1">
                <a:solidFill>
                  <a:srgbClr val="0070C0"/>
                </a:solidFill>
              </a:rPr>
              <a:t>Photo</a:t>
            </a:r>
            <a:endParaRPr lang="en-GB" sz="4800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 descr="C:\Users\christiane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0" y="5551569"/>
            <a:ext cx="3168352" cy="346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5550" y="10026352"/>
            <a:ext cx="2300370" cy="2315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Join </a:t>
            </a:r>
            <a:r>
              <a:rPr lang="de-DE" sz="9200" b="1" dirty="0" err="1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the</a:t>
            </a:r>
            <a:r>
              <a:rPr lang="de-DE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 </a:t>
            </a:r>
            <a:r>
              <a:rPr lang="de-DE" sz="9200" b="1" dirty="0" err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Consortium</a:t>
            </a:r>
            <a:r>
              <a:rPr lang="de-DE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 </a:t>
            </a:r>
            <a:br>
              <a:rPr lang="de-DE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</a:br>
            <a:r>
              <a:rPr lang="de-DE" sz="92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Building Web-session</a:t>
            </a: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A206F493-BCA8-4278-A408-9CC6CA8C2F0B}"/>
              </a:ext>
            </a:extLst>
          </p:cNvPr>
          <p:cNvSpPr/>
          <p:nvPr/>
        </p:nvSpPr>
        <p:spPr>
          <a:xfrm>
            <a:off x="1174776" y="12474624"/>
            <a:ext cx="20522280" cy="650724"/>
          </a:xfrm>
          <a:prstGeom prst="rect">
            <a:avLst/>
          </a:prstGeom>
        </p:spPr>
        <p:txBody>
          <a:bodyPr wrap="square" lIns="217710" tIns="108856" rIns="217710" bIns="108856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office@celticnext.eu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0984" y="4699426"/>
            <a:ext cx="7371308" cy="780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41442" y="4913784"/>
            <a:ext cx="11711612" cy="712280"/>
          </a:xfrm>
          <a:prstGeom prst="rect">
            <a:avLst/>
          </a:prstGeom>
          <a:noFill/>
        </p:spPr>
        <p:txBody>
          <a:bodyPr wrap="square" lIns="217710" tIns="108856" rIns="217710" bIns="108856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371600" y="1601416"/>
            <a:ext cx="12404576" cy="2286000"/>
          </a:xfrm>
          <a:prstGeom prst="rect">
            <a:avLst/>
          </a:prstGeom>
        </p:spPr>
        <p:txBody>
          <a:bodyPr vert="horz" lIns="217686" tIns="108844" rIns="217686" bIns="108844" rtlCol="0" anchor="ctr">
            <a:normAutofit fontScale="25000" lnSpcReduction="20000"/>
          </a:bodyPr>
          <a:lstStyle>
            <a:lvl1pPr algn="ctr" defTabSz="2176857" rtl="0" eaLnBrk="1" latinLnBrk="0" hangingPunct="1">
              <a:spcBef>
                <a:spcPct val="0"/>
              </a:spcBef>
              <a:buNone/>
              <a:defRPr sz="1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36800" b="1" dirty="0" smtClean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DATE </a:t>
            </a:r>
            <a:r>
              <a:rPr lang="de-DE" sz="36800" b="1" dirty="0" err="1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and</a:t>
            </a:r>
            <a:r>
              <a:rPr lang="de-DE" sz="36800" b="1" dirty="0" smtClean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 Time</a:t>
            </a:r>
            <a:endParaRPr lang="de-DE" sz="368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2868" y="3401616"/>
            <a:ext cx="16393144" cy="686341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en-GB" dirty="0" smtClean="0"/>
              <a:t> </a:t>
            </a:r>
            <a:br>
              <a:rPr lang="en-GB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>
                <a:hlinkClick r:id="rId3"/>
              </a:rPr>
              <a:t>Join </a:t>
            </a:r>
            <a:r>
              <a:rPr lang="en-GB" sz="3200" dirty="0">
                <a:hlinkClick r:id="rId3"/>
              </a:rPr>
              <a:t>Webex meeting</a:t>
            </a:r>
            <a:r>
              <a:rPr lang="en-GB" sz="3200" dirty="0"/>
              <a:t> </a:t>
            </a:r>
          </a:p>
          <a:p>
            <a:r>
              <a:rPr lang="en-GB" sz="3200" dirty="0"/>
              <a:t>Meeting number (access code): </a:t>
            </a:r>
            <a:r>
              <a:rPr lang="en-GB" sz="3200" b="1" dirty="0" err="1" smtClean="0"/>
              <a:t>tbd</a:t>
            </a:r>
            <a:r>
              <a:rPr lang="en-GB" sz="3200" dirty="0"/>
              <a:t>	</a:t>
            </a:r>
          </a:p>
          <a:p>
            <a:r>
              <a:rPr lang="en-GB" sz="3200" dirty="0"/>
              <a:t>Meeting password:	</a:t>
            </a:r>
            <a:r>
              <a:rPr lang="en-GB" sz="3200" b="1" dirty="0" err="1" smtClean="0"/>
              <a:t>tbd</a:t>
            </a:r>
            <a:endParaRPr lang="en-GB" sz="3200" dirty="0"/>
          </a:p>
          <a:p>
            <a:r>
              <a:rPr lang="en-GB" sz="3200" dirty="0"/>
              <a:t>  </a:t>
            </a:r>
            <a:br>
              <a:rPr lang="en-GB" sz="3200" dirty="0"/>
            </a:br>
            <a:r>
              <a:rPr lang="en-GB" sz="3200" dirty="0"/>
              <a:t>Join by phone  </a:t>
            </a:r>
            <a:br>
              <a:rPr lang="en-GB" sz="3200" dirty="0"/>
            </a:br>
            <a:r>
              <a:rPr lang="en-GB" sz="3200" b="1" u="sng" dirty="0">
                <a:hlinkClick r:id="rId4"/>
              </a:rPr>
              <a:t>+49-6925511-4400</a:t>
            </a:r>
            <a:r>
              <a:rPr lang="en-GB" sz="3200" dirty="0"/>
              <a:t> Germany toll  </a:t>
            </a:r>
            <a:br>
              <a:rPr lang="en-GB" sz="3200" dirty="0"/>
            </a:br>
            <a:r>
              <a:rPr lang="en-GB" sz="3200" u="sng" dirty="0">
                <a:hlinkClick r:id="rId5"/>
              </a:rPr>
              <a:t>Global call-in numbers</a:t>
            </a:r>
            <a:r>
              <a:rPr lang="en-GB" sz="3200" dirty="0"/>
              <a:t>  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u="sng" dirty="0">
                <a:hlinkClick r:id="rId6"/>
              </a:rPr>
              <a:t>Can't join the meeting?</a:t>
            </a:r>
            <a:r>
              <a:rPr lang="en-GB" sz="3200" dirty="0"/>
              <a:t> 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10" y="17240"/>
            <a:ext cx="10669492" cy="2969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71600" y="4699426"/>
            <a:ext cx="15627921" cy="748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800" b="1" u="sng" dirty="0"/>
              <a:t>NOTE: 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 smtClean="0"/>
              <a:t>CELTIC </a:t>
            </a:r>
            <a:r>
              <a:rPr lang="en-GB" sz="4800" dirty="0"/>
              <a:t>organizes </a:t>
            </a:r>
            <a:r>
              <a:rPr lang="en-GB" sz="4800" dirty="0" smtClean="0"/>
              <a:t>follow-up </a:t>
            </a:r>
            <a:r>
              <a:rPr lang="en-GB" sz="4800" dirty="0" err="1"/>
              <a:t>telcos</a:t>
            </a:r>
            <a:r>
              <a:rPr lang="en-GB" sz="4800" dirty="0"/>
              <a:t> to foster the partner search for you. Please indicate your availability within the 9-13 </a:t>
            </a:r>
            <a:r>
              <a:rPr lang="en-GB" sz="4800" dirty="0" smtClean="0"/>
              <a:t>September via: </a:t>
            </a:r>
          </a:p>
          <a:p>
            <a:r>
              <a:rPr lang="en-GB" sz="4800" dirty="0">
                <a:hlinkClick r:id="rId8"/>
              </a:rPr>
              <a:t>https://polls.eurescom.eu/UK-Summer-Briefing-Follow-Up/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We will update this slide for you according to the provided poll information.</a:t>
            </a:r>
          </a:p>
          <a:p>
            <a:r>
              <a:rPr lang="en-GB" sz="4800" dirty="0"/>
              <a:t>Please keep in mind to invite the audience </a:t>
            </a:r>
            <a:r>
              <a:rPr lang="en-GB" sz="4800" dirty="0" smtClean="0"/>
              <a:t>and other interested partners to </a:t>
            </a:r>
            <a:r>
              <a:rPr lang="en-GB" sz="4800" dirty="0"/>
              <a:t>join this </a:t>
            </a:r>
            <a:r>
              <a:rPr lang="en-GB" sz="4800" dirty="0" smtClean="0"/>
              <a:t>call.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16922680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227</Words>
  <Characters>0</Characters>
  <Application>Microsoft Office PowerPoint</Application>
  <PresentationFormat>Custom</PresentationFormat>
  <Lines>0</Lines>
  <Paragraphs>73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1_Spanish Chair Eureka 2016 interno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  <vt:lpstr>Join the Consortium  Building Web-session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288</cp:revision>
  <dcterms:modified xsi:type="dcterms:W3CDTF">2019-08-13T09:00:48Z</dcterms:modified>
</cp:coreProperties>
</file>