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6" r:id="rId6"/>
    <p:sldId id="274" r:id="rId7"/>
    <p:sldId id="279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6" autoAdjust="0"/>
    <p:restoredTop sz="86447" autoAdjust="0"/>
  </p:normalViewPr>
  <p:slideViewPr>
    <p:cSldViewPr showGuides="1">
      <p:cViewPr>
        <p:scale>
          <a:sx n="63" d="100"/>
          <a:sy n="63" d="100"/>
        </p:scale>
        <p:origin x="-1156" y="-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i="1" dirty="0" smtClean="0"/>
              <a:t>Fixing products as they are in </a:t>
            </a:r>
            <a:r>
              <a:rPr lang="en-US" sz="1200" b="1" i="1" dirty="0" smtClean="0"/>
              <a:t>service is expensive</a:t>
            </a:r>
            <a:endParaRPr lang="tr-TR" sz="1200" b="1" i="1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en-US" sz="1200" b="1" i="1" dirty="0" smtClean="0"/>
              <a:t>Fix delivery time </a:t>
            </a:r>
            <a:r>
              <a:rPr lang="en-US" sz="1200" i="1" dirty="0" smtClean="0"/>
              <a:t>and </a:t>
            </a:r>
            <a:r>
              <a:rPr lang="en-US" sz="1200" b="1" i="1" dirty="0" smtClean="0"/>
              <a:t>maintenance windows periods </a:t>
            </a:r>
            <a:r>
              <a:rPr lang="en-US" sz="1200" i="1" dirty="0" smtClean="0"/>
              <a:t>are most important  parameters from </a:t>
            </a:r>
            <a:r>
              <a:rPr lang="en-US" sz="1200" b="1" i="1" dirty="0" smtClean="0"/>
              <a:t>support quality</a:t>
            </a:r>
            <a:r>
              <a:rPr lang="en-US" sz="1200" i="1" dirty="0" smtClean="0"/>
              <a:t> perspective. </a:t>
            </a:r>
            <a:endParaRPr lang="tr-TR" sz="12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200" i="1" dirty="0" smtClean="0"/>
              <a:t>Each product </a:t>
            </a:r>
            <a:r>
              <a:rPr lang="tr-TR" sz="1200" i="1" dirty="0" smtClean="0"/>
              <a:t>on </a:t>
            </a:r>
            <a:r>
              <a:rPr lang="en-US" sz="1200" i="1" dirty="0" smtClean="0"/>
              <a:t>the</a:t>
            </a:r>
            <a:r>
              <a:rPr lang="tr-TR" sz="1200" i="1" dirty="0" smtClean="0"/>
              <a:t> </a:t>
            </a:r>
            <a:r>
              <a:rPr lang="en-US" sz="1200" i="1" dirty="0" smtClean="0"/>
              <a:t>field</a:t>
            </a:r>
            <a:r>
              <a:rPr lang="tr-TR" sz="1200" i="1" dirty="0" smtClean="0"/>
              <a:t> </a:t>
            </a:r>
            <a:r>
              <a:rPr lang="en-US" sz="1200" i="1" dirty="0" smtClean="0"/>
              <a:t>needs support (as a provider or as an operator)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26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noyan@netas.com.tr" TargetMode="External"/><Relationship Id="rId7" Type="http://schemas.openxmlformats.org/officeDocument/2006/relationships/image" Target="../media/image7.jpeg"/><Relationship Id="rId2" Type="http://schemas.openxmlformats.org/officeDocument/2006/relationships/hyperlink" Target="mailto:msimsek@netas.com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hyperlink" Target="mailto:bgencer@netas.com.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2016, </a:t>
            </a:r>
            <a:r>
              <a:rPr lang="tr-TR" altLang="en-US" sz="2800" b="0" dirty="0" smtClean="0"/>
              <a:t>İstanbul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dirty="0"/>
              <a:t>5G </a:t>
            </a:r>
            <a:r>
              <a:rPr lang="tr-TR" dirty="0" err="1" smtClean="0"/>
              <a:t>Expert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41984" y="5229200"/>
            <a:ext cx="193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Logo&gt;</a:t>
            </a:r>
          </a:p>
        </p:txBody>
      </p:sp>
      <p:pic>
        <p:nvPicPr>
          <p:cNvPr id="8" name="Picture 2" descr="http://www.netas.com.tr/dosya/icerik/ki_kurumgorselleri/netas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22109" r="11685" b="24647"/>
          <a:stretch/>
        </p:blipFill>
        <p:spPr bwMode="auto">
          <a:xfrm>
            <a:off x="2341984" y="5211982"/>
            <a:ext cx="1843315" cy="8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383118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1800" b="0" i="1" kern="0" dirty="0" smtClean="0"/>
              <a:t>Basak Gencer </a:t>
            </a:r>
            <a:r>
              <a:rPr lang="tr-TR" altLang="en-US" sz="1800" b="0" i="1" kern="0" dirty="0" err="1" smtClean="0"/>
              <a:t>Unsalver</a:t>
            </a:r>
            <a:r>
              <a:rPr lang="tr-TR" altLang="en-US" sz="1800" b="0" i="1" kern="0" dirty="0" smtClean="0"/>
              <a:t>, Hakan Noyan, Mehmet Simsek</a:t>
            </a:r>
            <a:endParaRPr lang="en-US" altLang="en-US" sz="1800" b="0" i="1" kern="0" dirty="0" smtClean="0"/>
          </a:p>
          <a:p>
            <a:r>
              <a:rPr lang="tr-TR" altLang="en-US" sz="1800" b="0" i="1" kern="0" dirty="0" smtClean="0"/>
              <a:t>NETAS </a:t>
            </a:r>
            <a:r>
              <a:rPr lang="en-US" altLang="en-US" sz="1800" b="0" i="1" kern="0" dirty="0" smtClean="0"/>
              <a:t>Telecommunications</a:t>
            </a:r>
          </a:p>
          <a:p>
            <a:r>
              <a:rPr lang="tr-TR" altLang="en-US" sz="1800" b="0" i="1" kern="0" dirty="0" err="1" smtClean="0"/>
              <a:t>bgencer</a:t>
            </a:r>
            <a:r>
              <a:rPr lang="tr-TR" altLang="en-US" sz="1800" b="0" i="1" kern="0" dirty="0" smtClean="0"/>
              <a:t>, </a:t>
            </a:r>
            <a:r>
              <a:rPr lang="tr-TR" altLang="en-US" sz="1800" b="0" i="1" kern="0" dirty="0" err="1" smtClean="0"/>
              <a:t>hnoyan</a:t>
            </a:r>
            <a:r>
              <a:rPr lang="tr-TR" altLang="en-US" sz="1800" b="0" i="1" kern="0" dirty="0" smtClean="0"/>
              <a:t>, msimsek@netas.com.tr</a:t>
            </a:r>
            <a:endParaRPr lang="en-US" altLang="en-US" sz="1800" b="0" i="1" kern="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386627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Main idea is to build a </a:t>
            </a:r>
            <a:r>
              <a:rPr lang="en-US" sz="2000" b="1" i="1" dirty="0" smtClean="0"/>
              <a:t>support </a:t>
            </a:r>
            <a:r>
              <a:rPr lang="en-US" sz="2000" b="1" i="1" dirty="0"/>
              <a:t>system based on an expert system </a:t>
            </a:r>
            <a:r>
              <a:rPr lang="en-US" sz="2000" i="1" dirty="0"/>
              <a:t>with inference engine learning </a:t>
            </a:r>
            <a:r>
              <a:rPr lang="en-US" sz="2000" i="1" dirty="0" smtClean="0"/>
              <a:t>5G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and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future</a:t>
            </a:r>
            <a:r>
              <a:rPr lang="en-US" sz="2000" i="1" dirty="0" smtClean="0"/>
              <a:t> network</a:t>
            </a:r>
            <a:r>
              <a:rPr lang="tr-TR" sz="2000" i="1" dirty="0" smtClean="0"/>
              <a:t>s</a:t>
            </a:r>
            <a:r>
              <a:rPr lang="en-US" sz="2000" i="1" dirty="0" smtClean="0"/>
              <a:t> </a:t>
            </a:r>
            <a:r>
              <a:rPr lang="en-US" sz="2000" i="1" dirty="0"/>
              <a:t>and protocol issues from day one</a:t>
            </a:r>
            <a:r>
              <a:rPr lang="en-US" sz="2000" i="1" dirty="0" smtClean="0"/>
              <a:t>.</a:t>
            </a:r>
            <a:endParaRPr lang="tr-TR" sz="2000" i="1" dirty="0" smtClean="0"/>
          </a:p>
          <a:p>
            <a:pPr marL="342900" indent="-342900" algn="just">
              <a:buFont typeface="Arial" charset="0"/>
              <a:buChar char="•"/>
            </a:pPr>
            <a:r>
              <a:rPr lang="tr-TR" sz="2000" i="1" dirty="0" err="1" smtClean="0"/>
              <a:t>This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system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will</a:t>
            </a:r>
            <a:r>
              <a:rPr lang="tr-TR" sz="2000" i="1" dirty="0" smtClean="0"/>
              <a:t> </a:t>
            </a:r>
            <a:r>
              <a:rPr lang="tr-TR" sz="2000" b="1" i="1" dirty="0" err="1" smtClean="0"/>
              <a:t>mimic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mind</a:t>
            </a:r>
            <a:r>
              <a:rPr lang="tr-TR" sz="2000" b="1" i="1" dirty="0" smtClean="0"/>
              <a:t> set of an </a:t>
            </a:r>
            <a:r>
              <a:rPr lang="tr-TR" sz="2000" b="1" i="1" dirty="0" err="1" smtClean="0"/>
              <a:t>expert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support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engineer</a:t>
            </a:r>
            <a:r>
              <a:rPr lang="tr-TR" sz="2000" b="1" i="1" dirty="0" smtClean="0"/>
              <a:t>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2000" i="1" dirty="0" err="1"/>
              <a:t>This</a:t>
            </a:r>
            <a:r>
              <a:rPr lang="tr-TR" sz="2000" i="1" dirty="0"/>
              <a:t> </a:t>
            </a:r>
            <a:r>
              <a:rPr lang="tr-TR" sz="2000" i="1" dirty="0" err="1"/>
              <a:t>system</a:t>
            </a:r>
            <a:r>
              <a:rPr lang="tr-TR" sz="2000" i="1" dirty="0"/>
              <a:t> </a:t>
            </a:r>
            <a:r>
              <a:rPr lang="tr-TR" sz="2000" i="1" dirty="0" err="1"/>
              <a:t>will</a:t>
            </a:r>
            <a:r>
              <a:rPr lang="tr-TR" sz="2000" i="1" dirty="0"/>
              <a:t> </a:t>
            </a:r>
            <a:r>
              <a:rPr lang="tr-TR" sz="2000" i="1" dirty="0" err="1" smtClean="0"/>
              <a:t>offer</a:t>
            </a:r>
            <a:r>
              <a:rPr lang="tr-TR" sz="2000" i="1" dirty="0" smtClean="0"/>
              <a:t> </a:t>
            </a:r>
            <a:r>
              <a:rPr lang="tr-TR" sz="2000" b="1" i="1" dirty="0" err="1"/>
              <a:t>p</a:t>
            </a:r>
            <a:r>
              <a:rPr lang="tr-TR" sz="2000" b="1" i="1" dirty="0" err="1" smtClean="0"/>
              <a:t>ossible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solutions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to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problems</a:t>
            </a:r>
            <a:r>
              <a:rPr lang="tr-TR" sz="2000" b="1" i="1" dirty="0" smtClean="0"/>
              <a:t>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2000" i="1" dirty="0" err="1" smtClean="0"/>
              <a:t>This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sytem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will</a:t>
            </a:r>
            <a:r>
              <a:rPr lang="tr-TR" sz="2000" i="1" dirty="0" smtClean="0"/>
              <a:t> </a:t>
            </a:r>
            <a:r>
              <a:rPr lang="tr-TR" sz="2000" b="1" i="1" dirty="0" err="1" smtClean="0"/>
              <a:t>contribute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to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total </a:t>
            </a:r>
            <a:r>
              <a:rPr lang="tr-TR" sz="2000" b="1" i="1" dirty="0" err="1" smtClean="0"/>
              <a:t>efficiency</a:t>
            </a:r>
            <a:r>
              <a:rPr lang="tr-TR" sz="2000" b="1" i="1" dirty="0" smtClean="0"/>
              <a:t> of </a:t>
            </a:r>
            <a:r>
              <a:rPr lang="tr-TR" sz="2000" b="1" i="1" dirty="0" err="1" smtClean="0"/>
              <a:t>the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support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organizations</a:t>
            </a:r>
            <a:endParaRPr lang="tr-TR" sz="2000" b="1" i="1" dirty="0" smtClean="0"/>
          </a:p>
          <a:p>
            <a:pPr marL="342900" indent="-342900" algn="just">
              <a:buFont typeface="Arial" charset="0"/>
              <a:buChar char="•"/>
            </a:pP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18202"/>
            <a:ext cx="5616624" cy="219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0000" y="1620000"/>
            <a:ext cx="828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Netaş</a:t>
            </a:r>
            <a:r>
              <a:rPr lang="tr-TR" sz="2000" dirty="0" smtClean="0"/>
              <a:t> </a:t>
            </a:r>
            <a:r>
              <a:rPr lang="tr-TR" sz="2000" dirty="0" err="1" smtClean="0"/>
              <a:t>Telecommunications</a:t>
            </a:r>
            <a:endParaRPr lang="tr-TR" sz="2000" dirty="0"/>
          </a:p>
          <a:p>
            <a:pPr algn="ctr"/>
            <a:endParaRPr lang="tr-T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Netas provides innovative end-to-end value added systems integration and technology services in the fields of information and communications</a:t>
            </a:r>
            <a:r>
              <a:rPr lang="tr-TR" sz="2000" dirty="0"/>
              <a:t> </a:t>
            </a:r>
            <a:r>
              <a:rPr lang="en-US" sz="2000" dirty="0"/>
              <a:t>technologies (ICT). </a:t>
            </a:r>
            <a:endParaRPr lang="tr-T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Its </a:t>
            </a:r>
            <a:r>
              <a:rPr lang="en-US" sz="2000" dirty="0"/>
              <a:t>customers range from </a:t>
            </a:r>
            <a:r>
              <a:rPr lang="en-US" sz="2000" dirty="0" err="1"/>
              <a:t>telco</a:t>
            </a:r>
            <a:r>
              <a:rPr lang="en-US" sz="2000" dirty="0"/>
              <a:t> providers to public and private enterprises in domestic and international markets. </a:t>
            </a:r>
            <a:endParaRPr lang="tr-T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 smtClean="0"/>
              <a:t>Netas’s</a:t>
            </a:r>
            <a:r>
              <a:rPr lang="en-US" sz="2000" dirty="0" smtClean="0"/>
              <a:t> </a:t>
            </a:r>
            <a:r>
              <a:rPr lang="en-US" sz="2000" dirty="0"/>
              <a:t>constant increase in productivity is based on its next generation competencies around technology skillset and expertise. </a:t>
            </a:r>
            <a:endParaRPr lang="tr-T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company holds a track-record of 49 years and continues its foray in the field of information technologies, supported by with its experienced, best of breed research and development department. </a:t>
            </a:r>
            <a:endParaRPr lang="tr-T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Netas </a:t>
            </a:r>
            <a:r>
              <a:rPr lang="en-US" sz="2000" dirty="0"/>
              <a:t>also plays an important role in the modernization of the Turkish Armed Forces defense communication networks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i="1" dirty="0" smtClean="0"/>
          </a:p>
          <a:p>
            <a:pPr algn="just"/>
            <a:r>
              <a:rPr lang="en-US" sz="2000" i="1" dirty="0" smtClean="0"/>
              <a:t>Idea is to support 5G</a:t>
            </a:r>
            <a:r>
              <a:rPr lang="tr-TR" sz="2000" i="1" dirty="0"/>
              <a:t> </a:t>
            </a:r>
            <a:r>
              <a:rPr lang="en-US" sz="2000" i="1" dirty="0" smtClean="0"/>
              <a:t>and</a:t>
            </a:r>
            <a:r>
              <a:rPr lang="tr-TR" sz="2000" i="1" dirty="0" smtClean="0"/>
              <a:t> </a:t>
            </a:r>
            <a:r>
              <a:rPr lang="en-US" sz="2000" i="1" dirty="0" smtClean="0"/>
              <a:t>future</a:t>
            </a:r>
            <a:r>
              <a:rPr lang="tr-TR" sz="2000" i="1" dirty="0" smtClean="0"/>
              <a:t> </a:t>
            </a:r>
            <a:r>
              <a:rPr lang="en-US" sz="2000" i="1" dirty="0" smtClean="0"/>
              <a:t>networks for each component in an intelligent and cost effective way.</a:t>
            </a:r>
          </a:p>
          <a:p>
            <a:pPr algn="just"/>
            <a:endParaRPr lang="en-US" sz="2000" i="1" dirty="0" smtClean="0"/>
          </a:p>
          <a:p>
            <a:pPr algn="just"/>
            <a:r>
              <a:rPr lang="en-US" sz="2000" i="1" dirty="0" smtClean="0"/>
              <a:t>The system will</a:t>
            </a:r>
            <a:r>
              <a:rPr lang="tr-TR" sz="2000" i="1" dirty="0" smtClean="0"/>
              <a:t> be</a:t>
            </a:r>
            <a:r>
              <a:rPr lang="en-US" sz="2000" i="1" dirty="0" smtClean="0"/>
              <a:t> composed of three main parts</a:t>
            </a:r>
            <a:r>
              <a:rPr lang="tr-TR" sz="2000" i="1" dirty="0" smtClean="0"/>
              <a:t>:</a:t>
            </a:r>
            <a:endParaRPr lang="en-US" sz="20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i="1" dirty="0" smtClean="0"/>
              <a:t>API’s to access components</a:t>
            </a:r>
            <a:r>
              <a:rPr lang="tr-TR" sz="2000" i="1" dirty="0" smtClean="0"/>
              <a:t>, </a:t>
            </a:r>
            <a:r>
              <a:rPr lang="en-US" sz="2000" i="1" dirty="0" smtClean="0"/>
              <a:t>databases</a:t>
            </a:r>
            <a:r>
              <a:rPr lang="tr-TR" sz="2000" i="1" dirty="0" smtClean="0"/>
              <a:t> </a:t>
            </a:r>
            <a:r>
              <a:rPr lang="en-US" sz="2000" i="1" dirty="0" smtClean="0"/>
              <a:t>and log</a:t>
            </a:r>
            <a:r>
              <a:rPr lang="tr-TR" sz="2000" i="1" dirty="0" smtClean="0"/>
              <a:t>s</a:t>
            </a:r>
            <a:endParaRPr lang="en-US" sz="20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i="1" dirty="0" smtClean="0"/>
              <a:t>Inference</a:t>
            </a:r>
            <a:r>
              <a:rPr lang="tr-TR" sz="2000" i="1" dirty="0" smtClean="0"/>
              <a:t> engine</a:t>
            </a:r>
            <a:r>
              <a:rPr lang="en-US" sz="2000" i="1" dirty="0" smtClean="0"/>
              <a:t> for expert system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i="1" dirty="0" smtClean="0"/>
              <a:t>Management and user interface consoles</a:t>
            </a:r>
          </a:p>
          <a:p>
            <a:pPr algn="just"/>
            <a:endParaRPr lang="tr-TR" sz="2000" i="1" dirty="0" smtClean="0"/>
          </a:p>
          <a:p>
            <a:pPr algn="just"/>
            <a:r>
              <a:rPr lang="en-US" sz="2000" i="1" dirty="0" smtClean="0"/>
              <a:t>5G</a:t>
            </a:r>
            <a:r>
              <a:rPr lang="tr-TR" sz="2000" i="1" dirty="0" smtClean="0"/>
              <a:t> </a:t>
            </a:r>
            <a:r>
              <a:rPr lang="en-US" sz="2000" i="1" dirty="0" smtClean="0"/>
              <a:t>and future network support cost can not be maintainable with the current support organizations and techniques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17824" r="57525" b="4711"/>
          <a:stretch/>
        </p:blipFill>
        <p:spPr>
          <a:xfrm>
            <a:off x="1763688" y="5013176"/>
            <a:ext cx="1625600" cy="170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 t="17259" r="30215"/>
          <a:stretch/>
        </p:blipFill>
        <p:spPr>
          <a:xfrm>
            <a:off x="3923928" y="4797152"/>
            <a:ext cx="1333500" cy="181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1" t="13046" b="12348"/>
          <a:stretch/>
        </p:blipFill>
        <p:spPr>
          <a:xfrm>
            <a:off x="6300192" y="4797152"/>
            <a:ext cx="1606833" cy="163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47664" y="1268760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Decrease the support costs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Shorten fix delivery times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Shorten maintenance windows frames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Increase support quality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/>
              <a:t>Preserving the experience and knowledge through feeding the inference engine by expert personnel so that the troubleshooting quality is kept available regardless of the human </a:t>
            </a:r>
            <a:r>
              <a:rPr lang="en-US" sz="2000" i="1" dirty="0" smtClean="0"/>
              <a:t>facto</a:t>
            </a:r>
            <a:endParaRPr lang="tr-TR" sz="2000" i="1" dirty="0"/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Proactive testing systems can be build on top of this system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i="1" dirty="0" smtClean="0"/>
              <a:t>This project should start soon and live with </a:t>
            </a:r>
            <a:r>
              <a:rPr lang="tr-TR" sz="2000" i="1" dirty="0" smtClean="0"/>
              <a:t>a</a:t>
            </a:r>
            <a:r>
              <a:rPr lang="en-US" sz="2000" i="1" dirty="0" err="1" smtClean="0"/>
              <a:t>nd</a:t>
            </a:r>
            <a:r>
              <a:rPr lang="en-US" sz="2000" i="1" dirty="0" smtClean="0"/>
              <a:t> </a:t>
            </a:r>
            <a:r>
              <a:rPr lang="en-US" sz="2000" i="1" dirty="0"/>
              <a:t>live with 5G to cover all troubleshooting aspects</a:t>
            </a:r>
            <a:endParaRPr lang="en-US" sz="2000" i="1" dirty="0" smtClean="0"/>
          </a:p>
          <a:p>
            <a:pPr algn="just"/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128095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NETAS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/>
              <a:t>Core competency to coordinate this project and actively embed the researches.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Proven </a:t>
            </a:r>
            <a:r>
              <a:rPr lang="en-US" sz="2000" i="1" dirty="0"/>
              <a:t>relations with mobile operators within the region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Knowledge</a:t>
            </a:r>
            <a:r>
              <a:rPr lang="tr-TR" sz="2000" i="1" dirty="0" smtClean="0"/>
              <a:t> </a:t>
            </a:r>
            <a:r>
              <a:rPr lang="tr-TR" sz="2000" i="1" dirty="0" err="1"/>
              <a:t>and</a:t>
            </a:r>
            <a:r>
              <a:rPr lang="tr-TR" sz="2000" i="1" dirty="0"/>
              <a:t> </a:t>
            </a:r>
            <a:r>
              <a:rPr lang="tr-TR" sz="2000" i="1" dirty="0" err="1"/>
              <a:t>expertise</a:t>
            </a:r>
            <a:r>
              <a:rPr lang="en-US" sz="2000" i="1" dirty="0" smtClean="0"/>
              <a:t> </a:t>
            </a:r>
            <a:r>
              <a:rPr lang="en-US" sz="2000" i="1" dirty="0"/>
              <a:t>on </a:t>
            </a:r>
            <a:r>
              <a:rPr lang="tr-TR" sz="2000" i="1" dirty="0" err="1" smtClean="0"/>
              <a:t>support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business</a:t>
            </a:r>
            <a:endParaRPr lang="en-US" sz="2000" i="1" dirty="0"/>
          </a:p>
          <a:p>
            <a:pPr algn="ctr"/>
            <a:endParaRPr lang="tr-TR" sz="2000" i="1" dirty="0" smtClean="0"/>
          </a:p>
          <a:p>
            <a:pPr algn="ctr"/>
            <a:r>
              <a:rPr lang="en-US" sz="2000" b="1" i="1" dirty="0" smtClean="0"/>
              <a:t>We are looking for </a:t>
            </a:r>
            <a:r>
              <a:rPr lang="tr-TR" sz="2000" b="1" i="1" dirty="0" err="1" smtClean="0"/>
              <a:t>partners</a:t>
            </a:r>
            <a:endParaRPr lang="en-US" sz="2000" b="1" i="1" dirty="0" smtClean="0"/>
          </a:p>
          <a:p>
            <a:pPr algn="ctr"/>
            <a:r>
              <a:rPr lang="tr-TR" sz="2000" i="1" dirty="0" err="1" smtClean="0"/>
              <a:t>With</a:t>
            </a:r>
            <a:r>
              <a:rPr lang="tr-TR" sz="2000" i="1" dirty="0" smtClean="0"/>
              <a:t> </a:t>
            </a:r>
            <a:r>
              <a:rPr lang="tr-TR" sz="2000" b="1" i="1" dirty="0" smtClean="0"/>
              <a:t>(A.I) </a:t>
            </a:r>
            <a:r>
              <a:rPr lang="tr-TR" sz="2000" b="1" i="1" dirty="0" err="1" smtClean="0"/>
              <a:t>expert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system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and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rule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based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reasoning</a:t>
            </a:r>
            <a:r>
              <a:rPr lang="tr-TR" sz="2000" b="1" i="1" dirty="0" smtClean="0"/>
              <a:t> </a:t>
            </a:r>
            <a:r>
              <a:rPr lang="tr-TR" sz="2000" i="1" dirty="0" err="1" smtClean="0"/>
              <a:t>knowledge</a:t>
            </a:r>
            <a:r>
              <a:rPr lang="tr-TR" sz="2000" i="1" dirty="0" smtClean="0"/>
              <a:t> (</a:t>
            </a:r>
            <a:r>
              <a:rPr lang="tr-TR" sz="2000" i="1" dirty="0" err="1" smtClean="0"/>
              <a:t>company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or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university</a:t>
            </a:r>
            <a:r>
              <a:rPr lang="tr-TR" sz="2000" i="1" dirty="0" smtClean="0"/>
              <a:t>)</a:t>
            </a:r>
          </a:p>
          <a:p>
            <a:pPr algn="ctr"/>
            <a:endParaRPr lang="tr-TR" sz="2000" i="1" dirty="0"/>
          </a:p>
          <a:p>
            <a:pPr algn="ctr"/>
            <a:r>
              <a:rPr lang="tr-TR" sz="2000" i="1" dirty="0" err="1" smtClean="0"/>
              <a:t>Which</a:t>
            </a:r>
            <a:r>
              <a:rPr lang="tr-TR" sz="2000" i="1" dirty="0" smtClean="0"/>
              <a:t> has </a:t>
            </a:r>
            <a:r>
              <a:rPr lang="tr-TR" sz="2000" b="1" i="1" dirty="0" err="1" smtClean="0"/>
              <a:t>search</a:t>
            </a:r>
            <a:r>
              <a:rPr lang="tr-TR" sz="2000" b="1" i="1" dirty="0" smtClean="0"/>
              <a:t> engine </a:t>
            </a:r>
            <a:r>
              <a:rPr lang="tr-TR" sz="2000" i="1" dirty="0" err="1" smtClean="0"/>
              <a:t>knowledge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and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experinece</a:t>
            </a:r>
            <a:r>
              <a:rPr lang="tr-TR" sz="2000" i="1" dirty="0"/>
              <a:t> (</a:t>
            </a:r>
            <a:r>
              <a:rPr lang="tr-TR" sz="2000" i="1" dirty="0" err="1"/>
              <a:t>company</a:t>
            </a:r>
            <a:r>
              <a:rPr lang="tr-TR" sz="2000" i="1" dirty="0"/>
              <a:t> </a:t>
            </a:r>
            <a:r>
              <a:rPr lang="tr-TR" sz="2000" i="1" dirty="0" err="1"/>
              <a:t>or</a:t>
            </a:r>
            <a:r>
              <a:rPr lang="tr-TR" sz="2000" i="1" dirty="0"/>
              <a:t> </a:t>
            </a:r>
            <a:r>
              <a:rPr lang="tr-TR" sz="2000" i="1" dirty="0" err="1"/>
              <a:t>university</a:t>
            </a:r>
            <a:r>
              <a:rPr lang="tr-TR" sz="2000" i="1" dirty="0"/>
              <a:t>)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Contact</a:t>
            </a: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Info</a:t>
            </a:r>
            <a:endParaRPr lang="en-GB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54670" y="1124744"/>
            <a:ext cx="693375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  <a:endParaRPr lang="tr-TR" sz="2000" dirty="0" smtClean="0"/>
          </a:p>
          <a:p>
            <a:endParaRPr lang="en-GB" sz="2000" dirty="0" smtClean="0"/>
          </a:p>
          <a:p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Mehmet Yoldas SIMSEK</a:t>
            </a:r>
          </a:p>
          <a:p>
            <a:r>
              <a:rPr lang="tr-TR" sz="2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msimsek@netas.com.tr</a:t>
            </a:r>
            <a:endParaRPr lang="tr-TR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</a:rPr>
              <a:t>Hakan 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NOYAN</a:t>
            </a:r>
          </a:p>
          <a:p>
            <a:r>
              <a:rPr lang="tr-TR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hnoyan@netas.com.tr</a:t>
            </a:r>
            <a:endParaRPr lang="tr-TR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Basak GENCER UNSALVER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bgencer@netas.com.tr</a:t>
            </a:r>
            <a:endParaRPr lang="tr-T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r="9789"/>
          <a:stretch/>
        </p:blipFill>
        <p:spPr>
          <a:xfrm>
            <a:off x="4788023" y="1916832"/>
            <a:ext cx="1008112" cy="117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28777" r="42925" b="30086"/>
          <a:stretch/>
        </p:blipFill>
        <p:spPr>
          <a:xfrm rot="5400000">
            <a:off x="4644007" y="3455586"/>
            <a:ext cx="129614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2"/>
          <a:stretch/>
        </p:blipFill>
        <p:spPr>
          <a:xfrm>
            <a:off x="4788023" y="4797152"/>
            <a:ext cx="1008112" cy="124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69786" y="6623773"/>
            <a:ext cx="3118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Hakan Noyan, NETAS, hnoyan@netas.com.tr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76329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511</Words>
  <Application>Microsoft Office PowerPoint</Application>
  <PresentationFormat>On-screen Show (4:3)</PresentationFormat>
  <Paragraphs>81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Proposers Day 2016, İstanbul</vt:lpstr>
      <vt:lpstr>Teaser</vt:lpstr>
      <vt:lpstr>Organisation Profile</vt:lpstr>
      <vt:lpstr>Proposal Introduction (1)</vt:lpstr>
      <vt:lpstr>Proposal Introduction (2)</vt:lpstr>
      <vt:lpstr>Partners</vt:lpstr>
      <vt:lpstr>Contacts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Peter Herrmann</cp:lastModifiedBy>
  <cp:revision>102</cp:revision>
  <cp:lastPrinted>2014-09-11T12:29:40Z</cp:lastPrinted>
  <dcterms:created xsi:type="dcterms:W3CDTF">2014-06-18T11:29:22Z</dcterms:created>
  <dcterms:modified xsi:type="dcterms:W3CDTF">2016-09-21T15:48:02Z</dcterms:modified>
</cp:coreProperties>
</file>