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" ContentType="image/tif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0"/>
  </p:notesMasterIdLst>
  <p:handoutMasterIdLst>
    <p:handoutMasterId r:id="rId11"/>
  </p:handoutMasterIdLst>
  <p:sldIdLst>
    <p:sldId id="256" r:id="rId2"/>
    <p:sldId id="278" r:id="rId3"/>
    <p:sldId id="277" r:id="rId4"/>
    <p:sldId id="273" r:id="rId5"/>
    <p:sldId id="276" r:id="rId6"/>
    <p:sldId id="279" r:id="rId7"/>
    <p:sldId id="274" r:id="rId8"/>
    <p:sldId id="275" r:id="rId9"/>
  </p:sldIdLst>
  <p:sldSz cx="9144000" cy="6858000" type="screen4x3"/>
  <p:notesSz cx="6797675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BC53E"/>
    <a:srgbClr val="FFCC00"/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howGuides="1">
      <p:cViewPr>
        <p:scale>
          <a:sx n="100" d="100"/>
          <a:sy n="100" d="100"/>
        </p:scale>
        <p:origin x="-224" y="5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8A4433-2CBD-4044-ABC1-0B0561D43206}" type="datetimeFigureOut">
              <a:rPr lang="en-GB" smtClean="0"/>
              <a:t>20/09/2016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568B30-1784-4EA2-828F-1011F6E8DA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46486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alt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 altLang="en-US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alt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EC2CA66-A9CB-461C-A236-F69D99339AC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436002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  <a:endParaRPr lang="en-GB" altLang="en-US" noProof="0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  <a:endParaRPr lang="en-GB" altLang="en-US" noProof="0" smtClean="0"/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 dirty="0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 dirty="0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7535B04-7FE3-4FE7-936F-780DBED6C7D4}" type="slidenum">
              <a:rPr lang="en-GB" altLang="en-US" smtClean="0"/>
              <a:pPr/>
              <a:t>‹#›</a:t>
            </a:fld>
            <a:endParaRPr lang="en-GB" alt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67016E-EC09-402D-9B6D-6187AC40653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65230922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3388" y="188913"/>
            <a:ext cx="2057400" cy="56054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1188" y="188913"/>
            <a:ext cx="6019800" cy="56054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A367CF-8B21-4334-8669-28CA348CE34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54868135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1F1B1E-6AFE-4261-906D-D1191F0F518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7624099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9D0683-8E1E-4FAC-A2B7-129323BED1D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4619593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1188" y="1268413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2188" y="1268413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B39764-904A-4B00-8DD5-C588446B784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99384268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A550CC-E884-493F-AD26-80DAE211801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20055188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0ACC1E-F88D-4399-AD3A-9D953CE30C8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14545595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AB54CC-E810-46E3-BA81-CDDC90221C8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06331660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3CBA8A-51FA-4FB3-AFAE-0FF3ED630A2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52546867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54B031-5DCD-4C84-BDFA-81269EC3AB3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66554016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188" y="1268413"/>
            <a:ext cx="822960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GB" alt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GB" altLang="en-US"/>
          </a:p>
        </p:txBody>
      </p:sp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7451725" y="6584950"/>
            <a:ext cx="144145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/>
            <a:fld id="{8BD17547-DBE1-4B99-9EA9-2E3A7F374022}" type="slidenum">
              <a:rPr lang="en-GB" altLang="en-US" sz="1400" b="1">
                <a:solidFill>
                  <a:schemeClr val="bg1"/>
                </a:solidFill>
              </a:rPr>
              <a:pPr algn="r"/>
              <a:t>‹#›</a:t>
            </a:fld>
            <a:endParaRPr lang="en-GB" altLang="en-US" sz="1400" b="1">
              <a:solidFill>
                <a:schemeClr val="bg1"/>
              </a:solidFill>
            </a:endParaRPr>
          </a:p>
        </p:txBody>
      </p:sp>
      <p:sp>
        <p:nvSpPr>
          <p:cNvPr id="15368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51725" y="6308725"/>
            <a:ext cx="144145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chemeClr val="bg1"/>
                </a:solidFill>
              </a:defRPr>
            </a:lvl1pPr>
          </a:lstStyle>
          <a:p>
            <a:fld id="{B8D654AA-748F-4024-9A61-6977FA317985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15370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611188" y="188913"/>
            <a:ext cx="8229600" cy="868362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 spd="slow">
    <p:fade/>
  </p:transition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95959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95959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95959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95959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95959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95959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95959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95959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95959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595959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595959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595959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595959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595959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595959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595959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595959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595959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403647" y="5085184"/>
            <a:ext cx="2875661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8D53FB3E-8C47-4F19-A392-AFCA93838430}" type="slidenum">
              <a:rPr lang="en-GB" altLang="en-US"/>
              <a:pPr/>
              <a:t>1</a:t>
            </a:fld>
            <a:endParaRPr lang="en-GB" altLang="en-US"/>
          </a:p>
        </p:txBody>
      </p:sp>
      <p:sp>
        <p:nvSpPr>
          <p:cNvPr id="727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/>
          <a:lstStyle/>
          <a:p>
            <a:r>
              <a:rPr lang="en-US" altLang="en-US" sz="2800" b="0" dirty="0" smtClean="0"/>
              <a:t>Celtic-Plus Proposers Day</a:t>
            </a:r>
            <a:br>
              <a:rPr lang="en-US" altLang="en-US" sz="2800" b="0" dirty="0" smtClean="0"/>
            </a:br>
            <a:r>
              <a:rPr lang="tr-TR" altLang="en-US" sz="2800" b="0" dirty="0" smtClean="0"/>
              <a:t>22 </a:t>
            </a:r>
            <a:r>
              <a:rPr lang="tr-TR" altLang="en-US" sz="2800" b="0" dirty="0" err="1" smtClean="0"/>
              <a:t>September</a:t>
            </a:r>
            <a:r>
              <a:rPr lang="en-US" altLang="en-US" sz="2800" b="0" dirty="0" smtClean="0"/>
              <a:t> 2016, </a:t>
            </a:r>
            <a:r>
              <a:rPr lang="tr-TR" altLang="en-US" sz="2800" b="0" dirty="0" smtClean="0"/>
              <a:t>İstanbul</a:t>
            </a:r>
            <a:endParaRPr lang="en-US" altLang="en-US" sz="2800" b="0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5496" y="2564904"/>
            <a:ext cx="9073008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9pPr>
          </a:lstStyle>
          <a:p>
            <a:r>
              <a:rPr lang="tr-TR" altLang="en-US" sz="2000" kern="0" dirty="0" err="1" smtClean="0"/>
              <a:t>Virtualization</a:t>
            </a:r>
            <a:r>
              <a:rPr lang="tr-TR" altLang="en-US" sz="2000" kern="0" dirty="0" smtClean="0"/>
              <a:t>, </a:t>
            </a:r>
          </a:p>
          <a:p>
            <a:r>
              <a:rPr lang="tr-TR" altLang="en-US" sz="2000" kern="0" dirty="0" err="1" smtClean="0"/>
              <a:t>Cloud</a:t>
            </a:r>
            <a:r>
              <a:rPr lang="tr-TR" altLang="en-US" sz="2000" kern="0" dirty="0" smtClean="0"/>
              <a:t> Computing</a:t>
            </a:r>
            <a:r>
              <a:rPr lang="en-US" altLang="en-US" sz="2000" kern="0" dirty="0" smtClean="0"/>
              <a:t/>
            </a:r>
            <a:br>
              <a:rPr lang="en-US" altLang="en-US" sz="2000" kern="0" dirty="0" smtClean="0"/>
            </a:br>
            <a:endParaRPr lang="tr-TR" altLang="en-US" sz="2000" kern="0" dirty="0" smtClean="0"/>
          </a:p>
          <a:p>
            <a:r>
              <a:rPr lang="tr-TR" altLang="en-US" sz="1600" kern="0" dirty="0" smtClean="0"/>
              <a:t>Optimal Control </a:t>
            </a:r>
            <a:r>
              <a:rPr lang="tr-TR" altLang="en-US" sz="1600" kern="0" dirty="0" err="1" smtClean="0"/>
              <a:t>for</a:t>
            </a:r>
            <a:r>
              <a:rPr lang="tr-TR" altLang="en-US" sz="1600" kern="0" dirty="0" smtClean="0"/>
              <a:t> </a:t>
            </a:r>
            <a:r>
              <a:rPr lang="tr-TR" altLang="en-US" sz="1600" kern="0" dirty="0"/>
              <a:t>R</a:t>
            </a:r>
            <a:r>
              <a:rPr lang="tr-TR" altLang="en-US" sz="1600" kern="0" dirty="0" smtClean="0"/>
              <a:t>esource </a:t>
            </a:r>
            <a:r>
              <a:rPr lang="tr-TR" altLang="en-US" sz="1600" kern="0" dirty="0" err="1" smtClean="0"/>
              <a:t>Usage</a:t>
            </a:r>
            <a:r>
              <a:rPr lang="tr-TR" altLang="en-US" sz="1600" kern="0" dirty="0" smtClean="0"/>
              <a:t> of </a:t>
            </a:r>
            <a:r>
              <a:rPr lang="tr-TR" altLang="en-US" sz="1600" kern="0" smtClean="0"/>
              <a:t>Virtualized</a:t>
            </a:r>
            <a:r>
              <a:rPr lang="tr-TR" altLang="en-US" sz="1600" kern="0" dirty="0" smtClean="0"/>
              <a:t> Server </a:t>
            </a:r>
            <a:r>
              <a:rPr lang="tr-TR" altLang="en-US" sz="1600" kern="0" dirty="0" err="1"/>
              <a:t>M</a:t>
            </a:r>
            <a:r>
              <a:rPr lang="tr-TR" altLang="en-US" sz="1600" kern="0" dirty="0" err="1" smtClean="0"/>
              <a:t>achines</a:t>
            </a:r>
            <a:r>
              <a:rPr lang="tr-TR" altLang="en-US" sz="1600" kern="0" dirty="0" smtClean="0"/>
              <a:t> in Data </a:t>
            </a:r>
            <a:r>
              <a:rPr lang="tr-TR" altLang="en-US" sz="1600" kern="0" dirty="0" err="1" smtClean="0"/>
              <a:t>Centers</a:t>
            </a:r>
            <a:endParaRPr lang="en-US" altLang="en-US" sz="1600" kern="0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611560" y="3759175"/>
            <a:ext cx="7772400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9pPr>
          </a:lstStyle>
          <a:p>
            <a:endParaRPr lang="tr-TR" altLang="en-US" sz="1800" b="0" i="1" kern="0" dirty="0" smtClean="0"/>
          </a:p>
          <a:p>
            <a:r>
              <a:rPr lang="tr-TR" altLang="en-US" sz="1800" b="0" i="1" kern="0" dirty="0" smtClean="0"/>
              <a:t>Dr. Özgür Armağan</a:t>
            </a:r>
          </a:p>
          <a:p>
            <a:endParaRPr lang="en-US" altLang="en-US" sz="1800" b="0" i="1" kern="0" dirty="0" smtClean="0"/>
          </a:p>
          <a:p>
            <a:r>
              <a:rPr lang="tr-TR" altLang="en-US" sz="1800" b="0" i="1" kern="0" dirty="0" smtClean="0"/>
              <a:t>ozgura@netas.com.tr</a:t>
            </a:r>
            <a:endParaRPr lang="en-US" altLang="en-US" sz="1800" b="0" i="1" kern="0" dirty="0" smtClean="0"/>
          </a:p>
          <a:p>
            <a:endParaRPr lang="en-US" altLang="en-US" sz="1800" b="0" i="1" kern="0" dirty="0"/>
          </a:p>
        </p:txBody>
      </p:sp>
      <p:sp>
        <p:nvSpPr>
          <p:cNvPr id="2" name="TextBox 1"/>
          <p:cNvSpPr txBox="1"/>
          <p:nvPr/>
        </p:nvSpPr>
        <p:spPr>
          <a:xfrm>
            <a:off x="2341984" y="5229200"/>
            <a:ext cx="1937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bg1">
                    <a:lumMod val="50000"/>
                  </a:schemeClr>
                </a:solidFill>
              </a:rPr>
              <a:t>&lt;</a:t>
            </a:r>
            <a:r>
              <a:rPr lang="de-DE" dirty="0" err="1" smtClean="0">
                <a:solidFill>
                  <a:schemeClr val="bg1">
                    <a:lumMod val="50000"/>
                  </a:schemeClr>
                </a:solidFill>
              </a:rPr>
              <a:t>Your</a:t>
            </a:r>
            <a:r>
              <a:rPr lang="de-DE" dirty="0" smtClean="0">
                <a:solidFill>
                  <a:schemeClr val="bg1">
                    <a:lumMod val="50000"/>
                  </a:schemeClr>
                </a:solidFill>
              </a:rPr>
              <a:t> Logo&gt;</a:t>
            </a:r>
          </a:p>
        </p:txBody>
      </p:sp>
      <p:pic>
        <p:nvPicPr>
          <p:cNvPr id="8" name="Picture 7" descr="http://www.alimertozdemir.com/wp-content/uploads/2013/06/1356629925_netas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5229200"/>
            <a:ext cx="2592288" cy="7200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Teaser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1B1E-6AFE-4261-906D-D1191F0F518F}" type="slidenum">
              <a:rPr lang="en-GB" altLang="en-US" smtClean="0"/>
              <a:pPr/>
              <a:t>2</a:t>
            </a:fld>
            <a:endParaRPr lang="en-GB" altLang="en-US"/>
          </a:p>
        </p:txBody>
      </p:sp>
      <p:sp>
        <p:nvSpPr>
          <p:cNvPr id="5" name="TextBox 4"/>
          <p:cNvSpPr txBox="1"/>
          <p:nvPr/>
        </p:nvSpPr>
        <p:spPr>
          <a:xfrm>
            <a:off x="1691680" y="1268760"/>
            <a:ext cx="5976664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Arial" pitchFamily="34" charset="0"/>
              <a:buChar char="•"/>
            </a:pPr>
            <a:r>
              <a:rPr lang="en-US" sz="1200" dirty="0" smtClean="0"/>
              <a:t>In </a:t>
            </a:r>
            <a:r>
              <a:rPr lang="en-US" sz="1200" dirty="0"/>
              <a:t>this </a:t>
            </a:r>
            <a:r>
              <a:rPr lang="tr-TR" sz="1200" dirty="0" err="1" smtClean="0"/>
              <a:t>project</a:t>
            </a:r>
            <a:r>
              <a:rPr lang="en-US" sz="1200" dirty="0" smtClean="0"/>
              <a:t>, </a:t>
            </a:r>
            <a:r>
              <a:rPr lang="en-US" sz="1200" dirty="0"/>
              <a:t>we address the problem of multiple resource usage among virtual machines in data </a:t>
            </a:r>
            <a:r>
              <a:rPr lang="en-US" sz="1200" dirty="0" smtClean="0"/>
              <a:t>centers </a:t>
            </a:r>
            <a:r>
              <a:rPr lang="en-US" sz="1200" dirty="0"/>
              <a:t>via dynamic allocation of CPU and memory resources among </a:t>
            </a:r>
            <a:r>
              <a:rPr lang="en-US" sz="1200" dirty="0" smtClean="0"/>
              <a:t>virtual </a:t>
            </a:r>
            <a:r>
              <a:rPr lang="tr-TR" sz="1200" dirty="0" smtClean="0"/>
              <a:t>server </a:t>
            </a:r>
            <a:r>
              <a:rPr lang="en-US" sz="1200" dirty="0" smtClean="0"/>
              <a:t>machine</a:t>
            </a:r>
            <a:r>
              <a:rPr lang="tr-TR" sz="1200" dirty="0" smtClean="0"/>
              <a:t>s</a:t>
            </a:r>
            <a:r>
              <a:rPr lang="en-US" sz="1200" dirty="0" smtClean="0"/>
              <a:t>. </a:t>
            </a:r>
            <a:endParaRPr lang="tr-TR" sz="1200" dirty="0" smtClean="0"/>
          </a:p>
          <a:p>
            <a:pPr marL="171450" indent="-171450" algn="just">
              <a:buFont typeface="Arial" pitchFamily="34" charset="0"/>
              <a:buChar char="•"/>
            </a:pPr>
            <a:r>
              <a:rPr lang="en-US" sz="1200" dirty="0" smtClean="0"/>
              <a:t>We </a:t>
            </a:r>
            <a:r>
              <a:rPr lang="en-US" sz="1200" dirty="0"/>
              <a:t>think that, if our framework that was developed to control CPU usage and memory consumption in </a:t>
            </a:r>
            <a:r>
              <a:rPr lang="en-US" sz="1200" dirty="0" smtClean="0"/>
              <a:t>virtualized </a:t>
            </a:r>
            <a:r>
              <a:rPr lang="en-US" sz="1200" dirty="0"/>
              <a:t>database servers was successfully applied, the resource usages of all of the virtual </a:t>
            </a:r>
            <a:r>
              <a:rPr lang="tr-TR" sz="1200" dirty="0" smtClean="0"/>
              <a:t>server </a:t>
            </a:r>
            <a:r>
              <a:rPr lang="en-US" sz="1200" dirty="0" smtClean="0"/>
              <a:t>machines </a:t>
            </a:r>
            <a:r>
              <a:rPr lang="en-US" sz="1200" dirty="0"/>
              <a:t>might be controlled through dynamic allocation of sufficient resources to the virtual machines in the data </a:t>
            </a:r>
            <a:r>
              <a:rPr lang="en-US" sz="1200" dirty="0" smtClean="0"/>
              <a:t>center. </a:t>
            </a:r>
            <a:r>
              <a:rPr lang="en-US" sz="1200" dirty="0"/>
              <a:t>Thus, </a:t>
            </a:r>
            <a:r>
              <a:rPr lang="en-US" sz="1200" dirty="0" err="1"/>
              <a:t>QoS</a:t>
            </a:r>
            <a:r>
              <a:rPr lang="en-US" sz="1200" dirty="0"/>
              <a:t> might be guaranteed for all applications in the data </a:t>
            </a:r>
            <a:r>
              <a:rPr lang="en-US" sz="1200" dirty="0" smtClean="0"/>
              <a:t>center </a:t>
            </a:r>
            <a:r>
              <a:rPr lang="en-US" sz="1200" dirty="0"/>
              <a:t>by maintaining sufficient resource consumption, and more CPU and memory resources can be provided for other applications</a:t>
            </a:r>
            <a:r>
              <a:rPr lang="en-US" sz="1200" dirty="0" smtClean="0"/>
              <a:t>.</a:t>
            </a:r>
            <a:r>
              <a:rPr lang="en-US" sz="1200" dirty="0"/>
              <a:t> </a:t>
            </a:r>
            <a:endParaRPr lang="tr-TR" sz="1200" dirty="0" smtClean="0"/>
          </a:p>
          <a:p>
            <a:pPr marL="171450" indent="-171450" algn="just">
              <a:buFont typeface="Arial" pitchFamily="34" charset="0"/>
              <a:buChar char="•"/>
            </a:pPr>
            <a:r>
              <a:rPr lang="en-US" sz="1200" dirty="0" smtClean="0"/>
              <a:t>We </a:t>
            </a:r>
            <a:r>
              <a:rPr lang="en-US" sz="1200" dirty="0"/>
              <a:t>designed multiple SISO feedback</a:t>
            </a:r>
            <a:r>
              <a:rPr lang="tr-TR" sz="1200" dirty="0"/>
              <a:t> </a:t>
            </a:r>
            <a:r>
              <a:rPr lang="en-US" sz="1200" dirty="0"/>
              <a:t>controllers to achieve desired CPU usages and memory consumptions under workload.</a:t>
            </a:r>
            <a:endParaRPr lang="tr-TR" sz="1200" dirty="0"/>
          </a:p>
          <a:p>
            <a:pPr marL="171450" indent="-171450" algn="just">
              <a:buFont typeface="Arial" pitchFamily="34" charset="0"/>
              <a:buChar char="•"/>
            </a:pPr>
            <a:r>
              <a:rPr lang="tr-TR" sz="1200" dirty="0" err="1" smtClean="0"/>
              <a:t>The</a:t>
            </a:r>
            <a:r>
              <a:rPr lang="tr-TR" sz="1200" dirty="0" smtClean="0"/>
              <a:t> </a:t>
            </a:r>
            <a:r>
              <a:rPr lang="tr-TR" sz="1200" dirty="0" err="1"/>
              <a:t>experimental</a:t>
            </a:r>
            <a:r>
              <a:rPr lang="tr-TR" sz="1200" dirty="0"/>
              <a:t> </a:t>
            </a:r>
            <a:r>
              <a:rPr lang="tr-TR" sz="1200" dirty="0" err="1"/>
              <a:t>results</a:t>
            </a:r>
            <a:r>
              <a:rPr lang="tr-TR" sz="1200" dirty="0"/>
              <a:t> </a:t>
            </a:r>
            <a:r>
              <a:rPr lang="en-US" sz="1200" dirty="0"/>
              <a:t>confirmed that control theoretical approach increased both the efficiency of the resource usage of the virtual database servers</a:t>
            </a:r>
            <a:r>
              <a:rPr lang="tr-TR" sz="1200" dirty="0"/>
              <a:t> </a:t>
            </a:r>
            <a:r>
              <a:rPr lang="en-US" sz="1200" dirty="0"/>
              <a:t>and the </a:t>
            </a:r>
            <a:r>
              <a:rPr lang="en-US" sz="1200" dirty="0" err="1"/>
              <a:t>QoS</a:t>
            </a:r>
            <a:r>
              <a:rPr lang="en-US" sz="1200" dirty="0"/>
              <a:t> in a cloud environment</a:t>
            </a:r>
            <a:r>
              <a:rPr lang="en-US" sz="1200" dirty="0" smtClean="0"/>
              <a:t>.</a:t>
            </a:r>
            <a:r>
              <a:rPr lang="tr-TR" sz="1200" dirty="0" smtClean="0"/>
              <a:t> </a:t>
            </a:r>
            <a:endParaRPr lang="tr-TR" sz="1200" i="1" dirty="0">
              <a:solidFill>
                <a:schemeClr val="bg1">
                  <a:lumMod val="50000"/>
                </a:schemeClr>
              </a:solidFill>
            </a:endParaRPr>
          </a:p>
          <a:p>
            <a:pPr marL="171450" indent="-171450" algn="just">
              <a:buFont typeface="Arial" pitchFamily="34" charset="0"/>
              <a:buChar char="•"/>
            </a:pPr>
            <a:endParaRPr lang="tr-TR" sz="1200" dirty="0" smtClean="0"/>
          </a:p>
          <a:p>
            <a:pPr marL="171450" indent="-171450" algn="just">
              <a:buFont typeface="Arial" pitchFamily="34" charset="0"/>
              <a:buChar char="•"/>
            </a:pPr>
            <a:endParaRPr lang="en-GB" sz="1200" dirty="0"/>
          </a:p>
        </p:txBody>
      </p:sp>
      <p:sp>
        <p:nvSpPr>
          <p:cNvPr id="3" name="Rectangle 2"/>
          <p:cNvSpPr/>
          <p:nvPr/>
        </p:nvSpPr>
        <p:spPr>
          <a:xfrm>
            <a:off x="5580112" y="6623774"/>
            <a:ext cx="264604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100" dirty="0" smtClean="0"/>
              <a:t>Özgür Armağan</a:t>
            </a:r>
            <a:r>
              <a:rPr lang="en-GB" sz="1100" dirty="0" smtClean="0"/>
              <a:t>,</a:t>
            </a:r>
            <a:r>
              <a:rPr lang="tr-TR" sz="1100" dirty="0" smtClean="0"/>
              <a:t> ozgura@netas.com.tr</a:t>
            </a:r>
            <a:endParaRPr lang="en-GB" sz="11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4221088"/>
            <a:ext cx="6441926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7349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Organisation Profile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1B1E-6AFE-4261-906D-D1191F0F518F}" type="slidenum">
              <a:rPr lang="en-GB" altLang="en-US" smtClean="0"/>
              <a:pPr/>
              <a:t>3</a:t>
            </a:fld>
            <a:endParaRPr lang="en-GB" altLang="en-US"/>
          </a:p>
        </p:txBody>
      </p:sp>
      <p:sp>
        <p:nvSpPr>
          <p:cNvPr id="5" name="TextBox 4"/>
          <p:cNvSpPr txBox="1"/>
          <p:nvPr/>
        </p:nvSpPr>
        <p:spPr>
          <a:xfrm>
            <a:off x="1691680" y="1268760"/>
            <a:ext cx="5976664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Arial" pitchFamily="34" charset="0"/>
              <a:buChar char="•"/>
            </a:pPr>
            <a:r>
              <a:rPr lang="de-DE" sz="1200" dirty="0" smtClean="0"/>
              <a:t>Netaş </a:t>
            </a:r>
            <a:r>
              <a:rPr lang="de-DE" sz="1200" dirty="0" err="1"/>
              <a:t>Telekomünikasyon</a:t>
            </a:r>
            <a:r>
              <a:rPr lang="de-DE" sz="1200" dirty="0"/>
              <a:t> A.Ş., </a:t>
            </a:r>
            <a:r>
              <a:rPr lang="de-DE" sz="1200" dirty="0" err="1"/>
              <a:t>founded</a:t>
            </a:r>
            <a:r>
              <a:rPr lang="de-DE" sz="1200" dirty="0"/>
              <a:t> in 1967, </a:t>
            </a:r>
            <a:r>
              <a:rPr lang="de-DE" sz="1200" dirty="0" err="1"/>
              <a:t>established</a:t>
            </a:r>
            <a:r>
              <a:rPr lang="de-DE" sz="1200" dirty="0"/>
              <a:t> </a:t>
            </a:r>
            <a:r>
              <a:rPr lang="de-DE" sz="1200" dirty="0" err="1"/>
              <a:t>the</a:t>
            </a:r>
            <a:r>
              <a:rPr lang="de-DE" sz="1200" dirty="0"/>
              <a:t> </a:t>
            </a:r>
            <a:r>
              <a:rPr lang="de-DE" sz="1200" dirty="0" err="1"/>
              <a:t>first</a:t>
            </a:r>
            <a:r>
              <a:rPr lang="de-DE" sz="1200" dirty="0"/>
              <a:t> private </a:t>
            </a:r>
            <a:r>
              <a:rPr lang="de-DE" sz="1200" dirty="0" err="1"/>
              <a:t>telecoms</a:t>
            </a:r>
            <a:r>
              <a:rPr lang="de-DE" sz="1200" dirty="0"/>
              <a:t> R&amp;D in Turkey </a:t>
            </a:r>
            <a:r>
              <a:rPr lang="de-DE" sz="1200" dirty="0" err="1"/>
              <a:t>as</a:t>
            </a:r>
            <a:r>
              <a:rPr lang="de-DE" sz="1200" dirty="0"/>
              <a:t> </a:t>
            </a:r>
            <a:r>
              <a:rPr lang="de-DE" sz="1200" dirty="0" err="1"/>
              <a:t>of</a:t>
            </a:r>
            <a:r>
              <a:rPr lang="de-DE" sz="1200" dirty="0"/>
              <a:t> </a:t>
            </a:r>
            <a:r>
              <a:rPr lang="de-DE" sz="1200" dirty="0" err="1"/>
              <a:t>the</a:t>
            </a:r>
            <a:r>
              <a:rPr lang="de-DE" sz="1200" dirty="0"/>
              <a:t> </a:t>
            </a:r>
            <a:r>
              <a:rPr lang="de-DE" sz="1200" dirty="0" err="1"/>
              <a:t>year</a:t>
            </a:r>
            <a:r>
              <a:rPr lang="de-DE" sz="1200" dirty="0"/>
              <a:t> 1971, </a:t>
            </a:r>
            <a:r>
              <a:rPr lang="de-DE" sz="1200" dirty="0" err="1"/>
              <a:t>and</a:t>
            </a:r>
            <a:r>
              <a:rPr lang="de-DE" sz="1200" dirty="0"/>
              <a:t> </a:t>
            </a:r>
            <a:r>
              <a:rPr lang="de-DE" sz="1200" dirty="0" err="1"/>
              <a:t>thus</a:t>
            </a:r>
            <a:r>
              <a:rPr lang="de-DE" sz="1200" dirty="0"/>
              <a:t> </a:t>
            </a:r>
            <a:r>
              <a:rPr lang="de-DE" sz="1200" dirty="0" err="1"/>
              <a:t>boasts</a:t>
            </a:r>
            <a:r>
              <a:rPr lang="de-DE" sz="1200" dirty="0"/>
              <a:t> a </a:t>
            </a:r>
            <a:r>
              <a:rPr lang="de-DE" sz="1200" dirty="0" err="1"/>
              <a:t>track-record</a:t>
            </a:r>
            <a:r>
              <a:rPr lang="de-DE" sz="1200" dirty="0"/>
              <a:t> </a:t>
            </a:r>
            <a:r>
              <a:rPr lang="de-DE" sz="1200" dirty="0" err="1"/>
              <a:t>of</a:t>
            </a:r>
            <a:r>
              <a:rPr lang="de-DE" sz="1200" dirty="0"/>
              <a:t> 45 </a:t>
            </a:r>
            <a:r>
              <a:rPr lang="de-DE" sz="1200" dirty="0" err="1"/>
              <a:t>years</a:t>
            </a:r>
            <a:r>
              <a:rPr lang="de-DE" sz="1200" dirty="0"/>
              <a:t> in </a:t>
            </a:r>
            <a:r>
              <a:rPr lang="de-DE" sz="1200" dirty="0" err="1"/>
              <a:t>telecommunications</a:t>
            </a:r>
            <a:r>
              <a:rPr lang="de-DE" sz="1200" dirty="0"/>
              <a:t> R&amp;D. </a:t>
            </a:r>
            <a:endParaRPr lang="tr-TR" sz="1200" dirty="0" smtClean="0"/>
          </a:p>
          <a:p>
            <a:pPr marL="171450" indent="-171450" algn="just">
              <a:buFont typeface="Arial" pitchFamily="34" charset="0"/>
              <a:buChar char="•"/>
            </a:pPr>
            <a:endParaRPr lang="tr-TR" sz="1200" dirty="0"/>
          </a:p>
          <a:p>
            <a:pPr marL="171450" indent="-171450" algn="just">
              <a:buFont typeface="Arial" pitchFamily="34" charset="0"/>
              <a:buChar char="•"/>
            </a:pPr>
            <a:r>
              <a:rPr lang="de-DE" sz="1200" dirty="0" smtClean="0"/>
              <a:t>The </a:t>
            </a:r>
            <a:r>
              <a:rPr lang="de-DE" sz="1200" dirty="0" err="1"/>
              <a:t>company</a:t>
            </a:r>
            <a:r>
              <a:rPr lang="de-DE" sz="1200" dirty="0"/>
              <a:t> </a:t>
            </a:r>
            <a:r>
              <a:rPr lang="de-DE" sz="1200" dirty="0" err="1"/>
              <a:t>provides</a:t>
            </a:r>
            <a:r>
              <a:rPr lang="de-DE" sz="1200" dirty="0"/>
              <a:t> innovative end-</a:t>
            </a:r>
            <a:r>
              <a:rPr lang="de-DE" sz="1200" dirty="0" err="1"/>
              <a:t>to</a:t>
            </a:r>
            <a:r>
              <a:rPr lang="de-DE" sz="1200" dirty="0"/>
              <a:t>-end </a:t>
            </a:r>
            <a:r>
              <a:rPr lang="de-DE" sz="1200" dirty="0" err="1"/>
              <a:t>value-added</a:t>
            </a:r>
            <a:r>
              <a:rPr lang="de-DE" sz="1200" dirty="0"/>
              <a:t> </a:t>
            </a:r>
            <a:r>
              <a:rPr lang="de-DE" sz="1200" dirty="0" err="1"/>
              <a:t>systems</a:t>
            </a:r>
            <a:r>
              <a:rPr lang="de-DE" sz="1200" dirty="0"/>
              <a:t> </a:t>
            </a:r>
            <a:r>
              <a:rPr lang="de-DE" sz="1200" dirty="0" err="1"/>
              <a:t>integration</a:t>
            </a:r>
            <a:r>
              <a:rPr lang="de-DE" sz="1200" dirty="0"/>
              <a:t> </a:t>
            </a:r>
            <a:r>
              <a:rPr lang="de-DE" sz="1200" dirty="0" err="1"/>
              <a:t>and</a:t>
            </a:r>
            <a:r>
              <a:rPr lang="de-DE" sz="1200" dirty="0"/>
              <a:t> </a:t>
            </a:r>
            <a:r>
              <a:rPr lang="de-DE" sz="1200" dirty="0" err="1"/>
              <a:t>technology</a:t>
            </a:r>
            <a:r>
              <a:rPr lang="de-DE" sz="1200" dirty="0"/>
              <a:t> </a:t>
            </a:r>
            <a:r>
              <a:rPr lang="de-DE" sz="1200" dirty="0" err="1"/>
              <a:t>services</a:t>
            </a:r>
            <a:r>
              <a:rPr lang="de-DE" sz="1200" dirty="0"/>
              <a:t> in </a:t>
            </a:r>
            <a:r>
              <a:rPr lang="de-DE" sz="1200" dirty="0" err="1"/>
              <a:t>the</a:t>
            </a:r>
            <a:r>
              <a:rPr lang="de-DE" sz="1200" dirty="0"/>
              <a:t> </a:t>
            </a:r>
            <a:r>
              <a:rPr lang="de-DE" sz="1200" dirty="0" err="1"/>
              <a:t>fields</a:t>
            </a:r>
            <a:r>
              <a:rPr lang="de-DE" sz="1200" dirty="0"/>
              <a:t> </a:t>
            </a:r>
            <a:r>
              <a:rPr lang="de-DE" sz="1200" dirty="0" err="1"/>
              <a:t>of</a:t>
            </a:r>
            <a:r>
              <a:rPr lang="de-DE" sz="1200" dirty="0"/>
              <a:t> </a:t>
            </a:r>
            <a:r>
              <a:rPr lang="de-DE" sz="1200" dirty="0" err="1"/>
              <a:t>information</a:t>
            </a:r>
            <a:r>
              <a:rPr lang="de-DE" sz="1200" dirty="0"/>
              <a:t> </a:t>
            </a:r>
            <a:r>
              <a:rPr lang="de-DE" sz="1200" dirty="0" err="1"/>
              <a:t>and</a:t>
            </a:r>
            <a:r>
              <a:rPr lang="de-DE" sz="1200" dirty="0"/>
              <a:t> </a:t>
            </a:r>
            <a:r>
              <a:rPr lang="de-DE" sz="1200" dirty="0" err="1"/>
              <a:t>communications</a:t>
            </a:r>
            <a:r>
              <a:rPr lang="de-DE" sz="1200" dirty="0"/>
              <a:t> </a:t>
            </a:r>
            <a:r>
              <a:rPr lang="de-DE" sz="1200" dirty="0" err="1"/>
              <a:t>technologies</a:t>
            </a:r>
            <a:r>
              <a:rPr lang="de-DE" sz="1200" dirty="0"/>
              <a:t>. </a:t>
            </a:r>
            <a:r>
              <a:rPr lang="de-DE" sz="1200" dirty="0" err="1"/>
              <a:t>Its</a:t>
            </a:r>
            <a:r>
              <a:rPr lang="de-DE" sz="1200" dirty="0"/>
              <a:t> </a:t>
            </a:r>
            <a:r>
              <a:rPr lang="de-DE" sz="1200" dirty="0" err="1"/>
              <a:t>customers</a:t>
            </a:r>
            <a:r>
              <a:rPr lang="de-DE" sz="1200" dirty="0"/>
              <a:t> </a:t>
            </a:r>
            <a:r>
              <a:rPr lang="de-DE" sz="1200" dirty="0" err="1"/>
              <a:t>range</a:t>
            </a:r>
            <a:r>
              <a:rPr lang="de-DE" sz="1200" dirty="0"/>
              <a:t> </a:t>
            </a:r>
            <a:r>
              <a:rPr lang="de-DE" sz="1200" dirty="0" err="1"/>
              <a:t>from</a:t>
            </a:r>
            <a:r>
              <a:rPr lang="de-DE" sz="1200" dirty="0"/>
              <a:t> </a:t>
            </a:r>
            <a:r>
              <a:rPr lang="de-DE" sz="1200" dirty="0" err="1"/>
              <a:t>telco</a:t>
            </a:r>
            <a:r>
              <a:rPr lang="de-DE" sz="1200" dirty="0"/>
              <a:t> </a:t>
            </a:r>
            <a:r>
              <a:rPr lang="de-DE" sz="1200" dirty="0" err="1"/>
              <a:t>providers</a:t>
            </a:r>
            <a:r>
              <a:rPr lang="de-DE" sz="1200" dirty="0"/>
              <a:t> </a:t>
            </a:r>
            <a:r>
              <a:rPr lang="de-DE" sz="1200" dirty="0" err="1"/>
              <a:t>to</a:t>
            </a:r>
            <a:r>
              <a:rPr lang="de-DE" sz="1200" dirty="0"/>
              <a:t> </a:t>
            </a:r>
            <a:r>
              <a:rPr lang="de-DE" sz="1200" dirty="0" err="1"/>
              <a:t>public</a:t>
            </a:r>
            <a:r>
              <a:rPr lang="de-DE" sz="1200" dirty="0"/>
              <a:t> </a:t>
            </a:r>
            <a:r>
              <a:rPr lang="de-DE" sz="1200" dirty="0" err="1"/>
              <a:t>and</a:t>
            </a:r>
            <a:r>
              <a:rPr lang="de-DE" sz="1200" dirty="0"/>
              <a:t> private </a:t>
            </a:r>
            <a:r>
              <a:rPr lang="de-DE" sz="1200" dirty="0" err="1"/>
              <a:t>enterprises</a:t>
            </a:r>
            <a:r>
              <a:rPr lang="de-DE" sz="1200" dirty="0"/>
              <a:t> in </a:t>
            </a:r>
            <a:r>
              <a:rPr lang="de-DE" sz="1200" dirty="0" err="1"/>
              <a:t>domestic</a:t>
            </a:r>
            <a:r>
              <a:rPr lang="de-DE" sz="1200" dirty="0"/>
              <a:t> </a:t>
            </a:r>
            <a:r>
              <a:rPr lang="de-DE" sz="1200" dirty="0" err="1"/>
              <a:t>and</a:t>
            </a:r>
            <a:r>
              <a:rPr lang="de-DE" sz="1200" dirty="0"/>
              <a:t> international </a:t>
            </a:r>
            <a:r>
              <a:rPr lang="de-DE" sz="1200" dirty="0" err="1"/>
              <a:t>markets</a:t>
            </a:r>
            <a:r>
              <a:rPr lang="de-DE" sz="1200" dirty="0"/>
              <a:t>. </a:t>
            </a:r>
            <a:endParaRPr lang="tr-TR" sz="1200" dirty="0" smtClean="0"/>
          </a:p>
          <a:p>
            <a:pPr marL="171450" indent="-171450" algn="just">
              <a:buFont typeface="Arial" pitchFamily="34" charset="0"/>
              <a:buChar char="•"/>
            </a:pPr>
            <a:endParaRPr lang="tr-TR" sz="1200" dirty="0" smtClean="0"/>
          </a:p>
          <a:p>
            <a:pPr marL="171450" indent="-171450" algn="just">
              <a:buFont typeface="Arial" pitchFamily="34" charset="0"/>
              <a:buChar char="•"/>
            </a:pPr>
            <a:r>
              <a:rPr lang="de-DE" sz="1200" dirty="0" smtClean="0"/>
              <a:t>Netaş </a:t>
            </a:r>
            <a:r>
              <a:rPr lang="de-DE" sz="1200" dirty="0" err="1"/>
              <a:t>charters</a:t>
            </a:r>
            <a:r>
              <a:rPr lang="de-DE" sz="1200" dirty="0"/>
              <a:t> </a:t>
            </a:r>
            <a:r>
              <a:rPr lang="de-DE" sz="1200" dirty="0" err="1"/>
              <a:t>its</a:t>
            </a:r>
            <a:r>
              <a:rPr lang="de-DE" sz="1200" dirty="0"/>
              <a:t> </a:t>
            </a:r>
            <a:r>
              <a:rPr lang="de-DE" sz="1200" dirty="0" err="1"/>
              <a:t>vision</a:t>
            </a:r>
            <a:r>
              <a:rPr lang="de-DE" sz="1200" dirty="0"/>
              <a:t> </a:t>
            </a:r>
            <a:r>
              <a:rPr lang="de-DE" sz="1200" dirty="0" err="1"/>
              <a:t>to</a:t>
            </a:r>
            <a:r>
              <a:rPr lang="de-DE" sz="1200" dirty="0"/>
              <a:t> </a:t>
            </a:r>
            <a:r>
              <a:rPr lang="de-DE" sz="1200" dirty="0" err="1"/>
              <a:t>become</a:t>
            </a:r>
            <a:r>
              <a:rPr lang="de-DE" sz="1200" dirty="0"/>
              <a:t> </a:t>
            </a:r>
            <a:r>
              <a:rPr lang="de-DE" sz="1200" dirty="0" err="1"/>
              <a:t>Turkey’s</a:t>
            </a:r>
            <a:r>
              <a:rPr lang="de-DE" sz="1200" dirty="0"/>
              <a:t> </a:t>
            </a:r>
            <a:r>
              <a:rPr lang="de-DE" sz="1200" dirty="0" err="1"/>
              <a:t>and</a:t>
            </a:r>
            <a:r>
              <a:rPr lang="de-DE" sz="1200" dirty="0"/>
              <a:t> </a:t>
            </a:r>
            <a:r>
              <a:rPr lang="de-DE" sz="1200" dirty="0" err="1"/>
              <a:t>Region’s</a:t>
            </a:r>
            <a:r>
              <a:rPr lang="de-DE" sz="1200" dirty="0"/>
              <a:t> #1 </a:t>
            </a:r>
            <a:r>
              <a:rPr lang="de-DE" sz="1200" dirty="0" err="1"/>
              <a:t>systems</a:t>
            </a:r>
            <a:r>
              <a:rPr lang="de-DE" sz="1200" dirty="0"/>
              <a:t> </a:t>
            </a:r>
            <a:r>
              <a:rPr lang="de-DE" sz="1200" dirty="0" err="1"/>
              <a:t>integrator</a:t>
            </a:r>
            <a:r>
              <a:rPr lang="de-DE" sz="1200" dirty="0"/>
              <a:t> </a:t>
            </a:r>
            <a:r>
              <a:rPr lang="de-DE" sz="1200" dirty="0" err="1"/>
              <a:t>working</a:t>
            </a:r>
            <a:r>
              <a:rPr lang="de-DE" sz="1200" dirty="0"/>
              <a:t> </a:t>
            </a:r>
            <a:r>
              <a:rPr lang="de-DE" sz="1200" dirty="0" err="1"/>
              <a:t>as</a:t>
            </a:r>
            <a:r>
              <a:rPr lang="de-DE" sz="1200" dirty="0"/>
              <a:t> per global </a:t>
            </a:r>
            <a:r>
              <a:rPr lang="de-DE" sz="1200" dirty="0" err="1"/>
              <a:t>standards</a:t>
            </a:r>
            <a:r>
              <a:rPr lang="de-DE" sz="1200" dirty="0"/>
              <a:t>.</a:t>
            </a:r>
            <a:endParaRPr lang="tr-TR" sz="1200" dirty="0"/>
          </a:p>
          <a:p>
            <a:pPr marL="171450" indent="-171450" algn="just">
              <a:buFont typeface="Arial" pitchFamily="34" charset="0"/>
              <a:buChar char="•"/>
            </a:pPr>
            <a:endParaRPr lang="tr-TR" sz="1200" dirty="0"/>
          </a:p>
          <a:p>
            <a:pPr marL="171450" indent="-171450" algn="just">
              <a:buFont typeface="Arial" pitchFamily="34" charset="0"/>
              <a:buChar char="•"/>
            </a:pPr>
            <a:r>
              <a:rPr lang="de-DE" sz="1200" dirty="0" err="1"/>
              <a:t>Furthermore</a:t>
            </a:r>
            <a:r>
              <a:rPr lang="de-DE" sz="1200" dirty="0"/>
              <a:t>, </a:t>
            </a:r>
            <a:r>
              <a:rPr lang="de-DE" sz="1200" dirty="0" err="1"/>
              <a:t>with</a:t>
            </a:r>
            <a:r>
              <a:rPr lang="de-DE" sz="1200" dirty="0"/>
              <a:t> 700+ R&amp;D </a:t>
            </a:r>
            <a:r>
              <a:rPr lang="de-DE" sz="1200" dirty="0" err="1"/>
              <a:t>engineers</a:t>
            </a:r>
            <a:r>
              <a:rPr lang="de-DE" sz="1200" dirty="0"/>
              <a:t> </a:t>
            </a:r>
            <a:r>
              <a:rPr lang="de-DE" sz="1200" dirty="0" err="1"/>
              <a:t>and</a:t>
            </a:r>
            <a:r>
              <a:rPr lang="de-DE" sz="1200" dirty="0"/>
              <a:t> 2000+ </a:t>
            </a:r>
            <a:r>
              <a:rPr lang="de-DE" sz="1200" dirty="0" err="1"/>
              <a:t>employees</a:t>
            </a:r>
            <a:r>
              <a:rPr lang="de-DE" sz="1200" dirty="0"/>
              <a:t>, Netaş </a:t>
            </a:r>
            <a:r>
              <a:rPr lang="de-DE" sz="1200" dirty="0" err="1"/>
              <a:t>provides</a:t>
            </a:r>
            <a:r>
              <a:rPr lang="de-DE" sz="1200" dirty="0"/>
              <a:t> a </a:t>
            </a:r>
            <a:r>
              <a:rPr lang="de-DE" sz="1200" dirty="0" err="1"/>
              <a:t>wide</a:t>
            </a:r>
            <a:r>
              <a:rPr lang="de-DE" sz="1200" dirty="0"/>
              <a:t> </a:t>
            </a:r>
            <a:r>
              <a:rPr lang="de-DE" sz="1200" dirty="0" err="1"/>
              <a:t>array</a:t>
            </a:r>
            <a:r>
              <a:rPr lang="de-DE" sz="1200" dirty="0"/>
              <a:t> </a:t>
            </a:r>
            <a:r>
              <a:rPr lang="de-DE" sz="1200" dirty="0" err="1"/>
              <a:t>of</a:t>
            </a:r>
            <a:r>
              <a:rPr lang="de-DE" sz="1200" dirty="0"/>
              <a:t> </a:t>
            </a:r>
            <a:r>
              <a:rPr lang="de-DE" sz="1200" dirty="0" err="1"/>
              <a:t>services</a:t>
            </a:r>
            <a:r>
              <a:rPr lang="de-DE" sz="1200" dirty="0"/>
              <a:t> </a:t>
            </a:r>
            <a:r>
              <a:rPr lang="de-DE" sz="1200" dirty="0" err="1"/>
              <a:t>to</a:t>
            </a:r>
            <a:r>
              <a:rPr lang="de-DE" sz="1200" dirty="0"/>
              <a:t> </a:t>
            </a:r>
            <a:r>
              <a:rPr lang="de-DE" sz="1200" dirty="0" err="1"/>
              <a:t>enterprises</a:t>
            </a:r>
            <a:r>
              <a:rPr lang="de-DE" sz="1200" dirty="0"/>
              <a:t> </a:t>
            </a:r>
            <a:r>
              <a:rPr lang="de-DE" sz="1200" dirty="0" err="1"/>
              <a:t>functioning</a:t>
            </a:r>
            <a:r>
              <a:rPr lang="de-DE" sz="1200" dirty="0"/>
              <a:t> in </a:t>
            </a:r>
            <a:r>
              <a:rPr lang="de-DE" sz="1200" dirty="0" err="1"/>
              <a:t>various</a:t>
            </a:r>
            <a:r>
              <a:rPr lang="de-DE" sz="1200" dirty="0"/>
              <a:t> </a:t>
            </a:r>
            <a:r>
              <a:rPr lang="de-DE" sz="1200" dirty="0" err="1"/>
              <a:t>vertical</a:t>
            </a:r>
            <a:r>
              <a:rPr lang="de-DE" sz="1200" dirty="0"/>
              <a:t> </a:t>
            </a:r>
            <a:r>
              <a:rPr lang="de-DE" sz="1200" dirty="0" err="1"/>
              <a:t>segments</a:t>
            </a:r>
            <a:r>
              <a:rPr lang="de-DE" sz="1200" dirty="0"/>
              <a:t>, </a:t>
            </a:r>
            <a:r>
              <a:rPr lang="de-DE" sz="1200" dirty="0" err="1"/>
              <a:t>particularly</a:t>
            </a:r>
            <a:r>
              <a:rPr lang="de-DE" sz="1200" dirty="0"/>
              <a:t> </a:t>
            </a:r>
            <a:r>
              <a:rPr lang="de-DE" sz="1200" dirty="0" err="1"/>
              <a:t>telco</a:t>
            </a:r>
            <a:r>
              <a:rPr lang="de-DE" sz="1200" dirty="0"/>
              <a:t> </a:t>
            </a:r>
            <a:r>
              <a:rPr lang="de-DE" sz="1200" dirty="0" err="1"/>
              <a:t>providers</a:t>
            </a:r>
            <a:r>
              <a:rPr lang="de-DE" sz="1200" dirty="0"/>
              <a:t> </a:t>
            </a:r>
            <a:r>
              <a:rPr lang="de-DE" sz="1200" dirty="0" err="1"/>
              <a:t>and</a:t>
            </a:r>
            <a:r>
              <a:rPr lang="de-DE" sz="1200" dirty="0"/>
              <a:t> </a:t>
            </a:r>
            <a:r>
              <a:rPr lang="de-DE" sz="1200" dirty="0" err="1"/>
              <a:t>those</a:t>
            </a:r>
            <a:r>
              <a:rPr lang="de-DE" sz="1200" dirty="0"/>
              <a:t> in </a:t>
            </a:r>
            <a:r>
              <a:rPr lang="de-DE" sz="1200" dirty="0" err="1"/>
              <a:t>finance</a:t>
            </a:r>
            <a:r>
              <a:rPr lang="de-DE" sz="1200" dirty="0"/>
              <a:t>, </a:t>
            </a:r>
            <a:r>
              <a:rPr lang="de-DE" sz="1200" dirty="0" err="1"/>
              <a:t>general</a:t>
            </a:r>
            <a:r>
              <a:rPr lang="de-DE" sz="1200" dirty="0"/>
              <a:t> </a:t>
            </a:r>
            <a:r>
              <a:rPr lang="de-DE" sz="1200" dirty="0" err="1"/>
              <a:t>industry</a:t>
            </a:r>
            <a:r>
              <a:rPr lang="de-DE" sz="1200" dirty="0"/>
              <a:t> </a:t>
            </a:r>
            <a:r>
              <a:rPr lang="de-DE" sz="1200" dirty="0" err="1"/>
              <a:t>and</a:t>
            </a:r>
            <a:r>
              <a:rPr lang="de-DE" sz="1200" dirty="0"/>
              <a:t> </a:t>
            </a:r>
            <a:r>
              <a:rPr lang="de-DE" sz="1200" dirty="0" err="1"/>
              <a:t>defense</a:t>
            </a:r>
            <a:r>
              <a:rPr lang="de-DE" sz="1200" dirty="0"/>
              <a:t> </a:t>
            </a:r>
            <a:r>
              <a:rPr lang="de-DE" sz="1200" dirty="0" err="1"/>
              <a:t>sectors</a:t>
            </a:r>
            <a:r>
              <a:rPr lang="de-DE" sz="1200" dirty="0"/>
              <a:t>. </a:t>
            </a:r>
            <a:endParaRPr lang="tr-TR" sz="1200" dirty="0" smtClean="0"/>
          </a:p>
          <a:p>
            <a:pPr marL="171450" indent="-171450" algn="just">
              <a:buFont typeface="Arial" pitchFamily="34" charset="0"/>
              <a:buChar char="•"/>
            </a:pPr>
            <a:endParaRPr lang="tr-TR" sz="1200" dirty="0"/>
          </a:p>
          <a:p>
            <a:pPr marL="171450" indent="-171450" algn="just">
              <a:buFont typeface="Arial" pitchFamily="34" charset="0"/>
              <a:buChar char="•"/>
            </a:pPr>
            <a:r>
              <a:rPr lang="en-US" sz="1200" dirty="0"/>
              <a:t>Netaş is already a core-member of Celtic-Plus, and involved in several Celtic-Plus activities, regularly attending Celtic-Plus events with expert </a:t>
            </a:r>
            <a:r>
              <a:rPr lang="en-US" sz="1200" dirty="0" smtClean="0"/>
              <a:t>engineers</a:t>
            </a:r>
            <a:r>
              <a:rPr lang="tr-TR" sz="1200" dirty="0" smtClean="0"/>
              <a:t>.</a:t>
            </a:r>
            <a:endParaRPr lang="en-GB" sz="1200" dirty="0"/>
          </a:p>
        </p:txBody>
      </p:sp>
      <p:sp>
        <p:nvSpPr>
          <p:cNvPr id="3" name="Rectangle 2"/>
          <p:cNvSpPr/>
          <p:nvPr/>
        </p:nvSpPr>
        <p:spPr>
          <a:xfrm>
            <a:off x="5580112" y="6623774"/>
            <a:ext cx="264604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100" dirty="0"/>
              <a:t>Özgür Armağan</a:t>
            </a:r>
            <a:r>
              <a:rPr lang="en-GB" sz="1100" dirty="0"/>
              <a:t>,</a:t>
            </a:r>
            <a:r>
              <a:rPr lang="tr-TR" sz="1100" dirty="0"/>
              <a:t> </a:t>
            </a:r>
            <a:r>
              <a:rPr lang="tr-TR" sz="1100" dirty="0" smtClean="0"/>
              <a:t>ozgura@netas.com.tr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16356392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Proposal Introduction (1)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1B1E-6AFE-4261-906D-D1191F0F518F}" type="slidenum">
              <a:rPr lang="en-GB" altLang="en-US" smtClean="0"/>
              <a:pPr/>
              <a:t>4</a:t>
            </a:fld>
            <a:endParaRPr lang="en-GB" altLang="en-US"/>
          </a:p>
        </p:txBody>
      </p:sp>
      <p:sp>
        <p:nvSpPr>
          <p:cNvPr id="5" name="TextBox 4"/>
          <p:cNvSpPr txBox="1"/>
          <p:nvPr/>
        </p:nvSpPr>
        <p:spPr>
          <a:xfrm>
            <a:off x="1691680" y="1268760"/>
            <a:ext cx="5976664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Arial" pitchFamily="34" charset="0"/>
              <a:buChar char="•"/>
            </a:pPr>
            <a:r>
              <a:rPr lang="en-US" sz="1000" dirty="0" smtClean="0"/>
              <a:t>In this</a:t>
            </a:r>
            <a:r>
              <a:rPr lang="tr-TR" sz="1000" dirty="0" smtClean="0"/>
              <a:t> </a:t>
            </a:r>
            <a:r>
              <a:rPr lang="tr-TR" sz="1000" dirty="0" err="1" smtClean="0"/>
              <a:t>project</a:t>
            </a:r>
            <a:r>
              <a:rPr lang="en-US" sz="1000" dirty="0" smtClean="0"/>
              <a:t>, </a:t>
            </a:r>
            <a:r>
              <a:rPr lang="en-US" sz="1000" dirty="0"/>
              <a:t>we focus on resource control in virtual </a:t>
            </a:r>
            <a:r>
              <a:rPr lang="en-US" sz="1000" dirty="0" smtClean="0"/>
              <a:t>servers </a:t>
            </a:r>
            <a:r>
              <a:rPr lang="en-US" sz="1000" dirty="0"/>
              <a:t>and aim to control CPU usage and </a:t>
            </a:r>
            <a:r>
              <a:rPr lang="en-US" sz="1000" dirty="0" smtClean="0"/>
              <a:t>memory</a:t>
            </a:r>
            <a:r>
              <a:rPr lang="tr-TR" sz="1000" dirty="0" smtClean="0"/>
              <a:t> </a:t>
            </a:r>
            <a:r>
              <a:rPr lang="en-US" sz="1000" dirty="0" smtClean="0"/>
              <a:t>consumption </a:t>
            </a:r>
            <a:r>
              <a:rPr lang="en-US" sz="1000" dirty="0"/>
              <a:t>of virtual database servers through proper CPU and memory allocation in cloud computing environments</a:t>
            </a:r>
            <a:r>
              <a:rPr lang="en-US" sz="1000" dirty="0" smtClean="0"/>
              <a:t>.</a:t>
            </a:r>
            <a:r>
              <a:rPr lang="tr-TR" sz="1000" dirty="0" smtClean="0"/>
              <a:t> </a:t>
            </a:r>
          </a:p>
          <a:p>
            <a:pPr marL="171450" indent="-171450" algn="just">
              <a:buFont typeface="Arial" pitchFamily="34" charset="0"/>
              <a:buChar char="•"/>
            </a:pPr>
            <a:r>
              <a:rPr lang="en-US" sz="1000" dirty="0" smtClean="0"/>
              <a:t>To </a:t>
            </a:r>
            <a:r>
              <a:rPr lang="en-US" sz="1000" dirty="0"/>
              <a:t>control the system, a mathematical model of the system must be obtained. Because first principles methods for </a:t>
            </a:r>
            <a:r>
              <a:rPr lang="en-US" sz="1000" dirty="0" smtClean="0"/>
              <a:t>computing</a:t>
            </a:r>
            <a:r>
              <a:rPr lang="tr-TR" sz="1000" dirty="0" smtClean="0"/>
              <a:t> </a:t>
            </a:r>
            <a:r>
              <a:rPr lang="en-US" sz="1000" dirty="0" smtClean="0"/>
              <a:t>systems </a:t>
            </a:r>
            <a:r>
              <a:rPr lang="en-US" sz="1000" dirty="0"/>
              <a:t>do not exist, methods derived from experiments and observations, rather than theory, are used to derive a </a:t>
            </a:r>
            <a:r>
              <a:rPr lang="en-US" sz="1000" dirty="0" smtClean="0"/>
              <a:t>mathematical</a:t>
            </a:r>
            <a:r>
              <a:rPr lang="tr-TR" sz="1000" dirty="0" smtClean="0"/>
              <a:t> model </a:t>
            </a:r>
            <a:r>
              <a:rPr lang="tr-TR" sz="1000" dirty="0" err="1"/>
              <a:t>for</a:t>
            </a:r>
            <a:r>
              <a:rPr lang="tr-TR" sz="1000" dirty="0"/>
              <a:t> </a:t>
            </a:r>
            <a:r>
              <a:rPr lang="tr-TR" sz="1000" dirty="0" err="1" smtClean="0"/>
              <a:t>virtual</a:t>
            </a:r>
            <a:r>
              <a:rPr lang="tr-TR" sz="1000" dirty="0" smtClean="0"/>
              <a:t> </a:t>
            </a:r>
            <a:r>
              <a:rPr lang="tr-TR" sz="1000" dirty="0" err="1" smtClean="0"/>
              <a:t>database</a:t>
            </a:r>
            <a:r>
              <a:rPr lang="tr-TR" sz="1000" dirty="0" smtClean="0"/>
              <a:t> </a:t>
            </a:r>
            <a:r>
              <a:rPr lang="tr-TR" sz="1000" dirty="0" err="1" smtClean="0"/>
              <a:t>system</a:t>
            </a:r>
            <a:r>
              <a:rPr lang="tr-TR" sz="1000" dirty="0" smtClean="0"/>
              <a:t>. </a:t>
            </a:r>
            <a:r>
              <a:rPr lang="en-US" sz="1000" dirty="0"/>
              <a:t>We obtained and compared both MIMO (multi input–multi output) and multiple </a:t>
            </a:r>
            <a:r>
              <a:rPr lang="en-US" sz="1000" dirty="0" smtClean="0"/>
              <a:t>SISO</a:t>
            </a:r>
            <a:r>
              <a:rPr lang="tr-TR" sz="1000" dirty="0" smtClean="0"/>
              <a:t> </a:t>
            </a:r>
            <a:r>
              <a:rPr lang="en-US" sz="1000" dirty="0" smtClean="0"/>
              <a:t>(</a:t>
            </a:r>
            <a:r>
              <a:rPr lang="en-US" sz="1000" dirty="0"/>
              <a:t>single input–single output) models of that system. </a:t>
            </a:r>
            <a:endParaRPr lang="tr-TR" sz="1000" dirty="0" smtClean="0"/>
          </a:p>
          <a:p>
            <a:pPr marL="171450" indent="-171450" algn="just">
              <a:buFont typeface="Arial" pitchFamily="34" charset="0"/>
              <a:buChar char="•"/>
            </a:pPr>
            <a:r>
              <a:rPr lang="en-US" sz="1000" dirty="0" smtClean="0"/>
              <a:t>The </a:t>
            </a:r>
            <a:r>
              <a:rPr lang="en-US" sz="1000" dirty="0"/>
              <a:t>PI</a:t>
            </a:r>
            <a:r>
              <a:rPr lang="tr-TR" sz="1000" dirty="0"/>
              <a:t> </a:t>
            </a:r>
            <a:r>
              <a:rPr lang="en-US" sz="1000" dirty="0"/>
              <a:t>controller </a:t>
            </a:r>
            <a:r>
              <a:rPr lang="tr-TR" sz="1000" dirty="0" err="1"/>
              <a:t>and</a:t>
            </a:r>
            <a:r>
              <a:rPr lang="tr-TR" sz="1000" dirty="0"/>
              <a:t> LQG+ I </a:t>
            </a:r>
            <a:r>
              <a:rPr lang="tr-TR" sz="1000" dirty="0" err="1"/>
              <a:t>servo</a:t>
            </a:r>
            <a:r>
              <a:rPr lang="tr-TR" sz="1000" dirty="0"/>
              <a:t> </a:t>
            </a:r>
            <a:r>
              <a:rPr lang="en-US" sz="1000" dirty="0"/>
              <a:t>controller</a:t>
            </a:r>
            <a:r>
              <a:rPr lang="tr-TR" sz="1000" dirty="0"/>
              <a:t> </a:t>
            </a:r>
            <a:r>
              <a:rPr lang="tr-TR" sz="1000" dirty="0" err="1"/>
              <a:t>with</a:t>
            </a:r>
            <a:r>
              <a:rPr lang="tr-TR" sz="1000" dirty="0"/>
              <a:t> integral </a:t>
            </a:r>
            <a:r>
              <a:rPr lang="tr-TR" sz="1000" dirty="0" err="1"/>
              <a:t>action</a:t>
            </a:r>
            <a:r>
              <a:rPr lang="tr-TR" sz="1000" dirty="0"/>
              <a:t> </a:t>
            </a:r>
            <a:r>
              <a:rPr lang="en-US" sz="1000" dirty="0"/>
              <a:t>w</a:t>
            </a:r>
            <a:r>
              <a:rPr lang="tr-TR" sz="1000" dirty="0"/>
              <a:t>ere</a:t>
            </a:r>
            <a:r>
              <a:rPr lang="en-US" sz="1000" dirty="0"/>
              <a:t> designed for the virtual database server to minimize the steady state error.</a:t>
            </a:r>
            <a:r>
              <a:rPr lang="tr-TR" sz="1000" dirty="0"/>
              <a:t> </a:t>
            </a:r>
            <a:endParaRPr lang="tr-TR" sz="1000" dirty="0" smtClean="0"/>
          </a:p>
          <a:p>
            <a:pPr marL="171450" indent="-171450" algn="just">
              <a:buFont typeface="Arial" pitchFamily="34" charset="0"/>
              <a:buChar char="•"/>
            </a:pPr>
            <a:r>
              <a:rPr lang="en-US" sz="1000" dirty="0" smtClean="0"/>
              <a:t>The </a:t>
            </a:r>
            <a:r>
              <a:rPr lang="en-US" sz="1000" dirty="0"/>
              <a:t>system outputs traced the reference inputs. Thus, </a:t>
            </a:r>
            <a:r>
              <a:rPr lang="en-US" sz="1000" dirty="0" err="1"/>
              <a:t>QoS</a:t>
            </a:r>
            <a:r>
              <a:rPr lang="en-US" sz="1000" dirty="0"/>
              <a:t> is guaranteed.</a:t>
            </a:r>
            <a:r>
              <a:rPr lang="tr-TR" sz="1000" dirty="0"/>
              <a:t> </a:t>
            </a:r>
            <a:r>
              <a:rPr lang="en-US" sz="1000" dirty="0"/>
              <a:t>Our system architecture is not specific to any particular cloud </a:t>
            </a:r>
            <a:r>
              <a:rPr lang="tr-TR" sz="1000" dirty="0"/>
              <a:t> e</a:t>
            </a:r>
            <a:r>
              <a:rPr lang="en-US" sz="1000" dirty="0" err="1"/>
              <a:t>nvironment</a:t>
            </a:r>
            <a:r>
              <a:rPr lang="en-US" sz="1000" dirty="0"/>
              <a:t>, and in the future, it can easily be integrated</a:t>
            </a:r>
            <a:r>
              <a:rPr lang="tr-TR" sz="1000" dirty="0"/>
              <a:t> i</a:t>
            </a:r>
            <a:r>
              <a:rPr lang="en-US" sz="1000" dirty="0" err="1"/>
              <a:t>nto</a:t>
            </a:r>
            <a:r>
              <a:rPr lang="en-US" sz="1000" dirty="0"/>
              <a:t> a different cloud infrastructure.</a:t>
            </a:r>
            <a:endParaRPr lang="tr-TR" sz="1000" dirty="0"/>
          </a:p>
          <a:p>
            <a:endParaRPr lang="en-GB" sz="12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580112" y="6623774"/>
            <a:ext cx="264604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100" dirty="0"/>
              <a:t>Özgür Armağan</a:t>
            </a:r>
            <a:r>
              <a:rPr lang="en-GB" sz="1100" dirty="0"/>
              <a:t>,</a:t>
            </a:r>
            <a:r>
              <a:rPr lang="tr-TR" sz="1100" dirty="0"/>
              <a:t> ozgura@netas.com.tr</a:t>
            </a:r>
            <a:endParaRPr lang="en-GB" sz="11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3284984"/>
            <a:ext cx="5760640" cy="3369597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Proposal Introduction 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1B1E-6AFE-4261-906D-D1191F0F518F}" type="slidenum">
              <a:rPr lang="en-GB" altLang="en-US" smtClean="0"/>
              <a:pPr/>
              <a:t>5</a:t>
            </a:fld>
            <a:endParaRPr lang="en-GB" altLang="en-US"/>
          </a:p>
        </p:txBody>
      </p:sp>
      <p:sp>
        <p:nvSpPr>
          <p:cNvPr id="6" name="Rectangle 5"/>
          <p:cNvSpPr/>
          <p:nvPr/>
        </p:nvSpPr>
        <p:spPr>
          <a:xfrm>
            <a:off x="5580112" y="6623774"/>
            <a:ext cx="264604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100" dirty="0"/>
              <a:t>Özgür Armağan</a:t>
            </a:r>
            <a:r>
              <a:rPr lang="en-GB" sz="1100" dirty="0"/>
              <a:t>,</a:t>
            </a:r>
            <a:r>
              <a:rPr lang="tr-TR" sz="1100" dirty="0"/>
              <a:t> ozgura@netas.com.tr</a:t>
            </a:r>
            <a:endParaRPr lang="en-GB" sz="11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615" y="1340768"/>
            <a:ext cx="7984841" cy="25922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615" y="3933056"/>
            <a:ext cx="7984841" cy="2690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1765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Proposal Introduction 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1B1E-6AFE-4261-906D-D1191F0F518F}" type="slidenum">
              <a:rPr lang="en-GB" altLang="en-US" smtClean="0"/>
              <a:pPr/>
              <a:t>6</a:t>
            </a:fld>
            <a:endParaRPr lang="en-GB" altLang="en-US"/>
          </a:p>
        </p:txBody>
      </p:sp>
      <p:sp>
        <p:nvSpPr>
          <p:cNvPr id="5" name="TextBox 4"/>
          <p:cNvSpPr txBox="1"/>
          <p:nvPr/>
        </p:nvSpPr>
        <p:spPr>
          <a:xfrm>
            <a:off x="1547664" y="1268760"/>
            <a:ext cx="67687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en-GB" sz="20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580112" y="6623774"/>
            <a:ext cx="264604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100" dirty="0"/>
              <a:t>Özgür Armağan</a:t>
            </a:r>
            <a:r>
              <a:rPr lang="en-GB" sz="1100" dirty="0"/>
              <a:t>,</a:t>
            </a:r>
            <a:r>
              <a:rPr lang="tr-TR" sz="1100" dirty="0"/>
              <a:t> ozgura@netas.com.tr</a:t>
            </a:r>
            <a:endParaRPr lang="en-GB" sz="11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124744"/>
            <a:ext cx="5616624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1399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Partners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1B1E-6AFE-4261-906D-D1191F0F518F}" type="slidenum">
              <a:rPr lang="en-GB" altLang="en-US" smtClean="0"/>
              <a:pPr/>
              <a:t>7</a:t>
            </a:fld>
            <a:endParaRPr lang="en-GB" altLang="en-US"/>
          </a:p>
        </p:txBody>
      </p:sp>
      <p:sp>
        <p:nvSpPr>
          <p:cNvPr id="5" name="TextBox 4"/>
          <p:cNvSpPr txBox="1"/>
          <p:nvPr/>
        </p:nvSpPr>
        <p:spPr>
          <a:xfrm>
            <a:off x="1331640" y="1280954"/>
            <a:ext cx="72008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i="1" dirty="0" err="1" smtClean="0">
                <a:solidFill>
                  <a:schemeClr val="bg1">
                    <a:lumMod val="50000"/>
                  </a:schemeClr>
                </a:solidFill>
              </a:rPr>
              <a:t>We</a:t>
            </a:r>
            <a:r>
              <a:rPr lang="tr-TR" sz="20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tr-TR" sz="2000" i="1" dirty="0" err="1" smtClean="0">
                <a:solidFill>
                  <a:schemeClr val="bg1">
                    <a:lumMod val="50000"/>
                  </a:schemeClr>
                </a:solidFill>
              </a:rPr>
              <a:t>are</a:t>
            </a:r>
            <a:r>
              <a:rPr lang="tr-TR" sz="20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tr-TR" sz="2000" i="1" dirty="0" err="1" smtClean="0">
                <a:solidFill>
                  <a:schemeClr val="bg1">
                    <a:lumMod val="50000"/>
                  </a:schemeClr>
                </a:solidFill>
              </a:rPr>
              <a:t>looking</a:t>
            </a:r>
            <a:r>
              <a:rPr lang="tr-TR" sz="20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tr-TR" sz="2000" i="1" dirty="0" err="1" smtClean="0">
                <a:solidFill>
                  <a:schemeClr val="bg1">
                    <a:lumMod val="50000"/>
                  </a:schemeClr>
                </a:solidFill>
              </a:rPr>
              <a:t>for</a:t>
            </a:r>
            <a:r>
              <a:rPr lang="tr-TR" sz="20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tr-TR" sz="2000" i="1" dirty="0" err="1" smtClean="0">
                <a:solidFill>
                  <a:schemeClr val="bg1">
                    <a:lumMod val="50000"/>
                  </a:schemeClr>
                </a:solidFill>
              </a:rPr>
              <a:t>partners</a:t>
            </a:r>
            <a:r>
              <a:rPr lang="tr-TR" sz="20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tr-TR" sz="2000" i="1" dirty="0" err="1">
                <a:solidFill>
                  <a:schemeClr val="bg1">
                    <a:lumMod val="50000"/>
                  </a:schemeClr>
                </a:solidFill>
              </a:rPr>
              <a:t>that</a:t>
            </a:r>
            <a:r>
              <a:rPr lang="tr-TR" sz="20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000" i="1" dirty="0">
                <a:solidFill>
                  <a:schemeClr val="bg1">
                    <a:lumMod val="50000"/>
                  </a:schemeClr>
                </a:solidFill>
              </a:rPr>
              <a:t>can recommend solutions </a:t>
            </a:r>
            <a:r>
              <a:rPr lang="en-US" sz="2000" i="1" dirty="0" smtClean="0">
                <a:solidFill>
                  <a:schemeClr val="bg1">
                    <a:lumMod val="50000"/>
                  </a:schemeClr>
                </a:solidFill>
              </a:rPr>
              <a:t>to</a:t>
            </a:r>
            <a:r>
              <a:rPr lang="tr-TR" sz="20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000" i="1" dirty="0" smtClean="0">
                <a:solidFill>
                  <a:schemeClr val="bg1">
                    <a:lumMod val="50000"/>
                  </a:schemeClr>
                </a:solidFill>
              </a:rPr>
              <a:t>current </a:t>
            </a:r>
            <a:r>
              <a:rPr lang="en-US" sz="2000" i="1" dirty="0">
                <a:solidFill>
                  <a:schemeClr val="bg1">
                    <a:lumMod val="50000"/>
                  </a:schemeClr>
                </a:solidFill>
              </a:rPr>
              <a:t>and future needs of </a:t>
            </a:r>
            <a:r>
              <a:rPr lang="tr-TR" sz="2000" i="1" dirty="0" err="1">
                <a:solidFill>
                  <a:schemeClr val="bg1">
                    <a:lumMod val="50000"/>
                  </a:schemeClr>
                </a:solidFill>
              </a:rPr>
              <a:t>our</a:t>
            </a:r>
            <a:r>
              <a:rPr lang="tr-TR" sz="20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tr-TR" sz="2000" i="1" dirty="0" err="1" smtClean="0">
                <a:solidFill>
                  <a:schemeClr val="bg1">
                    <a:lumMod val="50000"/>
                  </a:schemeClr>
                </a:solidFill>
              </a:rPr>
              <a:t>project</a:t>
            </a:r>
            <a:r>
              <a:rPr lang="tr-TR" sz="2000" i="1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  <a:p>
            <a:pPr algn="ctr"/>
            <a:endParaRPr lang="tr-TR" sz="2000" i="1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tr-TR" sz="2000" i="1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tr-TR" sz="2000" i="1" dirty="0" err="1" smtClean="0">
                <a:solidFill>
                  <a:schemeClr val="bg1">
                    <a:lumMod val="50000"/>
                  </a:schemeClr>
                </a:solidFill>
              </a:rPr>
              <a:t>The</a:t>
            </a:r>
            <a:r>
              <a:rPr lang="tr-TR" sz="20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tr-TR" sz="2000" i="1" dirty="0" err="1" smtClean="0">
                <a:solidFill>
                  <a:schemeClr val="bg1">
                    <a:lumMod val="50000"/>
                  </a:schemeClr>
                </a:solidFill>
              </a:rPr>
              <a:t>expertise</a:t>
            </a:r>
            <a:r>
              <a:rPr lang="tr-TR" sz="2000" i="1" dirty="0" smtClean="0">
                <a:solidFill>
                  <a:schemeClr val="bg1">
                    <a:lumMod val="50000"/>
                  </a:schemeClr>
                </a:solidFill>
              </a:rPr>
              <a:t> of </a:t>
            </a:r>
            <a:r>
              <a:rPr lang="tr-TR" sz="2000" i="1" dirty="0" err="1" smtClean="0">
                <a:solidFill>
                  <a:schemeClr val="bg1">
                    <a:lumMod val="50000"/>
                  </a:schemeClr>
                </a:solidFill>
              </a:rPr>
              <a:t>possible</a:t>
            </a:r>
            <a:r>
              <a:rPr lang="tr-TR" sz="20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tr-TR" sz="2000" i="1" dirty="0" err="1" smtClean="0">
                <a:solidFill>
                  <a:schemeClr val="bg1">
                    <a:lumMod val="50000"/>
                  </a:schemeClr>
                </a:solidFill>
              </a:rPr>
              <a:t>partners</a:t>
            </a:r>
            <a:r>
              <a:rPr lang="tr-TR" sz="20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tr-TR" sz="2000" i="1" dirty="0" err="1" smtClean="0">
                <a:solidFill>
                  <a:schemeClr val="bg1">
                    <a:lumMod val="50000"/>
                  </a:schemeClr>
                </a:solidFill>
              </a:rPr>
              <a:t>required</a:t>
            </a:r>
            <a:r>
              <a:rPr lang="tr-TR" sz="20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tr-TR" sz="2000" i="1" dirty="0" err="1" smtClean="0">
                <a:solidFill>
                  <a:schemeClr val="bg1">
                    <a:lumMod val="50000"/>
                  </a:schemeClr>
                </a:solidFill>
              </a:rPr>
              <a:t>for</a:t>
            </a:r>
            <a:r>
              <a:rPr lang="tr-TR" sz="20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tr-TR" sz="2000" i="1" dirty="0" err="1" smtClean="0">
                <a:solidFill>
                  <a:schemeClr val="bg1">
                    <a:lumMod val="50000"/>
                  </a:schemeClr>
                </a:solidFill>
              </a:rPr>
              <a:t>our</a:t>
            </a:r>
            <a:r>
              <a:rPr lang="tr-TR" sz="20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tr-TR" sz="2000" i="1" dirty="0" err="1" smtClean="0">
                <a:solidFill>
                  <a:schemeClr val="bg1">
                    <a:lumMod val="50000"/>
                  </a:schemeClr>
                </a:solidFill>
              </a:rPr>
              <a:t>project</a:t>
            </a:r>
            <a:r>
              <a:rPr lang="tr-TR" sz="2000" i="1" dirty="0" smtClean="0">
                <a:solidFill>
                  <a:schemeClr val="bg1">
                    <a:lumMod val="50000"/>
                  </a:schemeClr>
                </a:solidFill>
              </a:rPr>
              <a:t>:</a:t>
            </a:r>
          </a:p>
          <a:p>
            <a:r>
              <a:rPr lang="tr-TR" sz="1200" i="1" dirty="0" err="1" smtClean="0">
                <a:solidFill>
                  <a:schemeClr val="bg1">
                    <a:lumMod val="50000"/>
                  </a:schemeClr>
                </a:solidFill>
              </a:rPr>
              <a:t>We</a:t>
            </a:r>
            <a:r>
              <a:rPr lang="tr-TR" sz="12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tr-TR" sz="1200" i="1" dirty="0" err="1">
                <a:solidFill>
                  <a:schemeClr val="bg1">
                    <a:lumMod val="50000"/>
                  </a:schemeClr>
                </a:solidFill>
              </a:rPr>
              <a:t>are</a:t>
            </a:r>
            <a:r>
              <a:rPr lang="tr-TR" sz="12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tr-TR" sz="1200" i="1" dirty="0" err="1">
                <a:solidFill>
                  <a:schemeClr val="bg1">
                    <a:lumMod val="50000"/>
                  </a:schemeClr>
                </a:solidFill>
              </a:rPr>
              <a:t>looking</a:t>
            </a:r>
            <a:r>
              <a:rPr lang="tr-TR" sz="12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tr-TR" sz="1200" i="1" dirty="0" err="1">
                <a:solidFill>
                  <a:schemeClr val="bg1">
                    <a:lumMod val="50000"/>
                  </a:schemeClr>
                </a:solidFill>
              </a:rPr>
              <a:t>for</a:t>
            </a:r>
            <a:r>
              <a:rPr lang="tr-TR" sz="1200" i="1" dirty="0">
                <a:solidFill>
                  <a:schemeClr val="bg1">
                    <a:lumMod val="50000"/>
                  </a:schemeClr>
                </a:solidFill>
              </a:rPr>
              <a:t> an </a:t>
            </a:r>
            <a:r>
              <a:rPr lang="tr-TR" sz="1200" i="1" dirty="0" err="1">
                <a:solidFill>
                  <a:schemeClr val="bg1">
                    <a:lumMod val="50000"/>
                  </a:schemeClr>
                </a:solidFill>
              </a:rPr>
              <a:t>expertise</a:t>
            </a:r>
            <a:r>
              <a:rPr lang="tr-TR" sz="1200" i="1" dirty="0">
                <a:solidFill>
                  <a:schemeClr val="bg1">
                    <a:lumMod val="50000"/>
                  </a:schemeClr>
                </a:solidFill>
              </a:rPr>
              <a:t> on </a:t>
            </a:r>
            <a:r>
              <a:rPr lang="tr-TR" sz="1200" i="1" dirty="0" err="1">
                <a:solidFill>
                  <a:schemeClr val="bg1">
                    <a:lumMod val="50000"/>
                  </a:schemeClr>
                </a:solidFill>
              </a:rPr>
              <a:t>visualisation</a:t>
            </a:r>
            <a:r>
              <a:rPr lang="tr-TR" sz="1200" i="1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tr-TR" sz="1200" i="1" dirty="0" err="1">
                <a:solidFill>
                  <a:schemeClr val="bg1">
                    <a:lumMod val="50000"/>
                  </a:schemeClr>
                </a:solidFill>
              </a:rPr>
              <a:t>cloud</a:t>
            </a:r>
            <a:r>
              <a:rPr lang="tr-TR" sz="12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tr-TR" sz="1200" i="1" dirty="0" err="1" smtClean="0">
                <a:solidFill>
                  <a:schemeClr val="bg1">
                    <a:lumMod val="50000"/>
                  </a:schemeClr>
                </a:solidFill>
              </a:rPr>
              <a:t>computing</a:t>
            </a:r>
            <a:r>
              <a:rPr lang="tr-TR" sz="1200" i="1" dirty="0" smtClean="0">
                <a:solidFill>
                  <a:schemeClr val="bg1">
                    <a:lumMod val="50000"/>
                  </a:schemeClr>
                </a:solidFill>
              </a:rPr>
              <a:t>, data </a:t>
            </a:r>
            <a:r>
              <a:rPr lang="tr-TR" sz="1200" i="1" dirty="0" err="1">
                <a:solidFill>
                  <a:schemeClr val="bg1">
                    <a:lumMod val="50000"/>
                  </a:schemeClr>
                </a:solidFill>
              </a:rPr>
              <a:t>center</a:t>
            </a:r>
            <a:r>
              <a:rPr lang="tr-TR" sz="12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tr-TR" sz="1200" i="1" dirty="0" err="1" smtClean="0">
                <a:solidFill>
                  <a:schemeClr val="bg1">
                    <a:lumMod val="50000"/>
                  </a:schemeClr>
                </a:solidFill>
              </a:rPr>
              <a:t>management</a:t>
            </a:r>
            <a:r>
              <a:rPr lang="tr-TR" sz="1200" i="1" dirty="0" smtClean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tr-TR" sz="1200" i="1" dirty="0" err="1" smtClean="0">
                <a:solidFill>
                  <a:schemeClr val="bg1">
                    <a:lumMod val="50000"/>
                  </a:schemeClr>
                </a:solidFill>
              </a:rPr>
              <a:t>automatic</a:t>
            </a:r>
            <a:r>
              <a:rPr lang="tr-TR" sz="12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tr-TR" sz="1200" i="1" dirty="0" err="1" smtClean="0">
                <a:solidFill>
                  <a:schemeClr val="bg1">
                    <a:lumMod val="50000"/>
                  </a:schemeClr>
                </a:solidFill>
              </a:rPr>
              <a:t>control</a:t>
            </a:r>
            <a:r>
              <a:rPr lang="tr-TR" sz="12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tr-TR" sz="1200" i="1" dirty="0" err="1" smtClean="0">
                <a:solidFill>
                  <a:schemeClr val="bg1">
                    <a:lumMod val="50000"/>
                  </a:schemeClr>
                </a:solidFill>
              </a:rPr>
              <a:t>systems</a:t>
            </a:r>
            <a:r>
              <a:rPr lang="tr-TR" sz="1200" i="1" dirty="0" smtClean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tr-TR" sz="1200" i="1" dirty="0" err="1" smtClean="0">
                <a:solidFill>
                  <a:schemeClr val="bg1">
                    <a:lumMod val="50000"/>
                  </a:schemeClr>
                </a:solidFill>
              </a:rPr>
              <a:t>dicrete</a:t>
            </a:r>
            <a:r>
              <a:rPr lang="tr-TR" sz="1200" i="1" dirty="0" smtClean="0">
                <a:solidFill>
                  <a:schemeClr val="bg1">
                    <a:lumMod val="50000"/>
                  </a:schemeClr>
                </a:solidFill>
              </a:rPr>
              <a:t>-time </a:t>
            </a:r>
            <a:r>
              <a:rPr lang="tr-TR" sz="1200" i="1" dirty="0" err="1" smtClean="0">
                <a:solidFill>
                  <a:schemeClr val="bg1">
                    <a:lumMod val="50000"/>
                  </a:schemeClr>
                </a:solidFill>
              </a:rPr>
              <a:t>control</a:t>
            </a:r>
            <a:r>
              <a:rPr lang="tr-TR" sz="12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tr-TR" sz="1200" i="1" dirty="0" err="1" smtClean="0">
                <a:solidFill>
                  <a:schemeClr val="bg1">
                    <a:lumMod val="50000"/>
                  </a:schemeClr>
                </a:solidFill>
              </a:rPr>
              <a:t>systems</a:t>
            </a:r>
            <a:r>
              <a:rPr lang="tr-TR" sz="1200" i="1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tr-TR" sz="1200" i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tr-TR" sz="2000" i="1" dirty="0" err="1" smtClean="0">
                <a:solidFill>
                  <a:schemeClr val="bg1">
                    <a:lumMod val="50000"/>
                  </a:schemeClr>
                </a:solidFill>
              </a:rPr>
              <a:t>Type</a:t>
            </a:r>
            <a:r>
              <a:rPr lang="tr-TR" sz="2000" i="1" dirty="0" smtClean="0">
                <a:solidFill>
                  <a:schemeClr val="bg1">
                    <a:lumMod val="50000"/>
                  </a:schemeClr>
                </a:solidFill>
              </a:rPr>
              <a:t> of partner </a:t>
            </a:r>
            <a:r>
              <a:rPr lang="tr-TR" sz="2000" i="1" dirty="0" err="1" smtClean="0">
                <a:solidFill>
                  <a:schemeClr val="bg1">
                    <a:lumMod val="50000"/>
                  </a:schemeClr>
                </a:solidFill>
              </a:rPr>
              <a:t>Needed</a:t>
            </a:r>
            <a:r>
              <a:rPr lang="tr-TR" sz="2000" i="1" dirty="0" smtClean="0">
                <a:solidFill>
                  <a:schemeClr val="bg1">
                    <a:lumMod val="50000"/>
                  </a:schemeClr>
                </a:solidFill>
              </a:rPr>
              <a:t> :</a:t>
            </a:r>
          </a:p>
          <a:p>
            <a:r>
              <a:rPr lang="tr-TR" sz="1200" i="1" dirty="0" err="1" smtClean="0">
                <a:solidFill>
                  <a:schemeClr val="bg1">
                    <a:lumMod val="50000"/>
                  </a:schemeClr>
                </a:solidFill>
              </a:rPr>
              <a:t>Large</a:t>
            </a:r>
            <a:r>
              <a:rPr lang="tr-TR" sz="12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tr-TR" sz="1200" i="1" dirty="0" err="1" smtClean="0">
                <a:solidFill>
                  <a:schemeClr val="bg1">
                    <a:lumMod val="50000"/>
                  </a:schemeClr>
                </a:solidFill>
              </a:rPr>
              <a:t>Company</a:t>
            </a:r>
            <a:endParaRPr lang="tr-TR" sz="1200" i="1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tr-TR" sz="1200" i="1" dirty="0" err="1" smtClean="0">
                <a:solidFill>
                  <a:schemeClr val="bg1">
                    <a:lumMod val="50000"/>
                  </a:schemeClr>
                </a:solidFill>
              </a:rPr>
              <a:t>University</a:t>
            </a:r>
            <a:endParaRPr lang="tr-TR" sz="1200" i="1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tr-TR" sz="1200" i="1" dirty="0" err="1">
                <a:solidFill>
                  <a:schemeClr val="bg1">
                    <a:lumMod val="50000"/>
                  </a:schemeClr>
                </a:solidFill>
              </a:rPr>
              <a:t>Research</a:t>
            </a:r>
            <a:r>
              <a:rPr lang="tr-TR" sz="12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tr-TR" sz="1200" i="1" dirty="0" err="1">
                <a:solidFill>
                  <a:schemeClr val="bg1">
                    <a:lumMod val="50000"/>
                  </a:schemeClr>
                </a:solidFill>
              </a:rPr>
              <a:t>Institution</a:t>
            </a:r>
            <a:r>
              <a:rPr lang="tr-TR" sz="1200" i="1" dirty="0">
                <a:solidFill>
                  <a:schemeClr val="bg1">
                    <a:lumMod val="50000"/>
                  </a:schemeClr>
                </a:solidFill>
              </a:rPr>
              <a:t>  </a:t>
            </a:r>
          </a:p>
          <a:p>
            <a:r>
              <a:rPr lang="tr-TR" sz="1200" i="1" dirty="0">
                <a:solidFill>
                  <a:schemeClr val="bg1">
                    <a:lumMod val="50000"/>
                  </a:schemeClr>
                </a:solidFill>
              </a:rPr>
              <a:t>SME</a:t>
            </a:r>
          </a:p>
          <a:p>
            <a:r>
              <a:rPr lang="tr-TR" sz="2000" i="1" dirty="0" err="1" smtClean="0">
                <a:solidFill>
                  <a:schemeClr val="bg1">
                    <a:lumMod val="50000"/>
                  </a:schemeClr>
                </a:solidFill>
              </a:rPr>
              <a:t>The</a:t>
            </a:r>
            <a:r>
              <a:rPr lang="tr-TR" sz="2000" i="1" dirty="0" smtClean="0">
                <a:solidFill>
                  <a:schemeClr val="bg1">
                    <a:lumMod val="50000"/>
                  </a:schemeClr>
                </a:solidFill>
              </a:rPr>
              <a:t> role of </a:t>
            </a:r>
            <a:r>
              <a:rPr lang="tr-TR" sz="2000" i="1" dirty="0" err="1" smtClean="0">
                <a:solidFill>
                  <a:schemeClr val="bg1">
                    <a:lumMod val="50000"/>
                  </a:schemeClr>
                </a:solidFill>
              </a:rPr>
              <a:t>possible</a:t>
            </a:r>
            <a:r>
              <a:rPr lang="tr-TR" sz="20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tr-TR" sz="2000" i="1" dirty="0" err="1" smtClean="0">
                <a:solidFill>
                  <a:schemeClr val="bg1">
                    <a:lumMod val="50000"/>
                  </a:schemeClr>
                </a:solidFill>
              </a:rPr>
              <a:t>partners</a:t>
            </a:r>
            <a:r>
              <a:rPr lang="tr-TR" sz="2000" i="1" dirty="0" smtClean="0">
                <a:solidFill>
                  <a:schemeClr val="bg1">
                    <a:lumMod val="50000"/>
                  </a:schemeClr>
                </a:solidFill>
              </a:rPr>
              <a:t> in </a:t>
            </a:r>
            <a:r>
              <a:rPr lang="tr-TR" sz="2000" i="1" dirty="0" err="1" smtClean="0">
                <a:solidFill>
                  <a:schemeClr val="bg1">
                    <a:lumMod val="50000"/>
                  </a:schemeClr>
                </a:solidFill>
              </a:rPr>
              <a:t>our</a:t>
            </a:r>
            <a:r>
              <a:rPr lang="tr-TR" sz="20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tr-TR" sz="2000" i="1" dirty="0" err="1" smtClean="0">
                <a:solidFill>
                  <a:schemeClr val="bg1">
                    <a:lumMod val="50000"/>
                  </a:schemeClr>
                </a:solidFill>
              </a:rPr>
              <a:t>project</a:t>
            </a:r>
            <a:r>
              <a:rPr lang="tr-TR" sz="2000" i="1" dirty="0" smtClean="0">
                <a:solidFill>
                  <a:schemeClr val="bg1">
                    <a:lumMod val="50000"/>
                  </a:schemeClr>
                </a:solidFill>
              </a:rPr>
              <a:t>: </a:t>
            </a:r>
            <a:r>
              <a:rPr lang="tr-TR" sz="1200" i="1" dirty="0" smtClean="0">
                <a:solidFill>
                  <a:schemeClr val="bg1">
                    <a:lumMod val="50000"/>
                  </a:schemeClr>
                </a:solidFill>
              </a:rPr>
              <a:t>                                                                  Development, </a:t>
            </a:r>
            <a:r>
              <a:rPr lang="tr-TR" sz="1200" i="1" dirty="0" err="1" smtClean="0">
                <a:solidFill>
                  <a:schemeClr val="bg1">
                    <a:lumMod val="50000"/>
                  </a:schemeClr>
                </a:solidFill>
              </a:rPr>
              <a:t>management</a:t>
            </a:r>
            <a:r>
              <a:rPr lang="tr-TR" sz="12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tr-TR" sz="1200" i="1" dirty="0" err="1" smtClean="0">
                <a:solidFill>
                  <a:schemeClr val="bg1">
                    <a:lumMod val="50000"/>
                  </a:schemeClr>
                </a:solidFill>
              </a:rPr>
              <a:t>consultancy</a:t>
            </a:r>
            <a:r>
              <a:rPr lang="tr-TR" sz="1200" i="1" dirty="0" smtClean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tr-TR" sz="1200" i="1" dirty="0" err="1" smtClean="0">
                <a:solidFill>
                  <a:schemeClr val="bg1">
                    <a:lumMod val="50000"/>
                  </a:schemeClr>
                </a:solidFill>
              </a:rPr>
              <a:t>project</a:t>
            </a:r>
            <a:r>
              <a:rPr lang="tr-TR" sz="1200" i="1" dirty="0" smtClean="0">
                <a:solidFill>
                  <a:schemeClr val="bg1">
                    <a:lumMod val="50000"/>
                  </a:schemeClr>
                </a:solidFill>
              </a:rPr>
              <a:t> data </a:t>
            </a:r>
            <a:r>
              <a:rPr lang="tr-TR" sz="1200" i="1" dirty="0" err="1" smtClean="0">
                <a:solidFill>
                  <a:schemeClr val="bg1">
                    <a:lumMod val="50000"/>
                  </a:schemeClr>
                </a:solidFill>
              </a:rPr>
              <a:t>support</a:t>
            </a:r>
            <a:endParaRPr lang="tr-TR" sz="1200" i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580112" y="6623774"/>
            <a:ext cx="264604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100" dirty="0"/>
              <a:t>Özgür Armağan</a:t>
            </a:r>
            <a:r>
              <a:rPr lang="en-GB" sz="1100" dirty="0"/>
              <a:t>,</a:t>
            </a:r>
            <a:r>
              <a:rPr lang="tr-TR" sz="1100" dirty="0"/>
              <a:t> ozgura@netas.com.tr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7075116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Contact Info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1B1E-6AFE-4261-906D-D1191F0F518F}" type="slidenum">
              <a:rPr lang="en-GB" altLang="en-US" smtClean="0"/>
              <a:pPr/>
              <a:t>8</a:t>
            </a:fld>
            <a:endParaRPr lang="en-GB" altLang="en-US"/>
          </a:p>
        </p:txBody>
      </p:sp>
      <p:sp>
        <p:nvSpPr>
          <p:cNvPr id="5" name="TextBox 4"/>
          <p:cNvSpPr txBox="1"/>
          <p:nvPr/>
        </p:nvSpPr>
        <p:spPr>
          <a:xfrm>
            <a:off x="1475656" y="1948979"/>
            <a:ext cx="597666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For more information and for interest to participate please contact:</a:t>
            </a:r>
          </a:p>
          <a:p>
            <a:endParaRPr lang="en-GB" sz="20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</a:rPr>
              <a:t>		</a:t>
            </a:r>
            <a:r>
              <a:rPr lang="tr-TR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tr-TR" sz="1800" dirty="0" smtClean="0">
                <a:solidFill>
                  <a:schemeClr val="bg1">
                    <a:lumMod val="50000"/>
                  </a:schemeClr>
                </a:solidFill>
              </a:rPr>
              <a:t>Özgür Armağan</a:t>
            </a:r>
            <a:endParaRPr lang="en-GB" sz="18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GB" sz="1800" dirty="0" smtClean="0">
                <a:solidFill>
                  <a:schemeClr val="bg1">
                    <a:lumMod val="50000"/>
                  </a:schemeClr>
                </a:solidFill>
              </a:rPr>
              <a:t>		</a:t>
            </a:r>
            <a:r>
              <a:rPr lang="tr-TR" sz="1800" dirty="0" smtClean="0">
                <a:solidFill>
                  <a:schemeClr val="bg1">
                    <a:lumMod val="50000"/>
                  </a:schemeClr>
                </a:solidFill>
              </a:rPr>
              <a:t> ozgura@netas.com.tr</a:t>
            </a:r>
            <a:endParaRPr lang="en-GB" sz="18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GB" sz="1800" dirty="0" smtClean="0">
                <a:solidFill>
                  <a:schemeClr val="bg1">
                    <a:lumMod val="50000"/>
                  </a:schemeClr>
                </a:solidFill>
              </a:rPr>
              <a:t>		</a:t>
            </a:r>
            <a:r>
              <a:rPr lang="tr-TR" sz="1800" dirty="0" smtClean="0">
                <a:solidFill>
                  <a:schemeClr val="bg1">
                    <a:lumMod val="50000"/>
                  </a:schemeClr>
                </a:solidFill>
              </a:rPr>
              <a:t> +905325401359</a:t>
            </a:r>
            <a:endParaRPr lang="en-GB" sz="18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GB" sz="1800" dirty="0" smtClean="0">
                <a:solidFill>
                  <a:schemeClr val="bg1">
                    <a:lumMod val="50000"/>
                  </a:schemeClr>
                </a:solidFill>
              </a:rPr>
              <a:t>		</a:t>
            </a:r>
            <a:r>
              <a:rPr lang="en-US" sz="1800" dirty="0"/>
              <a:t> </a:t>
            </a:r>
            <a:r>
              <a:rPr lang="en-US" sz="1800" dirty="0" err="1">
                <a:solidFill>
                  <a:schemeClr val="bg1">
                    <a:lumMod val="50000"/>
                  </a:schemeClr>
                </a:solidFill>
              </a:rPr>
              <a:t>Yenişehir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bg1">
                    <a:lumMod val="50000"/>
                  </a:schemeClr>
                </a:solidFill>
              </a:rPr>
              <a:t>Mah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en-US" sz="1800" dirty="0" err="1">
                <a:solidFill>
                  <a:schemeClr val="bg1">
                    <a:lumMod val="50000"/>
                  </a:schemeClr>
                </a:solidFill>
              </a:rPr>
              <a:t>Osmanlı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bg1">
                    <a:lumMod val="50000"/>
                  </a:schemeClr>
                </a:solidFill>
              </a:rPr>
              <a:t>Bulvarı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 No:11 </a:t>
            </a:r>
            <a:endParaRPr lang="tr-TR" sz="18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tr-TR" sz="1800" dirty="0" smtClean="0">
                <a:solidFill>
                  <a:schemeClr val="bg1">
                    <a:lumMod val="50000"/>
                  </a:schemeClr>
                </a:solidFill>
              </a:rPr>
              <a:t>                              </a:t>
            </a:r>
            <a:r>
              <a:rPr lang="tr-TR" sz="1800" dirty="0" err="1" smtClean="0">
                <a:solidFill>
                  <a:schemeClr val="bg1">
                    <a:lumMod val="50000"/>
                  </a:schemeClr>
                </a:solidFill>
              </a:rPr>
              <a:t>Zip</a:t>
            </a:r>
            <a:r>
              <a:rPr lang="tr-TR" sz="18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tr-TR" sz="1800" dirty="0" err="1" smtClean="0">
                <a:solidFill>
                  <a:schemeClr val="bg1">
                    <a:lumMod val="50000"/>
                  </a:schemeClr>
                </a:solidFill>
              </a:rPr>
              <a:t>code</a:t>
            </a:r>
            <a:r>
              <a:rPr lang="tr-TR" sz="1800" dirty="0" smtClean="0">
                <a:solidFill>
                  <a:schemeClr val="bg1">
                    <a:lumMod val="50000"/>
                  </a:schemeClr>
                </a:solidFill>
              </a:rPr>
              <a:t>: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34912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sz="18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tr-TR" sz="1800" dirty="0" smtClean="0">
                <a:solidFill>
                  <a:schemeClr val="bg1">
                    <a:lumMod val="50000"/>
                  </a:schemeClr>
                </a:solidFill>
              </a:rPr>
              <a:t>                              </a:t>
            </a:r>
            <a:r>
              <a:rPr lang="en-US" sz="1800" dirty="0" err="1" smtClean="0">
                <a:solidFill>
                  <a:schemeClr val="bg1">
                    <a:lumMod val="50000"/>
                  </a:schemeClr>
                </a:solidFill>
              </a:rPr>
              <a:t>Kurtköy-Pendik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/ İstanbul/Turkey</a:t>
            </a:r>
            <a:endParaRPr lang="tr-TR" sz="18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GB" sz="1800" dirty="0" smtClean="0">
                <a:solidFill>
                  <a:schemeClr val="bg1">
                    <a:lumMod val="50000"/>
                  </a:schemeClr>
                </a:solidFill>
              </a:rPr>
              <a:t>		</a:t>
            </a:r>
            <a:r>
              <a:rPr lang="tr-TR" sz="1800" dirty="0" smtClean="0">
                <a:solidFill>
                  <a:schemeClr val="bg1">
                    <a:lumMod val="50000"/>
                  </a:schemeClr>
                </a:solidFill>
              </a:rPr>
              <a:t> Web: http://www.netas.com.tr</a:t>
            </a:r>
            <a:endParaRPr lang="en-GB" sz="1800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en-GB" sz="2000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en-GB" sz="2000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en-GB" sz="2000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en-GB" sz="2000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en-GB" sz="2000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en-GB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26" name="Picture 2" descr="C:\Users\peter\AppData\Local\Microsoft\Windows\Temporary Internet Files\Content.IE5\WM3YKD85\MC900440583[1]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000"/>
                    </a14:imgEffect>
                    <a14:imgEffect>
                      <a14:brightnessContrast bright="60000" contrast="-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738" y="2964769"/>
            <a:ext cx="1151086" cy="1328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5580112" y="6623774"/>
            <a:ext cx="264604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100" dirty="0"/>
              <a:t>Özgür Armağan</a:t>
            </a:r>
            <a:r>
              <a:rPr lang="en-GB" sz="1100" dirty="0"/>
              <a:t>,</a:t>
            </a:r>
            <a:r>
              <a:rPr lang="tr-TR" sz="1100" dirty="0"/>
              <a:t> ozgura@netas.com.tr</a:t>
            </a:r>
            <a:endParaRPr lang="en-GB" sz="1100" dirty="0"/>
          </a:p>
        </p:txBody>
      </p:sp>
      <p:sp>
        <p:nvSpPr>
          <p:cNvPr id="3" name="Rectangle 2"/>
          <p:cNvSpPr/>
          <p:nvPr/>
        </p:nvSpPr>
        <p:spPr>
          <a:xfrm>
            <a:off x="1979712" y="3225170"/>
            <a:ext cx="85472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2000" dirty="0" err="1" smtClean="0"/>
              <a:t>Your</a:t>
            </a:r>
            <a:endParaRPr lang="de-DE" sz="2000" dirty="0" smtClean="0"/>
          </a:p>
          <a:p>
            <a:pPr algn="ctr"/>
            <a:r>
              <a:rPr lang="de-DE" sz="2000" dirty="0" err="1" smtClean="0"/>
              <a:t>Photo</a:t>
            </a:r>
            <a:endParaRPr lang="en-GB" sz="2000" dirty="0"/>
          </a:p>
        </p:txBody>
      </p:sp>
      <p:pic>
        <p:nvPicPr>
          <p:cNvPr id="1027" name="Picture 3" descr="Author_1_pictu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0878" y="2958853"/>
            <a:ext cx="1743075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33981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eltic-Plus-white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Celtic-Plus-white</Template>
  <TotalTime>0</TotalTime>
  <Words>658</Words>
  <Application>Microsoft Office PowerPoint</Application>
  <PresentationFormat>On-screen Show (4:3)</PresentationFormat>
  <Paragraphs>74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Celtic-Plus-white</vt:lpstr>
      <vt:lpstr>Celtic-Plus Proposers Day 22 September 2016, İstanbul</vt:lpstr>
      <vt:lpstr>Teaser</vt:lpstr>
      <vt:lpstr>Organisation Profile</vt:lpstr>
      <vt:lpstr>Proposal Introduction (1)</vt:lpstr>
      <vt:lpstr>Proposal Introduction </vt:lpstr>
      <vt:lpstr>Proposal Introduction </vt:lpstr>
      <vt:lpstr>Partners</vt:lpstr>
      <vt:lpstr>Contact Info</vt:lpstr>
    </vt:vector>
  </TitlesOfParts>
  <Company>Eurescom GmbH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Action Plan – RfP Summary</dc:title>
  <dc:creator>Heinz Brüggemann</dc:creator>
  <cp:lastModifiedBy>Peter Herrmann</cp:lastModifiedBy>
  <cp:revision>115</cp:revision>
  <cp:lastPrinted>2014-09-11T12:29:40Z</cp:lastPrinted>
  <dcterms:created xsi:type="dcterms:W3CDTF">2014-06-18T11:29:22Z</dcterms:created>
  <dcterms:modified xsi:type="dcterms:W3CDTF">2016-09-20T14:51:22Z</dcterms:modified>
</cp:coreProperties>
</file>