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8" r:id="rId3"/>
    <p:sldId id="279" r:id="rId4"/>
    <p:sldId id="280" r:id="rId5"/>
    <p:sldId id="273" r:id="rId6"/>
    <p:sldId id="276" r:id="rId7"/>
    <p:sldId id="274" r:id="rId8"/>
    <p:sldId id="275" r:id="rId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97" d="100"/>
          <a:sy n="97" d="100"/>
        </p:scale>
        <p:origin x="-102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US" altLang="en-US" sz="2800" b="0" dirty="0" smtClean="0"/>
              <a:t>Celtic-Plus Proposers Day</a:t>
            </a:r>
            <a:br>
              <a:rPr lang="en-US" altLang="en-US" sz="2800" b="0" dirty="0" smtClean="0"/>
            </a:br>
            <a:r>
              <a:rPr lang="tr-TR" altLang="en-US" sz="2800" b="0" dirty="0" smtClean="0"/>
              <a:t>22 </a:t>
            </a:r>
            <a:r>
              <a:rPr lang="tr-TR" altLang="en-US" sz="2800" b="0" dirty="0" err="1" smtClean="0"/>
              <a:t>September</a:t>
            </a:r>
            <a:r>
              <a:rPr lang="tr-TR" altLang="en-US" sz="2800" b="0" dirty="0" smtClean="0"/>
              <a:t> </a:t>
            </a:r>
            <a:r>
              <a:rPr lang="en-US" altLang="en-US" sz="2800" b="0" dirty="0" smtClean="0"/>
              <a:t>2016, </a:t>
            </a:r>
            <a:r>
              <a:rPr lang="tr-TR" altLang="en-US" sz="2800" b="0" dirty="0" err="1" smtClean="0"/>
              <a:t>Istanbul</a:t>
            </a:r>
            <a:endParaRPr lang="en-US" altLang="en-US" sz="28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2564904"/>
            <a:ext cx="907300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tr-TR" altLang="en-US" kern="0" dirty="0" err="1" smtClean="0"/>
              <a:t>ViSec</a:t>
            </a:r>
            <a:r>
              <a:rPr lang="tr-TR" altLang="en-US" kern="0" dirty="0" smtClean="0"/>
              <a:t> </a:t>
            </a:r>
            <a:r>
              <a:rPr lang="tr-TR" altLang="en-US" kern="0" dirty="0" err="1" smtClean="0"/>
              <a:t>Lab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tr-TR" altLang="en-US" sz="4000" kern="0" dirty="0" smtClean="0"/>
              <a:t>Virtual </a:t>
            </a:r>
            <a:r>
              <a:rPr lang="tr-TR" altLang="en-US" sz="4000" kern="0" dirty="0" err="1" smtClean="0"/>
              <a:t>Cyber</a:t>
            </a:r>
            <a:r>
              <a:rPr lang="tr-TR" altLang="en-US" sz="4000" kern="0" dirty="0" smtClean="0"/>
              <a:t> Security </a:t>
            </a:r>
            <a:r>
              <a:rPr lang="tr-TR" altLang="en-US" sz="4000" kern="0" dirty="0" err="1" smtClean="0"/>
              <a:t>Lab</a:t>
            </a:r>
            <a:endParaRPr lang="en-US" altLang="en-US" sz="4000" kern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37591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tr-TR" altLang="en-US" sz="1800" b="0" i="1" kern="0" dirty="0" smtClean="0"/>
              <a:t>Uğur </a:t>
            </a:r>
            <a:r>
              <a:rPr lang="tr-TR" altLang="en-US" sz="1800" b="0" i="1" kern="0" dirty="0" err="1" smtClean="0"/>
              <a:t>Çağal</a:t>
            </a:r>
            <a:r>
              <a:rPr lang="tr-TR" altLang="en-US" sz="1800" b="0" i="1" kern="0" dirty="0" smtClean="0"/>
              <a:t>, Hakan </a:t>
            </a:r>
            <a:r>
              <a:rPr lang="tr-TR" altLang="en-US" sz="1800" b="0" i="1" kern="0" dirty="0" err="1" smtClean="0"/>
              <a:t>Kılınç</a:t>
            </a:r>
            <a:endParaRPr lang="en-US" altLang="en-US" sz="1800" b="0" i="1" kern="0" dirty="0" smtClean="0"/>
          </a:p>
          <a:p>
            <a:r>
              <a:rPr lang="tr-TR" altLang="en-US" sz="1800" b="0" i="1" kern="0" dirty="0" smtClean="0"/>
              <a:t>hakank@netas.com.tr</a:t>
            </a:r>
            <a:endParaRPr lang="en-US" altLang="en-US" sz="1800" b="0" i="1" kern="0" dirty="0" smtClean="0"/>
          </a:p>
          <a:p>
            <a:endParaRPr lang="en-US" altLang="en-US" sz="1800" b="0" i="1" kern="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94464"/>
            <a:ext cx="2258521" cy="46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Teaser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3" name="Rectangle 2"/>
          <p:cNvSpPr/>
          <p:nvPr/>
        </p:nvSpPr>
        <p:spPr>
          <a:xfrm>
            <a:off x="5364088" y="6623774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chemeClr val="bg1">
                    <a:lumMod val="50000"/>
                  </a:schemeClr>
                </a:solidFill>
              </a:rPr>
              <a:t>Hakan </a:t>
            </a:r>
            <a:r>
              <a:rPr lang="tr-TR" sz="1100" dirty="0" smtClean="0">
                <a:solidFill>
                  <a:schemeClr val="bg1">
                    <a:lumMod val="50000"/>
                  </a:schemeClr>
                </a:solidFill>
              </a:rPr>
              <a:t>KILINÇ</a:t>
            </a:r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, NETAS, </a:t>
            </a:r>
            <a:r>
              <a:rPr lang="de-DE" sz="1100" dirty="0" err="1" smtClean="0">
                <a:solidFill>
                  <a:schemeClr val="bg1">
                    <a:lumMod val="50000"/>
                  </a:schemeClr>
                </a:solidFill>
              </a:rPr>
              <a:t>hakank@netas</a:t>
            </a:r>
            <a:r>
              <a:rPr lang="tr-TR" sz="1100" dirty="0" smtClean="0">
                <a:solidFill>
                  <a:schemeClr val="bg1">
                    <a:lumMod val="50000"/>
                  </a:schemeClr>
                </a:solidFill>
              </a:rPr>
              <a:t>.com.tr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100" dirty="0" smtClean="0"/>
              <a:t> </a:t>
            </a:r>
            <a:endParaRPr lang="en-GB" sz="11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2" y="1052736"/>
            <a:ext cx="6228000" cy="8280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A6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Project idea description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4294967295"/>
          </p:nvPr>
        </p:nvSpPr>
        <p:spPr>
          <a:xfrm>
            <a:off x="179512" y="1880736"/>
            <a:ext cx="8280400" cy="3312369"/>
          </a:xfrm>
        </p:spPr>
        <p:txBody>
          <a:bodyPr/>
          <a:lstStyle/>
          <a:p>
            <a:r>
              <a:rPr lang="tr-TR" sz="1600" dirty="0" err="1" smtClean="0">
                <a:solidFill>
                  <a:schemeClr val="tx1"/>
                </a:solidFill>
              </a:rPr>
              <a:t>Leverage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technology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to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create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scalable</a:t>
            </a:r>
            <a:r>
              <a:rPr lang="tr-TR" sz="1600" dirty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cyber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security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training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and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simulation</a:t>
            </a:r>
            <a:r>
              <a:rPr lang="tr-TR" sz="1600" dirty="0" smtClean="0">
                <a:solidFill>
                  <a:schemeClr val="tx1"/>
                </a:solidFill>
              </a:rPr>
              <a:t> software </a:t>
            </a:r>
            <a:r>
              <a:rPr lang="tr-TR" sz="1600" dirty="0" err="1" smtClean="0">
                <a:solidFill>
                  <a:schemeClr val="tx1"/>
                </a:solidFill>
              </a:rPr>
              <a:t>with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increased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learning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outcomes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and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motivation</a:t>
            </a:r>
            <a:endParaRPr lang="tr-TR" sz="1600" dirty="0" smtClean="0">
              <a:solidFill>
                <a:schemeClr val="tx1"/>
              </a:solidFill>
            </a:endParaRP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3 </a:t>
            </a:r>
            <a:r>
              <a:rPr lang="tr-TR" sz="1600" dirty="0" err="1" smtClean="0">
                <a:solidFill>
                  <a:schemeClr val="tx1"/>
                </a:solidFill>
              </a:rPr>
              <a:t>trillion</a:t>
            </a:r>
            <a:r>
              <a:rPr lang="tr-TR" sz="1600" dirty="0" smtClean="0">
                <a:solidFill>
                  <a:schemeClr val="tx1"/>
                </a:solidFill>
              </a:rPr>
              <a:t> USD global </a:t>
            </a:r>
            <a:r>
              <a:rPr lang="tr-TR" sz="1600" dirty="0" err="1" smtClean="0">
                <a:solidFill>
                  <a:schemeClr val="tx1"/>
                </a:solidFill>
              </a:rPr>
              <a:t>education</a:t>
            </a:r>
            <a:r>
              <a:rPr lang="tr-TR" sz="1600" dirty="0" smtClean="0">
                <a:solidFill>
                  <a:schemeClr val="tx1"/>
                </a:solidFill>
              </a:rPr>
              <a:t> market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E-</a:t>
            </a:r>
            <a:r>
              <a:rPr lang="tr-TR" sz="1600" dirty="0" err="1" smtClean="0">
                <a:solidFill>
                  <a:schemeClr val="tx1"/>
                </a:solidFill>
              </a:rPr>
              <a:t>learning</a:t>
            </a:r>
            <a:r>
              <a:rPr lang="tr-TR" sz="1600" dirty="0" smtClean="0">
                <a:solidFill>
                  <a:schemeClr val="tx1"/>
                </a:solidFill>
              </a:rPr>
              <a:t> is </a:t>
            </a:r>
            <a:r>
              <a:rPr lang="tr-TR" sz="1600" dirty="0" err="1" smtClean="0">
                <a:solidFill>
                  <a:schemeClr val="tx1"/>
                </a:solidFill>
              </a:rPr>
              <a:t>expected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to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more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than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triple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within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the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next</a:t>
            </a:r>
            <a:r>
              <a:rPr lang="tr-TR" sz="1600" dirty="0" smtClean="0">
                <a:solidFill>
                  <a:schemeClr val="tx1"/>
                </a:solidFill>
              </a:rPr>
              <a:t> 4 </a:t>
            </a:r>
            <a:r>
              <a:rPr lang="tr-TR" sz="1600" dirty="0" err="1" smtClean="0">
                <a:solidFill>
                  <a:schemeClr val="tx1"/>
                </a:solidFill>
              </a:rPr>
              <a:t>years</a:t>
            </a:r>
            <a:endParaRPr lang="tr-TR" sz="1600" dirty="0" smtClean="0">
              <a:solidFill>
                <a:schemeClr val="tx1"/>
              </a:solidFill>
            </a:endParaRPr>
          </a:p>
          <a:p>
            <a:pPr lvl="2"/>
            <a:r>
              <a:rPr lang="tr-TR" sz="1600" dirty="0" smtClean="0">
                <a:solidFill>
                  <a:schemeClr val="tx1"/>
                </a:solidFill>
              </a:rPr>
              <a:t>2012: $91 </a:t>
            </a:r>
            <a:r>
              <a:rPr lang="tr-TR" sz="1600" dirty="0" err="1" smtClean="0">
                <a:solidFill>
                  <a:schemeClr val="tx1"/>
                </a:solidFill>
              </a:rPr>
              <a:t>billlion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industry</a:t>
            </a:r>
            <a:endParaRPr lang="tr-TR" sz="1600" dirty="0" smtClean="0">
              <a:solidFill>
                <a:schemeClr val="tx1"/>
              </a:solidFill>
            </a:endParaRPr>
          </a:p>
          <a:p>
            <a:pPr lvl="2"/>
            <a:r>
              <a:rPr lang="tr-TR" sz="1600" dirty="0" smtClean="0">
                <a:solidFill>
                  <a:schemeClr val="tx1"/>
                </a:solidFill>
              </a:rPr>
              <a:t>2017: $251 </a:t>
            </a:r>
            <a:r>
              <a:rPr lang="tr-TR" sz="1600" dirty="0" err="1" smtClean="0">
                <a:solidFill>
                  <a:schemeClr val="tx1"/>
                </a:solidFill>
              </a:rPr>
              <a:t>billion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industry</a:t>
            </a:r>
            <a:endParaRPr lang="tr-TR" sz="1600" dirty="0" smtClean="0">
              <a:solidFill>
                <a:schemeClr val="tx1"/>
              </a:solidFill>
            </a:endParaRPr>
          </a:p>
          <a:p>
            <a:pPr lvl="1"/>
            <a:endParaRPr lang="tr-TR" sz="1600" dirty="0" smtClean="0"/>
          </a:p>
          <a:p>
            <a:pPr lvl="1"/>
            <a:endParaRPr lang="en-GB" sz="16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19335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655119"/>
            <a:ext cx="19431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080474"/>
            <a:ext cx="19621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microsoft holo ile ilgili görsel sonucu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621"/>
          <a:stretch/>
        </p:blipFill>
        <p:spPr bwMode="auto">
          <a:xfrm>
            <a:off x="7105586" y="5296492"/>
            <a:ext cx="1455686" cy="95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Magic Leap ile ilgili görsel sonucu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300780"/>
            <a:ext cx="1591350" cy="92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3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 Profile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11188" y="1617762"/>
            <a:ext cx="84253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25000"/>
                  </a:schemeClr>
                </a:solidFill>
              </a:rPr>
              <a:t>48 years experience</a:t>
            </a:r>
            <a:r>
              <a:rPr lang="tr-TR" sz="1600" dirty="0"/>
              <a:t>, </a:t>
            </a:r>
            <a:r>
              <a:rPr lang="tr-TR" sz="1600" dirty="0" err="1"/>
              <a:t>first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largest</a:t>
            </a:r>
            <a:r>
              <a:rPr lang="tr-TR" sz="1600" dirty="0"/>
              <a:t> </a:t>
            </a:r>
            <a:r>
              <a:rPr lang="tr-TR" sz="1600" dirty="0" err="1"/>
              <a:t>private</a:t>
            </a:r>
            <a:r>
              <a:rPr lang="tr-TR" sz="1600" dirty="0"/>
              <a:t> </a:t>
            </a:r>
            <a:r>
              <a:rPr lang="tr-TR" sz="1600" dirty="0" err="1"/>
              <a:t>telecom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software </a:t>
            </a:r>
            <a:r>
              <a:rPr lang="tr-TR" sz="1600" dirty="0" err="1"/>
              <a:t>development</a:t>
            </a:r>
            <a:r>
              <a:rPr lang="tr-TR" sz="1600" dirty="0"/>
              <a:t> </a:t>
            </a:r>
            <a:r>
              <a:rPr lang="tr-TR" sz="1600" dirty="0" err="1"/>
              <a:t>company</a:t>
            </a:r>
            <a:r>
              <a:rPr lang="en-US" sz="1600" dirty="0"/>
              <a:t> in Turkey</a:t>
            </a:r>
            <a:r>
              <a:rPr lang="tr-TR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Develops </a:t>
            </a:r>
            <a:r>
              <a:rPr lang="en-US" sz="1600" b="1" dirty="0">
                <a:solidFill>
                  <a:schemeClr val="accent5">
                    <a:lumMod val="25000"/>
                  </a:schemeClr>
                </a:solidFill>
              </a:rPr>
              <a:t>ICT software solutions </a:t>
            </a:r>
            <a:r>
              <a:rPr lang="en-US" sz="1600" dirty="0"/>
              <a:t>for more than </a:t>
            </a:r>
            <a:r>
              <a:rPr lang="en-US" sz="1600" b="1" dirty="0">
                <a:solidFill>
                  <a:schemeClr val="accent5">
                    <a:lumMod val="25000"/>
                  </a:schemeClr>
                </a:solidFill>
              </a:rPr>
              <a:t>200 global operator</a:t>
            </a:r>
            <a:r>
              <a:rPr lang="tr-TR" sz="1600" b="1" dirty="0">
                <a:solidFill>
                  <a:schemeClr val="accent5">
                    <a:lumMod val="25000"/>
                  </a:schemeClr>
                </a:solidFill>
              </a:rPr>
              <a:t>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err="1">
                <a:solidFill>
                  <a:schemeClr val="accent5">
                    <a:lumMod val="25000"/>
                  </a:schemeClr>
                </a:solidFill>
              </a:rPr>
              <a:t>The</a:t>
            </a:r>
            <a:r>
              <a:rPr lang="tr-TR" sz="1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tr-TR" sz="1600" b="1" dirty="0" err="1">
                <a:solidFill>
                  <a:schemeClr val="accent5">
                    <a:lumMod val="25000"/>
                  </a:schemeClr>
                </a:solidFill>
              </a:rPr>
              <a:t>biggest</a:t>
            </a:r>
            <a:r>
              <a:rPr lang="tr-TR" sz="1600" b="1" dirty="0">
                <a:solidFill>
                  <a:schemeClr val="accent5">
                    <a:lumMod val="25000"/>
                  </a:schemeClr>
                </a:solidFill>
              </a:rPr>
              <a:t> ICT </a:t>
            </a:r>
            <a:r>
              <a:rPr lang="tr-TR" sz="1600" b="1" dirty="0" err="1">
                <a:solidFill>
                  <a:schemeClr val="accent5">
                    <a:lumMod val="25000"/>
                  </a:schemeClr>
                </a:solidFill>
              </a:rPr>
              <a:t>system</a:t>
            </a:r>
            <a:r>
              <a:rPr lang="tr-TR" sz="1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tr-TR" sz="1600" b="1" dirty="0" err="1">
                <a:solidFill>
                  <a:schemeClr val="accent5">
                    <a:lumMod val="25000"/>
                  </a:schemeClr>
                </a:solidFill>
              </a:rPr>
              <a:t>integrator</a:t>
            </a:r>
            <a:r>
              <a:rPr lang="tr-TR" sz="1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tr-TR" sz="1600" dirty="0" err="1"/>
              <a:t>company</a:t>
            </a:r>
            <a:r>
              <a:rPr lang="tr-TR" sz="1600" dirty="0"/>
              <a:t> in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region</a:t>
            </a: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 </a:t>
            </a:r>
            <a:r>
              <a:rPr lang="tr-TR" sz="1600" b="1" dirty="0">
                <a:solidFill>
                  <a:schemeClr val="accent5">
                    <a:lumMod val="25000"/>
                  </a:schemeClr>
                </a:solidFill>
              </a:rPr>
              <a:t>2200+ </a:t>
            </a:r>
            <a:r>
              <a:rPr lang="tr-TR" sz="1600" b="1" dirty="0" err="1">
                <a:solidFill>
                  <a:schemeClr val="accent5">
                    <a:lumMod val="25000"/>
                  </a:schemeClr>
                </a:solidFill>
              </a:rPr>
              <a:t>employees</a:t>
            </a:r>
            <a:r>
              <a:rPr lang="tr-TR" sz="1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tr-TR" sz="1600" dirty="0"/>
              <a:t>- 750+ </a:t>
            </a:r>
            <a:r>
              <a:rPr lang="tr-TR" sz="1600" dirty="0" err="1"/>
              <a:t>highly</a:t>
            </a:r>
            <a:r>
              <a:rPr lang="tr-TR" sz="1600" dirty="0"/>
              <a:t> </a:t>
            </a:r>
            <a:r>
              <a:rPr lang="tr-TR" sz="1600" dirty="0" err="1"/>
              <a:t>qualified</a:t>
            </a:r>
            <a:r>
              <a:rPr lang="tr-TR" sz="1600" dirty="0"/>
              <a:t> R&amp;D </a:t>
            </a:r>
            <a:r>
              <a:rPr lang="tr-TR" sz="1600" dirty="0" err="1"/>
              <a:t>engineers</a:t>
            </a:r>
            <a:r>
              <a:rPr lang="tr-TR" sz="1600" dirty="0"/>
              <a:t> (</a:t>
            </a:r>
            <a:r>
              <a:rPr lang="en-US" sz="1600" dirty="0"/>
              <a:t>25% with MSc &amp; PhD</a:t>
            </a:r>
            <a:r>
              <a:rPr lang="tr-TR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/>
              <a:t>Turkey’s</a:t>
            </a:r>
            <a:r>
              <a:rPr lang="tr-TR" sz="1600" dirty="0"/>
              <a:t> </a:t>
            </a:r>
            <a:r>
              <a:rPr lang="tr-TR" sz="1600" b="1" dirty="0">
                <a:solidFill>
                  <a:schemeClr val="accent5">
                    <a:lumMod val="25000"/>
                  </a:schemeClr>
                </a:solidFill>
              </a:rPr>
              <a:t>software </a:t>
            </a:r>
            <a:r>
              <a:rPr lang="tr-TR" sz="1600" b="1" dirty="0" err="1">
                <a:solidFill>
                  <a:schemeClr val="accent5">
                    <a:lumMod val="25000"/>
                  </a:schemeClr>
                </a:solidFill>
              </a:rPr>
              <a:t>export</a:t>
            </a:r>
            <a:r>
              <a:rPr lang="tr-TR" sz="1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tr-TR" sz="1600" b="1" dirty="0" err="1">
                <a:solidFill>
                  <a:schemeClr val="accent5">
                    <a:lumMod val="25000"/>
                  </a:schemeClr>
                </a:solidFill>
              </a:rPr>
              <a:t>champion</a:t>
            </a:r>
            <a:endParaRPr lang="tr-TR" sz="1600" b="1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accent5">
                    <a:lumMod val="25000"/>
                  </a:schemeClr>
                </a:solidFill>
              </a:rPr>
              <a:t>65 </a:t>
            </a:r>
            <a:r>
              <a:rPr lang="tr-TR" sz="1600" b="1" dirty="0" err="1">
                <a:solidFill>
                  <a:schemeClr val="accent5">
                    <a:lumMod val="25000"/>
                  </a:schemeClr>
                </a:solidFill>
              </a:rPr>
              <a:t>scientific</a:t>
            </a:r>
            <a:r>
              <a:rPr lang="tr-TR" sz="1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tr-TR" sz="1600" b="1" dirty="0" err="1">
                <a:solidFill>
                  <a:schemeClr val="accent5">
                    <a:lumMod val="25000"/>
                  </a:schemeClr>
                </a:solidFill>
              </a:rPr>
              <a:t>articles</a:t>
            </a:r>
            <a:r>
              <a:rPr lang="tr-TR" sz="1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tr-TR" sz="1600" dirty="0"/>
              <a:t>(</a:t>
            </a:r>
            <a:r>
              <a:rPr lang="tr-TR" sz="1600" dirty="0" err="1"/>
              <a:t>journal</a:t>
            </a:r>
            <a:r>
              <a:rPr lang="tr-TR" sz="1600" dirty="0"/>
              <a:t> </a:t>
            </a:r>
            <a:r>
              <a:rPr lang="tr-TR" sz="1600" dirty="0" err="1"/>
              <a:t>papers</a:t>
            </a:r>
            <a:r>
              <a:rPr lang="tr-TR" sz="1600" dirty="0"/>
              <a:t>, </a:t>
            </a:r>
            <a:r>
              <a:rPr lang="tr-TR" sz="1600" dirty="0" err="1"/>
              <a:t>conference</a:t>
            </a:r>
            <a:r>
              <a:rPr lang="tr-TR" sz="1600" dirty="0"/>
              <a:t> </a:t>
            </a:r>
            <a:r>
              <a:rPr lang="tr-TR" sz="1600" dirty="0" err="1"/>
              <a:t>precedeings</a:t>
            </a:r>
            <a:r>
              <a:rPr lang="tr-TR" sz="1600" dirty="0"/>
              <a:t>) in </a:t>
            </a:r>
            <a:r>
              <a:rPr lang="tr-TR" sz="1600" dirty="0" err="1"/>
              <a:t>three</a:t>
            </a:r>
            <a:r>
              <a:rPr lang="tr-TR" sz="1600" dirty="0"/>
              <a:t> </a:t>
            </a:r>
            <a:r>
              <a:rPr lang="tr-TR" sz="1600" dirty="0" err="1"/>
              <a:t>years</a:t>
            </a: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accent5">
                    <a:lumMod val="25000"/>
                  </a:schemeClr>
                </a:solidFill>
              </a:rPr>
              <a:t>First r</a:t>
            </a:r>
            <a:r>
              <a:rPr lang="en-US" sz="1600" b="1" dirty="0" err="1">
                <a:solidFill>
                  <a:schemeClr val="accent5">
                    <a:lumMod val="25000"/>
                  </a:schemeClr>
                </a:solidFill>
              </a:rPr>
              <a:t>unner</a:t>
            </a:r>
            <a:r>
              <a:rPr lang="en-US" sz="1600" b="1" dirty="0">
                <a:solidFill>
                  <a:schemeClr val="accent5">
                    <a:lumMod val="25000"/>
                  </a:schemeClr>
                </a:solidFill>
              </a:rPr>
              <a:t>-up </a:t>
            </a:r>
            <a:r>
              <a:rPr lang="tr-TR" sz="1600" b="1" dirty="0">
                <a:solidFill>
                  <a:schemeClr val="accent5">
                    <a:lumMod val="25000"/>
                  </a:schemeClr>
                </a:solidFill>
              </a:rPr>
              <a:t>of ICT </a:t>
            </a:r>
            <a:r>
              <a:rPr lang="tr-TR" sz="1600" b="1" dirty="0" err="1">
                <a:solidFill>
                  <a:schemeClr val="accent5">
                    <a:lumMod val="25000"/>
                  </a:schemeClr>
                </a:solidFill>
              </a:rPr>
              <a:t>sector</a:t>
            </a:r>
            <a:r>
              <a:rPr lang="tr-TR" sz="1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600" dirty="0"/>
              <a:t>in Turkey’s </a:t>
            </a:r>
            <a:r>
              <a:rPr lang="en-US" sz="1600" b="1" dirty="0">
                <a:solidFill>
                  <a:schemeClr val="accent5">
                    <a:lumMod val="25000"/>
                  </a:schemeClr>
                </a:solidFill>
              </a:rPr>
              <a:t>patent classification </a:t>
            </a:r>
            <a:r>
              <a:rPr lang="en-US" sz="1600" dirty="0"/>
              <a:t>@2013</a:t>
            </a:r>
            <a:r>
              <a:rPr lang="tr-TR" sz="1600" dirty="0"/>
              <a:t>, </a:t>
            </a:r>
            <a:r>
              <a:rPr lang="tr-TR" sz="1600" dirty="0" err="1"/>
              <a:t>Over</a:t>
            </a:r>
            <a:r>
              <a:rPr lang="tr-TR" sz="1600" dirty="0"/>
              <a:t> </a:t>
            </a:r>
            <a:r>
              <a:rPr lang="en-US" sz="1600" dirty="0"/>
              <a:t>70</a:t>
            </a:r>
            <a:r>
              <a:rPr lang="tr-TR" sz="1600" dirty="0"/>
              <a:t> </a:t>
            </a:r>
            <a:r>
              <a:rPr lang="tr-TR" sz="1600" dirty="0" err="1"/>
              <a:t>yearly</a:t>
            </a:r>
            <a:r>
              <a:rPr lang="tr-TR" sz="1600" dirty="0"/>
              <a:t> patent </a:t>
            </a:r>
            <a:r>
              <a:rPr lang="tr-TR" sz="1600" dirty="0" err="1" smtClean="0"/>
              <a:t>applications</a:t>
            </a: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accent5">
                    <a:lumMod val="25000"/>
                  </a:schemeClr>
                </a:solidFill>
              </a:rPr>
              <a:t>R&amp;D </a:t>
            </a:r>
            <a:r>
              <a:rPr lang="tr-TR" sz="1600" dirty="0"/>
              <a:t>4G Development, IMS, VoIP </a:t>
            </a:r>
            <a:r>
              <a:rPr lang="tr-TR" sz="1600" dirty="0" err="1"/>
              <a:t>services</a:t>
            </a:r>
            <a:r>
              <a:rPr lang="tr-TR" sz="1600" dirty="0"/>
              <a:t>, Web </a:t>
            </a:r>
            <a:r>
              <a:rPr lang="tr-TR" sz="1600" dirty="0" err="1"/>
              <a:t>applications</a:t>
            </a:r>
            <a:r>
              <a:rPr lang="tr-TR" sz="1600" dirty="0"/>
              <a:t>, HW SW Communications, </a:t>
            </a:r>
            <a:r>
              <a:rPr lang="tr-TR" sz="1600" dirty="0" err="1"/>
              <a:t>Cyber</a:t>
            </a:r>
            <a:r>
              <a:rPr lang="tr-TR" sz="1600" dirty="0"/>
              <a:t> Security </a:t>
            </a:r>
            <a:r>
              <a:rPr lang="tr-TR" sz="1600" dirty="0" err="1"/>
              <a:t>Products</a:t>
            </a:r>
            <a:r>
              <a:rPr lang="tr-TR" sz="1600" dirty="0"/>
              <a:t> </a:t>
            </a:r>
            <a:r>
              <a:rPr lang="tr-TR" sz="1600" dirty="0" err="1"/>
              <a:t>etc</a:t>
            </a:r>
            <a:r>
              <a:rPr lang="tr-TR" sz="1600" dirty="0"/>
              <a:t>.</a:t>
            </a:r>
            <a:endParaRPr lang="en-US" sz="1600" dirty="0"/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22546"/>
            <a:ext cx="2258521" cy="46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64088" y="6623774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chemeClr val="bg1">
                    <a:lumMod val="50000"/>
                  </a:schemeClr>
                </a:solidFill>
              </a:rPr>
              <a:t>Hakan </a:t>
            </a:r>
            <a:r>
              <a:rPr lang="tr-TR" sz="1100" dirty="0" smtClean="0">
                <a:solidFill>
                  <a:schemeClr val="bg1">
                    <a:lumMod val="50000"/>
                  </a:schemeClr>
                </a:solidFill>
              </a:rPr>
              <a:t>KILINÇ</a:t>
            </a:r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, NETAS, </a:t>
            </a:r>
            <a:r>
              <a:rPr lang="de-DE" sz="1100" dirty="0" err="1" smtClean="0">
                <a:solidFill>
                  <a:schemeClr val="bg1">
                    <a:lumMod val="50000"/>
                  </a:schemeClr>
                </a:solidFill>
              </a:rPr>
              <a:t>hakank@netas</a:t>
            </a:r>
            <a:r>
              <a:rPr lang="tr-TR" sz="1100" dirty="0" smtClean="0">
                <a:solidFill>
                  <a:schemeClr val="bg1">
                    <a:lumMod val="50000"/>
                  </a:schemeClr>
                </a:solidFill>
              </a:rPr>
              <a:t>.com.tr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59971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 Profile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11188" y="2277447"/>
            <a:ext cx="84253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err="1"/>
              <a:t>Mission</a:t>
            </a:r>
            <a:r>
              <a:rPr lang="tr-TR" sz="1600" dirty="0"/>
              <a:t>:  F</a:t>
            </a:r>
            <a:r>
              <a:rPr lang="en-US" sz="1600" dirty="0" err="1"/>
              <a:t>oster</a:t>
            </a:r>
            <a:r>
              <a:rPr lang="en-US" sz="1600" dirty="0"/>
              <a:t> excellence through</a:t>
            </a:r>
            <a:r>
              <a:rPr lang="tr-TR" sz="1600" dirty="0"/>
              <a:t> </a:t>
            </a:r>
            <a:r>
              <a:rPr lang="tr-TR" sz="1600" dirty="0" err="1"/>
              <a:t>collaborative</a:t>
            </a:r>
            <a:r>
              <a:rPr lang="tr-TR" sz="1600" dirty="0"/>
              <a:t> </a:t>
            </a:r>
            <a:r>
              <a:rPr lang="tr-TR" sz="1600" dirty="0" err="1"/>
              <a:t>effort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 </a:t>
            </a:r>
            <a:r>
              <a:rPr lang="tr-TR" sz="1600" dirty="0" err="1"/>
              <a:t>delivers</a:t>
            </a:r>
            <a:r>
              <a:rPr lang="tr-TR" sz="1600" dirty="0"/>
              <a:t> </a:t>
            </a:r>
            <a:r>
              <a:rPr lang="tr-TR" sz="1600" dirty="0" err="1"/>
              <a:t>products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services</a:t>
            </a:r>
            <a:r>
              <a:rPr lang="tr-TR" sz="1600" dirty="0"/>
              <a:t>  </a:t>
            </a:r>
            <a:r>
              <a:rPr lang="tr-TR" sz="1600" dirty="0" err="1"/>
              <a:t>that</a:t>
            </a:r>
            <a:r>
              <a:rPr lang="tr-TR" sz="1600" dirty="0"/>
              <a:t>  </a:t>
            </a:r>
            <a:r>
              <a:rPr lang="tr-TR" sz="1600" dirty="0" err="1"/>
              <a:t>significantly</a:t>
            </a:r>
            <a:r>
              <a:rPr lang="tr-TR" sz="1600" dirty="0"/>
              <a:t> </a:t>
            </a:r>
            <a:r>
              <a:rPr lang="tr-TR" sz="1600" dirty="0" err="1"/>
              <a:t>enhances</a:t>
            </a:r>
            <a:r>
              <a:rPr lang="tr-TR" sz="1600" dirty="0"/>
              <a:t>  </a:t>
            </a:r>
            <a:r>
              <a:rPr lang="tr-TR" sz="1600" dirty="0" err="1"/>
              <a:t>security</a:t>
            </a:r>
            <a:r>
              <a:rPr lang="tr-TR" sz="1600" dirty="0"/>
              <a:t> 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continuity</a:t>
            </a:r>
            <a:r>
              <a:rPr lang="tr-TR" sz="1600" dirty="0"/>
              <a:t> of </a:t>
            </a:r>
            <a:r>
              <a:rPr lang="tr-TR" sz="1600" dirty="0" err="1"/>
              <a:t>critical</a:t>
            </a:r>
            <a:r>
              <a:rPr lang="tr-TR" sz="1600" dirty="0"/>
              <a:t>  ICT </a:t>
            </a:r>
            <a:r>
              <a:rPr lang="tr-TR" sz="1600" dirty="0" err="1"/>
              <a:t>systems</a:t>
            </a:r>
            <a:r>
              <a:rPr lang="tr-TR" sz="1600" dirty="0"/>
              <a:t> </a:t>
            </a:r>
            <a:r>
              <a:rPr lang="tr-TR" sz="1600" dirty="0" err="1"/>
              <a:t>that</a:t>
            </a:r>
            <a:r>
              <a:rPr lang="tr-TR" sz="1600" dirty="0"/>
              <a:t> </a:t>
            </a:r>
            <a:r>
              <a:rPr lang="tr-TR" sz="1600" dirty="0" err="1"/>
              <a:t>serves</a:t>
            </a:r>
            <a:r>
              <a:rPr lang="tr-TR" sz="1600" dirty="0"/>
              <a:t>  </a:t>
            </a:r>
            <a:r>
              <a:rPr lang="tr-TR" sz="1600" dirty="0" err="1"/>
              <a:t>society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 </a:t>
            </a:r>
            <a:r>
              <a:rPr lang="tr-TR" sz="1600" dirty="0" err="1"/>
              <a:t>the</a:t>
            </a:r>
            <a:r>
              <a:rPr lang="tr-TR" sz="1600" dirty="0"/>
              <a:t>  </a:t>
            </a:r>
            <a:r>
              <a:rPr lang="tr-TR" sz="1600" dirty="0" err="1"/>
              <a:t>businesses</a:t>
            </a:r>
            <a:r>
              <a:rPr lang="tr-TR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err="1"/>
              <a:t>Research</a:t>
            </a:r>
            <a:r>
              <a:rPr lang="tr-TR" sz="1600" b="1" dirty="0"/>
              <a:t> </a:t>
            </a:r>
            <a:r>
              <a:rPr lang="tr-TR" sz="1600" b="1" dirty="0" err="1"/>
              <a:t>Areas</a:t>
            </a:r>
            <a:endParaRPr lang="tr-TR" sz="1600" b="1" dirty="0"/>
          </a:p>
          <a:p>
            <a:r>
              <a:rPr lang="tr-TR" sz="1600" dirty="0"/>
              <a:t>    - Architecture for Scalable, </a:t>
            </a:r>
            <a:r>
              <a:rPr lang="tr-TR" sz="1600" dirty="0" err="1"/>
              <a:t>Higly</a:t>
            </a:r>
            <a:r>
              <a:rPr lang="tr-TR" sz="1600" dirty="0"/>
              <a:t> </a:t>
            </a:r>
            <a:r>
              <a:rPr lang="tr-TR" sz="1600" dirty="0" err="1"/>
              <a:t>Available</a:t>
            </a:r>
            <a:r>
              <a:rPr lang="tr-TR" sz="1600" dirty="0"/>
              <a:t> Network Data </a:t>
            </a:r>
            <a:r>
              <a:rPr lang="tr-TR" sz="1600" dirty="0" err="1"/>
              <a:t>Processing</a:t>
            </a:r>
            <a:r>
              <a:rPr lang="tr-TR" sz="1600" dirty="0"/>
              <a:t> 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Low</a:t>
            </a:r>
            <a:r>
              <a:rPr lang="tr-TR" sz="1600" dirty="0"/>
              <a:t> </a:t>
            </a:r>
            <a:r>
              <a:rPr lang="tr-TR" sz="1600" dirty="0" err="1"/>
              <a:t>Latency</a:t>
            </a:r>
            <a:endParaRPr lang="tr-TR" sz="1600" dirty="0"/>
          </a:p>
          <a:p>
            <a:r>
              <a:rPr lang="tr-TR" sz="1600" dirty="0"/>
              <a:t>    - </a:t>
            </a:r>
            <a:r>
              <a:rPr lang="en-US" sz="1600" dirty="0"/>
              <a:t>Big Data Analytics</a:t>
            </a:r>
            <a:r>
              <a:rPr lang="tr-TR" sz="1600" dirty="0"/>
              <a:t>  for Network/Applications</a:t>
            </a:r>
            <a:r>
              <a:rPr lang="en-US" sz="1600" dirty="0"/>
              <a:t>,</a:t>
            </a:r>
            <a:r>
              <a:rPr lang="tr-TR" sz="1600" dirty="0"/>
              <a:t> </a:t>
            </a:r>
            <a:r>
              <a:rPr lang="en-US" sz="1600" dirty="0"/>
              <a:t> </a:t>
            </a:r>
            <a:r>
              <a:rPr lang="tr-TR" sz="1600" dirty="0"/>
              <a:t>M</a:t>
            </a:r>
            <a:r>
              <a:rPr lang="en-US" sz="1600" dirty="0" err="1"/>
              <a:t>achine</a:t>
            </a:r>
            <a:r>
              <a:rPr lang="en-US" sz="1600" dirty="0"/>
              <a:t> Learning and Anomaly </a:t>
            </a:r>
            <a:endParaRPr lang="tr-TR" sz="1600" dirty="0"/>
          </a:p>
          <a:p>
            <a:r>
              <a:rPr lang="tr-TR" sz="1600" dirty="0"/>
              <a:t>      D</a:t>
            </a:r>
            <a:r>
              <a:rPr lang="en-US" sz="1600" dirty="0" err="1"/>
              <a:t>etection</a:t>
            </a:r>
            <a:r>
              <a:rPr lang="tr-TR" sz="1600" dirty="0"/>
              <a:t>, </a:t>
            </a:r>
            <a:r>
              <a:rPr lang="tr-TR" sz="1600" dirty="0" err="1"/>
              <a:t>Behaviour</a:t>
            </a:r>
            <a:r>
              <a:rPr lang="tr-TR" sz="1600" dirty="0"/>
              <a:t>  Analysis </a:t>
            </a:r>
          </a:p>
          <a:p>
            <a:r>
              <a:rPr lang="tr-TR" sz="1600" dirty="0"/>
              <a:t>    - Media </a:t>
            </a:r>
            <a:r>
              <a:rPr lang="tr-TR" sz="1600" dirty="0" err="1"/>
              <a:t>Communication</a:t>
            </a:r>
            <a:r>
              <a:rPr lang="tr-TR" sz="1600" dirty="0"/>
              <a:t> Security , </a:t>
            </a:r>
            <a:r>
              <a:rPr lang="tr-TR" sz="1600" dirty="0" err="1"/>
              <a:t>End-to-End</a:t>
            </a:r>
            <a:r>
              <a:rPr lang="tr-TR" sz="1600" dirty="0"/>
              <a:t>  Security</a:t>
            </a:r>
          </a:p>
          <a:p>
            <a:r>
              <a:rPr lang="tr-TR" sz="1600" dirty="0"/>
              <a:t>     - </a:t>
            </a:r>
            <a:r>
              <a:rPr lang="tr-TR" sz="1600" dirty="0" err="1"/>
              <a:t>IoT</a:t>
            </a:r>
            <a:r>
              <a:rPr lang="tr-TR" sz="1600" dirty="0"/>
              <a:t>/M2M System Architecture </a:t>
            </a:r>
            <a:r>
              <a:rPr lang="tr-TR" sz="1600" dirty="0" err="1"/>
              <a:t>and</a:t>
            </a:r>
            <a:r>
              <a:rPr lang="tr-TR" sz="1600" dirty="0"/>
              <a:t> Security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err="1">
                <a:solidFill>
                  <a:schemeClr val="accent5">
                    <a:lumMod val="25000"/>
                  </a:schemeClr>
                </a:solidFill>
              </a:rPr>
              <a:t>Products</a:t>
            </a:r>
            <a:r>
              <a:rPr lang="tr-TR" sz="1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tr-TR" sz="1600" b="1" dirty="0" err="1">
                <a:solidFill>
                  <a:schemeClr val="accent5">
                    <a:lumMod val="25000"/>
                  </a:schemeClr>
                </a:solidFill>
              </a:rPr>
              <a:t>and</a:t>
            </a:r>
            <a:r>
              <a:rPr lang="tr-TR" sz="1600" b="1" dirty="0">
                <a:solidFill>
                  <a:schemeClr val="accent5">
                    <a:lumMod val="25000"/>
                  </a:schemeClr>
                </a:solidFill>
              </a:rPr>
              <a:t> Services</a:t>
            </a:r>
          </a:p>
          <a:p>
            <a:r>
              <a:rPr lang="tr-TR" sz="1600" dirty="0"/>
              <a:t>    - VoIP &amp; Web Application  </a:t>
            </a:r>
            <a:r>
              <a:rPr lang="tr-TR" sz="1600" dirty="0" err="1"/>
              <a:t>Firewalls</a:t>
            </a:r>
            <a:r>
              <a:rPr lang="tr-TR" sz="1600" dirty="0"/>
              <a:t>  </a:t>
            </a:r>
          </a:p>
          <a:p>
            <a:r>
              <a:rPr lang="tr-TR" sz="1600" dirty="0"/>
              <a:t>    - VoIP &amp; Web Application </a:t>
            </a:r>
            <a:r>
              <a:rPr lang="tr-TR" sz="1600" dirty="0" err="1"/>
              <a:t>Vulnarability</a:t>
            </a:r>
            <a:r>
              <a:rPr lang="tr-TR" sz="1600" dirty="0"/>
              <a:t> </a:t>
            </a:r>
            <a:r>
              <a:rPr lang="tr-TR" sz="1600" dirty="0" err="1"/>
              <a:t>Scanning</a:t>
            </a:r>
            <a:r>
              <a:rPr lang="tr-TR" sz="1600" dirty="0"/>
              <a:t> Tools   </a:t>
            </a:r>
          </a:p>
          <a:p>
            <a:r>
              <a:rPr lang="tr-TR" sz="1600" dirty="0"/>
              <a:t>    - Media Security Platform  as  </a:t>
            </a:r>
            <a:r>
              <a:rPr lang="tr-TR" sz="1600" dirty="0" err="1"/>
              <a:t>secure</a:t>
            </a:r>
            <a:r>
              <a:rPr lang="tr-TR" sz="1600" dirty="0"/>
              <a:t> </a:t>
            </a:r>
            <a:r>
              <a:rPr lang="tr-TR" sz="1600" dirty="0" err="1"/>
              <a:t>communication</a:t>
            </a:r>
            <a:r>
              <a:rPr lang="tr-TR" sz="1600" dirty="0"/>
              <a:t> </a:t>
            </a:r>
            <a:r>
              <a:rPr lang="tr-TR" sz="1600" dirty="0" err="1"/>
              <a:t>infrastructure</a:t>
            </a:r>
            <a:endParaRPr lang="tr-TR" sz="1600" dirty="0"/>
          </a:p>
          <a:p>
            <a:r>
              <a:rPr lang="tr-TR" sz="1600" dirty="0"/>
              <a:t>    - </a:t>
            </a:r>
            <a:r>
              <a:rPr lang="tr-TR" sz="1600" dirty="0" err="1"/>
              <a:t>Penetration</a:t>
            </a:r>
            <a:r>
              <a:rPr lang="tr-TR" sz="1600" dirty="0"/>
              <a:t> Test  for Enterprises   ( Network,  VoIP,   Web ) 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09" y="4509120"/>
            <a:ext cx="2534291" cy="25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057275"/>
            <a:ext cx="2736304" cy="1173882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3995937" y="1286183"/>
            <a:ext cx="5040560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tr-TR" sz="2000" b="1" dirty="0" smtClean="0">
                <a:solidFill>
                  <a:schemeClr val="accent5">
                    <a:lumMod val="25000"/>
                  </a:schemeClr>
                </a:solidFill>
              </a:rPr>
              <a:t>NOVA </a:t>
            </a:r>
            <a:r>
              <a:rPr lang="tr-TR" sz="2000" b="1" dirty="0" err="1">
                <a:solidFill>
                  <a:schemeClr val="accent5">
                    <a:lumMod val="25000"/>
                  </a:schemeClr>
                </a:solidFill>
              </a:rPr>
              <a:t>Cyber</a:t>
            </a:r>
            <a:r>
              <a:rPr lang="tr-TR" sz="20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tr-TR" sz="2000" b="1" dirty="0" smtClean="0">
                <a:solidFill>
                  <a:schemeClr val="accent5">
                    <a:lumMod val="25000"/>
                  </a:schemeClr>
                </a:solidFill>
              </a:rPr>
              <a:t>Security </a:t>
            </a:r>
            <a:r>
              <a:rPr lang="tr-TR" sz="2000" b="1" dirty="0" err="1" smtClean="0">
                <a:solidFill>
                  <a:schemeClr val="accent5">
                    <a:lumMod val="25000"/>
                  </a:schemeClr>
                </a:solidFill>
              </a:rPr>
              <a:t>Technology</a:t>
            </a:r>
            <a:r>
              <a:rPr lang="tr-TR" sz="20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tr-TR" sz="2000" b="1" dirty="0" err="1" smtClean="0">
                <a:solidFill>
                  <a:schemeClr val="accent5">
                    <a:lumMod val="25000"/>
                  </a:schemeClr>
                </a:solidFill>
              </a:rPr>
              <a:t>Research&amp;Development</a:t>
            </a:r>
            <a:r>
              <a:rPr lang="tr-TR" sz="20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tr-TR" sz="2000" b="1" dirty="0" err="1" smtClean="0">
                <a:solidFill>
                  <a:schemeClr val="accent5">
                    <a:lumMod val="25000"/>
                  </a:schemeClr>
                </a:solidFill>
              </a:rPr>
              <a:t>Centre</a:t>
            </a:r>
            <a:endParaRPr lang="tr-TR" sz="20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4088" y="6623774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chemeClr val="bg1">
                    <a:lumMod val="50000"/>
                  </a:schemeClr>
                </a:solidFill>
              </a:rPr>
              <a:t>Hakan </a:t>
            </a:r>
            <a:r>
              <a:rPr lang="tr-TR" sz="1100" dirty="0" smtClean="0">
                <a:solidFill>
                  <a:schemeClr val="bg1">
                    <a:lumMod val="50000"/>
                  </a:schemeClr>
                </a:solidFill>
              </a:rPr>
              <a:t>KILINÇ</a:t>
            </a:r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, NETAS, </a:t>
            </a:r>
            <a:r>
              <a:rPr lang="de-DE" sz="1100" dirty="0" err="1" smtClean="0">
                <a:solidFill>
                  <a:schemeClr val="bg1">
                    <a:lumMod val="50000"/>
                  </a:schemeClr>
                </a:solidFill>
              </a:rPr>
              <a:t>hakank@netas</a:t>
            </a:r>
            <a:r>
              <a:rPr lang="tr-TR" sz="1100" dirty="0" smtClean="0">
                <a:solidFill>
                  <a:schemeClr val="bg1">
                    <a:lumMod val="50000"/>
                  </a:schemeClr>
                </a:solidFill>
              </a:rPr>
              <a:t>.com.tr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8460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 bwMode="auto">
          <a:xfrm>
            <a:off x="468000" y="1332000"/>
            <a:ext cx="8352472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Simulators</a:t>
            </a: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968375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Faster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Learning (Hays et al.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Psychology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4,63-74)</a:t>
            </a:r>
          </a:p>
          <a:p>
            <a:pPr marL="968375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Cost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Savings</a:t>
            </a: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968375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Funny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interactive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content</a:t>
            </a: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968375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Engaging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realistic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scenarios</a:t>
            </a: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968375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968375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968375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tr-TR" sz="1800" dirty="0">
              <a:solidFill>
                <a:sysClr val="windowText" lastClr="000000"/>
              </a:solidFill>
            </a:endParaRPr>
          </a:p>
          <a:p>
            <a:pPr marL="968375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Innovation</a:t>
            </a:r>
            <a:endParaRPr kumimoji="0" lang="tr-TR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968375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Combination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Augmentad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Reality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&amp; Virtual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Reality</a:t>
            </a: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968375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Expensive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equipment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fully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simulated</a:t>
            </a: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968375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Enhanced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Lab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Automation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Engine</a:t>
            </a:r>
          </a:p>
          <a:p>
            <a:pPr marL="968375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Removing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static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flat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display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monitors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2" descr="microsoft holo ile ilgili görsel sonuc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3092395" cy="173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icrosoft holo ile ilgili görsel sonucu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0311" y="4509120"/>
            <a:ext cx="2904154" cy="19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64088" y="6623774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chemeClr val="bg1">
                    <a:lumMod val="50000"/>
                  </a:schemeClr>
                </a:solidFill>
              </a:rPr>
              <a:t>Hakan </a:t>
            </a:r>
            <a:r>
              <a:rPr lang="tr-TR" sz="1100" dirty="0" smtClean="0">
                <a:solidFill>
                  <a:schemeClr val="bg1">
                    <a:lumMod val="50000"/>
                  </a:schemeClr>
                </a:solidFill>
              </a:rPr>
              <a:t>KILINÇ</a:t>
            </a:r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, NETAS, </a:t>
            </a:r>
            <a:r>
              <a:rPr lang="de-DE" sz="1100" dirty="0" err="1" smtClean="0">
                <a:solidFill>
                  <a:schemeClr val="bg1">
                    <a:lumMod val="50000"/>
                  </a:schemeClr>
                </a:solidFill>
              </a:rPr>
              <a:t>hakank@netas</a:t>
            </a:r>
            <a:r>
              <a:rPr lang="tr-TR" sz="1100" dirty="0" smtClean="0">
                <a:solidFill>
                  <a:schemeClr val="bg1">
                    <a:lumMod val="50000"/>
                  </a:schemeClr>
                </a:solidFill>
              </a:rPr>
              <a:t>.com.tr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100" dirty="0" smtClean="0"/>
              <a:t> </a:t>
            </a:r>
            <a:endParaRPr lang="en-GB" sz="11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Cyber</a:t>
            </a:r>
            <a:r>
              <a:rPr lang="tr-TR" dirty="0"/>
              <a:t> Security </a:t>
            </a:r>
            <a:r>
              <a:rPr lang="tr-TR" dirty="0" err="1"/>
              <a:t>Lab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6419193" cy="435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94742" y="1415451"/>
            <a:ext cx="30243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Malware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Analysis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Mobile Security </a:t>
            </a: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Lab</a:t>
            </a:r>
            <a:endParaRPr kumimoji="0" lang="tr-T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Forensic</a:t>
            </a:r>
            <a:endParaRPr kumimoji="0" lang="tr-T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Software Security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Penetration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Test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SCADA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VoIP-4G/LTE Security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Security </a:t>
            </a: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Operation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Center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Reverse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Engineering</a:t>
            </a:r>
            <a:endParaRPr kumimoji="0" lang="tr-T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Capture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Flag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-CTF </a:t>
            </a:r>
            <a:r>
              <a:rPr kumimoji="0" lang="tr-T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Competition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2" descr="watch dog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419502"/>
            <a:ext cx="2441207" cy="13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Google Ingress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357" y="3858818"/>
            <a:ext cx="3511443" cy="187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yber security lab ile ilgili görsel sonuc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76"/>
          <a:stretch/>
        </p:blipFill>
        <p:spPr bwMode="auto">
          <a:xfrm>
            <a:off x="2968229" y="4141748"/>
            <a:ext cx="4366499" cy="24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64088" y="6623774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chemeClr val="bg1">
                    <a:lumMod val="50000"/>
                  </a:schemeClr>
                </a:solidFill>
              </a:rPr>
              <a:t>Hakan </a:t>
            </a:r>
            <a:r>
              <a:rPr lang="tr-TR" sz="1100" dirty="0" smtClean="0">
                <a:solidFill>
                  <a:schemeClr val="bg1">
                    <a:lumMod val="50000"/>
                  </a:schemeClr>
                </a:solidFill>
              </a:rPr>
              <a:t>KILINÇ</a:t>
            </a:r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, NETAS, </a:t>
            </a:r>
            <a:r>
              <a:rPr lang="de-DE" sz="1100" dirty="0" err="1" smtClean="0">
                <a:solidFill>
                  <a:schemeClr val="bg1">
                    <a:lumMod val="50000"/>
                  </a:schemeClr>
                </a:solidFill>
              </a:rPr>
              <a:t>hakank@netas</a:t>
            </a:r>
            <a:r>
              <a:rPr lang="tr-TR" sz="1100" dirty="0" smtClean="0">
                <a:solidFill>
                  <a:schemeClr val="bg1">
                    <a:lumMod val="50000"/>
                  </a:schemeClr>
                </a:solidFill>
              </a:rPr>
              <a:t>.com.tr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39176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3" name="Rectangle 2"/>
          <p:cNvSpPr/>
          <p:nvPr/>
        </p:nvSpPr>
        <p:spPr>
          <a:xfrm>
            <a:off x="1115616" y="1536174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Partners involved</a:t>
            </a:r>
          </a:p>
          <a:p>
            <a:pPr lvl="1"/>
            <a:r>
              <a:rPr lang="tr-TR" dirty="0"/>
              <a:t>Not Yet.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Missing partners / expertise</a:t>
            </a:r>
          </a:p>
          <a:p>
            <a:pPr lvl="1"/>
            <a:r>
              <a:rPr lang="tr-TR" dirty="0"/>
              <a:t>Massachusetts </a:t>
            </a:r>
            <a:r>
              <a:rPr lang="tr-TR" dirty="0" err="1"/>
              <a:t>Unstitute</a:t>
            </a:r>
            <a:r>
              <a:rPr lang="tr-TR" dirty="0"/>
              <a:t> of </a:t>
            </a:r>
            <a:r>
              <a:rPr lang="tr-TR" dirty="0" err="1"/>
              <a:t>Technology</a:t>
            </a:r>
            <a:endParaRPr lang="tr-TR" dirty="0"/>
          </a:p>
          <a:p>
            <a:pPr lvl="1"/>
            <a:r>
              <a:rPr lang="tr-TR" dirty="0" err="1"/>
              <a:t>University</a:t>
            </a:r>
            <a:r>
              <a:rPr lang="tr-TR" dirty="0"/>
              <a:t> of </a:t>
            </a:r>
            <a:r>
              <a:rPr lang="tr-TR" dirty="0" err="1"/>
              <a:t>Exeter</a:t>
            </a:r>
            <a:endParaRPr lang="tr-TR" dirty="0"/>
          </a:p>
          <a:p>
            <a:pPr lvl="1"/>
            <a:r>
              <a:rPr lang="tr-TR" dirty="0"/>
              <a:t>Harvard </a:t>
            </a:r>
            <a:r>
              <a:rPr lang="tr-TR" dirty="0" err="1"/>
              <a:t>University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5364088" y="6623774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chemeClr val="bg1">
                    <a:lumMod val="50000"/>
                  </a:schemeClr>
                </a:solidFill>
              </a:rPr>
              <a:t>Hakan </a:t>
            </a:r>
            <a:r>
              <a:rPr lang="tr-TR" sz="1100" dirty="0" smtClean="0">
                <a:solidFill>
                  <a:schemeClr val="bg1">
                    <a:lumMod val="50000"/>
                  </a:schemeClr>
                </a:solidFill>
              </a:rPr>
              <a:t>KILINÇ</a:t>
            </a:r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, NETAS, </a:t>
            </a:r>
            <a:r>
              <a:rPr lang="de-DE" sz="1100" dirty="0" err="1" smtClean="0">
                <a:solidFill>
                  <a:schemeClr val="bg1">
                    <a:lumMod val="50000"/>
                  </a:schemeClr>
                </a:solidFill>
              </a:rPr>
              <a:t>hakank@netas</a:t>
            </a:r>
            <a:r>
              <a:rPr lang="tr-TR" sz="1100" dirty="0" smtClean="0">
                <a:solidFill>
                  <a:schemeClr val="bg1">
                    <a:lumMod val="50000"/>
                  </a:schemeClr>
                </a:solidFill>
              </a:rPr>
              <a:t>.com.tr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70751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3568" y="1948979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and for interest to participate please contact:</a:t>
            </a: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Hakan KILINÇ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hakank@netas.com.tr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+90 (216) 522 25 59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Osmanlı </a:t>
            </a:r>
            <a:r>
              <a:rPr lang="tr-TR" sz="1800" dirty="0" err="1" smtClean="0">
                <a:solidFill>
                  <a:schemeClr val="bg1">
                    <a:lumMod val="50000"/>
                  </a:schemeClr>
                </a:solidFill>
              </a:rPr>
              <a:t>Bulv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. No 11 Kurtkoy Pendik </a:t>
            </a:r>
            <a:r>
              <a:rPr lang="tr-TR" sz="1800" dirty="0" err="1" smtClean="0">
                <a:solidFill>
                  <a:schemeClr val="bg1">
                    <a:lumMod val="50000"/>
                  </a:schemeClr>
                </a:solidFill>
              </a:rPr>
              <a:t>Istanbul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www.novacybersecurity.com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peter\AppData\Local\Microsoft\Windows\Temporary Internet Files\Content.IE5\WM3YKD85\MC900440583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60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82" y="2669248"/>
            <a:ext cx="1151086" cy="13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40156" y="2929649"/>
            <a:ext cx="854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000" dirty="0" err="1" smtClean="0"/>
              <a:t>Your</a:t>
            </a:r>
            <a:endParaRPr lang="de-DE" sz="2000" dirty="0" smtClean="0"/>
          </a:p>
          <a:p>
            <a:pPr algn="ctr"/>
            <a:r>
              <a:rPr lang="de-DE" sz="2000" dirty="0" err="1" smtClean="0"/>
              <a:t>Photo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64" y="2669247"/>
            <a:ext cx="1328327" cy="13283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64088" y="6623774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chemeClr val="bg1">
                    <a:lumMod val="50000"/>
                  </a:schemeClr>
                </a:solidFill>
              </a:rPr>
              <a:t>Hakan </a:t>
            </a:r>
            <a:r>
              <a:rPr lang="tr-TR" sz="1100" dirty="0" smtClean="0">
                <a:solidFill>
                  <a:schemeClr val="bg1">
                    <a:lumMod val="50000"/>
                  </a:schemeClr>
                </a:solidFill>
              </a:rPr>
              <a:t>KILINÇ</a:t>
            </a:r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, NETAS, </a:t>
            </a:r>
            <a:r>
              <a:rPr lang="de-DE" sz="1100" dirty="0" err="1" smtClean="0">
                <a:solidFill>
                  <a:schemeClr val="bg1">
                    <a:lumMod val="50000"/>
                  </a:schemeClr>
                </a:solidFill>
              </a:rPr>
              <a:t>hakank@netas</a:t>
            </a:r>
            <a:r>
              <a:rPr lang="tr-TR" sz="1100" dirty="0" smtClean="0">
                <a:solidFill>
                  <a:schemeClr val="bg1">
                    <a:lumMod val="50000"/>
                  </a:schemeClr>
                </a:solidFill>
              </a:rPr>
              <a:t>.com.tr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63398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0</TotalTime>
  <Words>466</Words>
  <Application>Microsoft Office PowerPoint</Application>
  <PresentationFormat>On-screen Show (4:3)</PresentationFormat>
  <Paragraphs>113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Celtic-Plus-white</vt:lpstr>
      <vt:lpstr>Celtic-Plus Proposers Day 22 September 2016, Istanbul</vt:lpstr>
      <vt:lpstr>Teaser</vt:lpstr>
      <vt:lpstr>Organisation Profile</vt:lpstr>
      <vt:lpstr>Organisation Profile</vt:lpstr>
      <vt:lpstr>Proposal Introduction </vt:lpstr>
      <vt:lpstr>Cyber Security Lab</vt:lpstr>
      <vt:lpstr>Partners</vt:lpstr>
      <vt:lpstr>Contact Info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– RfP Summary</dc:title>
  <dc:creator>Heinz Brüggemann</dc:creator>
  <cp:lastModifiedBy>Christiane Reinsch</cp:lastModifiedBy>
  <cp:revision>95</cp:revision>
  <cp:lastPrinted>2014-09-11T12:29:40Z</cp:lastPrinted>
  <dcterms:created xsi:type="dcterms:W3CDTF">2014-06-18T11:29:22Z</dcterms:created>
  <dcterms:modified xsi:type="dcterms:W3CDTF">2016-09-19T07:33:23Z</dcterms:modified>
</cp:coreProperties>
</file>