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1" r:id="rId3"/>
    <p:sldId id="277" r:id="rId4"/>
    <p:sldId id="290" r:id="rId5"/>
    <p:sldId id="282" r:id="rId6"/>
    <p:sldId id="288" r:id="rId7"/>
    <p:sldId id="291" r:id="rId8"/>
    <p:sldId id="289" r:id="rId9"/>
    <p:sldId id="275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92" autoAdjust="0"/>
  </p:normalViewPr>
  <p:slideViewPr>
    <p:cSldViewPr showGuides="1">
      <p:cViewPr>
        <p:scale>
          <a:sx n="62" d="100"/>
          <a:sy n="62" d="100"/>
        </p:scale>
        <p:origin x="-1324" y="-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06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078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4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71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206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463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208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4085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647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036" y="68374"/>
            <a:ext cx="8229600" cy="55231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3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lticplus.eu/project-upsc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67197"/>
            <a:ext cx="7772400" cy="1470025"/>
          </a:xfrm>
        </p:spPr>
        <p:txBody>
          <a:bodyPr/>
          <a:lstStyle/>
          <a:p>
            <a:r>
              <a:rPr lang="en-US" altLang="en-US" sz="2800" b="0" dirty="0"/>
              <a:t>Proposers Day</a:t>
            </a:r>
            <a:br>
              <a:rPr lang="en-US" altLang="en-US" sz="2800" b="0" dirty="0"/>
            </a:br>
            <a:r>
              <a:rPr lang="en-US" altLang="en-US" sz="2800" b="0" dirty="0"/>
              <a:t>22 September 2016, Istanbul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48316" y="2852935"/>
            <a:ext cx="864096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000" kern="0" dirty="0"/>
              <a:t>Celtic-Plus</a:t>
            </a:r>
            <a:br>
              <a:rPr lang="en-US" altLang="en-US" sz="4000" kern="0" dirty="0"/>
            </a:br>
            <a:r>
              <a:rPr lang="tr-TR" altLang="en-US" sz="4000" kern="0" dirty="0"/>
              <a:t>Turkcell </a:t>
            </a:r>
            <a:r>
              <a:rPr lang="tr-TR" altLang="en-US" sz="4000" kern="0" dirty="0" err="1"/>
              <a:t>Technology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4365104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sz="1800" b="0" i="1" kern="0" dirty="0"/>
              <a:t>Bülent Kırval (</a:t>
            </a:r>
            <a:r>
              <a:rPr lang="tr-TR" altLang="en-US" sz="1800" b="0" i="1" kern="0" dirty="0" err="1"/>
              <a:t>Celtic</a:t>
            </a:r>
            <a:r>
              <a:rPr lang="tr-TR" altLang="en-US" sz="1800" b="0" i="1" kern="0" dirty="0"/>
              <a:t>-Plus </a:t>
            </a:r>
            <a:r>
              <a:rPr lang="tr-TR" altLang="en-US" sz="1800" b="0" i="1" kern="0" dirty="0" err="1"/>
              <a:t>Core</a:t>
            </a:r>
            <a:r>
              <a:rPr lang="tr-TR" altLang="en-US" sz="1800" b="0" i="1" kern="0" dirty="0"/>
              <a:t> </a:t>
            </a:r>
            <a:r>
              <a:rPr lang="tr-TR" altLang="en-US" sz="1800" b="0" i="1" kern="0" dirty="0" err="1"/>
              <a:t>Group</a:t>
            </a:r>
            <a:r>
              <a:rPr lang="tr-TR" altLang="en-US" sz="1800" b="0" i="1" kern="0" dirty="0"/>
              <a:t> </a:t>
            </a:r>
            <a:r>
              <a:rPr lang="tr-TR" altLang="en-US" sz="1800" b="0" i="1" kern="0" dirty="0" err="1"/>
              <a:t>Member</a:t>
            </a:r>
            <a:r>
              <a:rPr lang="tr-TR" altLang="en-US" sz="1800" b="0" i="1" kern="0" dirty="0"/>
              <a:t>)</a:t>
            </a:r>
            <a:endParaRPr lang="en-US" altLang="en-US" sz="1800" b="0" i="1" kern="0" dirty="0"/>
          </a:p>
          <a:p>
            <a:r>
              <a:rPr lang="tr-TR" altLang="en-US" sz="1800" b="0" i="1" kern="0" dirty="0"/>
              <a:t>bulent.kirval@turkcell.com.tr</a:t>
            </a:r>
            <a:endParaRPr lang="en-US" altLang="en-US" sz="1800" b="0" i="1" kern="0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Turkcell Technology </a:t>
            </a:r>
            <a:r>
              <a:rPr lang="de-DE" dirty="0" err="1"/>
              <a:t>History</a:t>
            </a:r>
            <a:endParaRPr lang="de-DE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48036" y="692696"/>
            <a:ext cx="7584472" cy="30244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endParaRPr lang="tr-TR" sz="2400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1" name="Gruppe 76"/>
          <p:cNvGrpSpPr>
            <a:grpSpLocks/>
          </p:cNvGrpSpPr>
          <p:nvPr/>
        </p:nvGrpSpPr>
        <p:grpSpPr bwMode="auto">
          <a:xfrm>
            <a:off x="467544" y="3180929"/>
            <a:ext cx="8248650" cy="1368425"/>
            <a:chOff x="478807" y="3859777"/>
            <a:chExt cx="8249946" cy="1367543"/>
          </a:xfrm>
        </p:grpSpPr>
        <p:grpSp>
          <p:nvGrpSpPr>
            <p:cNvPr id="53" name="Gruppe 74"/>
            <p:cNvGrpSpPr>
              <a:grpSpLocks/>
            </p:cNvGrpSpPr>
            <p:nvPr/>
          </p:nvGrpSpPr>
          <p:grpSpPr bwMode="auto">
            <a:xfrm>
              <a:off x="478807" y="3859777"/>
              <a:ext cx="8249946" cy="1173993"/>
              <a:chOff x="478807" y="3859777"/>
              <a:chExt cx="8249946" cy="1173993"/>
            </a:xfrm>
          </p:grpSpPr>
          <p:sp>
            <p:nvSpPr>
              <p:cNvPr id="59" name="Vinkel 118"/>
              <p:cNvSpPr>
                <a:spLocks noChangeArrowheads="1"/>
              </p:cNvSpPr>
              <p:nvPr/>
            </p:nvSpPr>
            <p:spPr bwMode="auto">
              <a:xfrm>
                <a:off x="3617788" y="3859777"/>
                <a:ext cx="2048197" cy="1156541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41A7C3"/>
                  </a:gs>
                </a:gsLst>
                <a:lin ang="5400000"/>
              </a:gradFill>
              <a:ln w="9525">
                <a:solidFill>
                  <a:srgbClr val="34A8CC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6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60" name="Pentagon 119"/>
              <p:cNvSpPr>
                <a:spLocks noChangeArrowheads="1"/>
              </p:cNvSpPr>
              <p:nvPr/>
            </p:nvSpPr>
            <p:spPr bwMode="auto">
              <a:xfrm>
                <a:off x="478807" y="3878815"/>
                <a:ext cx="2124409" cy="1154955"/>
              </a:xfrm>
              <a:prstGeom prst="homePlate">
                <a:avLst>
                  <a:gd name="adj" fmla="val 50004"/>
                </a:avLst>
              </a:prstGeom>
              <a:gradFill rotWithShape="1">
                <a:gsLst>
                  <a:gs pos="0">
                    <a:srgbClr val="10253F"/>
                  </a:gs>
                  <a:gs pos="59000">
                    <a:srgbClr val="254061"/>
                  </a:gs>
                  <a:gs pos="100000">
                    <a:srgbClr val="254061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6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61" name="Vinkel 120"/>
              <p:cNvSpPr>
                <a:spLocks noChangeArrowheads="1"/>
              </p:cNvSpPr>
              <p:nvPr/>
            </p:nvSpPr>
            <p:spPr bwMode="auto">
              <a:xfrm>
                <a:off x="2087198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002060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400" b="1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62" name="Vinkel 124"/>
              <p:cNvSpPr>
                <a:spLocks noChangeArrowheads="1"/>
              </p:cNvSpPr>
              <p:nvPr/>
            </p:nvSpPr>
            <p:spPr bwMode="auto">
              <a:xfrm>
                <a:off x="514996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8EABDE"/>
                  </a:gs>
                  <a:gs pos="50000">
                    <a:srgbClr val="8EABDE"/>
                  </a:gs>
                  <a:gs pos="100000">
                    <a:srgbClr val="8FACE1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/>
                <a:endParaRPr lang="en-US" sz="4800" b="1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63" name="Vinkel 125"/>
              <p:cNvSpPr>
                <a:spLocks noChangeArrowheads="1"/>
              </p:cNvSpPr>
              <p:nvPr/>
            </p:nvSpPr>
            <p:spPr bwMode="auto">
              <a:xfrm>
                <a:off x="668055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C2D1ED"/>
                  </a:gs>
                  <a:gs pos="50000">
                    <a:srgbClr val="C2D1ED"/>
                  </a:gs>
                  <a:gs pos="100000">
                    <a:srgbClr val="9AB5E4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/>
                <a:endParaRPr lang="en-US" sz="4800" b="1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  <p:sp>
          <p:nvSpPr>
            <p:cNvPr id="58" name="Rectangle 3"/>
            <p:cNvSpPr>
              <a:spLocks noChangeArrowheads="1"/>
            </p:cNvSpPr>
            <p:nvPr/>
          </p:nvSpPr>
          <p:spPr bwMode="auto">
            <a:xfrm>
              <a:off x="489922" y="5027424"/>
              <a:ext cx="7648188" cy="199896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64" name="Rektangel 145"/>
          <p:cNvSpPr>
            <a:spLocks noChangeArrowheads="1"/>
          </p:cNvSpPr>
          <p:nvPr/>
        </p:nvSpPr>
        <p:spPr bwMode="auto">
          <a:xfrm>
            <a:off x="705669" y="1772816"/>
            <a:ext cx="17827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More than 10 years of experience in </a:t>
            </a:r>
            <a:r>
              <a:rPr lang="en-US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Turkcell ICT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ktangel 146"/>
          <p:cNvSpPr>
            <a:spLocks noChangeArrowheads="1"/>
          </p:cNvSpPr>
          <p:nvPr/>
        </p:nvSpPr>
        <p:spPr bwMode="auto">
          <a:xfrm>
            <a:off x="4204518" y="1891331"/>
            <a:ext cx="19573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TTECH Center </a:t>
            </a:r>
            <a:r>
              <a:rPr lang="tr-TR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was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put into service</a:t>
            </a:r>
          </a:p>
        </p:txBody>
      </p:sp>
      <p:sp>
        <p:nvSpPr>
          <p:cNvPr id="66" name="Rektangel 147"/>
          <p:cNvSpPr>
            <a:spLocks noChangeArrowheads="1"/>
          </p:cNvSpPr>
          <p:nvPr/>
        </p:nvSpPr>
        <p:spPr bwMode="auto">
          <a:xfrm>
            <a:off x="6984232" y="1787104"/>
            <a:ext cx="1782762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Team of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70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0+ people with </a:t>
            </a:r>
            <a:r>
              <a:rPr lang="en-US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1</a:t>
            </a:r>
            <a:r>
              <a:rPr lang="tr-TR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7</a:t>
            </a:r>
            <a:r>
              <a:rPr lang="en-US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 customers in 1</a:t>
            </a:r>
            <a:r>
              <a:rPr lang="tr-TR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7</a:t>
            </a:r>
            <a:r>
              <a:rPr lang="en-US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 countries</a:t>
            </a:r>
          </a:p>
          <a:p>
            <a:endParaRPr lang="en-US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7" name="Rektangel 148"/>
          <p:cNvSpPr>
            <a:spLocks noChangeArrowheads="1"/>
          </p:cNvSpPr>
          <p:nvPr/>
        </p:nvSpPr>
        <p:spPr bwMode="auto">
          <a:xfrm>
            <a:off x="2533934" y="4646099"/>
            <a:ext cx="22447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TTECH company formed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with 44 engineers</a:t>
            </a:r>
          </a:p>
        </p:txBody>
      </p:sp>
      <p:sp>
        <p:nvSpPr>
          <p:cNvPr id="68" name="Rektangel 149"/>
          <p:cNvSpPr>
            <a:spLocks noChangeArrowheads="1"/>
          </p:cNvSpPr>
          <p:nvPr/>
        </p:nvSpPr>
        <p:spPr bwMode="auto">
          <a:xfrm>
            <a:off x="5779319" y="4646086"/>
            <a:ext cx="1784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First customers</a:t>
            </a:r>
            <a:r>
              <a:rPr lang="tr-TR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 </a:t>
            </a:r>
            <a:r>
              <a:rPr lang="tr-TR" sz="2000" b="1" dirty="0" err="1">
                <a:solidFill>
                  <a:srgbClr val="FC9804"/>
                </a:solidFill>
                <a:latin typeface="Calibri" panose="020F0502020204030204" pitchFamily="34" charset="0"/>
              </a:rPr>
              <a:t>outside</a:t>
            </a:r>
            <a:r>
              <a:rPr lang="tr-TR" sz="2000" b="1" dirty="0">
                <a:solidFill>
                  <a:srgbClr val="FC9804"/>
                </a:solidFill>
                <a:latin typeface="Calibri" panose="020F0502020204030204" pitchFamily="34" charset="0"/>
              </a:rPr>
              <a:t> Turkcell </a:t>
            </a:r>
            <a:r>
              <a:rPr lang="tr-TR" sz="2000" b="1" dirty="0" err="1">
                <a:solidFill>
                  <a:srgbClr val="FC9804"/>
                </a:solidFill>
                <a:latin typeface="Calibri" panose="020F0502020204030204" pitchFamily="34" charset="0"/>
              </a:rPr>
              <a:t>Group</a:t>
            </a:r>
            <a:endParaRPr lang="en-US" sz="2000" b="1" dirty="0">
              <a:solidFill>
                <a:srgbClr val="FC9804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1128059" y="841449"/>
            <a:ext cx="7908437" cy="107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294" rIns="36576" bIns="36294" anchor="ctr"/>
          <a:lstStyle/>
          <a:p>
            <a:r>
              <a:rPr lang="tr-TR" sz="24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F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ounded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 in 2007 with a vision of being </a:t>
            </a:r>
            <a:r>
              <a:rPr lang="tr-TR" sz="2400" b="1" i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the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 lead</a:t>
            </a:r>
            <a:r>
              <a:rPr lang="tr-TR" sz="2400" b="1" i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ing</a:t>
            </a:r>
            <a:r>
              <a:rPr lang="tr-TR" sz="24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tr-TR" sz="2400" b="1" i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innovation</a:t>
            </a:r>
            <a:r>
              <a:rPr lang="tr-TR" sz="24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tr-TR" sz="2400" b="1" i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center</a:t>
            </a:r>
            <a:r>
              <a:rPr lang="tr-TR" sz="24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in ICT sector</a:t>
            </a:r>
            <a:endParaRPr lang="tr-TR" sz="2400" b="1" i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 flipV="1">
            <a:off x="705669" y="1845841"/>
            <a:ext cx="0" cy="1354138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97" charset="-128"/>
            </a:endParaRPr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 flipV="1">
            <a:off x="2521114" y="4355676"/>
            <a:ext cx="0" cy="130607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97" charset="-128"/>
            </a:endParaRPr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 flipV="1">
            <a:off x="4138352" y="1845841"/>
            <a:ext cx="0" cy="1335088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97" charset="-128"/>
            </a:endParaRPr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 flipV="1">
            <a:off x="5779319" y="4355677"/>
            <a:ext cx="0" cy="121375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97" charset="-128"/>
            </a:endParaRPr>
          </a:p>
        </p:txBody>
      </p:sp>
      <p:sp>
        <p:nvSpPr>
          <p:cNvPr id="74" name="Line 12"/>
          <p:cNvSpPr>
            <a:spLocks noChangeShapeType="1"/>
          </p:cNvSpPr>
          <p:nvPr/>
        </p:nvSpPr>
        <p:spPr bwMode="auto">
          <a:xfrm flipV="1">
            <a:off x="6985819" y="1845841"/>
            <a:ext cx="0" cy="1354138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97" charset="-128"/>
            </a:endParaRPr>
          </a:p>
        </p:txBody>
      </p:sp>
      <p:sp>
        <p:nvSpPr>
          <p:cNvPr id="75" name="Rektangel 143"/>
          <p:cNvSpPr>
            <a:spLocks noChangeArrowheads="1"/>
          </p:cNvSpPr>
          <p:nvPr/>
        </p:nvSpPr>
        <p:spPr bwMode="auto">
          <a:xfrm>
            <a:off x="5754712" y="3603204"/>
            <a:ext cx="814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FFFFFF"/>
                </a:solidFill>
                <a:latin typeface="+mn-lt"/>
              </a:rPr>
              <a:t>2009</a:t>
            </a:r>
            <a:endParaRPr lang="en-US" sz="1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6" name="Rektangel 155"/>
          <p:cNvSpPr>
            <a:spLocks noChangeArrowheads="1"/>
          </p:cNvSpPr>
          <p:nvPr/>
        </p:nvSpPr>
        <p:spPr bwMode="auto">
          <a:xfrm>
            <a:off x="4169594" y="3603204"/>
            <a:ext cx="1216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FFFFFF"/>
                </a:solidFill>
                <a:latin typeface="+mn-lt"/>
              </a:rPr>
              <a:t>2008</a:t>
            </a:r>
            <a:endParaRPr lang="en-US" sz="1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7" name="Rektangel 156"/>
          <p:cNvSpPr>
            <a:spLocks noChangeArrowheads="1"/>
          </p:cNvSpPr>
          <p:nvPr/>
        </p:nvSpPr>
        <p:spPr bwMode="auto">
          <a:xfrm>
            <a:off x="7319194" y="3603204"/>
            <a:ext cx="1216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tr-TR" b="1" dirty="0">
                <a:solidFill>
                  <a:srgbClr val="0070C0"/>
                </a:solidFill>
              </a:rPr>
              <a:t>2016</a:t>
            </a:r>
            <a:endParaRPr lang="en-US" sz="1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8" name="Rektangel 157"/>
          <p:cNvSpPr>
            <a:spLocks noChangeArrowheads="1"/>
          </p:cNvSpPr>
          <p:nvPr/>
        </p:nvSpPr>
        <p:spPr bwMode="auto">
          <a:xfrm>
            <a:off x="2658294" y="3603204"/>
            <a:ext cx="1216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FFFFFF"/>
                </a:solidFill>
                <a:latin typeface="+mn-lt"/>
              </a:rPr>
              <a:t>2007</a:t>
            </a:r>
            <a:endParaRPr lang="en-US" sz="1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9" name="Rektangel 158"/>
          <p:cNvSpPr>
            <a:spLocks noChangeArrowheads="1"/>
          </p:cNvSpPr>
          <p:nvPr/>
        </p:nvSpPr>
        <p:spPr bwMode="auto">
          <a:xfrm>
            <a:off x="727894" y="3603204"/>
            <a:ext cx="1379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FFFF"/>
                </a:solidFill>
                <a:latin typeface="+mn-lt"/>
              </a:rPr>
              <a:t>1994-2006</a:t>
            </a:r>
            <a:endParaRPr lang="en-US" sz="1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09845" y="5759122"/>
            <a:ext cx="8025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Our innovation is driven by our customer’s challenges and we are passionate in differentiating our customer’s business.</a:t>
            </a:r>
          </a:p>
        </p:txBody>
      </p:sp>
    </p:spTree>
    <p:extLst>
      <p:ext uri="{BB962C8B-B14F-4D97-AF65-F5344CB8AC3E}">
        <p14:creationId xmlns:p14="http://schemas.microsoft.com/office/powerpoint/2010/main" val="110945594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Competencies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Name, affiliation &amp; e-mail of presenter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1045" y="3184937"/>
            <a:ext cx="5140879" cy="3022089"/>
            <a:chOff x="263360" y="3552827"/>
            <a:chExt cx="5140879" cy="3022089"/>
          </a:xfrm>
        </p:grpSpPr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263360" y="4434424"/>
              <a:ext cx="5140879" cy="1774885"/>
              <a:chOff x="3155950" y="4022725"/>
              <a:chExt cx="5702300" cy="1920875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Ellipse 160"/>
              <p:cNvSpPr>
                <a:spLocks noChangeArrowheads="1"/>
              </p:cNvSpPr>
              <p:nvPr/>
            </p:nvSpPr>
            <p:spPr bwMode="auto">
              <a:xfrm>
                <a:off x="3155950" y="4022725"/>
                <a:ext cx="5702300" cy="192087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C1C2C4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31" name="Ellipse 161"/>
              <p:cNvSpPr>
                <a:spLocks noChangeArrowheads="1"/>
              </p:cNvSpPr>
              <p:nvPr/>
            </p:nvSpPr>
            <p:spPr bwMode="auto">
              <a:xfrm>
                <a:off x="3484562" y="4124325"/>
                <a:ext cx="5086350" cy="16271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8D9"/>
                  </a:gs>
                </a:gsLst>
                <a:lin ang="5400000"/>
              </a:gradFill>
              <a:ln w="9525">
                <a:solidFill>
                  <a:srgbClr val="C1C2C4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grpSp>
          <p:nvGrpSpPr>
            <p:cNvPr id="8" name="Gruppe 72"/>
            <p:cNvGrpSpPr>
              <a:grpSpLocks noChangeAspect="1"/>
            </p:cNvGrpSpPr>
            <p:nvPr/>
          </p:nvGrpSpPr>
          <p:grpSpPr bwMode="auto">
            <a:xfrm>
              <a:off x="1876952" y="3552827"/>
              <a:ext cx="1615916" cy="1850850"/>
              <a:chOff x="6722749" y="231307"/>
              <a:chExt cx="1336199" cy="1531106"/>
            </a:xfrm>
          </p:grpSpPr>
          <p:grpSp>
            <p:nvGrpSpPr>
              <p:cNvPr id="26" name="Gruppe 69"/>
              <p:cNvGrpSpPr>
                <a:grpSpLocks/>
              </p:cNvGrpSpPr>
              <p:nvPr/>
            </p:nvGrpSpPr>
            <p:grpSpPr bwMode="auto">
              <a:xfrm>
                <a:off x="6722749" y="231307"/>
                <a:ext cx="1336199" cy="1335088"/>
                <a:chOff x="6977248" y="4666179"/>
                <a:chExt cx="1335699" cy="1335810"/>
              </a:xfrm>
            </p:grpSpPr>
            <p:sp>
              <p:nvSpPr>
                <p:cNvPr id="28" name="Ellipse 99"/>
                <p:cNvSpPr/>
                <p:nvPr/>
              </p:nvSpPr>
              <p:spPr bwMode="auto">
                <a:xfrm>
                  <a:off x="6977248" y="4666179"/>
                  <a:ext cx="1335699" cy="133581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4F4FF"/>
                    </a:gs>
                    <a:gs pos="100000">
                      <a:srgbClr val="208ECD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solidFill>
                    <a:srgbClr val="0081BE">
                      <a:lumMod val="75000"/>
                    </a:srgbClr>
                  </a:solidFill>
                  <a:prstDash val="solid"/>
                </a:ln>
                <a:effectLst>
                  <a:innerShdw blurRad="190500" dist="114300" dir="564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/>
                  <a:endParaRPr lang="en-US" b="1">
                    <a:solidFill>
                      <a:srgbClr val="FFFFFF"/>
                    </a:solidFill>
                    <a:latin typeface="Calibri" pitchFamily="-108" charset="0"/>
                  </a:endParaRPr>
                </a:p>
              </p:txBody>
            </p:sp>
            <p:sp>
              <p:nvSpPr>
                <p:cNvPr id="29" name="Ellipse 100"/>
                <p:cNvSpPr>
                  <a:spLocks noChangeArrowheads="1"/>
                </p:cNvSpPr>
                <p:nvPr/>
              </p:nvSpPr>
              <p:spPr bwMode="auto">
                <a:xfrm>
                  <a:off x="7169968" y="4786328"/>
                  <a:ext cx="982937" cy="72132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en-US" b="1">
                    <a:solidFill>
                      <a:srgbClr val="FFFFFF"/>
                    </a:solidFill>
                    <a:latin typeface="Calibri" pitchFamily="-108" charset="0"/>
                  </a:endParaRPr>
                </a:p>
              </p:txBody>
            </p:sp>
          </p:grpSp>
          <p:sp>
            <p:nvSpPr>
              <p:cNvPr id="27" name="Ellipse 98"/>
              <p:cNvSpPr/>
              <p:nvPr/>
            </p:nvSpPr>
            <p:spPr bwMode="auto">
              <a:xfrm>
                <a:off x="6786578" y="1500174"/>
                <a:ext cx="1198946" cy="262239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sp>
          <p:nvSpPr>
            <p:cNvPr id="9" name="Tekstboks 86"/>
            <p:cNvSpPr txBox="1">
              <a:spLocks noChangeArrowheads="1"/>
            </p:cNvSpPr>
            <p:nvPr/>
          </p:nvSpPr>
          <p:spPr bwMode="auto">
            <a:xfrm>
              <a:off x="2017998" y="4121978"/>
              <a:ext cx="14097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Mobile Marketing</a:t>
              </a:r>
            </a:p>
          </p:txBody>
        </p:sp>
        <p:grpSp>
          <p:nvGrpSpPr>
            <p:cNvPr id="10" name="Gruppe 141"/>
            <p:cNvGrpSpPr>
              <a:grpSpLocks/>
            </p:cNvGrpSpPr>
            <p:nvPr/>
          </p:nvGrpSpPr>
          <p:grpSpPr bwMode="auto">
            <a:xfrm>
              <a:off x="3492782" y="4132411"/>
              <a:ext cx="1303337" cy="1416050"/>
              <a:chOff x="473201" y="2942956"/>
              <a:chExt cx="953523" cy="1036016"/>
            </a:xfrm>
          </p:grpSpPr>
          <p:sp>
            <p:nvSpPr>
              <p:cNvPr id="23" name="Ellipse 142"/>
              <p:cNvSpPr/>
              <p:nvPr/>
            </p:nvSpPr>
            <p:spPr bwMode="auto">
              <a:xfrm>
                <a:off x="517728" y="3793752"/>
                <a:ext cx="846720" cy="18522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24" name="Ellipse 143"/>
              <p:cNvSpPr>
                <a:spLocks noChangeArrowheads="1"/>
              </p:cNvSpPr>
              <p:nvPr/>
            </p:nvSpPr>
            <p:spPr bwMode="auto">
              <a:xfrm>
                <a:off x="473201" y="2942956"/>
                <a:ext cx="953523" cy="953552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254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25" name="Ellipse 144"/>
              <p:cNvSpPr>
                <a:spLocks noChangeArrowheads="1"/>
              </p:cNvSpPr>
              <p:nvPr/>
            </p:nvSpPr>
            <p:spPr bwMode="auto">
              <a:xfrm>
                <a:off x="590504" y="2966185"/>
                <a:ext cx="698012" cy="516846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-108" charset="0"/>
                  <a:buAutoNum type="arabicPeriod"/>
                </a:pPr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sp>
          <p:nvSpPr>
            <p:cNvPr id="11" name="Tekstboks 86"/>
            <p:cNvSpPr txBox="1">
              <a:spLocks noChangeArrowheads="1"/>
            </p:cNvSpPr>
            <p:nvPr/>
          </p:nvSpPr>
          <p:spPr bwMode="auto">
            <a:xfrm>
              <a:off x="1333346" y="6267139"/>
              <a:ext cx="320225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i="0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PACKAGED SOLUTIONS</a:t>
              </a:r>
            </a:p>
          </p:txBody>
        </p:sp>
        <p:sp>
          <p:nvSpPr>
            <p:cNvPr id="12" name="Tekstboks 86"/>
            <p:cNvSpPr txBox="1">
              <a:spLocks noChangeArrowheads="1"/>
            </p:cNvSpPr>
            <p:nvPr/>
          </p:nvSpPr>
          <p:spPr bwMode="auto">
            <a:xfrm>
              <a:off x="3448269" y="4619648"/>
              <a:ext cx="1409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+mn-lt"/>
                </a:rPr>
                <a:t>Roaming</a:t>
              </a:r>
            </a:p>
          </p:txBody>
        </p:sp>
        <p:grpSp>
          <p:nvGrpSpPr>
            <p:cNvPr id="13" name="Gruppe 303"/>
            <p:cNvGrpSpPr>
              <a:grpSpLocks noChangeAspect="1"/>
            </p:cNvGrpSpPr>
            <p:nvPr/>
          </p:nvGrpSpPr>
          <p:grpSpPr bwMode="auto">
            <a:xfrm>
              <a:off x="841397" y="4232116"/>
              <a:ext cx="1345454" cy="1481979"/>
              <a:chOff x="6450252" y="3628867"/>
              <a:chExt cx="1336199" cy="1472227"/>
            </a:xfrm>
          </p:grpSpPr>
          <p:sp>
            <p:nvSpPr>
              <p:cNvPr id="20" name="Ellipse 257"/>
              <p:cNvSpPr/>
              <p:nvPr/>
            </p:nvSpPr>
            <p:spPr bwMode="auto">
              <a:xfrm>
                <a:off x="6450252" y="3628867"/>
                <a:ext cx="1336199" cy="1334824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21" name="Ellipse 259"/>
              <p:cNvSpPr>
                <a:spLocks noChangeArrowheads="1"/>
              </p:cNvSpPr>
              <p:nvPr/>
            </p:nvSpPr>
            <p:spPr bwMode="auto">
              <a:xfrm>
                <a:off x="6629575" y="3671730"/>
                <a:ext cx="983900" cy="72072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22" name="Ellipse 256"/>
              <p:cNvSpPr/>
              <p:nvPr/>
            </p:nvSpPr>
            <p:spPr bwMode="auto">
              <a:xfrm>
                <a:off x="6500591" y="4838907"/>
                <a:ext cx="1198946" cy="26218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sp>
          <p:nvSpPr>
            <p:cNvPr id="14" name="Tekstboks 86"/>
            <p:cNvSpPr txBox="1">
              <a:spLocks noChangeArrowheads="1"/>
            </p:cNvSpPr>
            <p:nvPr/>
          </p:nvSpPr>
          <p:spPr bwMode="auto">
            <a:xfrm>
              <a:off x="817747" y="4707395"/>
              <a:ext cx="1409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+mn-lt"/>
                </a:rPr>
                <a:t>SIM</a:t>
              </a:r>
            </a:p>
          </p:txBody>
        </p:sp>
        <p:grpSp>
          <p:nvGrpSpPr>
            <p:cNvPr id="15" name="Gruppe 88"/>
            <p:cNvGrpSpPr>
              <a:grpSpLocks/>
            </p:cNvGrpSpPr>
            <p:nvPr/>
          </p:nvGrpSpPr>
          <p:grpSpPr bwMode="auto">
            <a:xfrm>
              <a:off x="2571417" y="4888267"/>
              <a:ext cx="985838" cy="1071562"/>
              <a:chOff x="473201" y="2942956"/>
              <a:chExt cx="953523" cy="1036016"/>
            </a:xfrm>
          </p:grpSpPr>
          <p:sp>
            <p:nvSpPr>
              <p:cNvPr id="17" name="Ellipse 89"/>
              <p:cNvSpPr/>
              <p:nvPr/>
            </p:nvSpPr>
            <p:spPr bwMode="auto">
              <a:xfrm>
                <a:off x="517728" y="3793752"/>
                <a:ext cx="846720" cy="18522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18" name="Ellipse 90"/>
              <p:cNvSpPr/>
              <p:nvPr/>
            </p:nvSpPr>
            <p:spPr bwMode="auto">
              <a:xfrm>
                <a:off x="473201" y="2942956"/>
                <a:ext cx="953523" cy="953523"/>
              </a:xfrm>
              <a:prstGeom prst="ellipse">
                <a:avLst/>
              </a:prstGeom>
              <a:gradFill flip="none" rotWithShape="1">
                <a:gsLst>
                  <a:gs pos="55000">
                    <a:srgbClr val="9BBB59">
                      <a:shade val="51000"/>
                      <a:satMod val="130000"/>
                    </a:srgbClr>
                  </a:gs>
                  <a:gs pos="83000">
                    <a:srgbClr val="C0FF4D"/>
                  </a:gs>
                  <a:gs pos="100000">
                    <a:srgbClr val="9BBB59">
                      <a:shade val="94000"/>
                      <a:satMod val="13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>
                <a:solidFill>
                  <a:srgbClr val="92D050"/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19" name="Ellipse 91"/>
              <p:cNvSpPr>
                <a:spLocks noChangeArrowheads="1"/>
              </p:cNvSpPr>
              <p:nvPr/>
            </p:nvSpPr>
            <p:spPr bwMode="auto">
              <a:xfrm>
                <a:off x="589896" y="2965978"/>
                <a:ext cx="698636" cy="51724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-108" charset="0"/>
                  <a:buAutoNum type="arabicPeriod"/>
                </a:pPr>
                <a:endParaRPr lang="en-US" b="1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sp>
          <p:nvSpPr>
            <p:cNvPr id="16" name="Tekstboks 86"/>
            <p:cNvSpPr txBox="1">
              <a:spLocks noChangeArrowheads="1"/>
            </p:cNvSpPr>
            <p:nvPr/>
          </p:nvSpPr>
          <p:spPr bwMode="auto">
            <a:xfrm>
              <a:off x="2359080" y="5221746"/>
              <a:ext cx="1409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VAS</a:t>
              </a:r>
            </a:p>
          </p:txBody>
        </p:sp>
      </p:grpSp>
      <p:sp>
        <p:nvSpPr>
          <p:cNvPr id="32" name="Tekstboks 86"/>
          <p:cNvSpPr txBox="1">
            <a:spLocks noChangeArrowheads="1"/>
          </p:cNvSpPr>
          <p:nvPr/>
        </p:nvSpPr>
        <p:spPr bwMode="auto">
          <a:xfrm>
            <a:off x="382374" y="1190352"/>
            <a:ext cx="437808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i="0" dirty="0">
                <a:solidFill>
                  <a:schemeClr val="tx2">
                    <a:lumMod val="75000"/>
                  </a:schemeClr>
                </a:solidFill>
                <a:latin typeface="+mn-lt"/>
                <a:cs typeface="Simplified Arabic" pitchFamily="18" charset="-78"/>
              </a:rPr>
              <a:t>Mobile Marketing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i="0" dirty="0">
                <a:solidFill>
                  <a:schemeClr val="tx2">
                    <a:lumMod val="75000"/>
                  </a:schemeClr>
                </a:solidFill>
                <a:latin typeface="+mn-lt"/>
                <a:cs typeface="Simplified Arabic" pitchFamily="18" charset="-78"/>
              </a:rPr>
              <a:t>SIM Asset &amp; Services Management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i="0" dirty="0">
                <a:solidFill>
                  <a:schemeClr val="tx2">
                    <a:lumMod val="75000"/>
                  </a:schemeClr>
                </a:solidFill>
                <a:latin typeface="+mn-lt"/>
                <a:cs typeface="Simplified Arabic" pitchFamily="18" charset="-78"/>
              </a:rPr>
              <a:t>Value Added Services &amp; Enablers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i="0" dirty="0">
                <a:solidFill>
                  <a:schemeClr val="tx2">
                    <a:lumMod val="75000"/>
                  </a:schemeClr>
                </a:solidFill>
                <a:latin typeface="+mn-lt"/>
                <a:cs typeface="Simplified Arabic" pitchFamily="18" charset="-78"/>
              </a:rPr>
              <a:t>Roaming Solutions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163449" y="3194267"/>
            <a:ext cx="3598862" cy="1977453"/>
            <a:chOff x="5128193" y="3584541"/>
            <a:chExt cx="3598862" cy="1977453"/>
          </a:xfrm>
        </p:grpSpPr>
        <p:sp>
          <p:nvSpPr>
            <p:cNvPr id="34" name="Ellipse 50"/>
            <p:cNvSpPr>
              <a:spLocks noChangeArrowheads="1"/>
            </p:cNvSpPr>
            <p:nvPr/>
          </p:nvSpPr>
          <p:spPr bwMode="auto">
            <a:xfrm>
              <a:off x="5128193" y="3873532"/>
              <a:ext cx="3598862" cy="133377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-108" charset="0"/>
              </a:endParaRPr>
            </a:p>
          </p:txBody>
        </p:sp>
        <p:sp>
          <p:nvSpPr>
            <p:cNvPr id="35" name="Ellipse 51"/>
            <p:cNvSpPr>
              <a:spLocks noChangeArrowheads="1"/>
            </p:cNvSpPr>
            <p:nvPr/>
          </p:nvSpPr>
          <p:spPr bwMode="auto">
            <a:xfrm>
              <a:off x="5336063" y="3943102"/>
              <a:ext cx="3208429" cy="113102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7D8D9"/>
                </a:gs>
              </a:gsLst>
              <a:lin ang="5400000"/>
            </a:gradFill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-108" charset="0"/>
              </a:endParaRPr>
            </a:p>
          </p:txBody>
        </p:sp>
        <p:grpSp>
          <p:nvGrpSpPr>
            <p:cNvPr id="36" name="Gruppe 88"/>
            <p:cNvGrpSpPr>
              <a:grpSpLocks/>
            </p:cNvGrpSpPr>
            <p:nvPr/>
          </p:nvGrpSpPr>
          <p:grpSpPr bwMode="auto">
            <a:xfrm>
              <a:off x="7238460" y="3704642"/>
              <a:ext cx="985838" cy="1071562"/>
              <a:chOff x="473201" y="2942956"/>
              <a:chExt cx="953523" cy="1036016"/>
            </a:xfrm>
          </p:grpSpPr>
          <p:sp>
            <p:nvSpPr>
              <p:cNvPr id="54" name="Ellipse 89"/>
              <p:cNvSpPr/>
              <p:nvPr/>
            </p:nvSpPr>
            <p:spPr bwMode="auto">
              <a:xfrm>
                <a:off x="517728" y="3793752"/>
                <a:ext cx="846720" cy="18522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55" name="Ellipse 90"/>
              <p:cNvSpPr/>
              <p:nvPr/>
            </p:nvSpPr>
            <p:spPr bwMode="auto">
              <a:xfrm>
                <a:off x="473201" y="2942956"/>
                <a:ext cx="953523" cy="95352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6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12700">
                <a:solidFill>
                  <a:schemeClr val="bg1">
                    <a:lumMod val="85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56" name="Ellipse 91"/>
              <p:cNvSpPr>
                <a:spLocks noChangeArrowheads="1"/>
              </p:cNvSpPr>
              <p:nvPr/>
            </p:nvSpPr>
            <p:spPr bwMode="auto">
              <a:xfrm>
                <a:off x="589896" y="2965978"/>
                <a:ext cx="698636" cy="51724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-108" charset="0"/>
                  <a:buAutoNum type="arabicPeriod"/>
                </a:pPr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grpSp>
          <p:nvGrpSpPr>
            <p:cNvPr id="37" name="Gruppe 137"/>
            <p:cNvGrpSpPr>
              <a:grpSpLocks/>
            </p:cNvGrpSpPr>
            <p:nvPr/>
          </p:nvGrpSpPr>
          <p:grpSpPr bwMode="auto">
            <a:xfrm>
              <a:off x="6165284" y="3584541"/>
              <a:ext cx="985838" cy="1069975"/>
              <a:chOff x="473201" y="2942956"/>
              <a:chExt cx="953523" cy="1036016"/>
            </a:xfrm>
          </p:grpSpPr>
          <p:sp>
            <p:nvSpPr>
              <p:cNvPr id="51" name="Ellipse 138"/>
              <p:cNvSpPr/>
              <p:nvPr/>
            </p:nvSpPr>
            <p:spPr bwMode="auto">
              <a:xfrm>
                <a:off x="517728" y="3793752"/>
                <a:ext cx="846720" cy="18522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52" name="Ellipse 139"/>
              <p:cNvSpPr>
                <a:spLocks noChangeArrowheads="1"/>
              </p:cNvSpPr>
              <p:nvPr/>
            </p:nvSpPr>
            <p:spPr bwMode="auto">
              <a:xfrm>
                <a:off x="473201" y="2942956"/>
                <a:ext cx="953523" cy="95301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sz="1400">
                  <a:solidFill>
                    <a:srgbClr val="000000"/>
                  </a:solidFill>
                  <a:latin typeface="Calibri" pitchFamily="-108" charset="0"/>
                </a:endParaRPr>
              </a:p>
            </p:txBody>
          </p:sp>
          <p:sp>
            <p:nvSpPr>
              <p:cNvPr id="53" name="Ellipse 140"/>
              <p:cNvSpPr>
                <a:spLocks noChangeArrowheads="1"/>
              </p:cNvSpPr>
              <p:nvPr/>
            </p:nvSpPr>
            <p:spPr bwMode="auto">
              <a:xfrm>
                <a:off x="589896" y="2966013"/>
                <a:ext cx="698636" cy="51647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-108" charset="0"/>
                  <a:buAutoNum type="arabicPeriod"/>
                </a:pPr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sp>
          <p:nvSpPr>
            <p:cNvPr id="38" name="Tekstboks 86"/>
            <p:cNvSpPr txBox="1">
              <a:spLocks noChangeArrowheads="1"/>
            </p:cNvSpPr>
            <p:nvPr/>
          </p:nvSpPr>
          <p:spPr bwMode="auto">
            <a:xfrm>
              <a:off x="5999277" y="5284182"/>
              <a:ext cx="1887538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0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CUSTOM SERVICES</a:t>
              </a:r>
            </a:p>
          </p:txBody>
        </p:sp>
        <p:grpSp>
          <p:nvGrpSpPr>
            <p:cNvPr id="39" name="Gruppe 129"/>
            <p:cNvGrpSpPr>
              <a:grpSpLocks noChangeAspect="1"/>
            </p:cNvGrpSpPr>
            <p:nvPr/>
          </p:nvGrpSpPr>
          <p:grpSpPr bwMode="auto">
            <a:xfrm>
              <a:off x="5747952" y="4040618"/>
              <a:ext cx="770016" cy="837834"/>
              <a:chOff x="473201" y="2942956"/>
              <a:chExt cx="953523" cy="1036016"/>
            </a:xfrm>
          </p:grpSpPr>
          <p:sp>
            <p:nvSpPr>
              <p:cNvPr id="48" name="Ellipse 130"/>
              <p:cNvSpPr/>
              <p:nvPr/>
            </p:nvSpPr>
            <p:spPr bwMode="auto">
              <a:xfrm>
                <a:off x="517728" y="3793752"/>
                <a:ext cx="846720" cy="18522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49" name="Ellipse 131"/>
              <p:cNvSpPr/>
              <p:nvPr/>
            </p:nvSpPr>
            <p:spPr bwMode="auto">
              <a:xfrm>
                <a:off x="473201" y="2942956"/>
                <a:ext cx="953523" cy="95352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effectLst>
                <a:innerShdw blurRad="269875" dist="114300" dir="5640000">
                  <a:srgbClr val="000000">
                    <a:alpha val="13000"/>
                  </a:srgbClr>
                </a:innerShdw>
              </a:effectLst>
            </p:spPr>
            <p:txBody>
              <a:bodyPr anchor="ctr"/>
              <a:lstStyle/>
              <a:p>
                <a:pPr marL="342900" indent="-342900" algn="ctr">
                  <a:buFont typeface="Calibri" pitchFamily="-108" charset="0"/>
                  <a:buAutoNum type="arabicPeriod"/>
                </a:pPr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50" name="Ellipse 132"/>
              <p:cNvSpPr>
                <a:spLocks noChangeArrowheads="1"/>
              </p:cNvSpPr>
              <p:nvPr/>
            </p:nvSpPr>
            <p:spPr bwMode="auto">
              <a:xfrm>
                <a:off x="590423" y="2965667"/>
                <a:ext cx="698085" cy="517135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-108" charset="0"/>
                  <a:buAutoNum type="arabicPeriod"/>
                </a:pPr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grpSp>
          <p:nvGrpSpPr>
            <p:cNvPr id="40" name="Gruppe 129"/>
            <p:cNvGrpSpPr>
              <a:grpSpLocks/>
            </p:cNvGrpSpPr>
            <p:nvPr/>
          </p:nvGrpSpPr>
          <p:grpSpPr bwMode="auto">
            <a:xfrm>
              <a:off x="6733499" y="4114751"/>
              <a:ext cx="865187" cy="941387"/>
              <a:chOff x="473201" y="2942956"/>
              <a:chExt cx="953523" cy="1036016"/>
            </a:xfrm>
          </p:grpSpPr>
          <p:sp>
            <p:nvSpPr>
              <p:cNvPr id="45" name="Ellipse 130"/>
              <p:cNvSpPr/>
              <p:nvPr/>
            </p:nvSpPr>
            <p:spPr bwMode="auto">
              <a:xfrm>
                <a:off x="517728" y="3793752"/>
                <a:ext cx="846720" cy="18522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46" name="Ellipse 131"/>
              <p:cNvSpPr/>
              <p:nvPr/>
            </p:nvSpPr>
            <p:spPr bwMode="auto">
              <a:xfrm>
                <a:off x="473201" y="2942956"/>
                <a:ext cx="953523" cy="953523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E6E6E6"/>
                  </a:gs>
                  <a:gs pos="0">
                    <a:srgbClr val="FFFFFF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D7D8D9"/>
                </a:solidFill>
                <a:prstDash val="solid"/>
              </a:ln>
              <a:effectLst>
                <a:innerShdw blurRad="269875" dist="114300" dir="5640000">
                  <a:srgbClr val="000000">
                    <a:alpha val="13000"/>
                  </a:srgbClr>
                </a:innerShdw>
              </a:effectLst>
            </p:spPr>
            <p:txBody>
              <a:bodyPr anchor="ctr"/>
              <a:lstStyle/>
              <a:p>
                <a:pPr marL="342900" indent="-342900" algn="ctr">
                  <a:buFont typeface="Calibri" pitchFamily="-108" charset="0"/>
                  <a:buAutoNum type="arabicPeriod"/>
                </a:pPr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  <p:sp>
            <p:nvSpPr>
              <p:cNvPr id="47" name="Ellipse 132"/>
              <p:cNvSpPr>
                <a:spLocks noChangeArrowheads="1"/>
              </p:cNvSpPr>
              <p:nvPr/>
            </p:nvSpPr>
            <p:spPr bwMode="auto">
              <a:xfrm>
                <a:off x="590423" y="2965667"/>
                <a:ext cx="698085" cy="517135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-108" charset="0"/>
                  <a:buAutoNum type="arabicPeriod"/>
                </a:pPr>
                <a:endParaRPr lang="en-US">
                  <a:solidFill>
                    <a:srgbClr val="FFFFFF"/>
                  </a:solidFill>
                  <a:latin typeface="Calibri" pitchFamily="-108" charset="0"/>
                </a:endParaRPr>
              </a:p>
            </p:txBody>
          </p:sp>
        </p:grpSp>
        <p:sp>
          <p:nvSpPr>
            <p:cNvPr id="41" name="Tekstboks 86"/>
            <p:cNvSpPr txBox="1">
              <a:spLocks noChangeArrowheads="1"/>
            </p:cNvSpPr>
            <p:nvPr/>
          </p:nvSpPr>
          <p:spPr bwMode="auto">
            <a:xfrm>
              <a:off x="5430297" y="4265727"/>
              <a:ext cx="1409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BSS</a:t>
              </a:r>
            </a:p>
          </p:txBody>
        </p:sp>
        <p:sp>
          <p:nvSpPr>
            <p:cNvPr id="42" name="Tekstboks 86"/>
            <p:cNvSpPr txBox="1">
              <a:spLocks noChangeArrowheads="1"/>
            </p:cNvSpPr>
            <p:nvPr/>
          </p:nvSpPr>
          <p:spPr bwMode="auto">
            <a:xfrm>
              <a:off x="5974575" y="3895623"/>
              <a:ext cx="1409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OSS</a:t>
              </a:r>
            </a:p>
          </p:txBody>
        </p:sp>
        <p:sp>
          <p:nvSpPr>
            <p:cNvPr id="43" name="Tekstboks 86"/>
            <p:cNvSpPr txBox="1">
              <a:spLocks noChangeArrowheads="1"/>
            </p:cNvSpPr>
            <p:nvPr/>
          </p:nvSpPr>
          <p:spPr bwMode="auto">
            <a:xfrm>
              <a:off x="6451885" y="4392515"/>
              <a:ext cx="1409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BI</a:t>
              </a:r>
            </a:p>
          </p:txBody>
        </p:sp>
        <p:sp>
          <p:nvSpPr>
            <p:cNvPr id="44" name="Tekstboks 86"/>
            <p:cNvSpPr txBox="1">
              <a:spLocks noChangeArrowheads="1"/>
            </p:cNvSpPr>
            <p:nvPr/>
          </p:nvSpPr>
          <p:spPr bwMode="auto">
            <a:xfrm>
              <a:off x="7028933" y="4013717"/>
              <a:ext cx="1409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+mn-lt"/>
                </a:rPr>
                <a:t>CRM</a:t>
              </a:r>
            </a:p>
          </p:txBody>
        </p:sp>
      </p:grpSp>
      <p:sp>
        <p:nvSpPr>
          <p:cNvPr id="57" name="Tekstboks 86"/>
          <p:cNvSpPr txBox="1">
            <a:spLocks noChangeArrowheads="1"/>
          </p:cNvSpPr>
          <p:nvPr/>
        </p:nvSpPr>
        <p:spPr bwMode="auto">
          <a:xfrm>
            <a:off x="4857969" y="1182698"/>
            <a:ext cx="420818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i="0" dirty="0">
                <a:solidFill>
                  <a:schemeClr val="tx2">
                    <a:lumMod val="75000"/>
                  </a:schemeClr>
                </a:solidFill>
                <a:latin typeface="+mn-lt"/>
                <a:cs typeface="Simplified Arabic" pitchFamily="18" charset="-78"/>
              </a:rPr>
              <a:t>Customer Relationship &amp; Channel Management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i="0" dirty="0">
                <a:solidFill>
                  <a:schemeClr val="tx2">
                    <a:lumMod val="75000"/>
                  </a:schemeClr>
                </a:solidFill>
                <a:latin typeface="+mn-lt"/>
                <a:cs typeface="Simplified Arabic" pitchFamily="18" charset="-78"/>
              </a:rPr>
              <a:t>Business Intelligence Solutions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i="0" dirty="0">
                <a:solidFill>
                  <a:schemeClr val="tx2">
                    <a:lumMod val="75000"/>
                  </a:schemeClr>
                </a:solidFill>
                <a:latin typeface="+mn-lt"/>
                <a:cs typeface="Simplified Arabic" pitchFamily="18" charset="-78"/>
              </a:rPr>
              <a:t>Operation &amp; Business Support Systems</a:t>
            </a:r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936" y="188640"/>
            <a:ext cx="7202936" cy="8640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595959"/>
                </a:solidFill>
                <a:latin typeface="+mj-lt"/>
              </a:rPr>
              <a:t>TURKCELL </a:t>
            </a:r>
            <a:r>
              <a:rPr lang="en-US" dirty="0" err="1">
                <a:solidFill>
                  <a:srgbClr val="595959"/>
                </a:solidFill>
                <a:latin typeface="+mj-lt"/>
              </a:rPr>
              <a:t>Te</a:t>
            </a:r>
            <a:r>
              <a:rPr lang="tr-TR" dirty="0" err="1">
                <a:solidFill>
                  <a:srgbClr val="595959"/>
                </a:solidFill>
                <a:latin typeface="+mj-lt"/>
              </a:rPr>
              <a:t>chnology’s</a:t>
            </a:r>
            <a:r>
              <a:rPr lang="tr-TR" dirty="0">
                <a:solidFill>
                  <a:srgbClr val="595959"/>
                </a:solidFill>
                <a:latin typeface="+mj-lt"/>
              </a:rPr>
              <a:t> </a:t>
            </a:r>
            <a:r>
              <a:rPr lang="tr-TR" dirty="0" err="1">
                <a:solidFill>
                  <a:srgbClr val="595959"/>
                </a:solidFill>
                <a:latin typeface="+mj-lt"/>
              </a:rPr>
              <a:t>Focus</a:t>
            </a:r>
            <a:r>
              <a:rPr lang="tr-TR" dirty="0">
                <a:solidFill>
                  <a:srgbClr val="595959"/>
                </a:solidFill>
                <a:latin typeface="+mj-lt"/>
              </a:rPr>
              <a:t> </a:t>
            </a:r>
            <a:r>
              <a:rPr lang="tr-TR" dirty="0" err="1">
                <a:solidFill>
                  <a:srgbClr val="595959"/>
                </a:solidFill>
                <a:latin typeface="+mj-lt"/>
              </a:rPr>
              <a:t>Areas</a:t>
            </a:r>
            <a:endParaRPr lang="en-US" dirty="0">
              <a:solidFill>
                <a:srgbClr val="595959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75" y="1124744"/>
            <a:ext cx="8837850" cy="53743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3075" y="3231264"/>
            <a:ext cx="11953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M2M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Embeded Systems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 err="1">
                <a:solidFill>
                  <a:prstClr val="white"/>
                </a:solidFill>
              </a:rPr>
              <a:t>Computational</a:t>
            </a:r>
            <a:r>
              <a:rPr lang="tr-TR" sz="1100" dirty="0">
                <a:solidFill>
                  <a:prstClr val="white"/>
                </a:solidFill>
              </a:rPr>
              <a:t> </a:t>
            </a:r>
            <a:r>
              <a:rPr lang="tr-TR" sz="1100" dirty="0" err="1">
                <a:solidFill>
                  <a:prstClr val="white"/>
                </a:solidFill>
              </a:rPr>
              <a:t>Intelligence</a:t>
            </a:r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 err="1">
                <a:solidFill>
                  <a:prstClr val="white"/>
                </a:solidFill>
              </a:rPr>
              <a:t>Big</a:t>
            </a:r>
            <a:r>
              <a:rPr lang="tr-TR" sz="1100" dirty="0">
                <a:solidFill>
                  <a:prstClr val="white"/>
                </a:solidFill>
              </a:rPr>
              <a:t> Data &amp; </a:t>
            </a:r>
            <a:r>
              <a:rPr lang="tr-TR" sz="1100" dirty="0" err="1">
                <a:solidFill>
                  <a:prstClr val="white"/>
                </a:solidFill>
              </a:rPr>
              <a:t>Analytics</a:t>
            </a:r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Open source platforms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256665"/>
            <a:ext cx="12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Network planning solutions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Process automation software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3417538"/>
            <a:ext cx="122413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CRM applications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Business intelligence applications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9329" y="3222797"/>
            <a:ext cx="122413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100" dirty="0">
              <a:solidFill>
                <a:prstClr val="white"/>
              </a:solidFill>
            </a:endParaRPr>
          </a:p>
          <a:p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Enterprise applications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SaaS applications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5983" y="3214330"/>
            <a:ext cx="12241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100" dirty="0">
              <a:solidFill>
                <a:prstClr val="white"/>
              </a:solidFill>
            </a:endParaRPr>
          </a:p>
          <a:p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SIM card technologies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Location-based services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Roaming solutions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VAS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Mobile financial services</a:t>
            </a:r>
          </a:p>
          <a:p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1944" y="3375203"/>
            <a:ext cx="13681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Campaign management systems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Charging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Billing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Collection</a:t>
            </a:r>
          </a:p>
          <a:p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8819" y="3392137"/>
            <a:ext cx="12421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Mobile  marketing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Mobile   education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Smart Phone applications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Maxiphones</a:t>
            </a:r>
          </a:p>
          <a:p>
            <a:pPr marL="171450" indent="-171450">
              <a:buFont typeface="Arial"/>
              <a:buChar char="•"/>
            </a:pPr>
            <a:r>
              <a:rPr lang="tr-TR" sz="1100" dirty="0">
                <a:solidFill>
                  <a:prstClr val="white"/>
                </a:solidFill>
              </a:rPr>
              <a:t>Cloud computing solutions</a:t>
            </a:r>
          </a:p>
          <a:p>
            <a:pPr marL="171450" indent="-171450">
              <a:buFont typeface="Wingdings" pitchFamily="2" charset="2"/>
              <a:buChar char="ü"/>
            </a:pPr>
            <a:endParaRPr lang="tr-TR" sz="1100" dirty="0">
              <a:solidFill>
                <a:prstClr val="white"/>
              </a:solidFill>
            </a:endParaRPr>
          </a:p>
          <a:p>
            <a:endParaRPr lang="tr-TR" sz="1100" dirty="0">
              <a:solidFill>
                <a:prstClr val="white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endParaRPr 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0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err="1"/>
              <a:t>Participation</a:t>
            </a:r>
            <a:r>
              <a:rPr lang="de-DE" sz="3200" dirty="0"/>
              <a:t> in Celtic-Plus Projects</a:t>
            </a:r>
            <a:endParaRPr lang="en-GB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Name, affiliation &amp; e-mail of presenter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608" y="1491600"/>
            <a:ext cx="7470576" cy="5262979"/>
          </a:xfrm>
          <a:prstGeom prst="rect">
            <a:avLst/>
          </a:prstGeom>
          <a:ln w="25400" cmpd="dbl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/>
              <a:t>Turkcell Technology is actively participating in Eureka clusters’ management bodies:</a:t>
            </a:r>
            <a:endParaRPr lang="tr-TR" sz="1600" i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/>
              <a:t>CELTIC+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i="0"/>
              <a:t>ITEA3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b="1" i="0"/>
              <a:t>Participation in CELTIC+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i="0"/>
              <a:t>Turkcell Technology is a member of the Celtic Board for more than 6 years.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1600" i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/>
              <a:t>Aim to</a:t>
            </a:r>
            <a:r>
              <a:rPr lang="en-US" sz="1600"/>
              <a:t> have a sustainable competitive edge, dominate future trends</a:t>
            </a:r>
            <a:r>
              <a:rPr lang="tr-TR" sz="1600"/>
              <a:t> through collaboration projects.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16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/>
              <a:t>Participated in 4 </a:t>
            </a:r>
            <a:r>
              <a:rPr lang="tr-TR" sz="1600" u="sng"/>
              <a:t>completed</a:t>
            </a:r>
            <a:r>
              <a:rPr lang="tr-TR" sz="1600"/>
              <a:t> projects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sz="1600"/>
              <a:t>Homesnet (HBS)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sz="1600"/>
              <a:t>CBDP (Context Based Digital Personality)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sz="1600"/>
              <a:t>Servery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sz="1600"/>
              <a:t>Loop</a:t>
            </a:r>
          </a:p>
          <a:p>
            <a:pPr lvl="2"/>
            <a:endParaRPr lang="tr-TR" sz="16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i="0"/>
              <a:t>1 currently </a:t>
            </a:r>
            <a:r>
              <a:rPr lang="tr-TR" sz="1600" i="0" u="sng"/>
              <a:t>on-going</a:t>
            </a:r>
            <a:r>
              <a:rPr lang="tr-TR" sz="1600" i="0"/>
              <a:t> project leaded by Turkcell Technology.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sz="1600"/>
              <a:t>UPSC</a:t>
            </a:r>
            <a:r>
              <a:rPr lang="tr-TR" sz="1600" i="0"/>
              <a:t> </a:t>
            </a:r>
            <a:endParaRPr lang="tr-TR" sz="1600" i="0" dirty="0"/>
          </a:p>
          <a:p>
            <a:pPr lvl="1"/>
            <a:endParaRPr lang="tr-TR" sz="160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285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UPSC – Unleash the Power of SIM</a:t>
            </a:r>
            <a:br>
              <a:rPr lang="tr-TR" sz="3200"/>
            </a:br>
            <a:r>
              <a:rPr lang="tr-TR" sz="3200"/>
              <a:t>Project Outcomes</a:t>
            </a:r>
            <a:r>
              <a:rPr lang="de-DE" sz="3200"/>
              <a:t> </a:t>
            </a:r>
            <a:endParaRPr lang="en-GB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71600" y="1348313"/>
            <a:ext cx="684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/>
              <a:t>Project Consortium:</a:t>
            </a:r>
            <a:r>
              <a:rPr lang="tr-TR" sz="160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/>
              <a:t>Turkcell Technology – Project Leader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16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u="sng"/>
              <a:t>Netherlands:</a:t>
            </a:r>
            <a:r>
              <a:rPr lang="tr-TR" sz="1600"/>
              <a:t> Intrinsic-ID B.V, Result XL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u="sng"/>
              <a:t>Turkey: </a:t>
            </a:r>
            <a:r>
              <a:rPr lang="tr-TR" sz="1600"/>
              <a:t>Turkcell Technology, Kuveyt Türk, SmartSoft, TeknoA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u="sng"/>
              <a:t>South Korea: </a:t>
            </a:r>
            <a:r>
              <a:rPr lang="tr-TR" sz="1600"/>
              <a:t>CuraySoft</a:t>
            </a:r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/>
          </a:p>
          <a:p>
            <a:endParaRPr lang="tr-TR" sz="1600"/>
          </a:p>
          <a:p>
            <a:r>
              <a:rPr lang="tr-TR" sz="1600" b="1"/>
              <a:t>Project Start Date: </a:t>
            </a:r>
            <a:r>
              <a:rPr lang="tr-TR" sz="1600"/>
              <a:t>01 May 2014</a:t>
            </a:r>
          </a:p>
          <a:p>
            <a:r>
              <a:rPr lang="tr-TR" sz="1600" b="1"/>
              <a:t>Project End Date: </a:t>
            </a:r>
            <a:r>
              <a:rPr lang="tr-TR" sz="1600"/>
              <a:t>30 November 2016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87859161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74248"/>
            <a:ext cx="4898360" cy="329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UPSC – Unleash the Power of SIM</a:t>
            </a:r>
            <a:br>
              <a:rPr lang="tr-TR" sz="3200"/>
            </a:br>
            <a:r>
              <a:rPr lang="tr-TR" sz="3200"/>
              <a:t>Project Outcomes</a:t>
            </a:r>
            <a:r>
              <a:rPr lang="de-DE" sz="3200"/>
              <a:t> </a:t>
            </a:r>
            <a:endParaRPr lang="en-GB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71600" y="1348313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/>
              <a:t>Project Goals:</a:t>
            </a:r>
          </a:p>
          <a:p>
            <a:endParaRPr lang="tr-TR" sz="1600" b="1" dirty="0"/>
          </a:p>
          <a:p>
            <a:pPr marL="177800" indent="-177800" defTabSz="269875">
              <a:buFont typeface="Arial" panose="020B0604020202020204" pitchFamily="34" charset="0"/>
              <a:buChar char="•"/>
            </a:pPr>
            <a:r>
              <a:rPr lang="tr-TR" sz="1600"/>
              <a:t>	I</a:t>
            </a:r>
            <a:r>
              <a:rPr lang="en-US" sz="1600" dirty="0" err="1"/>
              <a:t>mplement</a:t>
            </a:r>
            <a:r>
              <a:rPr lang="en-US" sz="1600" dirty="0"/>
              <a:t> a software framework that expose the security </a:t>
            </a:r>
            <a:r>
              <a:rPr lang="tr-TR" sz="1600" dirty="0"/>
              <a:t>		</a:t>
            </a:r>
            <a:r>
              <a:rPr lang="en-US" sz="1600" dirty="0"/>
              <a:t>functions </a:t>
            </a:r>
            <a:r>
              <a:rPr lang="tr-TR" sz="1600" dirty="0"/>
              <a:t>of SIM </a:t>
            </a:r>
            <a:r>
              <a:rPr lang="tr-TR" sz="1600" dirty="0" err="1"/>
              <a:t>cards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mobile </a:t>
            </a:r>
            <a:r>
              <a:rPr lang="tr-TR" sz="1600" dirty="0" err="1"/>
              <a:t>applications</a:t>
            </a:r>
            <a:r>
              <a:rPr lang="tr-TR" sz="1600" dirty="0"/>
              <a:t>.</a:t>
            </a:r>
          </a:p>
          <a:p>
            <a:pPr marL="177800" indent="-177800" defTabSz="269875">
              <a:buFont typeface="Arial" panose="020B0604020202020204" pitchFamily="34" charset="0"/>
              <a:buChar char="•"/>
            </a:pPr>
            <a:endParaRPr lang="tr-TR" sz="1600" dirty="0"/>
          </a:p>
          <a:p>
            <a:pPr marL="177800" indent="-177800" defTabSz="269875">
              <a:buFont typeface="Arial" panose="020B0604020202020204" pitchFamily="34" charset="0"/>
              <a:buChar char="•"/>
            </a:pPr>
            <a:r>
              <a:rPr lang="tr-TR" sz="1600"/>
              <a:t>	Demonstrate </a:t>
            </a:r>
            <a:r>
              <a:rPr lang="tr-TR" sz="1600" dirty="0"/>
              <a:t>mobile </a:t>
            </a:r>
            <a:r>
              <a:rPr lang="tr-TR" sz="1600" dirty="0" err="1"/>
              <a:t>applications</a:t>
            </a:r>
            <a:r>
              <a:rPr lang="tr-TR" sz="1600" dirty="0"/>
              <a:t> </a:t>
            </a:r>
            <a:r>
              <a:rPr lang="tr-TR" sz="1600" dirty="0" err="1"/>
              <a:t>that</a:t>
            </a:r>
            <a:r>
              <a:rPr lang="tr-TR" sz="1600" dirty="0"/>
              <a:t> </a:t>
            </a:r>
            <a:r>
              <a:rPr lang="tr-TR" sz="1600" dirty="0" err="1"/>
              <a:t>utilize</a:t>
            </a:r>
            <a:r>
              <a:rPr lang="tr-TR" sz="1600" dirty="0"/>
              <a:t> </a:t>
            </a:r>
            <a:r>
              <a:rPr lang="tr-TR" sz="1600" dirty="0" err="1"/>
              <a:t>this</a:t>
            </a:r>
            <a:r>
              <a:rPr lang="tr-TR" sz="1600" dirty="0"/>
              <a:t> </a:t>
            </a:r>
            <a:r>
              <a:rPr lang="tr-TR" sz="1600" err="1"/>
              <a:t>framework</a:t>
            </a:r>
            <a:r>
              <a:rPr lang="en-US" sz="1600"/>
              <a:t>.</a:t>
            </a:r>
            <a:endParaRPr lang="tr-TR" sz="1600"/>
          </a:p>
          <a:p>
            <a:pPr marL="177800" indent="-177800" defTabSz="269875">
              <a:buFont typeface="Arial" panose="020B0604020202020204" pitchFamily="34" charset="0"/>
              <a:buChar char="•"/>
            </a:pPr>
            <a:endParaRPr lang="tr-TR" sz="1600" i="1">
              <a:solidFill>
                <a:schemeClr val="bg1">
                  <a:lumMod val="75000"/>
                </a:schemeClr>
              </a:solidFill>
            </a:endParaRPr>
          </a:p>
          <a:p>
            <a:pPr marL="177800" indent="-177800" defTabSz="269875">
              <a:buFont typeface="Arial" panose="020B0604020202020204" pitchFamily="34" charset="0"/>
              <a:buChar char="•"/>
            </a:pPr>
            <a:r>
              <a:rPr lang="en-GB" sz="1600" b="1" i="1" u="sng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www.celticplus.eu/project-upsc/</a:t>
            </a:r>
            <a:endParaRPr lang="tr-TR" sz="1600" b="1" i="1" u="sng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7800" indent="-177800" defTabSz="269875">
              <a:buFont typeface="Arial" panose="020B0604020202020204" pitchFamily="34" charset="0"/>
              <a:buChar char="•"/>
            </a:pPr>
            <a:endParaRPr lang="en-GB" sz="1600" b="1" i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6050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Project </a:t>
            </a:r>
            <a:r>
              <a:rPr lang="de-DE" sz="3200" dirty="0" err="1"/>
              <a:t>Idea</a:t>
            </a:r>
            <a:r>
              <a:rPr lang="tr-TR" sz="3200" dirty="0"/>
              <a:t>: </a:t>
            </a:r>
            <a:r>
              <a:rPr lang="en-US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 in a Nutshell</a:t>
            </a:r>
            <a:r>
              <a:rPr lang="tr-TR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GB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59632" y="1628800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tr-TR" sz="1600" b="1" dirty="0" err="1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tr-TR" sz="1600" b="1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lvl="0">
              <a:lnSpc>
                <a:spcPct val="150000"/>
              </a:lnSpc>
            </a:pPr>
            <a:r>
              <a:rPr lang="en-US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An end-to-end quality assurance (QA) platform for software development houses that design, implement, maintain, and frequently release large numbers of inter-connected, mission-critical Web services</a:t>
            </a:r>
            <a:r>
              <a:rPr lang="tr-TR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endParaRPr lang="tr-TR" sz="1600" b="1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tr-TR" sz="1600" b="1" dirty="0" err="1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Consortium</a:t>
            </a:r>
            <a:r>
              <a:rPr lang="tr-TR" sz="1600" b="1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lvl="0">
              <a:lnSpc>
                <a:spcPct val="150000"/>
              </a:lnSpc>
            </a:pPr>
            <a:r>
              <a:rPr lang="tr-TR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Turkcell </a:t>
            </a:r>
            <a:r>
              <a:rPr lang="tr-TR" sz="1600" dirty="0" err="1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Technology</a:t>
            </a:r>
            <a:r>
              <a:rPr lang="tr-TR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, Ericsson, Sabancı </a:t>
            </a:r>
            <a:r>
              <a:rPr lang="tr-TR" sz="1600" dirty="0" err="1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University</a:t>
            </a:r>
            <a:r>
              <a:rPr lang="tr-TR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lvl="0">
              <a:lnSpc>
                <a:spcPct val="150000"/>
              </a:lnSpc>
            </a:pPr>
            <a:endParaRPr lang="tr-TR" sz="1600" b="1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tr-TR" sz="1600" b="1" dirty="0" err="1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Missing</a:t>
            </a:r>
            <a:r>
              <a:rPr lang="tr-TR" sz="1600" b="1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b="1" dirty="0" err="1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partners</a:t>
            </a:r>
            <a:r>
              <a:rPr lang="tr-TR" sz="1600" b="1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Telecommunications, banking or related fields</a:t>
            </a:r>
            <a:r>
              <a:rPr lang="tr-TR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err="1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Companies</a:t>
            </a:r>
            <a:r>
              <a:rPr lang="tr-TR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w</a:t>
            </a:r>
            <a:r>
              <a:rPr lang="en-US" sz="1600" dirty="0" err="1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orks</a:t>
            </a:r>
            <a:r>
              <a:rPr lang="en-US" sz="1600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huge data and services with very large system architecture.</a:t>
            </a:r>
            <a:endParaRPr lang="en-GB" sz="16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130745305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772816"/>
            <a:ext cx="597666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r>
              <a:rPr lang="en-GB" sz="2000" dirty="0"/>
              <a:t>		</a:t>
            </a:r>
            <a:r>
              <a:rPr lang="en-GB" sz="1800" dirty="0"/>
              <a:t>Name and affiliation</a:t>
            </a:r>
            <a:r>
              <a:rPr lang="tr-TR" sz="1800" dirty="0"/>
              <a:t>: Bülent Kırval</a:t>
            </a:r>
            <a:endParaRPr lang="en-GB" sz="1800" dirty="0"/>
          </a:p>
          <a:p>
            <a:r>
              <a:rPr lang="tr-TR" sz="1800" dirty="0"/>
              <a:t>		(</a:t>
            </a:r>
            <a:r>
              <a:rPr lang="tr-TR" altLang="en-US" sz="1800" i="1" kern="0" dirty="0" err="1"/>
              <a:t>Celtic</a:t>
            </a:r>
            <a:r>
              <a:rPr lang="tr-TR" altLang="en-US" sz="1800" i="1" kern="0" dirty="0"/>
              <a:t>-Plus </a:t>
            </a:r>
            <a:r>
              <a:rPr lang="tr-TR" altLang="en-US" sz="1800" i="1" kern="0" dirty="0" err="1"/>
              <a:t>Core</a:t>
            </a:r>
            <a:r>
              <a:rPr lang="tr-TR" altLang="en-US" sz="1800" i="1" kern="0" dirty="0"/>
              <a:t> </a:t>
            </a:r>
            <a:r>
              <a:rPr lang="tr-TR" altLang="en-US" sz="1800" i="1" kern="0" dirty="0" err="1"/>
              <a:t>Group</a:t>
            </a:r>
            <a:r>
              <a:rPr lang="tr-TR" altLang="en-US" sz="1800" i="1" kern="0" dirty="0"/>
              <a:t> </a:t>
            </a:r>
            <a:r>
              <a:rPr lang="tr-TR" altLang="en-US" sz="1800" i="1" kern="0" dirty="0" err="1"/>
              <a:t>Member</a:t>
            </a:r>
            <a:r>
              <a:rPr lang="tr-TR" altLang="en-US" sz="1800" i="1" kern="0" dirty="0"/>
              <a:t>) 			</a:t>
            </a:r>
            <a:r>
              <a:rPr lang="tr-TR" sz="1800" dirty="0"/>
              <a:t>	</a:t>
            </a:r>
          </a:p>
          <a:p>
            <a:r>
              <a:rPr lang="tr-TR" sz="1800" dirty="0"/>
              <a:t>		</a:t>
            </a:r>
            <a:r>
              <a:rPr lang="en-GB" sz="1800" dirty="0"/>
              <a:t>E-Mail</a:t>
            </a:r>
            <a:r>
              <a:rPr lang="tr-TR" sz="1800" dirty="0"/>
              <a:t>: bulent.kirval@turkcell.com.tr</a:t>
            </a:r>
            <a:endParaRPr lang="en-GB" sz="1800" dirty="0"/>
          </a:p>
          <a:p>
            <a:r>
              <a:rPr lang="en-GB" sz="1800" dirty="0"/>
              <a:t>		</a:t>
            </a:r>
            <a:endParaRPr lang="tr-TR" sz="1800" dirty="0"/>
          </a:p>
          <a:p>
            <a:r>
              <a:rPr lang="tr-TR" sz="1800" dirty="0"/>
              <a:t>		</a:t>
            </a:r>
            <a:r>
              <a:rPr lang="en-GB" sz="1800" dirty="0"/>
              <a:t>Telephone</a:t>
            </a:r>
            <a:r>
              <a:rPr lang="tr-TR" sz="1800" dirty="0"/>
              <a:t>: +90 532 2101347</a:t>
            </a:r>
            <a:endParaRPr lang="en-GB" sz="1800" dirty="0"/>
          </a:p>
          <a:p>
            <a:r>
              <a:rPr lang="en-GB" sz="1800" dirty="0"/>
              <a:t>		</a:t>
            </a:r>
            <a:endParaRPr lang="tr-TR" sz="1800" dirty="0"/>
          </a:p>
          <a:p>
            <a:r>
              <a:rPr lang="tr-TR" sz="1800" dirty="0"/>
              <a:t>P</a:t>
            </a:r>
            <a:r>
              <a:rPr lang="en-GB" sz="1800" dirty="0" err="1"/>
              <a:t>ostal</a:t>
            </a:r>
            <a:r>
              <a:rPr lang="en-GB" sz="1800" dirty="0"/>
              <a:t> Address</a:t>
            </a:r>
            <a:r>
              <a:rPr lang="tr-TR" sz="1800" dirty="0"/>
              <a:t>: Turkcell Teknoloji A.Ş </a:t>
            </a:r>
            <a:r>
              <a:rPr lang="tr-TR" sz="1800" dirty="0" err="1"/>
              <a:t>Aydınevler</a:t>
            </a:r>
            <a:r>
              <a:rPr lang="tr-TR" sz="1800" dirty="0"/>
              <a:t> Mah. İnönü Cad. No:36	Küçükyalı </a:t>
            </a:r>
            <a:r>
              <a:rPr lang="tr-TR" sz="1800" dirty="0" err="1"/>
              <a:t>Ofispark</a:t>
            </a:r>
            <a:r>
              <a:rPr lang="tr-TR" sz="1800" dirty="0"/>
              <a:t> C Blok Maltepe / İstanbul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Name, affiliation &amp; e-mail of presenter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1281249" cy="181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457</Words>
  <Application>Microsoft Office PowerPoint</Application>
  <PresentationFormat>On-screen Show (4:3)</PresentationFormat>
  <Paragraphs>149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Celtic-Plus-white</vt:lpstr>
      <vt:lpstr>Proposers Day 22 September 2016, Istanbul</vt:lpstr>
      <vt:lpstr>Turkcell Technology History</vt:lpstr>
      <vt:lpstr>Competencies</vt:lpstr>
      <vt:lpstr>TURKCELL Technology’s Focus Areas</vt:lpstr>
      <vt:lpstr>Participation in Celtic-Plus Projects</vt:lpstr>
      <vt:lpstr>UPSC – Unleash the Power of SIM Project Outcomes </vt:lpstr>
      <vt:lpstr>UPSC – Unleash the Power of SIM Project Outcomes </vt:lpstr>
      <vt:lpstr>Project Idea: AI in a Nutshell 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Heinz Brüggemann</dc:creator>
  <cp:lastModifiedBy>Peter Herrmann</cp:lastModifiedBy>
  <cp:revision>145</cp:revision>
  <cp:lastPrinted>2014-09-11T12:29:40Z</cp:lastPrinted>
  <dcterms:created xsi:type="dcterms:W3CDTF">2014-06-18T11:29:22Z</dcterms:created>
  <dcterms:modified xsi:type="dcterms:W3CDTF">2016-09-21T15:52:17Z</dcterms:modified>
</cp:coreProperties>
</file>