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256" r:id="rId2"/>
    <p:sldId id="490" r:id="rId3"/>
    <p:sldId id="491" r:id="rId4"/>
    <p:sldId id="307" r:id="rId5"/>
    <p:sldId id="479" r:id="rId6"/>
    <p:sldId id="480" r:id="rId7"/>
    <p:sldId id="481" r:id="rId8"/>
    <p:sldId id="482" r:id="rId9"/>
    <p:sldId id="504" r:id="rId10"/>
    <p:sldId id="506" r:id="rId11"/>
    <p:sldId id="483" r:id="rId12"/>
    <p:sldId id="484" r:id="rId13"/>
    <p:sldId id="511" r:id="rId14"/>
    <p:sldId id="507" r:id="rId15"/>
    <p:sldId id="508" r:id="rId16"/>
    <p:sldId id="509" r:id="rId17"/>
    <p:sldId id="510" r:id="rId18"/>
    <p:sldId id="503" r:id="rId19"/>
    <p:sldId id="492" r:id="rId20"/>
    <p:sldId id="493" r:id="rId21"/>
    <p:sldId id="494" r:id="rId22"/>
    <p:sldId id="495" r:id="rId23"/>
    <p:sldId id="496" r:id="rId24"/>
    <p:sldId id="497" r:id="rId25"/>
    <p:sldId id="498" r:id="rId26"/>
    <p:sldId id="499" r:id="rId27"/>
    <p:sldId id="500" r:id="rId28"/>
    <p:sldId id="501" r:id="rId29"/>
    <p:sldId id="438" r:id="rId30"/>
    <p:sldId id="421" r:id="rId31"/>
    <p:sldId id="476" r:id="rId32"/>
    <p:sldId id="459" r:id="rId33"/>
    <p:sldId id="463" r:id="rId34"/>
    <p:sldId id="475" r:id="rId35"/>
    <p:sldId id="433" r:id="rId36"/>
    <p:sldId id="474" r:id="rId37"/>
    <p:sldId id="472" r:id="rId38"/>
    <p:sldId id="395" r:id="rId39"/>
    <p:sldId id="486" r:id="rId40"/>
    <p:sldId id="471" r:id="rId41"/>
  </p:sldIdLst>
  <p:sldSz cx="9144000" cy="6858000" type="screen4x3"/>
  <p:notesSz cx="9926638" cy="6797675"/>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Herrmann" initials="P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71D"/>
    <a:srgbClr val="8BC53E"/>
    <a:srgbClr val="FFCC00"/>
    <a:srgbClr val="288A38"/>
    <a:srgbClr val="FFFFCC"/>
    <a:srgbClr val="ECCD14"/>
    <a:srgbClr val="CCFFFF"/>
    <a:srgbClr val="8BF52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6" autoAdjust="0"/>
    <p:restoredTop sz="94692" autoAdjust="0"/>
  </p:normalViewPr>
  <p:slideViewPr>
    <p:cSldViewPr showGuides="1">
      <p:cViewPr>
        <p:scale>
          <a:sx n="100" d="100"/>
          <a:sy n="100" d="100"/>
        </p:scale>
        <p:origin x="-2261" y="-466"/>
      </p:cViewPr>
      <p:guideLst>
        <p:guide orient="horz" pos="2160"/>
        <p:guide pos="2880"/>
      </p:guideLst>
    </p:cSldViewPr>
  </p:slideViewPr>
  <p:outlineViewPr>
    <p:cViewPr>
      <p:scale>
        <a:sx n="33" d="100"/>
        <a:sy n="33" d="100"/>
      </p:scale>
      <p:origin x="0" y="7243"/>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stacked"/>
        <c:varyColors val="0"/>
        <c:ser>
          <c:idx val="0"/>
          <c:order val="0"/>
          <c:tx>
            <c:strRef>
              <c:f>Sheet1!$B$1</c:f>
              <c:strCache>
                <c:ptCount val="1"/>
                <c:pt idx="0">
                  <c:v>Total Budget [M€]</c:v>
                </c:pt>
              </c:strCache>
            </c:strRef>
          </c:tx>
          <c:invertIfNegative val="0"/>
          <c:cat>
            <c:strRef>
              <c:f>Sheet1!$A$2:$A$20</c:f>
              <c:strCache>
                <c:ptCount val="19"/>
                <c:pt idx="0">
                  <c:v>Germany</c:v>
                </c:pt>
                <c:pt idx="1">
                  <c:v>France</c:v>
                </c:pt>
                <c:pt idx="2">
                  <c:v>Finland</c:v>
                </c:pt>
                <c:pt idx="3">
                  <c:v>Spain</c:v>
                </c:pt>
                <c:pt idx="4">
                  <c:v>Sweden</c:v>
                </c:pt>
                <c:pt idx="5">
                  <c:v>Turkey</c:v>
                </c:pt>
                <c:pt idx="6">
                  <c:v>Belgium</c:v>
                </c:pt>
                <c:pt idx="7">
                  <c:v>Austria</c:v>
                </c:pt>
                <c:pt idx="8">
                  <c:v>Portugal</c:v>
                </c:pt>
                <c:pt idx="9">
                  <c:v>Hungary</c:v>
                </c:pt>
                <c:pt idx="10">
                  <c:v>Israel</c:v>
                </c:pt>
                <c:pt idx="11">
                  <c:v>S-Korea</c:v>
                </c:pt>
                <c:pt idx="12">
                  <c:v>Switzerland</c:v>
                </c:pt>
                <c:pt idx="13">
                  <c:v>Poland</c:v>
                </c:pt>
                <c:pt idx="14">
                  <c:v>Romania</c:v>
                </c:pt>
                <c:pt idx="15">
                  <c:v>Luxembourg</c:v>
                </c:pt>
                <c:pt idx="16">
                  <c:v>Italy</c:v>
                </c:pt>
                <c:pt idx="17">
                  <c:v>Netherlands</c:v>
                </c:pt>
                <c:pt idx="18">
                  <c:v>UK</c:v>
                </c:pt>
              </c:strCache>
            </c:strRef>
          </c:cat>
          <c:val>
            <c:numRef>
              <c:f>Sheet1!$B$2:$B$20</c:f>
              <c:numCache>
                <c:formatCode>General</c:formatCode>
                <c:ptCount val="19"/>
                <c:pt idx="0">
                  <c:v>200</c:v>
                </c:pt>
                <c:pt idx="1">
                  <c:v>150</c:v>
                </c:pt>
                <c:pt idx="2">
                  <c:v>100</c:v>
                </c:pt>
                <c:pt idx="3">
                  <c:v>100</c:v>
                </c:pt>
                <c:pt idx="4">
                  <c:v>75</c:v>
                </c:pt>
                <c:pt idx="5">
                  <c:v>75</c:v>
                </c:pt>
                <c:pt idx="6">
                  <c:v>50</c:v>
                </c:pt>
                <c:pt idx="7">
                  <c:v>30</c:v>
                </c:pt>
                <c:pt idx="8">
                  <c:v>30</c:v>
                </c:pt>
                <c:pt idx="9">
                  <c:v>30</c:v>
                </c:pt>
                <c:pt idx="10">
                  <c:v>30</c:v>
                </c:pt>
                <c:pt idx="11">
                  <c:v>30</c:v>
                </c:pt>
                <c:pt idx="12">
                  <c:v>30</c:v>
                </c:pt>
                <c:pt idx="13">
                  <c:v>30</c:v>
                </c:pt>
                <c:pt idx="14">
                  <c:v>30</c:v>
                </c:pt>
                <c:pt idx="15">
                  <c:v>20</c:v>
                </c:pt>
              </c:numCache>
            </c:numRef>
          </c:val>
        </c:ser>
        <c:dLbls>
          <c:showLegendKey val="0"/>
          <c:showVal val="0"/>
          <c:showCatName val="0"/>
          <c:showSerName val="0"/>
          <c:showPercent val="0"/>
          <c:showBubbleSize val="0"/>
        </c:dLbls>
        <c:gapWidth val="150"/>
        <c:overlap val="100"/>
        <c:axId val="47377408"/>
        <c:axId val="48972544"/>
      </c:barChart>
      <c:catAx>
        <c:axId val="47377408"/>
        <c:scaling>
          <c:orientation val="minMax"/>
        </c:scaling>
        <c:delete val="0"/>
        <c:axPos val="b"/>
        <c:majorTickMark val="out"/>
        <c:minorTickMark val="none"/>
        <c:tickLblPos val="nextTo"/>
        <c:txPr>
          <a:bodyPr rot="-3060000"/>
          <a:lstStyle/>
          <a:p>
            <a:pPr>
              <a:defRPr/>
            </a:pPr>
            <a:endParaRPr lang="en-US"/>
          </a:p>
        </c:txPr>
        <c:crossAx val="48972544"/>
        <c:crosses val="autoZero"/>
        <c:auto val="1"/>
        <c:lblAlgn val="ctr"/>
        <c:lblOffset val="100"/>
        <c:noMultiLvlLbl val="0"/>
      </c:catAx>
      <c:valAx>
        <c:axId val="48972544"/>
        <c:scaling>
          <c:orientation val="minMax"/>
        </c:scaling>
        <c:delete val="0"/>
        <c:axPos val="l"/>
        <c:majorGridlines/>
        <c:numFmt formatCode="General" sourceLinked="1"/>
        <c:majorTickMark val="out"/>
        <c:minorTickMark val="none"/>
        <c:tickLblPos val="nextTo"/>
        <c:crossAx val="47377408"/>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GB"/>
              <a:t>Number of labelled Projects</a:t>
            </a:r>
          </a:p>
        </c:rich>
      </c:tx>
      <c:layout/>
      <c:overlay val="0"/>
    </c:title>
    <c:autoTitleDeleted val="0"/>
    <c:plotArea>
      <c:layout/>
      <c:barChart>
        <c:barDir val="col"/>
        <c:grouping val="clustered"/>
        <c:varyColors val="0"/>
        <c:ser>
          <c:idx val="1"/>
          <c:order val="0"/>
          <c:spPr>
            <a:solidFill>
              <a:srgbClr val="0070C0"/>
            </a:solidFill>
          </c:spPr>
          <c:invertIfNegative val="0"/>
          <c:cat>
            <c:numRef>
              <c:f>'Labelled Projects'!$A$2:$A$16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'Labelled Projects'!$B$2:$B$16</c:f>
              <c:numCache>
                <c:formatCode>General</c:formatCode>
                <c:ptCount val="15"/>
                <c:pt idx="0">
                  <c:v>15</c:v>
                </c:pt>
                <c:pt idx="1">
                  <c:v>10</c:v>
                </c:pt>
                <c:pt idx="2">
                  <c:v>7</c:v>
                </c:pt>
                <c:pt idx="3">
                  <c:v>13</c:v>
                </c:pt>
                <c:pt idx="4">
                  <c:v>18</c:v>
                </c:pt>
                <c:pt idx="5">
                  <c:v>11</c:v>
                </c:pt>
                <c:pt idx="6">
                  <c:v>12</c:v>
                </c:pt>
                <c:pt idx="7">
                  <c:v>7</c:v>
                </c:pt>
                <c:pt idx="8">
                  <c:v>10</c:v>
                </c:pt>
                <c:pt idx="9">
                  <c:v>9</c:v>
                </c:pt>
                <c:pt idx="10">
                  <c:v>8</c:v>
                </c:pt>
                <c:pt idx="11">
                  <c:v>5</c:v>
                </c:pt>
                <c:pt idx="12">
                  <c:v>15</c:v>
                </c:pt>
                <c:pt idx="13">
                  <c:v>9</c:v>
                </c:pt>
                <c:pt idx="14">
                  <c:v>3</c:v>
                </c:pt>
              </c:numCache>
            </c:numRef>
          </c:val>
        </c:ser>
        <c:dLbls>
          <c:showLegendKey val="0"/>
          <c:showVal val="0"/>
          <c:showCatName val="0"/>
          <c:showSerName val="0"/>
          <c:showPercent val="0"/>
          <c:showBubbleSize val="0"/>
        </c:dLbls>
        <c:gapWidth val="150"/>
        <c:axId val="112056192"/>
        <c:axId val="113139712"/>
      </c:barChart>
      <c:catAx>
        <c:axId val="112056192"/>
        <c:scaling>
          <c:orientation val="minMax"/>
        </c:scaling>
        <c:delete val="0"/>
        <c:axPos val="b"/>
        <c:numFmt formatCode="General" sourceLinked="1"/>
        <c:majorTickMark val="none"/>
        <c:minorTickMark val="none"/>
        <c:tickLblPos val="nextTo"/>
        <c:txPr>
          <a:bodyPr rot="-2700000"/>
          <a:lstStyle/>
          <a:p>
            <a:pPr>
              <a:defRPr/>
            </a:pPr>
            <a:endParaRPr lang="en-US"/>
          </a:p>
        </c:txPr>
        <c:crossAx val="113139712"/>
        <c:crosses val="autoZero"/>
        <c:auto val="1"/>
        <c:lblAlgn val="ctr"/>
        <c:lblOffset val="100"/>
        <c:noMultiLvlLbl val="0"/>
      </c:catAx>
      <c:valAx>
        <c:axId val="113139712"/>
        <c:scaling>
          <c:orientation val="minMax"/>
        </c:scaling>
        <c:delete val="0"/>
        <c:axPos val="l"/>
        <c:majorGridlines/>
        <c:numFmt formatCode="General" sourceLinked="1"/>
        <c:majorTickMark val="none"/>
        <c:minorTickMark val="none"/>
        <c:tickLblPos val="nextTo"/>
        <c:crossAx val="112056192"/>
        <c:crossesAt val="1"/>
        <c:crossBetween val="between"/>
      </c:valAx>
      <c:spPr>
        <a:solidFill>
          <a:schemeClr val="lt1"/>
        </a:solidFill>
        <a:ln w="12700" cap="flat" cmpd="sng" algn="ctr">
          <a:solidFill>
            <a:srgbClr val="0070C0"/>
          </a:solidFill>
          <a:prstDash val="solid"/>
        </a:ln>
        <a:effectLst/>
      </c:spPr>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0.78749</cdr:x>
      <cdr:y>0.71125</cdr:y>
    </cdr:from>
    <cdr:to>
      <cdr:x>0.98425</cdr:x>
      <cdr:y>1</cdr:y>
    </cdr:to>
    <cdr:sp macro="" textlink="">
      <cdr:nvSpPr>
        <cdr:cNvPr id="2" name="Oval 1"/>
        <cdr:cNvSpPr/>
      </cdr:nvSpPr>
      <cdr:spPr>
        <a:xfrm xmlns:a="http://schemas.openxmlformats.org/drawingml/2006/main">
          <a:off x="3600400" y="1951112"/>
          <a:ext cx="899592" cy="792088"/>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4800" dirty="0" smtClean="0">
              <a:solidFill>
                <a:srgbClr val="C00000"/>
              </a:solidFill>
            </a:rPr>
            <a:t>?</a:t>
          </a:r>
          <a:endParaRPr lang="en-US" sz="7200"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0.90667</cdr:x>
      <cdr:y>0.40556</cdr:y>
    </cdr:from>
    <cdr:to>
      <cdr:x>0.96</cdr:x>
      <cdr:y>0.73889</cdr:y>
    </cdr:to>
    <cdr:sp macro="" textlink="">
      <cdr:nvSpPr>
        <cdr:cNvPr id="2" name="TextBox 1"/>
        <cdr:cNvSpPr txBox="1"/>
      </cdr:nvSpPr>
      <cdr:spPr>
        <a:xfrm xmlns:a="http://schemas.openxmlformats.org/drawingml/2006/main" rot="16200000">
          <a:off x="3810000" y="1447800"/>
          <a:ext cx="914400" cy="243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a:solidFill>
                <a:srgbClr val="0070C0"/>
              </a:solidFill>
            </a:rPr>
            <a:t>First</a:t>
          </a:r>
          <a:r>
            <a:rPr lang="en-GB" sz="1200" b="1" baseline="0">
              <a:solidFill>
                <a:srgbClr val="0070C0"/>
              </a:solidFill>
            </a:rPr>
            <a:t> Semester</a:t>
          </a:r>
          <a:endParaRPr lang="en-GB" sz="1200" b="1">
            <a:solidFill>
              <a:srgbClr val="0070C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1"/>
            <a:ext cx="4302625" cy="340265"/>
          </a:xfrm>
          <a:prstGeom prst="rect">
            <a:avLst/>
          </a:prstGeom>
        </p:spPr>
        <p:txBody>
          <a:bodyPr vert="horz" lIns="91440" tIns="45720" rIns="91440" bIns="45720" rtlCol="0"/>
          <a:lstStyle>
            <a:lvl1pPr algn="r">
              <a:defRPr sz="1200"/>
            </a:lvl1pPr>
          </a:lstStyle>
          <a:p>
            <a:fld id="{37B24C08-6715-41C0-8BD9-C44A379FC2A9}" type="datetimeFigureOut">
              <a:rPr lang="en-GB" smtClean="0"/>
              <a:t>14/09/2017</a:t>
            </a:fld>
            <a:endParaRPr lang="en-GB"/>
          </a:p>
        </p:txBody>
      </p:sp>
      <p:sp>
        <p:nvSpPr>
          <p:cNvPr id="4" name="Footer Placeholder 3"/>
          <p:cNvSpPr>
            <a:spLocks noGrp="1"/>
          </p:cNvSpPr>
          <p:nvPr>
            <p:ph type="ftr" sz="quarter" idx="2"/>
          </p:nvPr>
        </p:nvSpPr>
        <p:spPr>
          <a:xfrm>
            <a:off x="1"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0E5B3F37-EF30-4C9A-AD35-E451556491B5}" type="slidenum">
              <a:rPr lang="en-GB" smtClean="0"/>
              <a:t>‹#›</a:t>
            </a:fld>
            <a:endParaRPr lang="en-GB"/>
          </a:p>
        </p:txBody>
      </p:sp>
    </p:spTree>
    <p:extLst>
      <p:ext uri="{BB962C8B-B14F-4D97-AF65-F5344CB8AC3E}">
        <p14:creationId xmlns:p14="http://schemas.microsoft.com/office/powerpoint/2010/main" val="2667262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1267" name="Rectangle 3"/>
          <p:cNvSpPr>
            <a:spLocks noGrp="1" noChangeArrowheads="1"/>
          </p:cNvSpPr>
          <p:nvPr>
            <p:ph type="dt" idx="1"/>
          </p:nvPr>
        </p:nvSpPr>
        <p:spPr bwMode="auto">
          <a:xfrm>
            <a:off x="5622800"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268"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92665" y="3228896"/>
            <a:ext cx="7941310"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70" name="Rectangle 6"/>
          <p:cNvSpPr>
            <a:spLocks noGrp="1" noChangeArrowheads="1"/>
          </p:cNvSpPr>
          <p:nvPr>
            <p:ph type="ftr" sz="quarter" idx="4"/>
          </p:nvPr>
        </p:nvSpPr>
        <p:spPr bwMode="auto">
          <a:xfrm>
            <a:off x="1" y="6456611"/>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1271" name="Rectangle 7"/>
          <p:cNvSpPr>
            <a:spLocks noGrp="1" noChangeArrowheads="1"/>
          </p:cNvSpPr>
          <p:nvPr>
            <p:ph type="sldNum" sz="quarter" idx="5"/>
          </p:nvPr>
        </p:nvSpPr>
        <p:spPr bwMode="auto">
          <a:xfrm>
            <a:off x="5622800" y="6456611"/>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C2CA66-A9CB-461C-A236-F69D99339ACF}" type="slidenum">
              <a:rPr lang="en-GB" altLang="en-US"/>
              <a:pPr/>
              <a:t>‹#›</a:t>
            </a:fld>
            <a:endParaRPr lang="en-GB" altLang="en-US"/>
          </a:p>
        </p:txBody>
      </p:sp>
    </p:spTree>
    <p:extLst>
      <p:ext uri="{BB962C8B-B14F-4D97-AF65-F5344CB8AC3E}">
        <p14:creationId xmlns:p14="http://schemas.microsoft.com/office/powerpoint/2010/main" val="41436002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GB" altLang="en-US" smtClean="0"/>
              <a:t>s</a:t>
            </a:r>
            <a:endParaRPr lang="en-GB" altLang="en-US"/>
          </a:p>
        </p:txBody>
      </p:sp>
    </p:spTree>
    <p:extLst>
      <p:ext uri="{BB962C8B-B14F-4D97-AF65-F5344CB8AC3E}">
        <p14:creationId xmlns:p14="http://schemas.microsoft.com/office/powerpoint/2010/main" val="112893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C2CA66-A9CB-461C-A236-F69D99339ACF}" type="slidenum">
              <a:rPr lang="en-GB" altLang="en-US" smtClean="0"/>
              <a:pPr/>
              <a:t>4</a:t>
            </a:fld>
            <a:endParaRPr lang="en-GB" altLang="en-US"/>
          </a:p>
        </p:txBody>
      </p:sp>
    </p:spTree>
    <p:extLst>
      <p:ext uri="{BB962C8B-B14F-4D97-AF65-F5344CB8AC3E}">
        <p14:creationId xmlns:p14="http://schemas.microsoft.com/office/powerpoint/2010/main" val="414915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04CC7D-48BF-4111-B17B-26999647446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74866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C2CA66-A9CB-461C-A236-F69D99339ACF}" type="slidenum">
              <a:rPr lang="en-GB" altLang="en-US" smtClean="0">
                <a:solidFill>
                  <a:prstClr val="black"/>
                </a:solidFill>
              </a:rPr>
              <a:pPr/>
              <a:t>17</a:t>
            </a:fld>
            <a:endParaRPr lang="en-GB" altLang="en-US">
              <a:solidFill>
                <a:prstClr val="black"/>
              </a:solidFill>
            </a:endParaRPr>
          </a:p>
        </p:txBody>
      </p:sp>
    </p:spTree>
    <p:extLst>
      <p:ext uri="{BB962C8B-B14F-4D97-AF65-F5344CB8AC3E}">
        <p14:creationId xmlns:p14="http://schemas.microsoft.com/office/powerpoint/2010/main" val="294608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i="1" dirty="0" smtClean="0">
                <a:solidFill>
                  <a:schemeClr val="bg1">
                    <a:lumMod val="50000"/>
                  </a:schemeClr>
                </a:solidFill>
              </a:rPr>
              <a:t>Existing consortium, involved countries.</a:t>
            </a:r>
          </a:p>
          <a:p>
            <a:pPr algn="ctr"/>
            <a:r>
              <a:rPr lang="en-GB" sz="1200" i="1" dirty="0" smtClean="0">
                <a:solidFill>
                  <a:schemeClr val="bg1">
                    <a:lumMod val="50000"/>
                  </a:schemeClr>
                </a:solidFill>
              </a:rPr>
              <a:t>Expertise, profiles and types of partners you are looking for.</a:t>
            </a:r>
            <a:br>
              <a:rPr lang="en-GB" sz="1200" i="1" dirty="0" smtClean="0">
                <a:solidFill>
                  <a:schemeClr val="bg1">
                    <a:lumMod val="50000"/>
                  </a:schemeClr>
                </a:solidFill>
              </a:rPr>
            </a:br>
            <a:endParaRPr lang="en-GB" sz="1200" i="1" dirty="0" smtClean="0">
              <a:solidFill>
                <a:schemeClr val="bg1">
                  <a:lumMod val="50000"/>
                </a:schemeClr>
              </a:solidFill>
            </a:endParaRPr>
          </a:p>
          <a:p>
            <a:endParaRPr lang="tr-TR" dirty="0"/>
          </a:p>
        </p:txBody>
      </p:sp>
      <p:sp>
        <p:nvSpPr>
          <p:cNvPr id="4" name="Slide Number Placeholder 3"/>
          <p:cNvSpPr>
            <a:spLocks noGrp="1"/>
          </p:cNvSpPr>
          <p:nvPr>
            <p:ph type="sldNum" sz="quarter" idx="10"/>
          </p:nvPr>
        </p:nvSpPr>
        <p:spPr/>
        <p:txBody>
          <a:bodyPr/>
          <a:lstStyle/>
          <a:p>
            <a:fld id="{1EC2CA66-A9CB-461C-A236-F69D99339ACF}" type="slidenum">
              <a:rPr lang="en-GB" altLang="en-US" smtClean="0"/>
              <a:pPr/>
              <a:t>27</a:t>
            </a:fld>
            <a:endParaRPr lang="en-GB" altLang="en-US"/>
          </a:p>
        </p:txBody>
      </p:sp>
    </p:spTree>
    <p:extLst>
      <p:ext uri="{BB962C8B-B14F-4D97-AF65-F5344CB8AC3E}">
        <p14:creationId xmlns:p14="http://schemas.microsoft.com/office/powerpoint/2010/main" val="179759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i="1" dirty="0" smtClean="0">
                <a:solidFill>
                  <a:schemeClr val="bg1">
                    <a:lumMod val="50000"/>
                  </a:schemeClr>
                </a:solidFill>
              </a:rPr>
              <a:t>Existing consortium, involved countries.</a:t>
            </a:r>
          </a:p>
          <a:p>
            <a:pPr algn="ctr"/>
            <a:r>
              <a:rPr lang="en-GB" sz="1200" i="1" dirty="0" smtClean="0">
                <a:solidFill>
                  <a:schemeClr val="bg1">
                    <a:lumMod val="50000"/>
                  </a:schemeClr>
                </a:solidFill>
              </a:rPr>
              <a:t>Expertise, profiles and types of partners you are looking for.</a:t>
            </a:r>
            <a:br>
              <a:rPr lang="en-GB" sz="1200" i="1" dirty="0" smtClean="0">
                <a:solidFill>
                  <a:schemeClr val="bg1">
                    <a:lumMod val="50000"/>
                  </a:schemeClr>
                </a:solidFill>
              </a:rPr>
            </a:br>
            <a:endParaRPr lang="en-GB" sz="1200" i="1" dirty="0" smtClean="0">
              <a:solidFill>
                <a:schemeClr val="bg1">
                  <a:lumMod val="50000"/>
                </a:schemeClr>
              </a:solidFill>
            </a:endParaRPr>
          </a:p>
          <a:p>
            <a:endParaRPr lang="tr-TR" dirty="0"/>
          </a:p>
        </p:txBody>
      </p:sp>
      <p:sp>
        <p:nvSpPr>
          <p:cNvPr id="4" name="Slide Number Placeholder 3"/>
          <p:cNvSpPr>
            <a:spLocks noGrp="1"/>
          </p:cNvSpPr>
          <p:nvPr>
            <p:ph type="sldNum" sz="quarter" idx="10"/>
          </p:nvPr>
        </p:nvSpPr>
        <p:spPr/>
        <p:txBody>
          <a:bodyPr/>
          <a:lstStyle/>
          <a:p>
            <a:fld id="{1EC2CA66-A9CB-461C-A236-F69D99339ACF}" type="slidenum">
              <a:rPr lang="en-GB" altLang="en-US" smtClean="0"/>
              <a:pPr/>
              <a:t>28</a:t>
            </a:fld>
            <a:endParaRPr lang="en-GB" altLang="en-US"/>
          </a:p>
        </p:txBody>
      </p:sp>
    </p:spTree>
    <p:extLst>
      <p:ext uri="{BB962C8B-B14F-4D97-AF65-F5344CB8AC3E}">
        <p14:creationId xmlns:p14="http://schemas.microsoft.com/office/powerpoint/2010/main" val="1797594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130425"/>
            <a:ext cx="77724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en-US" altLang="en-US" noProof="0" smtClean="0"/>
              <a:t>Click to edit Master title style</a:t>
            </a:r>
            <a:endParaRPr lang="en-GB" altLang="en-US" noProof="0" smtClean="0"/>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endParaRPr lang="en-GB" altLang="en-US" noProof="0" smtClean="0"/>
          </a:p>
        </p:txBody>
      </p:sp>
      <p:sp>
        <p:nvSpPr>
          <p:cNvPr id="18436" name="Rectangle 4"/>
          <p:cNvSpPr>
            <a:spLocks noGrp="1" noChangeArrowheads="1"/>
          </p:cNvSpPr>
          <p:nvPr>
            <p:ph type="dt" sz="half" idx="2"/>
          </p:nvPr>
        </p:nvSpPr>
        <p:spPr/>
        <p:txBody>
          <a:bodyPr/>
          <a:lstStyle>
            <a:lvl1pPr>
              <a:defRPr/>
            </a:lvl1pPr>
          </a:lstStyle>
          <a:p>
            <a:endParaRPr lang="en-GB" altLang="en-US"/>
          </a:p>
        </p:txBody>
      </p:sp>
      <p:sp>
        <p:nvSpPr>
          <p:cNvPr id="18437" name="Rectangle 5"/>
          <p:cNvSpPr>
            <a:spLocks noGrp="1" noChangeArrowheads="1"/>
          </p:cNvSpPr>
          <p:nvPr>
            <p:ph type="ftr" sz="quarter" idx="3"/>
          </p:nvPr>
        </p:nvSpPr>
        <p:spPr/>
        <p:txBody>
          <a:bodyPr/>
          <a:lstStyle>
            <a:lvl1pPr>
              <a:defRPr/>
            </a:lvl1pPr>
          </a:lstStyle>
          <a:p>
            <a:endParaRPr lang="en-GB" altLang="en-US"/>
          </a:p>
        </p:txBody>
      </p:sp>
      <p:sp>
        <p:nvSpPr>
          <p:cNvPr id="18439" name="Rectangle 7"/>
          <p:cNvSpPr>
            <a:spLocks noGrp="1" noChangeArrowheads="1"/>
          </p:cNvSpPr>
          <p:nvPr>
            <p:ph type="sldNum" sz="quarter" idx="4"/>
          </p:nvPr>
        </p:nvSpPr>
        <p:spPr>
          <a:xfrm>
            <a:off x="6553200" y="6245225"/>
            <a:ext cx="2133600" cy="476250"/>
          </a:xfrm>
        </p:spPr>
        <p:txBody>
          <a:bodyPr/>
          <a:lstStyle>
            <a:lvl1pPr>
              <a:defRPr/>
            </a:lvl1pPr>
          </a:lstStyle>
          <a:p>
            <a:fld id="{17535B04-7FE3-4FE7-936F-780DBED6C7D4}" type="slidenum">
              <a:rPr lang="en-GB" altLang="en-US"/>
              <a:pPr/>
              <a:t>‹#›</a:t>
            </a:fld>
            <a:endParaRPr lang="en-GB"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667016E-EC09-402D-9B6D-6187AC40653D}" type="slidenum">
              <a:rPr lang="en-GB" altLang="en-US"/>
              <a:pPr/>
              <a:t>‹#›</a:t>
            </a:fld>
            <a:endParaRPr lang="en-GB" altLang="en-US"/>
          </a:p>
        </p:txBody>
      </p:sp>
    </p:spTree>
    <p:extLst>
      <p:ext uri="{BB962C8B-B14F-4D97-AF65-F5344CB8AC3E}">
        <p14:creationId xmlns:p14="http://schemas.microsoft.com/office/powerpoint/2010/main" val="366523092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88913"/>
            <a:ext cx="2057400"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188913"/>
            <a:ext cx="6019800"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0A367CF-8B21-4334-8669-28CA348CE34B}" type="slidenum">
              <a:rPr lang="en-GB" altLang="en-US"/>
              <a:pPr/>
              <a:t>‹#›</a:t>
            </a:fld>
            <a:endParaRPr lang="en-GB" altLang="en-US"/>
          </a:p>
        </p:txBody>
      </p:sp>
    </p:spTree>
    <p:extLst>
      <p:ext uri="{BB962C8B-B14F-4D97-AF65-F5344CB8AC3E}">
        <p14:creationId xmlns:p14="http://schemas.microsoft.com/office/powerpoint/2010/main" val="205486813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91F1B1E-6AFE-4261-906D-D1191F0F518F}" type="slidenum">
              <a:rPr lang="en-GB" altLang="en-US"/>
              <a:pPr/>
              <a:t>‹#›</a:t>
            </a:fld>
            <a:endParaRPr lang="en-GB" altLang="en-US"/>
          </a:p>
        </p:txBody>
      </p:sp>
    </p:spTree>
    <p:extLst>
      <p:ext uri="{BB962C8B-B14F-4D97-AF65-F5344CB8AC3E}">
        <p14:creationId xmlns:p14="http://schemas.microsoft.com/office/powerpoint/2010/main" val="6762409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69D0683-8E1E-4FAC-A2B7-129323BED1DE}" type="slidenum">
              <a:rPr lang="en-GB" altLang="en-US"/>
              <a:pPr/>
              <a:t>‹#›</a:t>
            </a:fld>
            <a:endParaRPr lang="en-GB" altLang="en-US"/>
          </a:p>
        </p:txBody>
      </p:sp>
    </p:spTree>
    <p:extLst>
      <p:ext uri="{BB962C8B-B14F-4D97-AF65-F5344CB8AC3E}">
        <p14:creationId xmlns:p14="http://schemas.microsoft.com/office/powerpoint/2010/main" val="2546195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2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4B39764-904A-4B00-8DD5-C588446B7848}" type="slidenum">
              <a:rPr lang="en-GB" altLang="en-US"/>
              <a:pPr/>
              <a:t>‹#›</a:t>
            </a:fld>
            <a:endParaRPr lang="en-GB" altLang="en-US"/>
          </a:p>
        </p:txBody>
      </p:sp>
    </p:spTree>
    <p:extLst>
      <p:ext uri="{BB962C8B-B14F-4D97-AF65-F5344CB8AC3E}">
        <p14:creationId xmlns:p14="http://schemas.microsoft.com/office/powerpoint/2010/main" val="27993842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B1A550CC-E884-493F-AD26-80DAE211801A}" type="slidenum">
              <a:rPr lang="en-GB" altLang="en-US"/>
              <a:pPr/>
              <a:t>‹#›</a:t>
            </a:fld>
            <a:endParaRPr lang="en-GB" altLang="en-US"/>
          </a:p>
        </p:txBody>
      </p:sp>
    </p:spTree>
    <p:extLst>
      <p:ext uri="{BB962C8B-B14F-4D97-AF65-F5344CB8AC3E}">
        <p14:creationId xmlns:p14="http://schemas.microsoft.com/office/powerpoint/2010/main" val="31200551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D40ACC1E-F88D-4399-AD3A-9D953CE30C83}" type="slidenum">
              <a:rPr lang="en-GB" altLang="en-US"/>
              <a:pPr/>
              <a:t>‹#›</a:t>
            </a:fld>
            <a:endParaRPr lang="en-GB" altLang="en-US"/>
          </a:p>
        </p:txBody>
      </p:sp>
    </p:spTree>
    <p:extLst>
      <p:ext uri="{BB962C8B-B14F-4D97-AF65-F5344CB8AC3E}">
        <p14:creationId xmlns:p14="http://schemas.microsoft.com/office/powerpoint/2010/main" val="231454559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ACAB54CC-E810-46E3-BA81-CDDC90221C83}" type="slidenum">
              <a:rPr lang="en-GB" altLang="en-US"/>
              <a:pPr/>
              <a:t>‹#›</a:t>
            </a:fld>
            <a:endParaRPr lang="en-GB" altLang="en-US"/>
          </a:p>
        </p:txBody>
      </p:sp>
    </p:spTree>
    <p:extLst>
      <p:ext uri="{BB962C8B-B14F-4D97-AF65-F5344CB8AC3E}">
        <p14:creationId xmlns:p14="http://schemas.microsoft.com/office/powerpoint/2010/main" val="300633166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3CBA8A-51FA-4FB3-AFAE-0FF3ED630A20}" type="slidenum">
              <a:rPr lang="en-GB" altLang="en-US"/>
              <a:pPr/>
              <a:t>‹#›</a:t>
            </a:fld>
            <a:endParaRPr lang="en-GB" altLang="en-US"/>
          </a:p>
        </p:txBody>
      </p:sp>
    </p:spTree>
    <p:extLst>
      <p:ext uri="{BB962C8B-B14F-4D97-AF65-F5344CB8AC3E}">
        <p14:creationId xmlns:p14="http://schemas.microsoft.com/office/powerpoint/2010/main" val="165254686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B54B031-5DCD-4C84-BDFA-81269EC3AB35}" type="slidenum">
              <a:rPr lang="en-GB" altLang="en-US"/>
              <a:pPr/>
              <a:t>‹#›</a:t>
            </a:fld>
            <a:endParaRPr lang="en-GB" altLang="en-US"/>
          </a:p>
        </p:txBody>
      </p:sp>
    </p:spTree>
    <p:extLst>
      <p:ext uri="{BB962C8B-B14F-4D97-AF65-F5344CB8AC3E}">
        <p14:creationId xmlns:p14="http://schemas.microsoft.com/office/powerpoint/2010/main" val="16665540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611188"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5367" name="Rectangle 7"/>
          <p:cNvSpPr>
            <a:spLocks noChangeArrowheads="1"/>
          </p:cNvSpPr>
          <p:nvPr/>
        </p:nvSpPr>
        <p:spPr bwMode="auto">
          <a:xfrm>
            <a:off x="7451725" y="6584950"/>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BD17547-DBE1-4B99-9EA9-2E3A7F374022}" type="slidenum">
              <a:rPr lang="en-GB" altLang="en-US" sz="1400" b="1">
                <a:solidFill>
                  <a:schemeClr val="bg1"/>
                </a:solidFill>
              </a:rPr>
              <a:pPr algn="r"/>
              <a:t>‹#›</a:t>
            </a:fld>
            <a:endParaRPr lang="en-GB" altLang="en-US" sz="1400" b="1">
              <a:solidFill>
                <a:schemeClr val="bg1"/>
              </a:solidFill>
            </a:endParaRPr>
          </a:p>
        </p:txBody>
      </p:sp>
      <p:sp>
        <p:nvSpPr>
          <p:cNvPr id="15368" name="Rectangle 8"/>
          <p:cNvSpPr>
            <a:spLocks noGrp="1" noChangeArrowheads="1"/>
          </p:cNvSpPr>
          <p:nvPr>
            <p:ph type="sldNum" sz="quarter" idx="4"/>
          </p:nvPr>
        </p:nvSpPr>
        <p:spPr bwMode="auto">
          <a:xfrm>
            <a:off x="7451725" y="6308725"/>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B8D654AA-748F-4024-9A61-6977FA317985}" type="slidenum">
              <a:rPr lang="en-GB" altLang="en-US"/>
              <a:pPr/>
              <a:t>‹#›</a:t>
            </a:fld>
            <a:endParaRPr lang="en-GB" altLang="en-US"/>
          </a:p>
        </p:txBody>
      </p:sp>
      <p:sp>
        <p:nvSpPr>
          <p:cNvPr id="15370" name="Rectangle 10"/>
          <p:cNvSpPr>
            <a:spLocks noGrp="1" noChangeArrowheads="1"/>
          </p:cNvSpPr>
          <p:nvPr>
            <p:ph type="title"/>
          </p:nvPr>
        </p:nvSpPr>
        <p:spPr bwMode="auto">
          <a:xfrm>
            <a:off x="611188" y="188913"/>
            <a:ext cx="8229600" cy="86836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fade/>
  </p:transition>
  <p:hf hdr="0" ftr="0" dt="0"/>
  <p:txStyles>
    <p:title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p:titleStyle>
    <p:bodyStyle>
      <a:lvl1pPr marL="342900" indent="-342900" algn="l" rtl="0" eaLnBrk="1" fontAlgn="base" hangingPunct="1">
        <a:spcBef>
          <a:spcPct val="20000"/>
        </a:spcBef>
        <a:spcAft>
          <a:spcPct val="0"/>
        </a:spcAft>
        <a:buChar char="•"/>
        <a:defRPr sz="3200">
          <a:solidFill>
            <a:srgbClr val="595959"/>
          </a:solidFill>
          <a:latin typeface="+mn-lt"/>
          <a:ea typeface="+mn-ea"/>
          <a:cs typeface="+mn-cs"/>
        </a:defRPr>
      </a:lvl1pPr>
      <a:lvl2pPr marL="742950" indent="-285750" algn="l" rtl="0" eaLnBrk="1" fontAlgn="base" hangingPunct="1">
        <a:spcBef>
          <a:spcPct val="20000"/>
        </a:spcBef>
        <a:spcAft>
          <a:spcPct val="0"/>
        </a:spcAft>
        <a:buChar char="–"/>
        <a:defRPr sz="2800">
          <a:solidFill>
            <a:srgbClr val="595959"/>
          </a:solidFill>
          <a:latin typeface="+mn-lt"/>
        </a:defRPr>
      </a:lvl2pPr>
      <a:lvl3pPr marL="1143000" indent="-228600" algn="l" rtl="0" eaLnBrk="1" fontAlgn="base" hangingPunct="1">
        <a:spcBef>
          <a:spcPct val="20000"/>
        </a:spcBef>
        <a:spcAft>
          <a:spcPct val="0"/>
        </a:spcAft>
        <a:buChar char="•"/>
        <a:defRPr sz="2400">
          <a:solidFill>
            <a:srgbClr val="595959"/>
          </a:solidFill>
          <a:latin typeface="+mn-lt"/>
        </a:defRPr>
      </a:lvl3pPr>
      <a:lvl4pPr marL="1600200" indent="-228600" algn="l" rtl="0" eaLnBrk="1" fontAlgn="base" hangingPunct="1">
        <a:spcBef>
          <a:spcPct val="20000"/>
        </a:spcBef>
        <a:spcAft>
          <a:spcPct val="0"/>
        </a:spcAft>
        <a:buChar char="–"/>
        <a:defRPr sz="2000">
          <a:solidFill>
            <a:srgbClr val="595959"/>
          </a:solidFill>
          <a:latin typeface="+mn-lt"/>
        </a:defRPr>
      </a:lvl4pPr>
      <a:lvl5pPr marL="2057400" indent="-228600" algn="l" rtl="0" eaLnBrk="1" fontAlgn="base" hangingPunct="1">
        <a:spcBef>
          <a:spcPct val="20000"/>
        </a:spcBef>
        <a:spcAft>
          <a:spcPct val="0"/>
        </a:spcAft>
        <a:buChar char="»"/>
        <a:defRPr sz="2000">
          <a:solidFill>
            <a:srgbClr val="595959"/>
          </a:solidFill>
          <a:latin typeface="+mn-lt"/>
        </a:defRPr>
      </a:lvl5pPr>
      <a:lvl6pPr marL="2514600" indent="-228600" algn="l" rtl="0" eaLnBrk="1" fontAlgn="base" hangingPunct="1">
        <a:spcBef>
          <a:spcPct val="20000"/>
        </a:spcBef>
        <a:spcAft>
          <a:spcPct val="0"/>
        </a:spcAft>
        <a:buChar char="»"/>
        <a:defRPr sz="2000">
          <a:solidFill>
            <a:srgbClr val="595959"/>
          </a:solidFill>
          <a:latin typeface="+mn-lt"/>
        </a:defRPr>
      </a:lvl6pPr>
      <a:lvl7pPr marL="2971800" indent="-228600" algn="l" rtl="0" eaLnBrk="1" fontAlgn="base" hangingPunct="1">
        <a:spcBef>
          <a:spcPct val="20000"/>
        </a:spcBef>
        <a:spcAft>
          <a:spcPct val="0"/>
        </a:spcAft>
        <a:buChar char="»"/>
        <a:defRPr sz="2000">
          <a:solidFill>
            <a:srgbClr val="595959"/>
          </a:solidFill>
          <a:latin typeface="+mn-lt"/>
        </a:defRPr>
      </a:lvl7pPr>
      <a:lvl8pPr marL="3429000" indent="-228600" algn="l" rtl="0" eaLnBrk="1" fontAlgn="base" hangingPunct="1">
        <a:spcBef>
          <a:spcPct val="20000"/>
        </a:spcBef>
        <a:spcAft>
          <a:spcPct val="0"/>
        </a:spcAft>
        <a:buChar char="»"/>
        <a:defRPr sz="2000">
          <a:solidFill>
            <a:srgbClr val="595959"/>
          </a:solidFill>
          <a:latin typeface="+mn-lt"/>
        </a:defRPr>
      </a:lvl8pPr>
      <a:lvl9pPr marL="3886200" indent="-228600" algn="l" rtl="0" eaLnBrk="1" fontAlgn="base" hangingPunct="1">
        <a:spcBef>
          <a:spcPct val="20000"/>
        </a:spcBef>
        <a:spcAft>
          <a:spcPct val="0"/>
        </a:spcAft>
        <a:buChar char="»"/>
        <a:defRPr sz="2000">
          <a:solidFill>
            <a:srgbClr val="5959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8D53FB3E-8C47-4F19-A392-AFCA93838430}" type="slidenum">
              <a:rPr lang="en-GB" altLang="en-US"/>
              <a:pPr/>
              <a:t>1</a:t>
            </a:fld>
            <a:endParaRPr lang="en-GB" altLang="en-US"/>
          </a:p>
        </p:txBody>
      </p:sp>
      <p:sp>
        <p:nvSpPr>
          <p:cNvPr id="72706" name="Rectangle 2"/>
          <p:cNvSpPr>
            <a:spLocks noGrp="1" noChangeArrowheads="1"/>
          </p:cNvSpPr>
          <p:nvPr>
            <p:ph type="ctrTitle"/>
          </p:nvPr>
        </p:nvSpPr>
        <p:spPr>
          <a:xfrm>
            <a:off x="685800" y="2463031"/>
            <a:ext cx="7772400" cy="1470025"/>
          </a:xfrm>
        </p:spPr>
        <p:txBody>
          <a:bodyPr/>
          <a:lstStyle/>
          <a:p>
            <a:r>
              <a:rPr lang="en-US" altLang="en-US" dirty="0" smtClean="0"/>
              <a:t>Celtic-Plus Core Group Meeting </a:t>
            </a:r>
            <a:br>
              <a:rPr lang="en-US" altLang="en-US" dirty="0" smtClean="0"/>
            </a:br>
            <a:r>
              <a:rPr lang="en-US" altLang="en-US" dirty="0" smtClean="0"/>
              <a:t>via WebEx, 14</a:t>
            </a:r>
            <a:r>
              <a:rPr lang="en-US" altLang="en-US" baseline="30000" dirty="0" smtClean="0"/>
              <a:t>th</a:t>
            </a:r>
            <a:r>
              <a:rPr lang="en-US" altLang="en-US" dirty="0"/>
              <a:t> </a:t>
            </a:r>
            <a:r>
              <a:rPr lang="en-US" altLang="en-US" dirty="0" smtClean="0"/>
              <a:t>September 2017</a:t>
            </a:r>
            <a:endParaRPr lang="en-US" alt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Celtic Label </a:t>
            </a:r>
            <a:r>
              <a:rPr lang="en-GB" dirty="0" smtClean="0"/>
              <a:t>renewal</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10</a:t>
            </a:fld>
            <a:endParaRPr lang="en-GB" altLang="en-US" dirty="0">
              <a:solidFill>
                <a:srgbClr val="FFFFFF"/>
              </a:solidFill>
            </a:endParaRPr>
          </a:p>
        </p:txBody>
      </p:sp>
      <p:sp>
        <p:nvSpPr>
          <p:cNvPr id="3" name="TextBox 2"/>
          <p:cNvSpPr txBox="1"/>
          <p:nvPr/>
        </p:nvSpPr>
        <p:spPr>
          <a:xfrm>
            <a:off x="1331640" y="1124744"/>
            <a:ext cx="6408712" cy="4970591"/>
          </a:xfrm>
          <a:prstGeom prst="rect">
            <a:avLst/>
          </a:prstGeom>
          <a:noFill/>
        </p:spPr>
        <p:txBody>
          <a:bodyPr wrap="square" rtlCol="0">
            <a:spAutoFit/>
          </a:bodyPr>
          <a:lstStyle/>
          <a:p>
            <a:pPr algn="ctr"/>
            <a:r>
              <a:rPr lang="en-GB" sz="2000" u="sng" dirty="0" smtClean="0"/>
              <a:t>Celtic E2E approach could be an enabler for Verticals:</a:t>
            </a:r>
          </a:p>
          <a:p>
            <a:pPr marL="285750" lvl="0" indent="-285750">
              <a:buFont typeface="Arial" panose="020B0604020202020204" pitchFamily="34" charset="0"/>
              <a:buChar char="•"/>
            </a:pPr>
            <a:endParaRPr lang="en-GB" sz="1800" dirty="0" smtClean="0"/>
          </a:p>
          <a:p>
            <a:pPr marL="285750" lvl="0" indent="-285750">
              <a:lnSpc>
                <a:spcPct val="150000"/>
              </a:lnSpc>
              <a:buFont typeface="Arial" panose="020B0604020202020204" pitchFamily="34" charset="0"/>
              <a:buChar char="•"/>
            </a:pPr>
            <a:r>
              <a:rPr lang="en-GB" sz="1800" dirty="0" smtClean="0"/>
              <a:t>Automotive Telecom</a:t>
            </a:r>
          </a:p>
          <a:p>
            <a:pPr marL="285750" lvl="0" indent="-285750">
              <a:lnSpc>
                <a:spcPct val="150000"/>
              </a:lnSpc>
              <a:buFont typeface="Arial" panose="020B0604020202020204" pitchFamily="34" charset="0"/>
              <a:buChar char="•"/>
            </a:pPr>
            <a:r>
              <a:rPr lang="en-GB" sz="1800" dirty="0" err="1" smtClean="0"/>
              <a:t>Inteligent</a:t>
            </a:r>
            <a:r>
              <a:rPr lang="en-GB" sz="1800" dirty="0" smtClean="0"/>
              <a:t> Mobility</a:t>
            </a:r>
          </a:p>
          <a:p>
            <a:pPr marL="285750" lvl="0" indent="-285750">
              <a:lnSpc>
                <a:spcPct val="150000"/>
              </a:lnSpc>
              <a:buFont typeface="Arial" panose="020B0604020202020204" pitchFamily="34" charset="0"/>
              <a:buChar char="•"/>
            </a:pPr>
            <a:r>
              <a:rPr lang="en-GB" sz="1800" dirty="0" smtClean="0"/>
              <a:t>I 4.0, </a:t>
            </a:r>
          </a:p>
          <a:p>
            <a:pPr marL="285750" lvl="0" indent="-285750">
              <a:lnSpc>
                <a:spcPct val="150000"/>
              </a:lnSpc>
              <a:buFont typeface="Arial" panose="020B0604020202020204" pitchFamily="34" charset="0"/>
              <a:buChar char="•"/>
            </a:pPr>
            <a:r>
              <a:rPr lang="en-GB" sz="1800" dirty="0" smtClean="0"/>
              <a:t>E-Health</a:t>
            </a:r>
          </a:p>
          <a:p>
            <a:pPr marL="285750" lvl="0" indent="-285750">
              <a:lnSpc>
                <a:spcPct val="150000"/>
              </a:lnSpc>
              <a:buFont typeface="Arial" panose="020B0604020202020204" pitchFamily="34" charset="0"/>
              <a:buChar char="•"/>
            </a:pPr>
            <a:r>
              <a:rPr lang="en-GB" sz="1800" dirty="0" smtClean="0"/>
              <a:t>FinTech meets Telecom</a:t>
            </a:r>
          </a:p>
          <a:p>
            <a:pPr marL="285750" lvl="0" indent="-285750">
              <a:lnSpc>
                <a:spcPct val="150000"/>
              </a:lnSpc>
              <a:buFont typeface="Arial" panose="020B0604020202020204" pitchFamily="34" charset="0"/>
              <a:buChar char="•"/>
            </a:pPr>
            <a:r>
              <a:rPr lang="en-GB" sz="1800" dirty="0" smtClean="0"/>
              <a:t>Future Media</a:t>
            </a:r>
          </a:p>
          <a:p>
            <a:pPr marL="285750" lvl="0" indent="-285750">
              <a:lnSpc>
                <a:spcPct val="150000"/>
              </a:lnSpc>
              <a:buFont typeface="Arial" panose="020B0604020202020204" pitchFamily="34" charset="0"/>
              <a:buChar char="•"/>
            </a:pPr>
            <a:r>
              <a:rPr lang="en-GB" sz="1800" dirty="0" smtClean="0"/>
              <a:t>Smart Farming, Smart Power, Smart Manufacturing, Smart City…</a:t>
            </a:r>
          </a:p>
          <a:p>
            <a:pPr lvl="1">
              <a:lnSpc>
                <a:spcPct val="150000"/>
              </a:lnSpc>
            </a:pPr>
            <a:r>
              <a:rPr lang="en-GB" sz="1800" dirty="0" smtClean="0"/>
              <a:t>=&gt; Smart Everything  </a:t>
            </a:r>
          </a:p>
          <a:p>
            <a:pPr marL="285750" lvl="0" indent="-285750">
              <a:buFont typeface="Arial" panose="020B0604020202020204" pitchFamily="34" charset="0"/>
              <a:buChar char="•"/>
            </a:pPr>
            <a:endParaRPr lang="en-GB" sz="1800" dirty="0" smtClean="0"/>
          </a:p>
          <a:p>
            <a:pPr marL="285750" lvl="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133171481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60921"/>
            <a:ext cx="8229600" cy="575791"/>
          </a:xfrm>
        </p:spPr>
        <p:txBody>
          <a:bodyPr/>
          <a:lstStyle/>
          <a:p>
            <a:r>
              <a:rPr lang="de-DE" dirty="0" smtClean="0"/>
              <a:t>Cluster Guidelines</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11</a:t>
            </a:fld>
            <a:endParaRPr lang="en-GB" altLang="en-US" dirty="0">
              <a:solidFill>
                <a:srgbClr val="FFFFFF"/>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93" y="980728"/>
            <a:ext cx="8866803"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564904"/>
            <a:ext cx="7128792" cy="432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61379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12</a:t>
            </a:fld>
            <a:endParaRPr lang="en-GB" altLang="en-US" dirty="0">
              <a:solidFill>
                <a:srgbClr val="FFFF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7"/>
            <a:ext cx="5898826" cy="555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611188" y="260921"/>
            <a:ext cx="8229600" cy="575791"/>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de-DE" kern="0" smtClean="0"/>
              <a:t>Cluster Guidelines</a:t>
            </a:r>
            <a:endParaRPr lang="en-GB" kern="0" dirty="0"/>
          </a:p>
        </p:txBody>
      </p:sp>
    </p:spTree>
    <p:extLst>
      <p:ext uri="{BB962C8B-B14F-4D97-AF65-F5344CB8AC3E}">
        <p14:creationId xmlns:p14="http://schemas.microsoft.com/office/powerpoint/2010/main" val="151998148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13</a:t>
            </a:fld>
            <a:endParaRPr lang="en-GB" altLang="en-US" dirty="0">
              <a:solidFill>
                <a:srgbClr val="FFFFFF"/>
              </a:solidFill>
            </a:endParaRPr>
          </a:p>
        </p:txBody>
      </p:sp>
      <p:sp>
        <p:nvSpPr>
          <p:cNvPr id="3" name="Title 2"/>
          <p:cNvSpPr>
            <a:spLocks noGrp="1"/>
          </p:cNvSpPr>
          <p:nvPr>
            <p:ph type="title"/>
          </p:nvPr>
        </p:nvSpPr>
        <p:spPr/>
        <p:txBody>
          <a:bodyPr/>
          <a:lstStyle/>
          <a:p>
            <a:r>
              <a:rPr lang="de-DE" dirty="0" smtClean="0"/>
              <a:t>New Name</a:t>
            </a:r>
            <a:endParaRPr lang="en-GB" dirty="0"/>
          </a:p>
        </p:txBody>
      </p:sp>
      <p:sp>
        <p:nvSpPr>
          <p:cNvPr id="5" name="TextBox 4"/>
          <p:cNvSpPr txBox="1"/>
          <p:nvPr/>
        </p:nvSpPr>
        <p:spPr>
          <a:xfrm>
            <a:off x="539552" y="1786218"/>
            <a:ext cx="8280920" cy="3046988"/>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vl3pPr marL="742950" lvl="2" indent="-285750">
              <a:buFont typeface="Arial" panose="020B0604020202020204" pitchFamily="34" charset="0"/>
              <a:buChar char="•"/>
              <a:defRPr sz="2400"/>
            </a:lvl3pPr>
          </a:lstStyle>
          <a:p>
            <a:pPr marL="0" indent="0" algn="ctr">
              <a:buNone/>
            </a:pPr>
            <a:r>
              <a:rPr lang="en-GB" sz="3200" b="1" dirty="0" smtClean="0"/>
              <a:t>The Management Team proposes:</a:t>
            </a:r>
          </a:p>
          <a:p>
            <a:pPr marL="0" indent="0" algn="ctr">
              <a:buNone/>
            </a:pPr>
            <a:endParaRPr lang="en-GB" sz="3200" b="1" dirty="0"/>
          </a:p>
          <a:p>
            <a:pPr marL="0" indent="0" algn="ctr">
              <a:buNone/>
            </a:pPr>
            <a:r>
              <a:rPr lang="en-GB" sz="3200" b="1" dirty="0" smtClean="0"/>
              <a:t>Celtic-NG (Next Generation)</a:t>
            </a:r>
          </a:p>
          <a:p>
            <a:pPr marL="0" indent="0" algn="ctr">
              <a:buNone/>
            </a:pPr>
            <a:endParaRPr lang="en-GB" sz="3200" b="1" dirty="0" smtClean="0"/>
          </a:p>
          <a:p>
            <a:pPr marL="0" indent="0" algn="ctr">
              <a:buNone/>
            </a:pPr>
            <a:r>
              <a:rPr lang="en-GB" sz="3200" b="1" dirty="0" smtClean="0"/>
              <a:t>Next generation of Celtic Cluster for NG Networks, Clouds, </a:t>
            </a:r>
            <a:r>
              <a:rPr lang="en-GB" sz="3200" b="1" dirty="0" smtClean="0"/>
              <a:t>Services </a:t>
            </a:r>
            <a:r>
              <a:rPr lang="en-GB" sz="3200" b="1" dirty="0" smtClean="0"/>
              <a:t>and </a:t>
            </a:r>
            <a:r>
              <a:rPr lang="en-GB" sz="3200" b="1" dirty="0" smtClean="0"/>
              <a:t>Verticals</a:t>
            </a:r>
            <a:r>
              <a:rPr lang="en-GB" sz="3200" b="1" dirty="0" smtClean="0"/>
              <a:t>. </a:t>
            </a:r>
            <a:endParaRPr lang="en-GB" sz="3200" b="1" dirty="0"/>
          </a:p>
        </p:txBody>
      </p:sp>
    </p:spTree>
    <p:extLst>
      <p:ext uri="{BB962C8B-B14F-4D97-AF65-F5344CB8AC3E}">
        <p14:creationId xmlns:p14="http://schemas.microsoft.com/office/powerpoint/2010/main" val="173847404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Celtic Label </a:t>
            </a:r>
            <a:r>
              <a:rPr lang="en-GB" dirty="0" smtClean="0"/>
              <a:t>renewal</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14</a:t>
            </a:fld>
            <a:endParaRPr lang="en-GB" altLang="en-US" dirty="0">
              <a:solidFill>
                <a:srgbClr val="FFFFFF"/>
              </a:solidFill>
            </a:endParaRPr>
          </a:p>
        </p:txBody>
      </p:sp>
      <p:sp>
        <p:nvSpPr>
          <p:cNvPr id="3" name="TextBox 2"/>
          <p:cNvSpPr txBox="1"/>
          <p:nvPr/>
        </p:nvSpPr>
        <p:spPr>
          <a:xfrm>
            <a:off x="1320504" y="1556792"/>
            <a:ext cx="6480720" cy="4524315"/>
          </a:xfrm>
          <a:prstGeom prst="rect">
            <a:avLst/>
          </a:prstGeom>
          <a:noFill/>
        </p:spPr>
        <p:txBody>
          <a:bodyPr wrap="square" rtlCol="0">
            <a:spAutoFit/>
          </a:bodyPr>
          <a:lstStyle/>
          <a:p>
            <a:pPr fontAlgn="auto">
              <a:spcBef>
                <a:spcPts val="0"/>
              </a:spcBef>
              <a:spcAft>
                <a:spcPts val="0"/>
              </a:spcAft>
            </a:pPr>
            <a:r>
              <a:rPr lang="en-GB" sz="1800" u="sng" dirty="0" smtClean="0">
                <a:solidFill>
                  <a:srgbClr val="000000"/>
                </a:solidFill>
                <a:latin typeface="Arial"/>
              </a:rPr>
              <a:t>Deliverables:</a:t>
            </a:r>
          </a:p>
          <a:p>
            <a:pPr fontAlgn="auto">
              <a:spcBef>
                <a:spcPts val="0"/>
              </a:spcBef>
              <a:spcAft>
                <a:spcPts val="0"/>
              </a:spcAft>
            </a:pPr>
            <a:r>
              <a:rPr lang="en-GB" sz="1800" dirty="0" smtClean="0">
                <a:solidFill>
                  <a:srgbClr val="000000"/>
                </a:solidFill>
                <a:latin typeface="Arial"/>
              </a:rPr>
              <a:t>D1	Documents for October 2017 Meeting</a:t>
            </a:r>
          </a:p>
          <a:p>
            <a:pPr fontAlgn="auto">
              <a:spcBef>
                <a:spcPts val="0"/>
              </a:spcBef>
              <a:spcAft>
                <a:spcPts val="0"/>
              </a:spcAft>
            </a:pPr>
            <a:r>
              <a:rPr lang="en-GB" sz="1800" dirty="0" smtClean="0">
                <a:solidFill>
                  <a:srgbClr val="000000"/>
                </a:solidFill>
                <a:latin typeface="Arial"/>
              </a:rPr>
              <a:t>D2	Documents for March 2018 Meeting</a:t>
            </a:r>
          </a:p>
          <a:p>
            <a:pPr fontAlgn="auto">
              <a:spcBef>
                <a:spcPts val="0"/>
              </a:spcBef>
              <a:spcAft>
                <a:spcPts val="0"/>
              </a:spcAft>
            </a:pPr>
            <a:r>
              <a:rPr lang="en-GB" sz="1800" dirty="0" smtClean="0">
                <a:solidFill>
                  <a:srgbClr val="000000"/>
                </a:solidFill>
                <a:latin typeface="Arial"/>
              </a:rPr>
              <a:t>D3	Label Renewal End of June 2018</a:t>
            </a:r>
          </a:p>
          <a:p>
            <a:pPr fontAlgn="auto">
              <a:spcBef>
                <a:spcPts val="0"/>
              </a:spcBef>
              <a:spcAft>
                <a:spcPts val="0"/>
              </a:spcAft>
            </a:pPr>
            <a:endParaRPr lang="en-GB" sz="1800" dirty="0" smtClean="0">
              <a:solidFill>
                <a:srgbClr val="000000"/>
              </a:solidFill>
              <a:latin typeface="Arial"/>
            </a:endParaRPr>
          </a:p>
          <a:p>
            <a:pPr fontAlgn="auto">
              <a:spcBef>
                <a:spcPts val="0"/>
              </a:spcBef>
              <a:spcAft>
                <a:spcPts val="0"/>
              </a:spcAft>
            </a:pPr>
            <a:r>
              <a:rPr lang="en-GB" sz="1800" u="sng" dirty="0" smtClean="0">
                <a:solidFill>
                  <a:srgbClr val="000000"/>
                </a:solidFill>
                <a:latin typeface="Arial"/>
              </a:rPr>
              <a:t>Tasks:</a:t>
            </a:r>
          </a:p>
          <a:p>
            <a:pPr fontAlgn="auto">
              <a:spcBef>
                <a:spcPts val="0"/>
              </a:spcBef>
              <a:spcAft>
                <a:spcPts val="0"/>
              </a:spcAft>
            </a:pPr>
            <a:r>
              <a:rPr lang="en-GB" sz="1800" dirty="0" smtClean="0">
                <a:solidFill>
                  <a:srgbClr val="000000"/>
                </a:solidFill>
                <a:latin typeface="Arial"/>
              </a:rPr>
              <a:t>T0	Cluster Application Form</a:t>
            </a:r>
          </a:p>
          <a:p>
            <a:pPr fontAlgn="auto">
              <a:spcBef>
                <a:spcPts val="0"/>
              </a:spcBef>
              <a:spcAft>
                <a:spcPts val="0"/>
              </a:spcAft>
            </a:pPr>
            <a:r>
              <a:rPr lang="en-GB" sz="1800" dirty="0" smtClean="0">
                <a:solidFill>
                  <a:srgbClr val="000000"/>
                </a:solidFill>
                <a:latin typeface="Arial"/>
              </a:rPr>
              <a:t>T1	Updated Cluster Community Management Plan</a:t>
            </a:r>
          </a:p>
          <a:p>
            <a:pPr fontAlgn="auto">
              <a:spcBef>
                <a:spcPts val="0"/>
              </a:spcBef>
              <a:spcAft>
                <a:spcPts val="0"/>
              </a:spcAft>
            </a:pPr>
            <a:r>
              <a:rPr lang="en-GB" sz="1800" dirty="0" smtClean="0">
                <a:solidFill>
                  <a:srgbClr val="000000"/>
                </a:solidFill>
                <a:latin typeface="Arial"/>
              </a:rPr>
              <a:t>T2	Updated Legal and Management Structure Plan</a:t>
            </a:r>
          </a:p>
          <a:p>
            <a:pPr fontAlgn="auto">
              <a:spcBef>
                <a:spcPts val="0"/>
              </a:spcBef>
              <a:spcAft>
                <a:spcPts val="0"/>
              </a:spcAft>
            </a:pPr>
            <a:r>
              <a:rPr lang="en-GB" sz="1800" dirty="0" smtClean="0">
                <a:solidFill>
                  <a:srgbClr val="000000"/>
                </a:solidFill>
                <a:latin typeface="Arial"/>
              </a:rPr>
              <a:t>T3	Financial Plan</a:t>
            </a:r>
          </a:p>
          <a:p>
            <a:pPr fontAlgn="auto">
              <a:spcBef>
                <a:spcPts val="0"/>
              </a:spcBef>
              <a:spcAft>
                <a:spcPts val="0"/>
              </a:spcAft>
            </a:pPr>
            <a:r>
              <a:rPr lang="en-GB" sz="1800" dirty="0" smtClean="0">
                <a:solidFill>
                  <a:srgbClr val="000000"/>
                </a:solidFill>
                <a:latin typeface="Arial"/>
              </a:rPr>
              <a:t>T4	Updated Industrial Vision Statement</a:t>
            </a:r>
          </a:p>
          <a:p>
            <a:pPr fontAlgn="auto">
              <a:spcBef>
                <a:spcPts val="0"/>
              </a:spcBef>
              <a:spcAft>
                <a:spcPts val="0"/>
              </a:spcAft>
            </a:pPr>
            <a:r>
              <a:rPr lang="en-GB" sz="1800" dirty="0" smtClean="0">
                <a:solidFill>
                  <a:srgbClr val="000000"/>
                </a:solidFill>
                <a:latin typeface="Arial"/>
              </a:rPr>
              <a:t>T5	Updated Technology Roadmap</a:t>
            </a:r>
          </a:p>
          <a:p>
            <a:pPr fontAlgn="auto">
              <a:spcBef>
                <a:spcPts val="0"/>
              </a:spcBef>
              <a:spcAft>
                <a:spcPts val="0"/>
              </a:spcAft>
            </a:pPr>
            <a:r>
              <a:rPr lang="en-GB" sz="1800" dirty="0" smtClean="0">
                <a:solidFill>
                  <a:srgbClr val="000000"/>
                </a:solidFill>
                <a:latin typeface="Arial"/>
              </a:rPr>
              <a:t>T6	Updated Operating Plan</a:t>
            </a:r>
          </a:p>
          <a:p>
            <a:pPr fontAlgn="auto">
              <a:spcBef>
                <a:spcPts val="0"/>
              </a:spcBef>
              <a:spcAft>
                <a:spcPts val="0"/>
              </a:spcAft>
            </a:pPr>
            <a:r>
              <a:rPr lang="en-GB" sz="1800" dirty="0" smtClean="0">
                <a:solidFill>
                  <a:srgbClr val="000000"/>
                </a:solidFill>
                <a:latin typeface="Arial"/>
              </a:rPr>
              <a:t>T7	Impact Assessment</a:t>
            </a:r>
          </a:p>
          <a:p>
            <a:pPr fontAlgn="auto">
              <a:spcBef>
                <a:spcPts val="0"/>
              </a:spcBef>
              <a:spcAft>
                <a:spcPts val="0"/>
              </a:spcAft>
            </a:pPr>
            <a:r>
              <a:rPr lang="en-GB" sz="1800" dirty="0" smtClean="0">
                <a:solidFill>
                  <a:srgbClr val="000000"/>
                </a:solidFill>
                <a:latin typeface="Arial"/>
              </a:rPr>
              <a:t>T8	Activity Report</a:t>
            </a:r>
          </a:p>
          <a:p>
            <a:pPr fontAlgn="auto">
              <a:spcBef>
                <a:spcPts val="0"/>
              </a:spcBef>
              <a:spcAft>
                <a:spcPts val="0"/>
              </a:spcAft>
            </a:pPr>
            <a:endParaRPr lang="en-GB" sz="1800" dirty="0">
              <a:solidFill>
                <a:srgbClr val="000000"/>
              </a:solidFill>
              <a:latin typeface="Arial"/>
            </a:endParaRPr>
          </a:p>
        </p:txBody>
      </p:sp>
    </p:spTree>
    <p:extLst>
      <p:ext uri="{BB962C8B-B14F-4D97-AF65-F5344CB8AC3E}">
        <p14:creationId xmlns:p14="http://schemas.microsoft.com/office/powerpoint/2010/main" val="7393726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669128" y="2420888"/>
            <a:ext cx="161484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srgbClr val="FFFFFF"/>
              </a:solidFill>
            </a:endParaRPr>
          </a:p>
        </p:txBody>
      </p:sp>
      <p:sp>
        <p:nvSpPr>
          <p:cNvPr id="2" name="Title 1"/>
          <p:cNvSpPr>
            <a:spLocks noGrp="1"/>
          </p:cNvSpPr>
          <p:nvPr>
            <p:ph type="title"/>
          </p:nvPr>
        </p:nvSpPr>
        <p:spPr/>
        <p:txBody>
          <a:bodyPr/>
          <a:lstStyle/>
          <a:p>
            <a:r>
              <a:rPr lang="en-GB" dirty="0" smtClean="0"/>
              <a:t>Time table: October HLR</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15</a:t>
            </a:fld>
            <a:endParaRPr lang="en-GB" altLang="en-US" dirty="0">
              <a:solidFill>
                <a:srgbClr val="FFFFFF"/>
              </a:solidFill>
            </a:endParaRPr>
          </a:p>
        </p:txBody>
      </p:sp>
      <p:sp>
        <p:nvSpPr>
          <p:cNvPr id="5" name="Rectangle 4"/>
          <p:cNvSpPr/>
          <p:nvPr/>
        </p:nvSpPr>
        <p:spPr>
          <a:xfrm>
            <a:off x="611560" y="2564904"/>
            <a:ext cx="165618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e-DE" sz="1800" dirty="0" smtClean="0">
                <a:solidFill>
                  <a:srgbClr val="000000"/>
                </a:solidFill>
              </a:rPr>
              <a:t>First Slide Set</a:t>
            </a:r>
          </a:p>
          <a:p>
            <a:pPr algn="ctr" fontAlgn="auto">
              <a:spcBef>
                <a:spcPts val="0"/>
              </a:spcBef>
              <a:spcAft>
                <a:spcPts val="0"/>
              </a:spcAft>
            </a:pPr>
            <a:r>
              <a:rPr lang="de-DE" sz="1800" dirty="0" smtClean="0">
                <a:solidFill>
                  <a:srgbClr val="000000"/>
                </a:solidFill>
              </a:rPr>
              <a:t>12-Sept-2017</a:t>
            </a:r>
            <a:endParaRPr lang="en-GB" sz="1800" dirty="0">
              <a:solidFill>
                <a:srgbClr val="000000"/>
              </a:solidFill>
            </a:endParaRPr>
          </a:p>
        </p:txBody>
      </p:sp>
      <p:sp>
        <p:nvSpPr>
          <p:cNvPr id="6" name="Rectangle 5"/>
          <p:cNvSpPr/>
          <p:nvPr/>
        </p:nvSpPr>
        <p:spPr>
          <a:xfrm>
            <a:off x="4788024" y="3880590"/>
            <a:ext cx="165618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e-DE" sz="1800" dirty="0" smtClean="0">
                <a:solidFill>
                  <a:srgbClr val="000000"/>
                </a:solidFill>
              </a:rPr>
              <a:t>Final Slide Set</a:t>
            </a:r>
          </a:p>
          <a:p>
            <a:pPr algn="ctr" fontAlgn="auto">
              <a:spcBef>
                <a:spcPts val="0"/>
              </a:spcBef>
              <a:spcAft>
                <a:spcPts val="0"/>
              </a:spcAft>
            </a:pPr>
            <a:r>
              <a:rPr lang="de-DE" sz="1800" dirty="0" smtClean="0">
                <a:solidFill>
                  <a:srgbClr val="000000"/>
                </a:solidFill>
              </a:rPr>
              <a:t>06-Oct-2017</a:t>
            </a:r>
            <a:endParaRPr lang="en-GB" sz="1800" dirty="0">
              <a:solidFill>
                <a:srgbClr val="000000"/>
              </a:solidFill>
            </a:endParaRPr>
          </a:p>
        </p:txBody>
      </p:sp>
      <p:cxnSp>
        <p:nvCxnSpPr>
          <p:cNvPr id="8" name="Elbow Connector 7"/>
          <p:cNvCxnSpPr>
            <a:stCxn id="5" idx="3"/>
            <a:endCxn id="6" idx="1"/>
          </p:cNvCxnSpPr>
          <p:nvPr/>
        </p:nvCxnSpPr>
        <p:spPr>
          <a:xfrm>
            <a:off x="2267744" y="2960948"/>
            <a:ext cx="2520280" cy="1315686"/>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87040" y="2685251"/>
            <a:ext cx="1512168" cy="830997"/>
          </a:xfrm>
          <a:prstGeom prst="rect">
            <a:avLst/>
          </a:prstGeom>
          <a:noFill/>
        </p:spPr>
        <p:txBody>
          <a:bodyPr wrap="square" rtlCol="0">
            <a:spAutoFit/>
          </a:bodyPr>
          <a:lstStyle/>
          <a:p>
            <a:pPr fontAlgn="auto">
              <a:spcBef>
                <a:spcPts val="0"/>
              </a:spcBef>
              <a:spcAft>
                <a:spcPts val="0"/>
              </a:spcAft>
            </a:pPr>
            <a:r>
              <a:rPr lang="en-GB" sz="1200" dirty="0" smtClean="0">
                <a:solidFill>
                  <a:srgbClr val="000000"/>
                </a:solidFill>
                <a:latin typeface="Arial"/>
              </a:rPr>
              <a:t>Review:</a:t>
            </a:r>
          </a:p>
          <a:p>
            <a:pPr fontAlgn="auto">
              <a:spcBef>
                <a:spcPts val="0"/>
              </a:spcBef>
              <a:spcAft>
                <a:spcPts val="0"/>
              </a:spcAft>
            </a:pPr>
            <a:r>
              <a:rPr lang="en-GB" sz="1200" dirty="0" smtClean="0">
                <a:solidFill>
                  <a:srgbClr val="000000"/>
                </a:solidFill>
                <a:latin typeface="Arial"/>
              </a:rPr>
              <a:t>Management team, </a:t>
            </a:r>
            <a:r>
              <a:rPr lang="en-GB" sz="1200" dirty="0" smtClean="0">
                <a:solidFill>
                  <a:srgbClr val="000000"/>
                </a:solidFill>
                <a:latin typeface="Arial"/>
              </a:rPr>
              <a:t>Selected CG &amp; PA</a:t>
            </a:r>
          </a:p>
          <a:p>
            <a:pPr fontAlgn="auto">
              <a:spcBef>
                <a:spcPts val="0"/>
              </a:spcBef>
              <a:spcAft>
                <a:spcPts val="0"/>
              </a:spcAft>
            </a:pPr>
            <a:r>
              <a:rPr lang="en-GB" sz="1200" dirty="0" smtClean="0">
                <a:solidFill>
                  <a:srgbClr val="000000"/>
                </a:solidFill>
                <a:latin typeface="Arial"/>
              </a:rPr>
              <a:t>Fi Chair</a:t>
            </a:r>
            <a:endParaRPr lang="en-GB" sz="1200" dirty="0">
              <a:solidFill>
                <a:srgbClr val="000000"/>
              </a:solidFill>
              <a:latin typeface="Arial"/>
            </a:endParaRPr>
          </a:p>
        </p:txBody>
      </p:sp>
      <p:sp>
        <p:nvSpPr>
          <p:cNvPr id="10" name="Oval 9"/>
          <p:cNvSpPr/>
          <p:nvPr/>
        </p:nvSpPr>
        <p:spPr>
          <a:xfrm>
            <a:off x="7308304" y="4581128"/>
            <a:ext cx="144016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e-DE" sz="1800" dirty="0" smtClean="0">
                <a:solidFill>
                  <a:srgbClr val="000000"/>
                </a:solidFill>
              </a:rPr>
              <a:t>HLR Meeting</a:t>
            </a:r>
          </a:p>
          <a:p>
            <a:pPr algn="ctr" fontAlgn="auto">
              <a:spcBef>
                <a:spcPts val="0"/>
              </a:spcBef>
              <a:spcAft>
                <a:spcPts val="0"/>
              </a:spcAft>
            </a:pPr>
            <a:r>
              <a:rPr lang="de-DE" sz="1800" dirty="0" smtClean="0">
                <a:solidFill>
                  <a:srgbClr val="000000"/>
                </a:solidFill>
              </a:rPr>
              <a:t>17-19 </a:t>
            </a:r>
            <a:r>
              <a:rPr lang="de-DE" sz="1800" dirty="0" err="1" smtClean="0">
                <a:solidFill>
                  <a:srgbClr val="000000"/>
                </a:solidFill>
              </a:rPr>
              <a:t>Oct</a:t>
            </a:r>
            <a:r>
              <a:rPr lang="de-DE" sz="1800" dirty="0" smtClean="0">
                <a:solidFill>
                  <a:srgbClr val="000000"/>
                </a:solidFill>
              </a:rPr>
              <a:t>.</a:t>
            </a:r>
            <a:endParaRPr lang="en-GB" sz="1800" dirty="0">
              <a:solidFill>
                <a:srgbClr val="000000"/>
              </a:solidFill>
            </a:endParaRPr>
          </a:p>
        </p:txBody>
      </p:sp>
      <p:cxnSp>
        <p:nvCxnSpPr>
          <p:cNvPr id="13" name="Elbow Connector 12"/>
          <p:cNvCxnSpPr>
            <a:stCxn id="6" idx="3"/>
            <a:endCxn id="10" idx="2"/>
          </p:cNvCxnSpPr>
          <p:nvPr/>
        </p:nvCxnSpPr>
        <p:spPr>
          <a:xfrm>
            <a:off x="6444208" y="4276634"/>
            <a:ext cx="864096" cy="95256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63688" y="1196752"/>
            <a:ext cx="6408712" cy="461665"/>
          </a:xfrm>
          <a:prstGeom prst="rect">
            <a:avLst/>
          </a:prstGeom>
        </p:spPr>
        <p:txBody>
          <a:bodyPr wrap="square">
            <a:spAutoFit/>
          </a:bodyPr>
          <a:lstStyle/>
          <a:p>
            <a:r>
              <a:rPr lang="en-GB" dirty="0"/>
              <a:t>Objective: The strongest possible </a:t>
            </a:r>
            <a:r>
              <a:rPr lang="en-GB" dirty="0" smtClean="0"/>
              <a:t>statement</a:t>
            </a:r>
            <a:endParaRPr lang="en-GB" dirty="0"/>
          </a:p>
        </p:txBody>
      </p:sp>
    </p:spTree>
    <p:extLst>
      <p:ext uri="{BB962C8B-B14F-4D97-AF65-F5344CB8AC3E}">
        <p14:creationId xmlns:p14="http://schemas.microsoft.com/office/powerpoint/2010/main" val="51154958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Arrow Connector 59"/>
          <p:cNvCxnSpPr>
            <a:stCxn id="6" idx="2"/>
            <a:endCxn id="10" idx="0"/>
          </p:cNvCxnSpPr>
          <p:nvPr/>
        </p:nvCxnSpPr>
        <p:spPr>
          <a:xfrm>
            <a:off x="7920372" y="2012129"/>
            <a:ext cx="2177" cy="336108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753108" y="1052735"/>
            <a:ext cx="1084581" cy="577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srgbClr val="FFFFFF"/>
              </a:solidFill>
            </a:endParaRPr>
          </a:p>
        </p:txBody>
      </p:sp>
      <p:sp>
        <p:nvSpPr>
          <p:cNvPr id="57" name="Oval 56"/>
          <p:cNvSpPr/>
          <p:nvPr/>
        </p:nvSpPr>
        <p:spPr>
          <a:xfrm>
            <a:off x="5652120" y="2122938"/>
            <a:ext cx="1069440" cy="415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srgbClr val="FFFFFF"/>
              </a:solidFill>
            </a:endParaRPr>
          </a:p>
        </p:txBody>
      </p:sp>
      <p:sp>
        <p:nvSpPr>
          <p:cNvPr id="2" name="Title 1"/>
          <p:cNvSpPr>
            <a:spLocks noGrp="1"/>
          </p:cNvSpPr>
          <p:nvPr>
            <p:ph type="title"/>
          </p:nvPr>
        </p:nvSpPr>
        <p:spPr/>
        <p:txBody>
          <a:bodyPr/>
          <a:lstStyle/>
          <a:p>
            <a:r>
              <a:rPr lang="en-GB" dirty="0" smtClean="0"/>
              <a:t>Time table: March HLR</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16</a:t>
            </a:fld>
            <a:endParaRPr lang="en-GB" altLang="en-US" dirty="0">
              <a:solidFill>
                <a:srgbClr val="FFFFFF"/>
              </a:solidFill>
            </a:endParaRPr>
          </a:p>
        </p:txBody>
      </p:sp>
      <p:sp>
        <p:nvSpPr>
          <p:cNvPr id="5" name="Rectangle 4"/>
          <p:cNvSpPr/>
          <p:nvPr/>
        </p:nvSpPr>
        <p:spPr>
          <a:xfrm>
            <a:off x="1403648" y="1100221"/>
            <a:ext cx="2448272" cy="482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srgbClr val="000000"/>
                </a:solidFill>
              </a:rPr>
              <a:t>T0: Cluster Application Form</a:t>
            </a:r>
          </a:p>
          <a:p>
            <a:pPr algn="ctr" fontAlgn="auto">
              <a:spcBef>
                <a:spcPts val="0"/>
              </a:spcBef>
              <a:spcAft>
                <a:spcPts val="0"/>
              </a:spcAft>
            </a:pPr>
            <a:r>
              <a:rPr lang="en-GB" sz="1400" dirty="0" smtClean="0">
                <a:solidFill>
                  <a:srgbClr val="000000"/>
                </a:solidFill>
              </a:rPr>
              <a:t>Draft: 20-Sept-2017</a:t>
            </a:r>
            <a:endParaRPr lang="en-GB" sz="1400" dirty="0">
              <a:solidFill>
                <a:srgbClr val="000000"/>
              </a:solidFill>
            </a:endParaRPr>
          </a:p>
        </p:txBody>
      </p:sp>
      <p:sp>
        <p:nvSpPr>
          <p:cNvPr id="6" name="Rectangle 5"/>
          <p:cNvSpPr/>
          <p:nvPr/>
        </p:nvSpPr>
        <p:spPr>
          <a:xfrm>
            <a:off x="7092280" y="1543931"/>
            <a:ext cx="1656184" cy="468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srgbClr val="000000"/>
                </a:solidFill>
              </a:rPr>
              <a:t>T0: CAF Final</a:t>
            </a:r>
          </a:p>
          <a:p>
            <a:pPr algn="ctr" fontAlgn="auto">
              <a:spcBef>
                <a:spcPts val="0"/>
              </a:spcBef>
              <a:spcAft>
                <a:spcPts val="0"/>
              </a:spcAft>
            </a:pPr>
            <a:r>
              <a:rPr lang="en-GB" sz="1400" dirty="0" smtClean="0">
                <a:solidFill>
                  <a:srgbClr val="000000"/>
                </a:solidFill>
              </a:rPr>
              <a:t>10-Feb-2018</a:t>
            </a:r>
            <a:endParaRPr lang="en-GB" sz="1400" dirty="0">
              <a:solidFill>
                <a:srgbClr val="000000"/>
              </a:solidFill>
            </a:endParaRPr>
          </a:p>
        </p:txBody>
      </p:sp>
      <p:cxnSp>
        <p:nvCxnSpPr>
          <p:cNvPr id="8" name="Elbow Connector 7"/>
          <p:cNvCxnSpPr>
            <a:stCxn id="5" idx="3"/>
            <a:endCxn id="6" idx="1"/>
          </p:cNvCxnSpPr>
          <p:nvPr/>
        </p:nvCxnSpPr>
        <p:spPr>
          <a:xfrm>
            <a:off x="3851920" y="1341277"/>
            <a:ext cx="3240360" cy="436753"/>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60032" y="1052736"/>
            <a:ext cx="1069440" cy="577081"/>
          </a:xfrm>
          <a:prstGeom prst="rect">
            <a:avLst/>
          </a:prstGeom>
          <a:noFill/>
        </p:spPr>
        <p:txBody>
          <a:bodyPr wrap="square" rtlCol="0">
            <a:spAutoFit/>
          </a:bodyPr>
          <a:lstStyle/>
          <a:p>
            <a:pPr fontAlgn="auto">
              <a:spcBef>
                <a:spcPts val="0"/>
              </a:spcBef>
              <a:spcAft>
                <a:spcPts val="0"/>
              </a:spcAft>
            </a:pPr>
            <a:r>
              <a:rPr lang="en-GB" sz="1050" dirty="0" smtClean="0">
                <a:solidFill>
                  <a:srgbClr val="000000"/>
                </a:solidFill>
                <a:latin typeface="Arial"/>
              </a:rPr>
              <a:t>Inputs from:</a:t>
            </a:r>
          </a:p>
          <a:p>
            <a:pPr fontAlgn="auto">
              <a:spcBef>
                <a:spcPts val="0"/>
              </a:spcBef>
              <a:spcAft>
                <a:spcPts val="0"/>
              </a:spcAft>
            </a:pPr>
            <a:r>
              <a:rPr lang="en-GB" sz="1050" dirty="0" smtClean="0">
                <a:solidFill>
                  <a:srgbClr val="000000"/>
                </a:solidFill>
                <a:latin typeface="Arial"/>
              </a:rPr>
              <a:t>October HLR</a:t>
            </a:r>
          </a:p>
          <a:p>
            <a:pPr fontAlgn="auto">
              <a:spcBef>
                <a:spcPts val="0"/>
              </a:spcBef>
              <a:spcAft>
                <a:spcPts val="0"/>
              </a:spcAft>
            </a:pPr>
            <a:r>
              <a:rPr lang="en-GB" sz="1050" dirty="0" smtClean="0">
                <a:solidFill>
                  <a:srgbClr val="000000"/>
                </a:solidFill>
                <a:latin typeface="Arial"/>
              </a:rPr>
              <a:t>T1 – T8</a:t>
            </a:r>
            <a:endParaRPr lang="en-GB" sz="1050" dirty="0">
              <a:solidFill>
                <a:srgbClr val="000000"/>
              </a:solidFill>
              <a:latin typeface="Arial"/>
            </a:endParaRPr>
          </a:p>
        </p:txBody>
      </p:sp>
      <p:sp>
        <p:nvSpPr>
          <p:cNvPr id="10" name="Oval 9"/>
          <p:cNvSpPr/>
          <p:nvPr/>
        </p:nvSpPr>
        <p:spPr>
          <a:xfrm>
            <a:off x="7202469" y="5373216"/>
            <a:ext cx="144016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srgbClr val="000000"/>
                </a:solidFill>
              </a:rPr>
              <a:t>HLR Meeting</a:t>
            </a:r>
          </a:p>
          <a:p>
            <a:pPr algn="ctr" fontAlgn="auto">
              <a:spcBef>
                <a:spcPts val="0"/>
              </a:spcBef>
              <a:spcAft>
                <a:spcPts val="0"/>
              </a:spcAft>
            </a:pPr>
            <a:r>
              <a:rPr lang="en-GB" sz="1400" dirty="0" smtClean="0">
                <a:solidFill>
                  <a:srgbClr val="000000"/>
                </a:solidFill>
              </a:rPr>
              <a:t>6-8 March 2018</a:t>
            </a:r>
            <a:endParaRPr lang="en-GB" sz="1400" dirty="0">
              <a:solidFill>
                <a:srgbClr val="000000"/>
              </a:solidFill>
            </a:endParaRPr>
          </a:p>
        </p:txBody>
      </p:sp>
      <p:sp>
        <p:nvSpPr>
          <p:cNvPr id="25" name="Rectangle 24"/>
          <p:cNvSpPr/>
          <p:nvPr/>
        </p:nvSpPr>
        <p:spPr>
          <a:xfrm>
            <a:off x="3491880" y="1903339"/>
            <a:ext cx="1800200" cy="867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srgbClr val="000000"/>
                </a:solidFill>
              </a:rPr>
              <a:t>T1, T3, T6?, T7, T8:</a:t>
            </a:r>
          </a:p>
          <a:p>
            <a:pPr algn="ctr" fontAlgn="auto">
              <a:spcBef>
                <a:spcPts val="0"/>
              </a:spcBef>
              <a:spcAft>
                <a:spcPts val="0"/>
              </a:spcAft>
            </a:pPr>
            <a:r>
              <a:rPr lang="en-GB" sz="1400" dirty="0" smtClean="0">
                <a:solidFill>
                  <a:srgbClr val="000000"/>
                </a:solidFill>
              </a:rPr>
              <a:t>Draft: 25-Sept-2017</a:t>
            </a:r>
            <a:endParaRPr lang="en-GB" sz="1400" dirty="0">
              <a:solidFill>
                <a:srgbClr val="000000"/>
              </a:solidFill>
            </a:endParaRPr>
          </a:p>
        </p:txBody>
      </p:sp>
      <p:sp>
        <p:nvSpPr>
          <p:cNvPr id="26" name="Rectangle 25"/>
          <p:cNvSpPr/>
          <p:nvPr/>
        </p:nvSpPr>
        <p:spPr>
          <a:xfrm>
            <a:off x="7092280" y="2888794"/>
            <a:ext cx="1656184" cy="468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000000"/>
                </a:solidFill>
              </a:rPr>
              <a:t>T1, T3, T6?, T7, T8 10-Feb-2018</a:t>
            </a:r>
            <a:endParaRPr lang="en-GB" sz="1200" dirty="0">
              <a:solidFill>
                <a:srgbClr val="000000"/>
              </a:solidFill>
            </a:endParaRPr>
          </a:p>
        </p:txBody>
      </p:sp>
      <p:cxnSp>
        <p:nvCxnSpPr>
          <p:cNvPr id="27" name="Elbow Connector 26"/>
          <p:cNvCxnSpPr>
            <a:stCxn id="25" idx="3"/>
            <a:endCxn id="26" idx="1"/>
          </p:cNvCxnSpPr>
          <p:nvPr/>
        </p:nvCxnSpPr>
        <p:spPr>
          <a:xfrm>
            <a:off x="5292080" y="2337127"/>
            <a:ext cx="1800200" cy="785766"/>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42123" y="2129377"/>
            <a:ext cx="1069440" cy="415498"/>
          </a:xfrm>
          <a:prstGeom prst="rect">
            <a:avLst/>
          </a:prstGeom>
          <a:noFill/>
        </p:spPr>
        <p:txBody>
          <a:bodyPr wrap="square" rtlCol="0">
            <a:spAutoFit/>
          </a:bodyPr>
          <a:lstStyle/>
          <a:p>
            <a:pPr fontAlgn="auto">
              <a:spcBef>
                <a:spcPts val="0"/>
              </a:spcBef>
              <a:spcAft>
                <a:spcPts val="0"/>
              </a:spcAft>
            </a:pPr>
            <a:r>
              <a:rPr lang="en-GB" sz="1050" dirty="0" smtClean="0">
                <a:solidFill>
                  <a:srgbClr val="000000"/>
                </a:solidFill>
                <a:latin typeface="Arial"/>
              </a:rPr>
              <a:t>Management Team + ?</a:t>
            </a:r>
            <a:endParaRPr lang="en-GB" sz="1050" dirty="0">
              <a:solidFill>
                <a:srgbClr val="000000"/>
              </a:solidFill>
              <a:latin typeface="Arial"/>
            </a:endParaRPr>
          </a:p>
        </p:txBody>
      </p:sp>
      <p:sp>
        <p:nvSpPr>
          <p:cNvPr id="29" name="Rectangle 28"/>
          <p:cNvSpPr/>
          <p:nvPr/>
        </p:nvSpPr>
        <p:spPr>
          <a:xfrm>
            <a:off x="395536" y="2881837"/>
            <a:ext cx="2232248" cy="482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srgbClr val="000000"/>
                </a:solidFill>
              </a:rPr>
              <a:t>T2: Legal &amp; Management First Draft: 20-Sept-2017</a:t>
            </a:r>
            <a:endParaRPr lang="en-GB" sz="1400" dirty="0">
              <a:solidFill>
                <a:srgbClr val="000000"/>
              </a:solidFill>
            </a:endParaRPr>
          </a:p>
        </p:txBody>
      </p:sp>
      <p:sp>
        <p:nvSpPr>
          <p:cNvPr id="30" name="Rectangle 29"/>
          <p:cNvSpPr/>
          <p:nvPr/>
        </p:nvSpPr>
        <p:spPr>
          <a:xfrm>
            <a:off x="7094457" y="3742064"/>
            <a:ext cx="1656184" cy="468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srgbClr val="000000"/>
                </a:solidFill>
              </a:rPr>
              <a:t>T2: L&amp;M Final</a:t>
            </a:r>
          </a:p>
          <a:p>
            <a:pPr algn="ctr" fontAlgn="auto">
              <a:spcBef>
                <a:spcPts val="0"/>
              </a:spcBef>
              <a:spcAft>
                <a:spcPts val="0"/>
              </a:spcAft>
            </a:pPr>
            <a:r>
              <a:rPr lang="en-GB" sz="1400" dirty="0" smtClean="0">
                <a:solidFill>
                  <a:srgbClr val="000000"/>
                </a:solidFill>
              </a:rPr>
              <a:t>10-Feb-2018</a:t>
            </a:r>
            <a:endParaRPr lang="en-GB" sz="1400" dirty="0">
              <a:solidFill>
                <a:srgbClr val="000000"/>
              </a:solidFill>
            </a:endParaRPr>
          </a:p>
        </p:txBody>
      </p:sp>
      <p:sp>
        <p:nvSpPr>
          <p:cNvPr id="41" name="Flowchart: Or 40"/>
          <p:cNvSpPr/>
          <p:nvPr/>
        </p:nvSpPr>
        <p:spPr>
          <a:xfrm>
            <a:off x="3995937" y="2996952"/>
            <a:ext cx="2520279" cy="1224136"/>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smtClean="0">
                <a:solidFill>
                  <a:srgbClr val="000000"/>
                </a:solidFill>
              </a:rPr>
              <a:t>Feed back Core Group + Legal Representatives? </a:t>
            </a:r>
            <a:endParaRPr lang="en-GB" sz="1600" dirty="0">
              <a:solidFill>
                <a:srgbClr val="000000"/>
              </a:solidFill>
            </a:endParaRPr>
          </a:p>
        </p:txBody>
      </p:sp>
      <p:sp>
        <p:nvSpPr>
          <p:cNvPr id="43" name="Rectangle 42"/>
          <p:cNvSpPr/>
          <p:nvPr/>
        </p:nvSpPr>
        <p:spPr>
          <a:xfrm>
            <a:off x="395536" y="3738788"/>
            <a:ext cx="2304256" cy="482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srgbClr val="000000"/>
                </a:solidFill>
              </a:rPr>
              <a:t>T4, T5: Vision + Roadmap</a:t>
            </a:r>
          </a:p>
          <a:p>
            <a:pPr algn="ctr" fontAlgn="auto">
              <a:spcBef>
                <a:spcPts val="0"/>
              </a:spcBef>
              <a:spcAft>
                <a:spcPts val="0"/>
              </a:spcAft>
            </a:pPr>
            <a:r>
              <a:rPr lang="en-GB" sz="1400" dirty="0" smtClean="0">
                <a:solidFill>
                  <a:srgbClr val="000000"/>
                </a:solidFill>
              </a:rPr>
              <a:t>First Draft: 20-Sept-2017</a:t>
            </a:r>
            <a:endParaRPr lang="en-GB" sz="1400" dirty="0">
              <a:solidFill>
                <a:srgbClr val="000000"/>
              </a:solidFill>
            </a:endParaRPr>
          </a:p>
        </p:txBody>
      </p:sp>
      <p:sp>
        <p:nvSpPr>
          <p:cNvPr id="44" name="Rectangle 43"/>
          <p:cNvSpPr/>
          <p:nvPr/>
        </p:nvSpPr>
        <p:spPr>
          <a:xfrm>
            <a:off x="7094457" y="4599015"/>
            <a:ext cx="1656184" cy="468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srgbClr val="000000"/>
                </a:solidFill>
              </a:rPr>
              <a:t>T4, T5: V&amp;R Final</a:t>
            </a:r>
          </a:p>
          <a:p>
            <a:pPr algn="ctr" fontAlgn="auto">
              <a:spcBef>
                <a:spcPts val="0"/>
              </a:spcBef>
              <a:spcAft>
                <a:spcPts val="0"/>
              </a:spcAft>
            </a:pPr>
            <a:r>
              <a:rPr lang="en-GB" sz="1400" dirty="0" smtClean="0">
                <a:solidFill>
                  <a:srgbClr val="000000"/>
                </a:solidFill>
              </a:rPr>
              <a:t>10-Feb-2018</a:t>
            </a:r>
            <a:endParaRPr lang="en-GB" sz="1400" dirty="0">
              <a:solidFill>
                <a:srgbClr val="000000"/>
              </a:solidFill>
            </a:endParaRPr>
          </a:p>
        </p:txBody>
      </p:sp>
      <p:sp>
        <p:nvSpPr>
          <p:cNvPr id="46" name="Flowchart: Or 45"/>
          <p:cNvSpPr/>
          <p:nvPr/>
        </p:nvSpPr>
        <p:spPr>
          <a:xfrm>
            <a:off x="2915817" y="4221088"/>
            <a:ext cx="1872207" cy="1224136"/>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smtClean="0">
                <a:solidFill>
                  <a:srgbClr val="000000"/>
                </a:solidFill>
              </a:rPr>
              <a:t>Feed back Core Group + PAs</a:t>
            </a:r>
            <a:endParaRPr lang="en-GB" sz="1600" dirty="0">
              <a:solidFill>
                <a:srgbClr val="000000"/>
              </a:solidFill>
            </a:endParaRPr>
          </a:p>
        </p:txBody>
      </p:sp>
      <p:cxnSp>
        <p:nvCxnSpPr>
          <p:cNvPr id="62" name="Elbow Connector 61"/>
          <p:cNvCxnSpPr>
            <a:stCxn id="41" idx="2"/>
            <a:endCxn id="29" idx="3"/>
          </p:cNvCxnSpPr>
          <p:nvPr/>
        </p:nvCxnSpPr>
        <p:spPr>
          <a:xfrm rot="10800000">
            <a:off x="2627785" y="3122894"/>
            <a:ext cx="1368153" cy="486127"/>
          </a:xfrm>
          <a:prstGeom prst="bentConnector3">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46" idx="2"/>
          </p:cNvCxnSpPr>
          <p:nvPr/>
        </p:nvCxnSpPr>
        <p:spPr>
          <a:xfrm rot="10800000">
            <a:off x="2555777" y="4221088"/>
            <a:ext cx="360041" cy="612068"/>
          </a:xfrm>
          <a:prstGeom prst="bentConnector2">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6" idx="6"/>
            <a:endCxn id="44" idx="1"/>
          </p:cNvCxnSpPr>
          <p:nvPr/>
        </p:nvCxnSpPr>
        <p:spPr>
          <a:xfrm flipV="1">
            <a:off x="4788024" y="4833114"/>
            <a:ext cx="2306433" cy="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endCxn id="30" idx="1"/>
          </p:cNvCxnSpPr>
          <p:nvPr/>
        </p:nvCxnSpPr>
        <p:spPr>
          <a:xfrm>
            <a:off x="6516216" y="3619428"/>
            <a:ext cx="578241" cy="356735"/>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936866" y="5790455"/>
            <a:ext cx="4567168" cy="461665"/>
          </a:xfrm>
          <a:prstGeom prst="rect">
            <a:avLst/>
          </a:prstGeom>
        </p:spPr>
        <p:txBody>
          <a:bodyPr wrap="square">
            <a:spAutoFit/>
          </a:bodyPr>
          <a:lstStyle/>
          <a:p>
            <a:r>
              <a:rPr lang="en-GB" dirty="0"/>
              <a:t>Objective: </a:t>
            </a:r>
            <a:r>
              <a:rPr lang="en-GB" dirty="0" smtClean="0"/>
              <a:t>Formal application</a:t>
            </a:r>
            <a:endParaRPr lang="en-GB" dirty="0"/>
          </a:p>
        </p:txBody>
      </p:sp>
    </p:spTree>
    <p:extLst>
      <p:ext uri="{BB962C8B-B14F-4D97-AF65-F5344CB8AC3E}">
        <p14:creationId xmlns:p14="http://schemas.microsoft.com/office/powerpoint/2010/main" val="48839987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Improved</a:t>
            </a:r>
            <a:r>
              <a:rPr lang="de-DE" dirty="0" smtClean="0"/>
              <a:t> </a:t>
            </a:r>
            <a:r>
              <a:rPr lang="de-DE" dirty="0"/>
              <a:t>C</a:t>
            </a:r>
            <a:r>
              <a:rPr lang="de-DE" dirty="0" smtClean="0"/>
              <a:t>all </a:t>
            </a:r>
            <a:r>
              <a:rPr lang="de-DE" dirty="0" err="1"/>
              <a:t>P</a:t>
            </a:r>
            <a:r>
              <a:rPr lang="de-DE" dirty="0" err="1" smtClean="0"/>
              <a:t>rocess</a:t>
            </a:r>
            <a:endParaRPr lang="en-GB" dirty="0"/>
          </a:p>
        </p:txBody>
      </p:sp>
      <p:grpSp>
        <p:nvGrpSpPr>
          <p:cNvPr id="3" name="Group 2"/>
          <p:cNvGrpSpPr/>
          <p:nvPr/>
        </p:nvGrpSpPr>
        <p:grpSpPr>
          <a:xfrm>
            <a:off x="2591645" y="1070999"/>
            <a:ext cx="6137322" cy="5456192"/>
            <a:chOff x="1736448" y="1069152"/>
            <a:chExt cx="6137322" cy="5456192"/>
          </a:xfrm>
        </p:grpSpPr>
        <p:sp>
          <p:nvSpPr>
            <p:cNvPr id="6" name="Flowchart: Or 5"/>
            <p:cNvSpPr/>
            <p:nvPr/>
          </p:nvSpPr>
          <p:spPr>
            <a:xfrm>
              <a:off x="2555776" y="1628800"/>
              <a:ext cx="4392488" cy="4392488"/>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srgbClr val="FFFFFF"/>
                </a:solidFill>
              </a:endParaRPr>
            </a:p>
          </p:txBody>
        </p:sp>
        <p:sp>
          <p:nvSpPr>
            <p:cNvPr id="7" name="TextBox 6"/>
            <p:cNvSpPr txBox="1"/>
            <p:nvPr/>
          </p:nvSpPr>
          <p:spPr>
            <a:xfrm>
              <a:off x="4368741" y="1069152"/>
              <a:ext cx="766557"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Jan.</a:t>
              </a:r>
              <a:endParaRPr lang="en-GB" sz="1800" dirty="0">
                <a:solidFill>
                  <a:srgbClr val="000000"/>
                </a:solidFill>
                <a:latin typeface="Arial"/>
              </a:endParaRPr>
            </a:p>
          </p:txBody>
        </p:sp>
        <p:sp>
          <p:nvSpPr>
            <p:cNvPr id="8" name="TextBox 7"/>
            <p:cNvSpPr txBox="1"/>
            <p:nvPr/>
          </p:nvSpPr>
          <p:spPr>
            <a:xfrm>
              <a:off x="5949141" y="1484784"/>
              <a:ext cx="800219"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Feb.</a:t>
              </a:r>
              <a:endParaRPr lang="en-GB" sz="1800" dirty="0">
                <a:solidFill>
                  <a:srgbClr val="000000"/>
                </a:solidFill>
                <a:latin typeface="Arial"/>
              </a:endParaRPr>
            </a:p>
          </p:txBody>
        </p:sp>
        <p:sp>
          <p:nvSpPr>
            <p:cNvPr id="9" name="TextBox 8"/>
            <p:cNvSpPr txBox="1"/>
            <p:nvPr/>
          </p:nvSpPr>
          <p:spPr>
            <a:xfrm>
              <a:off x="6732240" y="2348880"/>
              <a:ext cx="1040670"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March</a:t>
              </a:r>
              <a:endParaRPr lang="en-GB" sz="1800" dirty="0">
                <a:solidFill>
                  <a:srgbClr val="000000"/>
                </a:solidFill>
                <a:latin typeface="Arial"/>
              </a:endParaRPr>
            </a:p>
          </p:txBody>
        </p:sp>
        <p:sp>
          <p:nvSpPr>
            <p:cNvPr id="10" name="TextBox 9"/>
            <p:cNvSpPr txBox="1"/>
            <p:nvPr/>
          </p:nvSpPr>
          <p:spPr>
            <a:xfrm>
              <a:off x="7071947" y="3594211"/>
              <a:ext cx="801823"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April</a:t>
              </a:r>
              <a:endParaRPr lang="en-GB" sz="1800" dirty="0">
                <a:solidFill>
                  <a:srgbClr val="000000"/>
                </a:solidFill>
                <a:latin typeface="Arial"/>
              </a:endParaRPr>
            </a:p>
          </p:txBody>
        </p:sp>
        <p:sp>
          <p:nvSpPr>
            <p:cNvPr id="11" name="TextBox 10"/>
            <p:cNvSpPr txBox="1"/>
            <p:nvPr/>
          </p:nvSpPr>
          <p:spPr>
            <a:xfrm>
              <a:off x="6876256" y="4725144"/>
              <a:ext cx="766557"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May</a:t>
              </a:r>
              <a:endParaRPr lang="en-GB" sz="1800" dirty="0">
                <a:solidFill>
                  <a:srgbClr val="000000"/>
                </a:solidFill>
                <a:latin typeface="Arial"/>
              </a:endParaRPr>
            </a:p>
          </p:txBody>
        </p:sp>
        <p:sp>
          <p:nvSpPr>
            <p:cNvPr id="12" name="TextBox 11"/>
            <p:cNvSpPr txBox="1"/>
            <p:nvPr/>
          </p:nvSpPr>
          <p:spPr>
            <a:xfrm>
              <a:off x="5940152" y="5703639"/>
              <a:ext cx="853119"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June</a:t>
              </a:r>
              <a:endParaRPr lang="en-GB" sz="1800" dirty="0">
                <a:solidFill>
                  <a:srgbClr val="000000"/>
                </a:solidFill>
                <a:latin typeface="Arial"/>
              </a:endParaRPr>
            </a:p>
          </p:txBody>
        </p:sp>
        <p:sp>
          <p:nvSpPr>
            <p:cNvPr id="13" name="TextBox 12"/>
            <p:cNvSpPr txBox="1"/>
            <p:nvPr/>
          </p:nvSpPr>
          <p:spPr>
            <a:xfrm>
              <a:off x="4385573" y="6063679"/>
              <a:ext cx="732893"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July</a:t>
              </a:r>
              <a:endParaRPr lang="en-GB" sz="1800" dirty="0">
                <a:solidFill>
                  <a:srgbClr val="000000"/>
                </a:solidFill>
                <a:latin typeface="Arial"/>
              </a:endParaRPr>
            </a:p>
          </p:txBody>
        </p:sp>
        <p:sp>
          <p:nvSpPr>
            <p:cNvPr id="14" name="TextBox 13"/>
            <p:cNvSpPr txBox="1"/>
            <p:nvPr/>
          </p:nvSpPr>
          <p:spPr>
            <a:xfrm>
              <a:off x="2699792" y="5703639"/>
              <a:ext cx="1143262"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August</a:t>
              </a:r>
              <a:endParaRPr lang="en-GB" sz="1800" dirty="0">
                <a:solidFill>
                  <a:srgbClr val="000000"/>
                </a:solidFill>
                <a:latin typeface="Arial"/>
              </a:endParaRPr>
            </a:p>
          </p:txBody>
        </p:sp>
        <p:sp>
          <p:nvSpPr>
            <p:cNvPr id="15" name="TextBox 14"/>
            <p:cNvSpPr txBox="1"/>
            <p:nvPr/>
          </p:nvSpPr>
          <p:spPr>
            <a:xfrm>
              <a:off x="1868989" y="4725144"/>
              <a:ext cx="902811"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Sept.</a:t>
              </a:r>
              <a:endParaRPr lang="en-GB" sz="1800" dirty="0">
                <a:solidFill>
                  <a:srgbClr val="000000"/>
                </a:solidFill>
                <a:latin typeface="Arial"/>
              </a:endParaRPr>
            </a:p>
          </p:txBody>
        </p:sp>
        <p:sp>
          <p:nvSpPr>
            <p:cNvPr id="16" name="TextBox 15"/>
            <p:cNvSpPr txBox="1"/>
            <p:nvPr/>
          </p:nvSpPr>
          <p:spPr>
            <a:xfrm>
              <a:off x="1736448" y="3594211"/>
              <a:ext cx="747320"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Oct.</a:t>
              </a:r>
              <a:endParaRPr lang="en-GB" sz="1800" dirty="0">
                <a:solidFill>
                  <a:srgbClr val="000000"/>
                </a:solidFill>
                <a:latin typeface="Arial"/>
              </a:endParaRPr>
            </a:p>
          </p:txBody>
        </p:sp>
        <p:sp>
          <p:nvSpPr>
            <p:cNvPr id="17" name="TextBox 16"/>
            <p:cNvSpPr txBox="1"/>
            <p:nvPr/>
          </p:nvSpPr>
          <p:spPr>
            <a:xfrm>
              <a:off x="2077188" y="2348879"/>
              <a:ext cx="795026"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Nov.</a:t>
              </a:r>
              <a:endParaRPr lang="en-GB" sz="1800" dirty="0">
                <a:solidFill>
                  <a:srgbClr val="000000"/>
                </a:solidFill>
                <a:latin typeface="Arial"/>
              </a:endParaRPr>
            </a:p>
          </p:txBody>
        </p:sp>
        <p:sp>
          <p:nvSpPr>
            <p:cNvPr id="18" name="TextBox 17"/>
            <p:cNvSpPr txBox="1"/>
            <p:nvPr/>
          </p:nvSpPr>
          <p:spPr>
            <a:xfrm>
              <a:off x="2873910" y="1484783"/>
              <a:ext cx="817853" cy="461665"/>
            </a:xfrm>
            <a:prstGeom prst="rect">
              <a:avLst/>
            </a:prstGeom>
            <a:noFill/>
          </p:spPr>
          <p:txBody>
            <a:bodyPr wrap="none" rtlCol="0">
              <a:spAutoFit/>
            </a:bodyPr>
            <a:lstStyle/>
            <a:p>
              <a:pPr fontAlgn="auto">
                <a:spcBef>
                  <a:spcPts val="0"/>
                </a:spcBef>
                <a:spcAft>
                  <a:spcPts val="0"/>
                </a:spcAft>
              </a:pPr>
              <a:r>
                <a:rPr lang="en-GB" sz="1800" dirty="0" smtClean="0">
                  <a:solidFill>
                    <a:srgbClr val="000000"/>
                  </a:solidFill>
                  <a:latin typeface="Arial"/>
                </a:rPr>
                <a:t>Dec.</a:t>
              </a:r>
              <a:endParaRPr lang="en-GB" sz="1800" dirty="0">
                <a:solidFill>
                  <a:srgbClr val="000000"/>
                </a:solidFill>
                <a:latin typeface="Arial"/>
              </a:endParaRPr>
            </a:p>
          </p:txBody>
        </p:sp>
        <p:sp>
          <p:nvSpPr>
            <p:cNvPr id="19" name="Minus 18"/>
            <p:cNvSpPr/>
            <p:nvPr/>
          </p:nvSpPr>
          <p:spPr>
            <a:xfrm rot="1610877">
              <a:off x="6142921" y="4220942"/>
              <a:ext cx="914400" cy="914400"/>
            </a:xfrm>
            <a:prstGeom prst="mathMinus">
              <a:avLst/>
            </a:prstGeom>
            <a:solidFill>
              <a:srgbClr val="8BC53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srgbClr val="FFFFFF"/>
                </a:solidFill>
              </a:endParaRPr>
            </a:p>
          </p:txBody>
        </p:sp>
        <p:sp>
          <p:nvSpPr>
            <p:cNvPr id="20" name="TextBox 19"/>
            <p:cNvSpPr txBox="1"/>
            <p:nvPr/>
          </p:nvSpPr>
          <p:spPr>
            <a:xfrm>
              <a:off x="5292080" y="4077072"/>
              <a:ext cx="1693092" cy="461665"/>
            </a:xfrm>
            <a:prstGeom prst="rect">
              <a:avLst/>
            </a:prstGeom>
            <a:noFill/>
          </p:spPr>
          <p:txBody>
            <a:bodyPr wrap="none" rtlCol="0">
              <a:spAutoFit/>
            </a:bodyPr>
            <a:lstStyle/>
            <a:p>
              <a:pPr fontAlgn="auto">
                <a:spcBef>
                  <a:spcPts val="0"/>
                </a:spcBef>
                <a:spcAft>
                  <a:spcPts val="0"/>
                </a:spcAft>
              </a:pPr>
              <a:r>
                <a:rPr lang="en-GB" sz="1800" dirty="0" smtClean="0">
                  <a:solidFill>
                    <a:srgbClr val="92D050"/>
                  </a:solidFill>
                  <a:latin typeface="Arial"/>
                </a:rPr>
                <a:t>Spring Call</a:t>
              </a:r>
              <a:endParaRPr lang="en-GB" sz="1800" dirty="0">
                <a:solidFill>
                  <a:srgbClr val="92D050"/>
                </a:solidFill>
                <a:latin typeface="Arial"/>
              </a:endParaRPr>
            </a:p>
          </p:txBody>
        </p:sp>
        <p:sp>
          <p:nvSpPr>
            <p:cNvPr id="21" name="Minus 20"/>
            <p:cNvSpPr/>
            <p:nvPr/>
          </p:nvSpPr>
          <p:spPr>
            <a:xfrm>
              <a:off x="2314600" y="3367842"/>
              <a:ext cx="914400" cy="914400"/>
            </a:xfrm>
            <a:prstGeom prst="mathMinus">
              <a:avLst/>
            </a:prstGeom>
            <a:solidFill>
              <a:srgbClr val="E3771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srgbClr val="FFFFFF"/>
                </a:solidFill>
              </a:endParaRPr>
            </a:p>
          </p:txBody>
        </p:sp>
        <p:sp>
          <p:nvSpPr>
            <p:cNvPr id="22" name="TextBox 21"/>
            <p:cNvSpPr txBox="1"/>
            <p:nvPr/>
          </p:nvSpPr>
          <p:spPr>
            <a:xfrm>
              <a:off x="2521868" y="3300224"/>
              <a:ext cx="1863011" cy="461665"/>
            </a:xfrm>
            <a:prstGeom prst="rect">
              <a:avLst/>
            </a:prstGeom>
            <a:noFill/>
          </p:spPr>
          <p:txBody>
            <a:bodyPr wrap="none" rtlCol="0">
              <a:spAutoFit/>
            </a:bodyPr>
            <a:lstStyle/>
            <a:p>
              <a:pPr fontAlgn="auto">
                <a:spcBef>
                  <a:spcPts val="0"/>
                </a:spcBef>
                <a:spcAft>
                  <a:spcPts val="0"/>
                </a:spcAft>
              </a:pPr>
              <a:r>
                <a:rPr lang="en-GB" sz="1800" dirty="0" smtClean="0">
                  <a:solidFill>
                    <a:srgbClr val="E3771D"/>
                  </a:solidFill>
                  <a:latin typeface="Arial"/>
                </a:rPr>
                <a:t>Autumn Call</a:t>
              </a:r>
              <a:endParaRPr lang="en-GB" sz="1800" dirty="0">
                <a:solidFill>
                  <a:srgbClr val="E3771D"/>
                </a:solidFill>
                <a:latin typeface="Arial"/>
              </a:endParaRPr>
            </a:p>
          </p:txBody>
        </p:sp>
        <p:sp>
          <p:nvSpPr>
            <p:cNvPr id="23" name="Minus 22"/>
            <p:cNvSpPr/>
            <p:nvPr/>
          </p:nvSpPr>
          <p:spPr>
            <a:xfrm rot="3218419">
              <a:off x="5581878" y="5213936"/>
              <a:ext cx="705991" cy="566370"/>
            </a:xfrm>
            <a:prstGeom prst="mathMinus">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srgbClr val="FFFFFF"/>
                </a:solidFill>
              </a:endParaRPr>
            </a:p>
          </p:txBody>
        </p:sp>
        <p:sp>
          <p:nvSpPr>
            <p:cNvPr id="24" name="TextBox 23"/>
            <p:cNvSpPr txBox="1"/>
            <p:nvPr/>
          </p:nvSpPr>
          <p:spPr>
            <a:xfrm>
              <a:off x="4322068" y="4839543"/>
              <a:ext cx="1620957" cy="707886"/>
            </a:xfrm>
            <a:prstGeom prst="rect">
              <a:avLst/>
            </a:prstGeom>
            <a:noFill/>
          </p:spPr>
          <p:txBody>
            <a:bodyPr wrap="none" rtlCol="0">
              <a:spAutoFit/>
            </a:bodyPr>
            <a:lstStyle/>
            <a:p>
              <a:pPr algn="ctr" fontAlgn="auto">
                <a:spcBef>
                  <a:spcPts val="0"/>
                </a:spcBef>
                <a:spcAft>
                  <a:spcPts val="0"/>
                </a:spcAft>
              </a:pPr>
              <a:r>
                <a:rPr lang="en-GB" sz="2000" dirty="0" smtClean="0">
                  <a:solidFill>
                    <a:srgbClr val="0070C0"/>
                  </a:solidFill>
                  <a:latin typeface="Arial"/>
                </a:rPr>
                <a:t>Abstracts for</a:t>
              </a:r>
            </a:p>
            <a:p>
              <a:pPr algn="ctr" fontAlgn="auto">
                <a:spcBef>
                  <a:spcPts val="0"/>
                </a:spcBef>
                <a:spcAft>
                  <a:spcPts val="0"/>
                </a:spcAft>
              </a:pPr>
              <a:r>
                <a:rPr lang="en-GB" sz="2000" dirty="0" smtClean="0">
                  <a:solidFill>
                    <a:srgbClr val="0070C0"/>
                  </a:solidFill>
                  <a:latin typeface="Arial"/>
                </a:rPr>
                <a:t>feedback</a:t>
              </a:r>
              <a:endParaRPr lang="en-GB" sz="2000" dirty="0">
                <a:solidFill>
                  <a:srgbClr val="0070C0"/>
                </a:solidFill>
                <a:latin typeface="Arial"/>
              </a:endParaRPr>
            </a:p>
          </p:txBody>
        </p:sp>
        <p:sp>
          <p:nvSpPr>
            <p:cNvPr id="25" name="Minus 24"/>
            <p:cNvSpPr/>
            <p:nvPr/>
          </p:nvSpPr>
          <p:spPr>
            <a:xfrm rot="17364793">
              <a:off x="5035466" y="1638645"/>
              <a:ext cx="705991" cy="566370"/>
            </a:xfrm>
            <a:prstGeom prst="mathMinus">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srgbClr val="FFFFFF"/>
                </a:solidFill>
              </a:endParaRPr>
            </a:p>
          </p:txBody>
        </p:sp>
        <p:sp>
          <p:nvSpPr>
            <p:cNvPr id="26" name="TextBox 25"/>
            <p:cNvSpPr txBox="1"/>
            <p:nvPr/>
          </p:nvSpPr>
          <p:spPr>
            <a:xfrm>
              <a:off x="3750751" y="1716048"/>
              <a:ext cx="1620957" cy="707886"/>
            </a:xfrm>
            <a:prstGeom prst="rect">
              <a:avLst/>
            </a:prstGeom>
            <a:noFill/>
          </p:spPr>
          <p:txBody>
            <a:bodyPr wrap="none" rtlCol="0">
              <a:spAutoFit/>
            </a:bodyPr>
            <a:lstStyle/>
            <a:p>
              <a:pPr algn="ctr" fontAlgn="auto">
                <a:spcBef>
                  <a:spcPts val="0"/>
                </a:spcBef>
                <a:spcAft>
                  <a:spcPts val="0"/>
                </a:spcAft>
              </a:pPr>
              <a:r>
                <a:rPr lang="en-GB" sz="2000" dirty="0" smtClean="0">
                  <a:solidFill>
                    <a:srgbClr val="0070C0"/>
                  </a:solidFill>
                  <a:latin typeface="Arial"/>
                </a:rPr>
                <a:t>Abstracts for</a:t>
              </a:r>
            </a:p>
            <a:p>
              <a:pPr algn="ctr" fontAlgn="auto">
                <a:spcBef>
                  <a:spcPts val="0"/>
                </a:spcBef>
                <a:spcAft>
                  <a:spcPts val="0"/>
                </a:spcAft>
              </a:pPr>
              <a:r>
                <a:rPr lang="en-GB" sz="2000" dirty="0" smtClean="0">
                  <a:solidFill>
                    <a:srgbClr val="0070C0"/>
                  </a:solidFill>
                  <a:latin typeface="Arial"/>
                </a:rPr>
                <a:t>feedback</a:t>
              </a:r>
              <a:endParaRPr lang="en-GB" sz="2000" dirty="0">
                <a:solidFill>
                  <a:srgbClr val="0070C0"/>
                </a:solidFill>
                <a:latin typeface="Arial"/>
              </a:endParaRPr>
            </a:p>
          </p:txBody>
        </p:sp>
      </p:grpSp>
      <p:sp>
        <p:nvSpPr>
          <p:cNvPr id="27" name="TextBox 26"/>
          <p:cNvSpPr txBox="1"/>
          <p:nvPr/>
        </p:nvSpPr>
        <p:spPr>
          <a:xfrm>
            <a:off x="107504" y="1772816"/>
            <a:ext cx="2337924" cy="5078313"/>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1800" dirty="0" smtClean="0">
                <a:solidFill>
                  <a:srgbClr val="000000"/>
                </a:solidFill>
                <a:latin typeface="Arial"/>
              </a:rPr>
              <a:t>Reduce the hurdle to first feedback</a:t>
            </a:r>
          </a:p>
          <a:p>
            <a:pPr marL="285750" indent="-285750" fontAlgn="auto">
              <a:spcBef>
                <a:spcPts val="0"/>
              </a:spcBef>
              <a:spcAft>
                <a:spcPts val="0"/>
              </a:spcAft>
              <a:buFont typeface="Arial" panose="020B0604020202020204" pitchFamily="34" charset="0"/>
              <a:buChar char="•"/>
            </a:pPr>
            <a:r>
              <a:rPr lang="en-GB" sz="1800" dirty="0" smtClean="0">
                <a:solidFill>
                  <a:srgbClr val="000000"/>
                </a:solidFill>
                <a:latin typeface="Arial"/>
              </a:rPr>
              <a:t>For some Celtic participants the elaboration of a full proposal without prior feed back on the validity of their idea might be considered as too risky.</a:t>
            </a:r>
          </a:p>
          <a:p>
            <a:pPr marL="285750" indent="-285750" fontAlgn="auto">
              <a:spcBef>
                <a:spcPts val="0"/>
              </a:spcBef>
              <a:spcAft>
                <a:spcPts val="0"/>
              </a:spcAft>
              <a:buFont typeface="Arial" panose="020B0604020202020204" pitchFamily="34" charset="0"/>
              <a:buChar char="•"/>
            </a:pPr>
            <a:r>
              <a:rPr lang="en-GB" sz="1800" dirty="0" smtClean="0">
                <a:solidFill>
                  <a:srgbClr val="000000"/>
                </a:solidFill>
                <a:latin typeface="Arial"/>
              </a:rPr>
              <a:t>Proposal: formalise a </a:t>
            </a:r>
            <a:r>
              <a:rPr lang="en-GB" sz="1800" dirty="0">
                <a:solidFill>
                  <a:srgbClr val="000000"/>
                </a:solidFill>
                <a:latin typeface="Arial"/>
              </a:rPr>
              <a:t>GoE </a:t>
            </a:r>
            <a:r>
              <a:rPr lang="en-GB" sz="1800" dirty="0" smtClean="0">
                <a:solidFill>
                  <a:srgbClr val="000000"/>
                </a:solidFill>
                <a:latin typeface="Arial"/>
              </a:rPr>
              <a:t>feedback loop based on abstracts before the call deadline    </a:t>
            </a:r>
            <a:endParaRPr lang="en-GB" sz="1800" dirty="0">
              <a:solidFill>
                <a:srgbClr val="000000"/>
              </a:solidFill>
              <a:latin typeface="Arial"/>
            </a:endParaRPr>
          </a:p>
        </p:txBody>
      </p:sp>
      <p:sp>
        <p:nvSpPr>
          <p:cNvPr id="28" name="TextBox 27"/>
          <p:cNvSpPr txBox="1"/>
          <p:nvPr/>
        </p:nvSpPr>
        <p:spPr>
          <a:xfrm>
            <a:off x="253721" y="1484784"/>
            <a:ext cx="2376264" cy="369332"/>
          </a:xfrm>
          <a:prstGeom prst="rect">
            <a:avLst/>
          </a:prstGeom>
          <a:noFill/>
        </p:spPr>
        <p:txBody>
          <a:bodyPr wrap="square" rtlCol="0">
            <a:spAutoFit/>
          </a:bodyPr>
          <a:lstStyle/>
          <a:p>
            <a:pPr fontAlgn="auto">
              <a:spcBef>
                <a:spcPts val="0"/>
              </a:spcBef>
              <a:spcAft>
                <a:spcPts val="0"/>
              </a:spcAft>
            </a:pPr>
            <a:r>
              <a:rPr lang="de-DE" sz="1800" b="1" dirty="0" smtClean="0">
                <a:solidFill>
                  <a:srgbClr val="000000"/>
                </a:solidFill>
                <a:latin typeface="Arial"/>
              </a:rPr>
              <a:t>Goal: </a:t>
            </a:r>
          </a:p>
        </p:txBody>
      </p:sp>
    </p:spTree>
    <p:extLst>
      <p:ext uri="{BB962C8B-B14F-4D97-AF65-F5344CB8AC3E}">
        <p14:creationId xmlns:p14="http://schemas.microsoft.com/office/powerpoint/2010/main" val="32660984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868362"/>
          </a:xfrm>
        </p:spPr>
        <p:txBody>
          <a:bodyPr/>
          <a:lstStyle/>
          <a:p>
            <a:r>
              <a:rPr lang="en-GB" sz="3200" dirty="0" smtClean="0"/>
              <a:t>BMBF Meeting on 6</a:t>
            </a:r>
            <a:r>
              <a:rPr lang="en-GB" sz="3200" baseline="30000" dirty="0" smtClean="0"/>
              <a:t>th</a:t>
            </a:r>
            <a:r>
              <a:rPr lang="en-GB" sz="3200" dirty="0" smtClean="0"/>
              <a:t> of July</a:t>
            </a:r>
            <a:endParaRPr lang="en-GB" sz="3200"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18</a:t>
            </a:fld>
            <a:endParaRPr lang="en-GB" altLang="en-US" dirty="0">
              <a:solidFill>
                <a:srgbClr val="FFFFFF"/>
              </a:solidFill>
            </a:endParaRPr>
          </a:p>
        </p:txBody>
      </p:sp>
      <p:sp>
        <p:nvSpPr>
          <p:cNvPr id="3" name="TextBox 2"/>
          <p:cNvSpPr txBox="1"/>
          <p:nvPr/>
        </p:nvSpPr>
        <p:spPr>
          <a:xfrm>
            <a:off x="539552" y="1319564"/>
            <a:ext cx="8208912" cy="5493812"/>
          </a:xfrm>
          <a:prstGeom prst="rect">
            <a:avLst/>
          </a:prstGeom>
          <a:noFill/>
        </p:spPr>
        <p:txBody>
          <a:bodyPr wrap="square" rtlCol="0">
            <a:spAutoFit/>
          </a:bodyPr>
          <a:lstStyle/>
          <a:p>
            <a:pPr lvl="0" algn="ctr">
              <a:spcBef>
                <a:spcPts val="600"/>
              </a:spcBef>
              <a:spcAft>
                <a:spcPts val="300"/>
              </a:spcAft>
            </a:pPr>
            <a:r>
              <a:rPr lang="en-GB" u="sng" dirty="0" smtClean="0">
                <a:latin typeface="Arial"/>
                <a:ea typeface="Times New Roman"/>
                <a:cs typeface="Calibri"/>
              </a:rPr>
              <a:t>Experts discussion on the future form of EUREKA Clusters</a:t>
            </a:r>
          </a:p>
          <a:p>
            <a:pPr lvl="0">
              <a:spcAft>
                <a:spcPts val="300"/>
              </a:spcAft>
            </a:pPr>
            <a:r>
              <a:rPr lang="en-GB" sz="2000" dirty="0" smtClean="0">
                <a:latin typeface="Arial"/>
                <a:ea typeface="Times New Roman"/>
                <a:cs typeface="Calibri"/>
              </a:rPr>
              <a:t>German HLR Mrs Susanne Burger called for this meeting.</a:t>
            </a:r>
          </a:p>
          <a:p>
            <a:pPr lvl="0">
              <a:spcAft>
                <a:spcPts val="300"/>
              </a:spcAft>
            </a:pPr>
            <a:r>
              <a:rPr lang="en-GB" sz="2000" u="sng" dirty="0" smtClean="0">
                <a:latin typeface="Arial"/>
                <a:ea typeface="Times New Roman"/>
                <a:cs typeface="Calibri"/>
              </a:rPr>
              <a:t>Main findings:</a:t>
            </a:r>
          </a:p>
          <a:p>
            <a:pPr marL="285750" lvl="0" indent="-285750">
              <a:spcAft>
                <a:spcPts val="300"/>
              </a:spcAft>
              <a:buFont typeface="Arial" panose="020B0604020202020204" pitchFamily="34" charset="0"/>
              <a:buChar char="•"/>
            </a:pPr>
            <a:r>
              <a:rPr lang="en-GB" sz="1800" dirty="0">
                <a:latin typeface="Arial"/>
                <a:ea typeface="Times New Roman"/>
                <a:cs typeface="Calibri"/>
              </a:rPr>
              <a:t>T</a:t>
            </a:r>
            <a:r>
              <a:rPr lang="en-GB" sz="1800" dirty="0" smtClean="0">
                <a:latin typeface="Arial"/>
                <a:ea typeface="Times New Roman"/>
                <a:cs typeface="Calibri"/>
              </a:rPr>
              <a:t>he ministry was astonished how bad the EU program and ECSEL were rated by the panel of industry representatives. Typical </a:t>
            </a:r>
            <a:r>
              <a:rPr lang="en-GB" sz="1800" dirty="0">
                <a:latin typeface="Arial"/>
                <a:ea typeface="Times New Roman"/>
                <a:cs typeface="Calibri"/>
              </a:rPr>
              <a:t>for </a:t>
            </a:r>
            <a:r>
              <a:rPr lang="en-GB" sz="1800" dirty="0" smtClean="0">
                <a:latin typeface="Arial"/>
                <a:ea typeface="Times New Roman"/>
                <a:cs typeface="Calibri"/>
              </a:rPr>
              <a:t>this was the statement from Norbert </a:t>
            </a:r>
            <a:r>
              <a:rPr lang="en-GB" sz="1800" dirty="0" err="1" smtClean="0">
                <a:latin typeface="Arial"/>
                <a:ea typeface="Times New Roman"/>
                <a:cs typeface="Calibri"/>
              </a:rPr>
              <a:t>Fabricius</a:t>
            </a:r>
            <a:r>
              <a:rPr lang="en-GB" sz="1800" dirty="0" smtClean="0">
                <a:latin typeface="Arial"/>
                <a:ea typeface="Times New Roman"/>
                <a:cs typeface="Calibri"/>
              </a:rPr>
              <a:t> from Karlsruhe </a:t>
            </a:r>
            <a:r>
              <a:rPr lang="en-GB" sz="1800" dirty="0" err="1" smtClean="0">
                <a:latin typeface="Arial"/>
                <a:ea typeface="Times New Roman"/>
                <a:cs typeface="Calibri"/>
              </a:rPr>
              <a:t>Institut</a:t>
            </a:r>
            <a:r>
              <a:rPr lang="en-GB" sz="1800" dirty="0" smtClean="0">
                <a:latin typeface="Arial"/>
                <a:ea typeface="Times New Roman"/>
                <a:cs typeface="Calibri"/>
              </a:rPr>
              <a:t> of Technology: “How desperate must one be to write research proposals with a chance of success of 10 %”. </a:t>
            </a:r>
            <a:endParaRPr lang="en-GB" sz="2000" dirty="0" smtClean="0">
              <a:latin typeface="Arial"/>
              <a:ea typeface="Times New Roman"/>
              <a:cs typeface="Calibri"/>
            </a:endParaRPr>
          </a:p>
          <a:p>
            <a:pPr marL="285750" indent="-285750">
              <a:spcAft>
                <a:spcPts val="300"/>
              </a:spcAft>
              <a:buFont typeface="Arial" panose="020B0604020202020204" pitchFamily="34" charset="0"/>
              <a:buChar char="•"/>
            </a:pPr>
            <a:r>
              <a:rPr lang="en-GB" sz="1800" dirty="0">
                <a:latin typeface="Arial"/>
                <a:ea typeface="Times New Roman"/>
                <a:cs typeface="Calibri"/>
              </a:rPr>
              <a:t>A strong need for a mayor lobbying action in Italy has be identified and seen as the mayor priority of the moment. Mrs Burger will try to put it on the agenda for the ministerial meeting that will take place in Helsinki. In this context the renewed interest from Paolo Secondo Crosta new Core Group member from Italtel comes exactly at the right moment</a:t>
            </a:r>
            <a:r>
              <a:rPr lang="en-GB" sz="1800" dirty="0" smtClean="0">
                <a:latin typeface="Arial"/>
                <a:ea typeface="Times New Roman"/>
                <a:cs typeface="Calibri"/>
              </a:rPr>
              <a:t>.</a:t>
            </a:r>
            <a:endParaRPr lang="en-GB" sz="2000" dirty="0" smtClean="0">
              <a:latin typeface="Arial"/>
              <a:ea typeface="Times New Roman"/>
              <a:cs typeface="Calibri"/>
            </a:endParaRPr>
          </a:p>
          <a:p>
            <a:pPr marL="285750" lvl="0" indent="-285750">
              <a:spcAft>
                <a:spcPts val="300"/>
              </a:spcAft>
              <a:buFont typeface="Arial" panose="020B0604020202020204" pitchFamily="34" charset="0"/>
              <a:buChar char="•"/>
            </a:pPr>
            <a:r>
              <a:rPr lang="en-GB" sz="1800" dirty="0">
                <a:latin typeface="Arial"/>
                <a:ea typeface="Times New Roman"/>
                <a:cs typeface="Calibri"/>
              </a:rPr>
              <a:t>Very interesting is also the proposal the FP9 should focus on </a:t>
            </a:r>
            <a:r>
              <a:rPr lang="en-GB" sz="1800" dirty="0" smtClean="0">
                <a:latin typeface="Arial"/>
                <a:ea typeface="Times New Roman"/>
                <a:cs typeface="Calibri"/>
              </a:rPr>
              <a:t>questions </a:t>
            </a:r>
            <a:r>
              <a:rPr lang="en-GB" sz="1800" dirty="0">
                <a:latin typeface="Arial"/>
                <a:ea typeface="Times New Roman"/>
                <a:cs typeface="Calibri"/>
              </a:rPr>
              <a:t>that are relevant for Europe on a larger scale, and the EUREKA should focus on </a:t>
            </a:r>
            <a:r>
              <a:rPr lang="en-GB" sz="1800" dirty="0" smtClean="0">
                <a:latin typeface="Arial"/>
                <a:ea typeface="Times New Roman"/>
                <a:cs typeface="Calibri"/>
              </a:rPr>
              <a:t>questions </a:t>
            </a:r>
            <a:r>
              <a:rPr lang="en-GB" sz="1800" dirty="0">
                <a:latin typeface="Arial"/>
                <a:ea typeface="Times New Roman"/>
                <a:cs typeface="Calibri"/>
              </a:rPr>
              <a:t>that are of interest of a limited number of member States </a:t>
            </a:r>
            <a:r>
              <a:rPr lang="en-GB" sz="1800" dirty="0" smtClean="0">
                <a:latin typeface="Arial"/>
                <a:ea typeface="Times New Roman"/>
                <a:cs typeface="Calibri"/>
              </a:rPr>
              <a:t>wanting </a:t>
            </a:r>
            <a:r>
              <a:rPr lang="en-GB" sz="1800" dirty="0">
                <a:latin typeface="Arial"/>
                <a:ea typeface="Times New Roman"/>
                <a:cs typeface="Calibri"/>
              </a:rPr>
              <a:t>to progress on a given </a:t>
            </a:r>
            <a:r>
              <a:rPr lang="en-GB" sz="1800" dirty="0" smtClean="0">
                <a:latin typeface="Arial"/>
                <a:ea typeface="Times New Roman"/>
                <a:cs typeface="Calibri"/>
              </a:rPr>
              <a:t>subject (like </a:t>
            </a:r>
            <a:r>
              <a:rPr lang="en-GB" sz="1800" dirty="0">
                <a:latin typeface="Arial"/>
                <a:ea typeface="Times New Roman"/>
                <a:cs typeface="Calibri"/>
              </a:rPr>
              <a:t>this is done in </a:t>
            </a:r>
            <a:r>
              <a:rPr lang="en-GB" sz="1800" dirty="0" smtClean="0">
                <a:latin typeface="Arial"/>
                <a:ea typeface="Times New Roman"/>
                <a:cs typeface="Calibri"/>
              </a:rPr>
              <a:t>SENDATE).</a:t>
            </a:r>
            <a:endParaRPr lang="en-GB" sz="1800" dirty="0">
              <a:latin typeface="Arial"/>
              <a:ea typeface="Times New Roman"/>
              <a:cs typeface="Calibri"/>
            </a:endParaRPr>
          </a:p>
          <a:p>
            <a:pPr lvl="0">
              <a:spcAft>
                <a:spcPts val="300"/>
              </a:spcAft>
            </a:pPr>
            <a:endParaRPr lang="en-GB" sz="2000" dirty="0" smtClean="0">
              <a:latin typeface="Arial"/>
              <a:ea typeface="Times New Roman"/>
              <a:cs typeface="Calibri"/>
            </a:endParaRPr>
          </a:p>
        </p:txBody>
      </p:sp>
    </p:spTree>
    <p:extLst>
      <p:ext uri="{BB962C8B-B14F-4D97-AF65-F5344CB8AC3E}">
        <p14:creationId xmlns:p14="http://schemas.microsoft.com/office/powerpoint/2010/main" val="368191542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868362"/>
          </a:xfrm>
        </p:spPr>
        <p:txBody>
          <a:bodyPr/>
          <a:lstStyle/>
          <a:p>
            <a:r>
              <a:rPr lang="en-GB" dirty="0" smtClean="0"/>
              <a:t>Celtic-Plus Projects</a:t>
            </a:r>
            <a:endParaRPr lang="en-GB" dirty="0"/>
          </a:p>
        </p:txBody>
      </p:sp>
      <p:sp>
        <p:nvSpPr>
          <p:cNvPr id="12" name="TextBox 11"/>
          <p:cNvSpPr txBox="1"/>
          <p:nvPr/>
        </p:nvSpPr>
        <p:spPr>
          <a:xfrm>
            <a:off x="539552" y="4077072"/>
            <a:ext cx="8208912" cy="2308324"/>
          </a:xfrm>
          <a:prstGeom prst="rect">
            <a:avLst/>
          </a:prstGeom>
          <a:noFill/>
        </p:spPr>
        <p:txBody>
          <a:bodyPr wrap="square" rtlCol="0">
            <a:spAutoFit/>
          </a:bodyPr>
          <a:lstStyle/>
          <a:p>
            <a:pPr marL="285750" indent="-285750">
              <a:buFont typeface="Arial" panose="020B0604020202020204" pitchFamily="34" charset="0"/>
              <a:buChar char="•"/>
            </a:pPr>
            <a:r>
              <a:rPr lang="en-GB" sz="1800" dirty="0"/>
              <a:t>6</a:t>
            </a:r>
            <a:r>
              <a:rPr lang="en-GB" sz="1800" dirty="0" smtClean="0"/>
              <a:t> projects will finish in 2017</a:t>
            </a:r>
          </a:p>
          <a:p>
            <a:endParaRPr lang="en-GB" sz="1800" dirty="0" smtClean="0"/>
          </a:p>
          <a:p>
            <a:pPr marL="285750" indent="-285750">
              <a:buFont typeface="Arial" panose="020B0604020202020204" pitchFamily="34" charset="0"/>
              <a:buChar char="•"/>
            </a:pPr>
            <a:r>
              <a:rPr lang="en-GB" sz="1800" dirty="0" smtClean="0"/>
              <a:t>10 </a:t>
            </a:r>
            <a:r>
              <a:rPr lang="en-GB" sz="1800" dirty="0"/>
              <a:t>projects with a budget of </a:t>
            </a:r>
            <a:r>
              <a:rPr lang="en-GB" sz="1800" dirty="0" smtClean="0"/>
              <a:t>77 </a:t>
            </a:r>
            <a:r>
              <a:rPr lang="en-GB" sz="1800" dirty="0"/>
              <a:t>M€ are in the set-up phase; the big challenge is to get </a:t>
            </a:r>
            <a:r>
              <a:rPr lang="en-GB" sz="1800" dirty="0" smtClean="0"/>
              <a:t>these </a:t>
            </a:r>
            <a:r>
              <a:rPr lang="en-GB" sz="1800" dirty="0"/>
              <a:t>projects funded</a:t>
            </a:r>
            <a:r>
              <a:rPr lang="en-GB" sz="1800" dirty="0" smtClean="0"/>
              <a:t>.</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Up to now 3 projects started in 2017 and the SE participation in SENDATE-</a:t>
            </a:r>
            <a:r>
              <a:rPr lang="en-GB" sz="1800" dirty="0" err="1" smtClean="0"/>
              <a:t>Ficus</a:t>
            </a:r>
            <a:r>
              <a:rPr lang="en-GB" sz="1800" dirty="0" smtClean="0"/>
              <a:t> has been decided, 21 projects (including </a:t>
            </a:r>
            <a:r>
              <a:rPr lang="en-GB" sz="1800" dirty="0" err="1" smtClean="0"/>
              <a:t>Wins@HI</a:t>
            </a:r>
            <a:r>
              <a:rPr lang="en-GB" sz="1800" dirty="0"/>
              <a:t>) with a total Budget of 165 M</a:t>
            </a:r>
            <a:r>
              <a:rPr lang="en-GB" sz="1800" dirty="0" smtClean="0"/>
              <a:t>€ </a:t>
            </a:r>
            <a:r>
              <a:rPr lang="en-GB" sz="1800" dirty="0" smtClean="0"/>
              <a:t>are </a:t>
            </a:r>
            <a:r>
              <a:rPr lang="en-GB" sz="1800" dirty="0" smtClean="0"/>
              <a:t>currently running</a:t>
            </a:r>
            <a:r>
              <a:rPr lang="en-GB" sz="1800" dirty="0"/>
              <a:t>. </a:t>
            </a:r>
            <a:endParaRPr lang="en-GB" sz="1100" dirty="0" smtClean="0"/>
          </a:p>
        </p:txBody>
      </p:sp>
      <p:graphicFrame>
        <p:nvGraphicFramePr>
          <p:cNvPr id="7" name="Chart 6"/>
          <p:cNvGraphicFramePr>
            <a:graphicFrameLocks/>
          </p:cNvGraphicFramePr>
          <p:nvPr>
            <p:extLst>
              <p:ext uri="{D42A27DB-BD31-4B8C-83A1-F6EECF244321}">
                <p14:modId xmlns:p14="http://schemas.microsoft.com/office/powerpoint/2010/main" val="642684579"/>
              </p:ext>
            </p:extLst>
          </p:nvPr>
        </p:nvGraphicFramePr>
        <p:xfrm>
          <a:off x="2358008" y="126876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24469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Agenda 1/2</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pPr/>
              <a:t>2</a:t>
            </a:fld>
            <a:endParaRPr lang="en-GB" altLang="en-US"/>
          </a:p>
        </p:txBody>
      </p:sp>
      <p:graphicFrame>
        <p:nvGraphicFramePr>
          <p:cNvPr id="6" name="Table 5"/>
          <p:cNvGraphicFramePr>
            <a:graphicFrameLocks noGrp="1"/>
          </p:cNvGraphicFramePr>
          <p:nvPr>
            <p:extLst>
              <p:ext uri="{D42A27DB-BD31-4B8C-83A1-F6EECF244321}">
                <p14:modId xmlns:p14="http://schemas.microsoft.com/office/powerpoint/2010/main" val="1837471725"/>
              </p:ext>
            </p:extLst>
          </p:nvPr>
        </p:nvGraphicFramePr>
        <p:xfrm>
          <a:off x="611560" y="1412776"/>
          <a:ext cx="7992888" cy="5262642"/>
        </p:xfrm>
        <a:graphic>
          <a:graphicData uri="http://schemas.openxmlformats.org/drawingml/2006/table">
            <a:tbl>
              <a:tblPr firstRow="1" firstCol="1" bandRow="1"/>
              <a:tblGrid>
                <a:gridCol w="692769"/>
                <a:gridCol w="6059800"/>
                <a:gridCol w="1240319"/>
              </a:tblGrid>
              <a:tr h="643146">
                <a:tc gridSpan="3">
                  <a:txBody>
                    <a:bodyPr/>
                    <a:lstStyle/>
                    <a:p>
                      <a:pPr marL="179705" indent="-179705" algn="just">
                        <a:spcBef>
                          <a:spcPts val="720"/>
                        </a:spcBef>
                        <a:spcAft>
                          <a:spcPts val="300"/>
                        </a:spcAft>
                        <a:tabLst>
                          <a:tab pos="228600" algn="l"/>
                          <a:tab pos="5220970" algn="l"/>
                        </a:tabLst>
                      </a:pPr>
                      <a:r>
                        <a:rPr lang="en-GB" sz="1600" b="1" cap="all" noProof="0" dirty="0">
                          <a:effectLst/>
                          <a:latin typeface="Arial"/>
                          <a:ea typeface="Times New Roman"/>
                          <a:cs typeface="Times New Roman"/>
                        </a:rPr>
                        <a:t>Celtic-Plus Core Group Meeting</a:t>
                      </a:r>
                      <a:endParaRPr lang="en-GB" sz="1200" noProof="0" dirty="0">
                        <a:effectLst/>
                        <a:latin typeface="Arial"/>
                        <a:ea typeface="Times New Roman"/>
                        <a:cs typeface="Times New Roman"/>
                      </a:endParaRPr>
                    </a:p>
                    <a:p>
                      <a:pPr marL="179705" indent="-179705" algn="just">
                        <a:spcBef>
                          <a:spcPts val="720"/>
                        </a:spcBef>
                        <a:spcAft>
                          <a:spcPts val="300"/>
                        </a:spcAft>
                        <a:tabLst>
                          <a:tab pos="228600" algn="l"/>
                          <a:tab pos="5220970" algn="l"/>
                        </a:tabLst>
                      </a:pPr>
                      <a:r>
                        <a:rPr lang="en-GB" sz="1600" b="1" noProof="0" dirty="0">
                          <a:effectLst/>
                          <a:latin typeface="Arial"/>
                          <a:ea typeface="Times New Roman"/>
                          <a:cs typeface="Times New Roman"/>
                        </a:rPr>
                        <a:t>Wednesday, </a:t>
                      </a:r>
                      <a:r>
                        <a:rPr lang="en-GB" sz="1600" b="1" noProof="0" dirty="0" smtClean="0">
                          <a:effectLst/>
                          <a:latin typeface="Arial"/>
                          <a:ea typeface="Times New Roman"/>
                          <a:cs typeface="Times New Roman"/>
                        </a:rPr>
                        <a:t>14 September </a:t>
                      </a:r>
                      <a:r>
                        <a:rPr lang="en-GB" sz="1600" b="1" noProof="0" dirty="0">
                          <a:effectLst/>
                          <a:latin typeface="Arial"/>
                          <a:ea typeface="Times New Roman"/>
                          <a:cs typeface="Times New Roman"/>
                        </a:rPr>
                        <a:t>2017, </a:t>
                      </a:r>
                      <a:r>
                        <a:rPr lang="en-GB" sz="1600" b="1" noProof="0" dirty="0" smtClean="0">
                          <a:effectLst/>
                          <a:latin typeface="Arial"/>
                          <a:ea typeface="Times New Roman"/>
                          <a:cs typeface="Times New Roman"/>
                        </a:rPr>
                        <a:t>11:00 </a:t>
                      </a:r>
                      <a:r>
                        <a:rPr lang="en-GB" sz="1600" b="1" noProof="0" dirty="0">
                          <a:effectLst/>
                          <a:latin typeface="Arial"/>
                          <a:ea typeface="Times New Roman"/>
                          <a:cs typeface="Times New Roman"/>
                        </a:rPr>
                        <a:t>– </a:t>
                      </a:r>
                      <a:r>
                        <a:rPr lang="en-GB" sz="1600" b="1" noProof="0" dirty="0" smtClean="0">
                          <a:effectLst/>
                          <a:latin typeface="Arial"/>
                          <a:ea typeface="Times New Roman"/>
                          <a:cs typeface="Times New Roman"/>
                        </a:rPr>
                        <a:t>13:00</a:t>
                      </a:r>
                      <a:endParaRPr lang="en-GB" sz="12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r>
              <a:tr h="1219150">
                <a:tc>
                  <a:txBody>
                    <a:bodyPr/>
                    <a:lstStyle/>
                    <a:p>
                      <a:pPr marL="179705" indent="-179705" algn="just">
                        <a:spcBef>
                          <a:spcPts val="720"/>
                        </a:spcBef>
                        <a:spcAft>
                          <a:spcPts val="300"/>
                        </a:spcAft>
                        <a:tabLst>
                          <a:tab pos="228600" algn="l"/>
                          <a:tab pos="5220970" algn="l"/>
                        </a:tabLst>
                      </a:pPr>
                      <a:r>
                        <a:rPr lang="en-GB" sz="1200" dirty="0" smtClean="0">
                          <a:effectLst/>
                          <a:latin typeface="Arial"/>
                          <a:ea typeface="Times New Roman"/>
                          <a:cs typeface="Arial"/>
                        </a:rPr>
                        <a:t>11:00</a:t>
                      </a:r>
                      <a:endParaRPr lang="en-GB"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720"/>
                        </a:spcBef>
                        <a:spcAft>
                          <a:spcPts val="300"/>
                        </a:spcAft>
                      </a:pPr>
                      <a:r>
                        <a:rPr lang="en-GB" sz="1200" b="1" noProof="0" dirty="0">
                          <a:effectLst/>
                          <a:latin typeface="Arial"/>
                          <a:ea typeface="Times New Roman"/>
                          <a:cs typeface="Times New Roman"/>
                        </a:rPr>
                        <a:t>Welcome</a:t>
                      </a:r>
                      <a:endParaRPr lang="en-GB" sz="1100" noProof="0" dirty="0">
                        <a:effectLst/>
                        <a:latin typeface="Verdana"/>
                        <a:ea typeface="Times New Roman"/>
                        <a:cs typeface="Times New Roman"/>
                      </a:endParaRPr>
                    </a:p>
                    <a:p>
                      <a:pPr marL="342900" lvl="0" indent="-342900">
                        <a:spcBef>
                          <a:spcPts val="600"/>
                        </a:spcBef>
                        <a:spcAft>
                          <a:spcPts val="0"/>
                        </a:spcAft>
                        <a:buFont typeface="Symbol"/>
                        <a:buChar char=""/>
                      </a:pPr>
                      <a:r>
                        <a:rPr lang="en-GB" sz="1200" noProof="0" dirty="0">
                          <a:effectLst/>
                          <a:latin typeface="Arial"/>
                          <a:ea typeface="Times New Roman"/>
                          <a:cs typeface="Calibri"/>
                        </a:rPr>
                        <a:t>Presentation </a:t>
                      </a:r>
                      <a:r>
                        <a:rPr lang="en-GB" sz="1200" noProof="0" dirty="0" smtClean="0">
                          <a:effectLst/>
                          <a:latin typeface="Arial"/>
                          <a:ea typeface="Times New Roman"/>
                          <a:cs typeface="Calibri"/>
                        </a:rPr>
                        <a:t>of</a:t>
                      </a:r>
                      <a:r>
                        <a:rPr lang="en-GB" sz="1200" baseline="0" noProof="0" dirty="0" smtClean="0">
                          <a:effectLst/>
                          <a:latin typeface="Arial"/>
                          <a:ea typeface="Times New Roman"/>
                          <a:cs typeface="Calibri"/>
                        </a:rPr>
                        <a:t> participants</a:t>
                      </a:r>
                      <a:endParaRPr lang="en-GB" sz="1200" noProof="0" dirty="0">
                        <a:effectLst/>
                        <a:latin typeface="Calibri"/>
                        <a:ea typeface="Times New Roman"/>
                        <a:cs typeface="Calibri"/>
                      </a:endParaRPr>
                    </a:p>
                    <a:p>
                      <a:pPr marL="342900" lvl="0" indent="-342900">
                        <a:spcBef>
                          <a:spcPts val="600"/>
                        </a:spcBef>
                        <a:spcAft>
                          <a:spcPts val="0"/>
                        </a:spcAft>
                        <a:buFont typeface="Symbol"/>
                        <a:buChar char=""/>
                      </a:pPr>
                      <a:r>
                        <a:rPr lang="en-GB" sz="1200" noProof="0" dirty="0">
                          <a:effectLst/>
                          <a:latin typeface="Arial"/>
                          <a:ea typeface="Times New Roman"/>
                          <a:cs typeface="Calibri"/>
                        </a:rPr>
                        <a:t>Agreement on the proposed </a:t>
                      </a:r>
                      <a:r>
                        <a:rPr lang="en-GB" sz="1200" noProof="0" dirty="0" smtClean="0">
                          <a:effectLst/>
                          <a:latin typeface="Arial"/>
                          <a:ea typeface="Times New Roman"/>
                          <a:cs typeface="Calibri"/>
                        </a:rPr>
                        <a:t>agenda</a:t>
                      </a:r>
                    </a:p>
                    <a:p>
                      <a:pPr marL="342900" marR="0" lvl="0" indent="-342900" algn="l" defTabSz="914400" rtl="0" eaLnBrk="1" fontAlgn="auto" latinLnBrk="0" hangingPunct="1">
                        <a:lnSpc>
                          <a:spcPct val="100000"/>
                        </a:lnSpc>
                        <a:spcBef>
                          <a:spcPts val="600"/>
                        </a:spcBef>
                        <a:spcAft>
                          <a:spcPts val="0"/>
                        </a:spcAft>
                        <a:buClrTx/>
                        <a:buSzTx/>
                        <a:buFont typeface="Symbol"/>
                        <a:buChar char=""/>
                        <a:tabLst/>
                        <a:defRPr/>
                      </a:pPr>
                      <a:r>
                        <a:rPr lang="en-GB" sz="1200" noProof="0" dirty="0" smtClean="0">
                          <a:effectLst/>
                          <a:latin typeface="+mn-lt"/>
                          <a:ea typeface="Times New Roman"/>
                          <a:cs typeface="Calibri"/>
                        </a:rPr>
                        <a:t>Review action points from previous meeting</a:t>
                      </a:r>
                      <a:endParaRPr lang="en-GB" sz="1200" noProof="0" dirty="0">
                        <a:effectLst/>
                        <a:latin typeface="Calibri"/>
                        <a:ea typeface="Times New Roman"/>
                        <a:cs typeface="Calibri"/>
                      </a:endParaRPr>
                    </a:p>
                    <a:p>
                      <a:pPr marL="342900" lvl="0" indent="-342900">
                        <a:spcBef>
                          <a:spcPts val="600"/>
                        </a:spcBef>
                        <a:spcAft>
                          <a:spcPts val="300"/>
                        </a:spcAft>
                        <a:buFont typeface="Symbol"/>
                        <a:buChar char=""/>
                      </a:pPr>
                      <a:endParaRPr lang="en-GB" sz="1200" noProof="0" dirty="0">
                        <a:effectLst/>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indent="-179705" algn="just">
                        <a:spcBef>
                          <a:spcPts val="720"/>
                        </a:spcBef>
                        <a:spcAft>
                          <a:spcPts val="300"/>
                        </a:spcAft>
                        <a:tabLst>
                          <a:tab pos="228600" algn="l"/>
                          <a:tab pos="5220970" algn="l"/>
                        </a:tabLst>
                      </a:pPr>
                      <a:r>
                        <a:rPr lang="en-GB" sz="1200" dirty="0" smtClean="0">
                          <a:effectLst/>
                          <a:latin typeface="Arial"/>
                          <a:ea typeface="Times New Roman"/>
                          <a:cs typeface="Arial"/>
                        </a:rPr>
                        <a:t>Jacques / Peter</a:t>
                      </a:r>
                      <a:endParaRPr lang="en-GB"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976">
                <a:tc>
                  <a:txBody>
                    <a:bodyPr/>
                    <a:lstStyle/>
                    <a:p>
                      <a:pPr marL="179705" indent="-179705" algn="just">
                        <a:spcBef>
                          <a:spcPts val="720"/>
                        </a:spcBef>
                        <a:spcAft>
                          <a:spcPts val="300"/>
                        </a:spcAft>
                        <a:tabLst>
                          <a:tab pos="228600" algn="l"/>
                          <a:tab pos="5220970" algn="l"/>
                        </a:tabLst>
                      </a:pPr>
                      <a:r>
                        <a:rPr lang="en-GB" sz="1200" dirty="0" smtClean="0">
                          <a:effectLst/>
                          <a:latin typeface="Arial"/>
                          <a:ea typeface="Times New Roman"/>
                          <a:cs typeface="Arial"/>
                        </a:rPr>
                        <a:t>11:15</a:t>
                      </a:r>
                      <a:endParaRPr lang="en-GB"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720"/>
                        </a:spcBef>
                        <a:spcAft>
                          <a:spcPts val="300"/>
                        </a:spcAft>
                      </a:pPr>
                      <a:r>
                        <a:rPr lang="en-GB" sz="1400" b="1" noProof="0" dirty="0" smtClean="0">
                          <a:effectLst/>
                          <a:latin typeface="+mn-lt"/>
                          <a:ea typeface="Times New Roman"/>
                          <a:cs typeface="Times New Roman"/>
                        </a:rPr>
                        <a:t>Celtic-Plus Label renewal (this is the main subject of this CG Meeting all other topics will be done as</a:t>
                      </a:r>
                      <a:r>
                        <a:rPr lang="en-GB" sz="1400" b="1" baseline="0" noProof="0" dirty="0" smtClean="0">
                          <a:effectLst/>
                          <a:latin typeface="+mn-lt"/>
                          <a:ea typeface="Times New Roman"/>
                          <a:cs typeface="Times New Roman"/>
                        </a:rPr>
                        <a:t> second priority</a:t>
                      </a:r>
                      <a:r>
                        <a:rPr lang="en-GB" sz="1400" b="1" noProof="0" dirty="0" smtClean="0">
                          <a:effectLst/>
                          <a:latin typeface="+mn-lt"/>
                          <a:ea typeface="Times New Roman"/>
                          <a:cs typeface="Times New Roman"/>
                        </a:rPr>
                        <a:t>)</a:t>
                      </a:r>
                    </a:p>
                    <a:p>
                      <a:pPr marL="342900" lvl="0" indent="-342900" algn="l" defTabSz="914400" rtl="0" eaLnBrk="1" latinLnBrk="0" hangingPunct="1">
                        <a:spcBef>
                          <a:spcPts val="720"/>
                        </a:spcBef>
                        <a:spcAft>
                          <a:spcPts val="300"/>
                        </a:spcAft>
                        <a:buFont typeface="Symbol"/>
                        <a:buChar char=""/>
                      </a:pPr>
                      <a:r>
                        <a:rPr lang="en-GB" sz="1200" kern="1200" noProof="0" dirty="0" smtClean="0">
                          <a:solidFill>
                            <a:schemeClr val="tx1"/>
                          </a:solidFill>
                          <a:effectLst/>
                          <a:latin typeface="+mn-lt"/>
                          <a:ea typeface="Times New Roman"/>
                          <a:cs typeface="Calibri"/>
                        </a:rPr>
                        <a:t>Timetable towards prolongation</a:t>
                      </a:r>
                    </a:p>
                    <a:p>
                      <a:pPr marL="342900" lvl="0" indent="-342900">
                        <a:spcAft>
                          <a:spcPts val="300"/>
                        </a:spcAft>
                        <a:buFont typeface="Symbol"/>
                        <a:buChar char=""/>
                      </a:pPr>
                      <a:r>
                        <a:rPr lang="en-GB" sz="1200" noProof="0" dirty="0" smtClean="0">
                          <a:effectLst/>
                          <a:latin typeface="+mn-lt"/>
                          <a:ea typeface="Times New Roman"/>
                          <a:cs typeface="Calibri"/>
                        </a:rPr>
                        <a:t>Get support from the PAs for the continuation of Celtic</a:t>
                      </a:r>
                    </a:p>
                    <a:p>
                      <a:pPr marL="342900" lvl="0" indent="-342900">
                        <a:spcAft>
                          <a:spcPts val="300"/>
                        </a:spcAft>
                        <a:buFont typeface="Symbol"/>
                        <a:buChar char=""/>
                      </a:pPr>
                      <a:r>
                        <a:rPr lang="en-GB" sz="1200" noProof="0" dirty="0" smtClean="0">
                          <a:effectLst/>
                          <a:latin typeface="+mn-lt"/>
                          <a:ea typeface="Times New Roman"/>
                          <a:cs typeface="Calibri"/>
                        </a:rPr>
                        <a:t>Support from Core Group members</a:t>
                      </a:r>
                    </a:p>
                    <a:p>
                      <a:pPr marL="342900" lvl="0" indent="-342900">
                        <a:spcAft>
                          <a:spcPts val="300"/>
                        </a:spcAft>
                        <a:buFont typeface="Symbol"/>
                        <a:buChar char=""/>
                      </a:pPr>
                      <a:r>
                        <a:rPr lang="en-GB" sz="1200" noProof="0" dirty="0" smtClean="0">
                          <a:effectLst/>
                          <a:latin typeface="+mn-lt"/>
                          <a:ea typeface="Times New Roman"/>
                          <a:cs typeface="Calibri"/>
                        </a:rPr>
                        <a:t>Cluster Guidelines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Bef>
                          <a:spcPts val="720"/>
                        </a:spcBef>
                        <a:spcAft>
                          <a:spcPts val="300"/>
                        </a:spcAft>
                        <a:tabLst>
                          <a:tab pos="228600" algn="l"/>
                          <a:tab pos="5220970" algn="l"/>
                        </a:tabLst>
                      </a:pPr>
                      <a:r>
                        <a:rPr lang="en-GB" sz="1200" dirty="0">
                          <a:effectLst/>
                          <a:latin typeface="Arial"/>
                          <a:ea typeface="Times New Roman"/>
                          <a:cs typeface="Arial"/>
                        </a:rPr>
                        <a:t>Core </a:t>
                      </a:r>
                      <a:r>
                        <a:rPr lang="en-GB" sz="1200" dirty="0" smtClean="0">
                          <a:effectLst/>
                          <a:latin typeface="Arial"/>
                          <a:ea typeface="Times New Roman"/>
                          <a:cs typeface="Arial"/>
                        </a:rPr>
                        <a:t>Group</a:t>
                      </a:r>
                      <a:r>
                        <a:rPr lang="en-GB" sz="1200" baseline="0" dirty="0" smtClean="0">
                          <a:effectLst/>
                          <a:latin typeface="Arial"/>
                          <a:ea typeface="Times New Roman"/>
                          <a:cs typeface="Arial"/>
                        </a:rPr>
                        <a:t> </a:t>
                      </a:r>
                      <a:r>
                        <a:rPr lang="en-GB" sz="1200" dirty="0" smtClean="0">
                          <a:effectLst/>
                          <a:latin typeface="Arial"/>
                          <a:ea typeface="Times New Roman"/>
                          <a:cs typeface="Arial"/>
                        </a:rPr>
                        <a:t>Members</a:t>
                      </a:r>
                      <a:endParaRPr lang="en-GB"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976">
                <a:tc>
                  <a:txBody>
                    <a:bodyPr/>
                    <a:lstStyle/>
                    <a:p>
                      <a:pPr marL="179705" indent="-179705" algn="just" defTabSz="914400" rtl="0" eaLnBrk="1" latinLnBrk="0" hangingPunct="1">
                        <a:spcBef>
                          <a:spcPts val="720"/>
                        </a:spcBef>
                        <a:spcAft>
                          <a:spcPts val="300"/>
                        </a:spcAft>
                        <a:tabLst>
                          <a:tab pos="228600" algn="l"/>
                          <a:tab pos="5220970" algn="l"/>
                        </a:tabLst>
                      </a:pPr>
                      <a:r>
                        <a:rPr lang="de-DE" sz="1200" kern="1200" dirty="0" smtClean="0">
                          <a:solidFill>
                            <a:schemeClr val="tx1"/>
                          </a:solidFill>
                          <a:effectLst/>
                          <a:latin typeface="Arial"/>
                          <a:ea typeface="Times New Roman"/>
                          <a:cs typeface="Arial"/>
                        </a:rPr>
                        <a:t>12:25</a:t>
                      </a:r>
                      <a:endParaRPr lang="en-GB" sz="1200" kern="1200" dirty="0">
                        <a:solidFill>
                          <a:schemeClr val="tx1"/>
                        </a:solidFill>
                        <a:effectLst/>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720"/>
                        </a:spcBef>
                        <a:spcAft>
                          <a:spcPts val="300"/>
                        </a:spcAft>
                      </a:pPr>
                      <a:r>
                        <a:rPr lang="en-GB" sz="1200" b="1" noProof="0" dirty="0" smtClean="0">
                          <a:effectLst/>
                          <a:latin typeface="Calibri"/>
                          <a:ea typeface="Times New Roman"/>
                          <a:cs typeface="Calibri"/>
                        </a:rPr>
                        <a:t>BMBF Meeting </a:t>
                      </a:r>
                    </a:p>
                    <a:p>
                      <a:pPr marL="342900" marR="0" lvl="0" indent="-342900" algn="l" defTabSz="914400" rtl="0" eaLnBrk="1" fontAlgn="auto" latinLnBrk="0" hangingPunct="1">
                        <a:lnSpc>
                          <a:spcPct val="100000"/>
                        </a:lnSpc>
                        <a:spcBef>
                          <a:spcPts val="600"/>
                        </a:spcBef>
                        <a:spcAft>
                          <a:spcPts val="0"/>
                        </a:spcAft>
                        <a:buClrTx/>
                        <a:buSzTx/>
                        <a:buFont typeface="Symbol"/>
                        <a:buChar char=""/>
                        <a:tabLst/>
                        <a:defRPr/>
                      </a:pPr>
                      <a:r>
                        <a:rPr lang="en-GB" sz="1200" kern="1200" noProof="0" dirty="0" smtClean="0">
                          <a:solidFill>
                            <a:schemeClr val="tx1"/>
                          </a:solidFill>
                          <a:effectLst/>
                          <a:latin typeface="+mn-lt"/>
                          <a:ea typeface="Times New Roman"/>
                          <a:cs typeface="Calibri"/>
                        </a:rPr>
                        <a:t>Experts discussion on the future form of EUREKA Clusters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indent="-179705" algn="just">
                        <a:spcBef>
                          <a:spcPts val="720"/>
                        </a:spcBef>
                        <a:spcAft>
                          <a:spcPts val="300"/>
                        </a:spcAft>
                        <a:tabLst>
                          <a:tab pos="228600" algn="l"/>
                          <a:tab pos="5220970" algn="l"/>
                        </a:tabLst>
                      </a:pPr>
                      <a:r>
                        <a:rPr lang="de-DE" sz="1200" dirty="0" smtClean="0">
                          <a:effectLst/>
                          <a:latin typeface="Arial"/>
                          <a:ea typeface="Times New Roman"/>
                          <a:cs typeface="Times New Roman"/>
                        </a:rPr>
                        <a:t>Peter</a:t>
                      </a:r>
                      <a:endParaRPr lang="en-GB"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976">
                <a:tc>
                  <a:txBody>
                    <a:bodyPr/>
                    <a:lstStyle/>
                    <a:p>
                      <a:pPr marL="179705" indent="-179705" algn="just">
                        <a:spcBef>
                          <a:spcPts val="720"/>
                        </a:spcBef>
                        <a:spcAft>
                          <a:spcPts val="300"/>
                        </a:spcAft>
                        <a:tabLst>
                          <a:tab pos="228600" algn="l"/>
                          <a:tab pos="5220970" algn="l"/>
                        </a:tabLst>
                      </a:pPr>
                      <a:r>
                        <a:rPr lang="en-GB" sz="1200" dirty="0" smtClean="0">
                          <a:effectLst/>
                          <a:latin typeface="Arial"/>
                          <a:ea typeface="Times New Roman"/>
                          <a:cs typeface="Arial"/>
                        </a:rPr>
                        <a:t>12:30</a:t>
                      </a:r>
                      <a:endParaRPr lang="en-GB"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720"/>
                        </a:spcBef>
                        <a:spcAft>
                          <a:spcPts val="300"/>
                        </a:spcAft>
                      </a:pPr>
                      <a:r>
                        <a:rPr lang="en-GB" sz="1200" b="1" noProof="0" dirty="0" smtClean="0">
                          <a:effectLst/>
                          <a:latin typeface="Arial"/>
                          <a:ea typeface="Times New Roman"/>
                          <a:cs typeface="Times New Roman"/>
                        </a:rPr>
                        <a:t>Projects and Calls</a:t>
                      </a:r>
                      <a:endParaRPr lang="en-GB" sz="1100" noProof="0" dirty="0" smtClean="0">
                        <a:effectLst/>
                        <a:latin typeface="Verdana"/>
                        <a:ea typeface="Times New Roman"/>
                        <a:cs typeface="Times New Roman"/>
                      </a:endParaRPr>
                    </a:p>
                    <a:p>
                      <a:pPr marL="342900" lvl="0" indent="-342900" algn="l" defTabSz="914400" rtl="0" eaLnBrk="1" latinLnBrk="0" hangingPunct="1">
                        <a:spcBef>
                          <a:spcPts val="720"/>
                        </a:spcBef>
                        <a:spcAft>
                          <a:spcPts val="300"/>
                        </a:spcAft>
                        <a:buFont typeface="Symbol"/>
                        <a:buChar char=""/>
                      </a:pPr>
                      <a:r>
                        <a:rPr lang="en-GB" sz="1200" kern="1200" noProof="0" dirty="0" smtClean="0">
                          <a:solidFill>
                            <a:schemeClr val="tx1"/>
                          </a:solidFill>
                          <a:effectLst/>
                          <a:latin typeface="+mn-lt"/>
                          <a:ea typeface="Times New Roman"/>
                          <a:cs typeface="Calibri"/>
                        </a:rPr>
                        <a:t>Situation of projects finished, running, starting</a:t>
                      </a:r>
                    </a:p>
                    <a:p>
                      <a:pPr marL="342900" lvl="0" indent="-342900">
                        <a:spcAft>
                          <a:spcPts val="300"/>
                        </a:spcAft>
                        <a:buFont typeface="Symbol"/>
                        <a:buChar char=""/>
                      </a:pPr>
                      <a:r>
                        <a:rPr lang="en-GB" sz="1200" noProof="0" dirty="0" smtClean="0">
                          <a:effectLst/>
                          <a:latin typeface="+mn-lt"/>
                          <a:ea typeface="Times New Roman"/>
                          <a:cs typeface="Calibri"/>
                        </a:rPr>
                        <a:t>4 Proposals received in the Celtic-Plus Spring Calls 2017</a:t>
                      </a:r>
                    </a:p>
                    <a:p>
                      <a:pPr marL="342900" lvl="0" indent="-342900">
                        <a:spcAft>
                          <a:spcPts val="300"/>
                        </a:spcAft>
                        <a:buFont typeface="Symbol"/>
                        <a:buChar char=""/>
                      </a:pPr>
                      <a:r>
                        <a:rPr lang="en-GB" sz="1200" noProof="0" dirty="0" smtClean="0"/>
                        <a:t>Labelling &amp; national evaluations</a:t>
                      </a:r>
                      <a:endParaRPr lang="en-GB" sz="1200" noProof="0" dirty="0" smtClean="0">
                        <a:effectLst/>
                        <a:latin typeface="+mn-lt"/>
                        <a:ea typeface="Times New Roman"/>
                        <a:cs typeface="Calibri"/>
                      </a:endParaRPr>
                    </a:p>
                    <a:p>
                      <a:pPr marL="342900" lvl="0" indent="-342900">
                        <a:spcAft>
                          <a:spcPts val="300"/>
                        </a:spcAft>
                        <a:buFont typeface="Symbol"/>
                        <a:buChar char=""/>
                      </a:pPr>
                      <a:r>
                        <a:rPr lang="en-GB" sz="1200" noProof="0" dirty="0" smtClean="0">
                          <a:effectLst/>
                          <a:latin typeface="+mn-lt"/>
                          <a:ea typeface="Times New Roman"/>
                          <a:cs typeface="Calibri"/>
                        </a:rPr>
                        <a:t>Running projects</a:t>
                      </a:r>
                    </a:p>
                    <a:p>
                      <a:pPr marL="342900" lvl="0" indent="-342900">
                        <a:spcAft>
                          <a:spcPts val="300"/>
                        </a:spcAft>
                        <a:buFont typeface="Symbol"/>
                        <a:buChar char=""/>
                      </a:pPr>
                      <a:endParaRPr lang="en-GB" sz="1200" noProof="0" dirty="0" smtClean="0">
                        <a:effectLst/>
                        <a:latin typeface="+mn-lt"/>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indent="-179705" algn="just">
                        <a:spcBef>
                          <a:spcPts val="720"/>
                        </a:spcBef>
                        <a:spcAft>
                          <a:spcPts val="300"/>
                        </a:spcAft>
                        <a:tabLst>
                          <a:tab pos="228600" algn="l"/>
                          <a:tab pos="5220970" algn="l"/>
                        </a:tabLst>
                      </a:pPr>
                      <a:r>
                        <a:rPr lang="en-GB" sz="1200" dirty="0">
                          <a:effectLst/>
                          <a:latin typeface="Arial"/>
                          <a:ea typeface="Times New Roman"/>
                          <a:cs typeface="Arial"/>
                        </a:rPr>
                        <a:t>Peter</a:t>
                      </a:r>
                      <a:endParaRPr lang="en-GB"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01942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Budget Outlook</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20</a:t>
            </a:fld>
            <a:endParaRPr lang="en-GB" altLang="en-US" dirty="0">
              <a:solidFill>
                <a:srgbClr val="FFFF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4" y="980727"/>
            <a:ext cx="4322763"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43224" y="1700808"/>
            <a:ext cx="504056" cy="54558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dirty="0" smtClean="0"/>
              <a:t>Projects</a:t>
            </a:r>
          </a:p>
          <a:p>
            <a:pPr algn="ctr"/>
            <a:r>
              <a:rPr lang="de-DE" sz="1100" dirty="0" smtClean="0"/>
              <a:t>2017</a:t>
            </a:r>
            <a:endParaRPr lang="en-GB" sz="1100" dirty="0"/>
          </a:p>
        </p:txBody>
      </p:sp>
      <p:sp>
        <p:nvSpPr>
          <p:cNvPr id="8" name="Rectangle 7"/>
          <p:cNvSpPr/>
          <p:nvPr/>
        </p:nvSpPr>
        <p:spPr>
          <a:xfrm>
            <a:off x="5708888" y="2201436"/>
            <a:ext cx="504056" cy="54558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dirty="0" smtClean="0"/>
              <a:t>Projects</a:t>
            </a:r>
          </a:p>
          <a:p>
            <a:pPr algn="ctr"/>
            <a:r>
              <a:rPr lang="de-DE" sz="1100" dirty="0" smtClean="0"/>
              <a:t>2017</a:t>
            </a:r>
            <a:endParaRPr lang="en-GB" sz="1100" dirty="0"/>
          </a:p>
        </p:txBody>
      </p:sp>
      <p:sp>
        <p:nvSpPr>
          <p:cNvPr id="9" name="Rectangle 8"/>
          <p:cNvSpPr/>
          <p:nvPr/>
        </p:nvSpPr>
        <p:spPr>
          <a:xfrm>
            <a:off x="5708888" y="1556792"/>
            <a:ext cx="504056" cy="6404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dirty="0" smtClean="0"/>
              <a:t>Projects</a:t>
            </a:r>
          </a:p>
          <a:p>
            <a:pPr algn="ctr"/>
            <a:r>
              <a:rPr lang="de-DE" sz="1100" dirty="0" smtClean="0"/>
              <a:t>2018</a:t>
            </a:r>
            <a:endParaRPr lang="en-GB" sz="1100" dirty="0"/>
          </a:p>
        </p:txBody>
      </p:sp>
      <p:sp>
        <p:nvSpPr>
          <p:cNvPr id="10" name="TextBox 9"/>
          <p:cNvSpPr txBox="1"/>
          <p:nvPr/>
        </p:nvSpPr>
        <p:spPr>
          <a:xfrm>
            <a:off x="1403648" y="3861048"/>
            <a:ext cx="6552728" cy="2585323"/>
          </a:xfrm>
          <a:prstGeom prst="rect">
            <a:avLst/>
          </a:prstGeom>
          <a:noFill/>
        </p:spPr>
        <p:txBody>
          <a:bodyPr wrap="square" rtlCol="0">
            <a:spAutoFit/>
          </a:bodyPr>
          <a:lstStyle/>
          <a:p>
            <a:pPr marL="285750" indent="-285750">
              <a:buFont typeface="Arial" panose="020B0604020202020204" pitchFamily="34" charset="0"/>
              <a:buChar char="•"/>
            </a:pPr>
            <a:r>
              <a:rPr lang="en-GB" sz="1800" dirty="0">
                <a:solidFill>
                  <a:srgbClr val="000000"/>
                </a:solidFill>
              </a:rPr>
              <a:t>In 2017, the time to start projects is becoming longer, even though two projects from 2016 started within 6 months, thanks to the fast funding decision of the coordinating country Sweden.</a:t>
            </a:r>
          </a:p>
          <a:p>
            <a:pPr marL="285750" indent="-285750">
              <a:buFont typeface="Arial" panose="020B0604020202020204" pitchFamily="34" charset="0"/>
              <a:buChar char="•"/>
            </a:pPr>
            <a:r>
              <a:rPr lang="en-GB" sz="1800" dirty="0">
                <a:solidFill>
                  <a:srgbClr val="000000"/>
                </a:solidFill>
              </a:rPr>
              <a:t>The figures for 2018 and 2019 will depend on how much time it takes to start projects, and on new proposals submitted in 2017 and 2018. </a:t>
            </a:r>
          </a:p>
          <a:p>
            <a:pPr marL="285750" indent="-285750">
              <a:buFont typeface="Arial" panose="020B0604020202020204" pitchFamily="34" charset="0"/>
              <a:buChar char="•"/>
            </a:pPr>
            <a:r>
              <a:rPr lang="en-GB" sz="1800" b="1" dirty="0">
                <a:solidFill>
                  <a:srgbClr val="000000"/>
                </a:solidFill>
              </a:rPr>
              <a:t>Faster funding decisions and more proposals </a:t>
            </a:r>
            <a:r>
              <a:rPr lang="en-GB" sz="1800" dirty="0">
                <a:solidFill>
                  <a:srgbClr val="000000"/>
                </a:solidFill>
              </a:rPr>
              <a:t>are needed</a:t>
            </a:r>
            <a:r>
              <a:rPr lang="en-GB" sz="1800" dirty="0" smtClean="0">
                <a:solidFill>
                  <a:srgbClr val="000000"/>
                </a:solidFill>
              </a:rPr>
              <a:t>.</a:t>
            </a:r>
            <a:endParaRPr lang="en-GB" sz="1800" dirty="0">
              <a:solidFill>
                <a:srgbClr val="000000"/>
              </a:solidFill>
            </a:endParaRPr>
          </a:p>
        </p:txBody>
      </p:sp>
    </p:spTree>
    <p:extLst>
      <p:ext uri="{BB962C8B-B14F-4D97-AF65-F5344CB8AC3E}">
        <p14:creationId xmlns:p14="http://schemas.microsoft.com/office/powerpoint/2010/main" val="166330490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21</a:t>
            </a:fld>
            <a:endParaRPr lang="en-GB" altLang="en-US" dirty="0">
              <a:solidFill>
                <a:srgbClr val="FFFFFF"/>
              </a:solidFill>
            </a:endParaRPr>
          </a:p>
        </p:txBody>
      </p:sp>
      <p:sp>
        <p:nvSpPr>
          <p:cNvPr id="7" name="Rectangle 6"/>
          <p:cNvSpPr/>
          <p:nvPr/>
        </p:nvSpPr>
        <p:spPr>
          <a:xfrm>
            <a:off x="1259632" y="260648"/>
            <a:ext cx="7056784" cy="646331"/>
          </a:xfrm>
          <a:prstGeom prst="rect">
            <a:avLst/>
          </a:prstGeom>
        </p:spPr>
        <p:txBody>
          <a:bodyPr wrap="square">
            <a:spAutoFit/>
          </a:bodyPr>
          <a:lstStyle/>
          <a:p>
            <a:pPr algn="ctr"/>
            <a:r>
              <a:rPr lang="en-US" sz="3600" b="1" kern="0" dirty="0">
                <a:solidFill>
                  <a:srgbClr val="595959"/>
                </a:solidFill>
                <a:latin typeface="Arial"/>
              </a:rPr>
              <a:t>Starting </a:t>
            </a:r>
            <a:r>
              <a:rPr lang="en-US" sz="3600" b="1" kern="0" dirty="0" smtClean="0">
                <a:solidFill>
                  <a:srgbClr val="595959"/>
                </a:solidFill>
                <a:latin typeface="Arial"/>
              </a:rPr>
              <a:t>and running Projects</a:t>
            </a:r>
            <a:endParaRPr lang="en-GB" dirty="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75161533"/>
              </p:ext>
            </p:extLst>
          </p:nvPr>
        </p:nvGraphicFramePr>
        <p:xfrm>
          <a:off x="1130856" y="833968"/>
          <a:ext cx="7123508" cy="5970179"/>
        </p:xfrm>
        <a:graphic>
          <a:graphicData uri="http://schemas.openxmlformats.org/presentationml/2006/ole">
            <mc:AlternateContent xmlns:mc="http://schemas.openxmlformats.org/markup-compatibility/2006">
              <mc:Choice xmlns:v="urn:schemas-microsoft-com:vml" Requires="v">
                <p:oleObj spid="_x0000_s2054" name="Worksheet" r:id="rId3" imgW="8793578" imgH="7368624" progId="Excel.Sheet.12">
                  <p:embed/>
                </p:oleObj>
              </mc:Choice>
              <mc:Fallback>
                <p:oleObj name="Worksheet" r:id="rId3" imgW="8793578" imgH="7368624" progId="Excel.Sheet.12">
                  <p:embed/>
                  <p:pic>
                    <p:nvPicPr>
                      <p:cNvPr id="0" name=""/>
                      <p:cNvPicPr/>
                      <p:nvPr/>
                    </p:nvPicPr>
                    <p:blipFill>
                      <a:blip r:embed="rId4"/>
                      <a:stretch>
                        <a:fillRect/>
                      </a:stretch>
                    </p:blipFill>
                    <p:spPr>
                      <a:xfrm>
                        <a:off x="1130856" y="833968"/>
                        <a:ext cx="7123508" cy="5970179"/>
                      </a:xfrm>
                      <a:prstGeom prst="rect">
                        <a:avLst/>
                      </a:prstGeom>
                    </p:spPr>
                  </p:pic>
                </p:oleObj>
              </mc:Fallback>
            </mc:AlternateContent>
          </a:graphicData>
        </a:graphic>
      </p:graphicFrame>
      <p:sp>
        <p:nvSpPr>
          <p:cNvPr id="3" name="TextBox 2"/>
          <p:cNvSpPr txBox="1"/>
          <p:nvPr/>
        </p:nvSpPr>
        <p:spPr>
          <a:xfrm>
            <a:off x="3461400" y="2155716"/>
            <a:ext cx="1156086" cy="400110"/>
          </a:xfrm>
          <a:prstGeom prst="rect">
            <a:avLst/>
          </a:prstGeom>
          <a:noFill/>
        </p:spPr>
        <p:txBody>
          <a:bodyPr wrap="none" rtlCol="0">
            <a:spAutoFit/>
          </a:bodyPr>
          <a:lstStyle/>
          <a:p>
            <a:r>
              <a:rPr lang="en-GB" sz="2000" dirty="0" smtClean="0">
                <a:solidFill>
                  <a:srgbClr val="0070C0"/>
                </a:solidFill>
              </a:rPr>
              <a:t>Finished</a:t>
            </a:r>
            <a:endParaRPr lang="en-GB" sz="2000" dirty="0">
              <a:solidFill>
                <a:srgbClr val="0070C0"/>
              </a:solidFill>
            </a:endParaRPr>
          </a:p>
        </p:txBody>
      </p:sp>
      <p:sp>
        <p:nvSpPr>
          <p:cNvPr id="8" name="TextBox 7"/>
          <p:cNvSpPr txBox="1"/>
          <p:nvPr/>
        </p:nvSpPr>
        <p:spPr>
          <a:xfrm>
            <a:off x="4294437" y="3771830"/>
            <a:ext cx="1141659" cy="400110"/>
          </a:xfrm>
          <a:prstGeom prst="rect">
            <a:avLst/>
          </a:prstGeom>
          <a:noFill/>
        </p:spPr>
        <p:txBody>
          <a:bodyPr wrap="none" rtlCol="0">
            <a:spAutoFit/>
          </a:bodyPr>
          <a:lstStyle/>
          <a:p>
            <a:r>
              <a:rPr lang="en-GB" sz="2000" dirty="0" smtClean="0">
                <a:solidFill>
                  <a:srgbClr val="288A38"/>
                </a:solidFill>
              </a:rPr>
              <a:t>Running</a:t>
            </a:r>
            <a:endParaRPr lang="en-GB" sz="2000" dirty="0">
              <a:solidFill>
                <a:srgbClr val="288A38"/>
              </a:solidFill>
            </a:endParaRPr>
          </a:p>
        </p:txBody>
      </p:sp>
      <p:sp>
        <p:nvSpPr>
          <p:cNvPr id="9" name="TextBox 8"/>
          <p:cNvSpPr txBox="1"/>
          <p:nvPr/>
        </p:nvSpPr>
        <p:spPr>
          <a:xfrm>
            <a:off x="5796136" y="6073291"/>
            <a:ext cx="982961" cy="400110"/>
          </a:xfrm>
          <a:prstGeom prst="rect">
            <a:avLst/>
          </a:prstGeom>
          <a:noFill/>
        </p:spPr>
        <p:txBody>
          <a:bodyPr wrap="none" rtlCol="0">
            <a:spAutoFit/>
          </a:bodyPr>
          <a:lstStyle/>
          <a:p>
            <a:r>
              <a:rPr lang="en-GB" sz="2000" dirty="0" smtClean="0">
                <a:solidFill>
                  <a:schemeClr val="bg2"/>
                </a:solidFill>
              </a:rPr>
              <a:t>Set-Up</a:t>
            </a:r>
            <a:endParaRPr lang="en-GB" sz="2000" dirty="0">
              <a:solidFill>
                <a:schemeClr val="bg2"/>
              </a:solidFill>
            </a:endParaRPr>
          </a:p>
        </p:txBody>
      </p:sp>
    </p:spTree>
    <p:extLst>
      <p:ext uri="{BB962C8B-B14F-4D97-AF65-F5344CB8AC3E}">
        <p14:creationId xmlns:p14="http://schemas.microsoft.com/office/powerpoint/2010/main" val="373880011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Starting</a:t>
            </a:r>
            <a:r>
              <a:rPr lang="de-DE" dirty="0" smtClean="0"/>
              <a:t> </a:t>
            </a:r>
            <a:r>
              <a:rPr lang="de-DE" dirty="0" err="1" smtClean="0"/>
              <a:t>projects</a:t>
            </a:r>
            <a:endParaRPr lang="en-GB" dirty="0"/>
          </a:p>
        </p:txBody>
      </p:sp>
      <p:sp>
        <p:nvSpPr>
          <p:cNvPr id="3" name="Content Placeholder 2"/>
          <p:cNvSpPr>
            <a:spLocks noGrp="1"/>
          </p:cNvSpPr>
          <p:nvPr>
            <p:ph idx="1"/>
          </p:nvPr>
        </p:nvSpPr>
        <p:spPr>
          <a:xfrm>
            <a:off x="-108520" y="1844824"/>
            <a:ext cx="9073008" cy="4525962"/>
          </a:xfrm>
        </p:spPr>
        <p:txBody>
          <a:bodyPr/>
          <a:lstStyle/>
          <a:p>
            <a:pPr marL="715963" lvl="1" indent="-258763"/>
            <a:r>
              <a:rPr lang="en-GB" sz="2000" b="1" dirty="0" smtClean="0">
                <a:solidFill>
                  <a:srgbClr val="92D050"/>
                </a:solidFill>
              </a:rPr>
              <a:t>MUSCLES</a:t>
            </a:r>
            <a:r>
              <a:rPr lang="en-GB" sz="2000" b="1" dirty="0">
                <a:solidFill>
                  <a:srgbClr val="92D050"/>
                </a:solidFill>
              </a:rPr>
              <a:t>:</a:t>
            </a:r>
            <a:r>
              <a:rPr lang="en-GB" sz="2000" b="1" dirty="0">
                <a:solidFill>
                  <a:srgbClr val="FFCC00"/>
                </a:solidFill>
              </a:rPr>
              <a:t> </a:t>
            </a:r>
            <a:r>
              <a:rPr lang="en-GB" sz="2000" dirty="0">
                <a:solidFill>
                  <a:schemeClr val="tx2">
                    <a:lumMod val="65000"/>
                    <a:lumOff val="35000"/>
                  </a:schemeClr>
                </a:solidFill>
              </a:rPr>
              <a:t>Project </a:t>
            </a:r>
            <a:r>
              <a:rPr lang="en-GB" sz="2000" dirty="0" smtClean="0">
                <a:solidFill>
                  <a:schemeClr val="tx2">
                    <a:lumMod val="65000"/>
                    <a:lumOff val="35000"/>
                  </a:schemeClr>
                </a:solidFill>
              </a:rPr>
              <a:t>running with IL, LU, PT and TR.</a:t>
            </a:r>
            <a:endParaRPr lang="en-GB" sz="2000" dirty="0">
              <a:solidFill>
                <a:schemeClr val="tx2">
                  <a:lumMod val="65000"/>
                  <a:lumOff val="35000"/>
                </a:schemeClr>
              </a:solidFill>
            </a:endParaRPr>
          </a:p>
          <a:p>
            <a:pPr marL="715963" lvl="1" indent="-258763">
              <a:buFont typeface="Arial" panose="020B0604020202020204" pitchFamily="34" charset="0"/>
              <a:buChar char="−"/>
            </a:pPr>
            <a:r>
              <a:rPr lang="en-GB" sz="2000" b="1" dirty="0">
                <a:solidFill>
                  <a:srgbClr val="92D050"/>
                </a:solidFill>
              </a:rPr>
              <a:t>MONALIS:</a:t>
            </a:r>
            <a:r>
              <a:rPr lang="en-GB" sz="2000" b="1" dirty="0">
                <a:solidFill>
                  <a:srgbClr val="FFCC00"/>
                </a:solidFill>
              </a:rPr>
              <a:t> </a:t>
            </a:r>
            <a:r>
              <a:rPr lang="en-GB" sz="2000" dirty="0">
                <a:solidFill>
                  <a:schemeClr val="tx2">
                    <a:lumMod val="65000"/>
                    <a:lumOff val="35000"/>
                  </a:schemeClr>
                </a:solidFill>
              </a:rPr>
              <a:t>Project </a:t>
            </a:r>
            <a:r>
              <a:rPr lang="en-GB" sz="2000" dirty="0" smtClean="0">
                <a:solidFill>
                  <a:schemeClr val="tx2">
                    <a:lumMod val="65000"/>
                    <a:lumOff val="35000"/>
                  </a:schemeClr>
                </a:solidFill>
              </a:rPr>
              <a:t>running with </a:t>
            </a:r>
            <a:r>
              <a:rPr lang="en-GB" sz="2000" dirty="0">
                <a:solidFill>
                  <a:schemeClr val="tx2">
                    <a:lumMod val="65000"/>
                    <a:lumOff val="35000"/>
                  </a:schemeClr>
                </a:solidFill>
              </a:rPr>
              <a:t>ES, PL and PT. </a:t>
            </a:r>
            <a:r>
              <a:rPr lang="en-GB" sz="2000" dirty="0" smtClean="0">
                <a:solidFill>
                  <a:schemeClr val="tx2">
                    <a:lumMod val="65000"/>
                    <a:lumOff val="35000"/>
                  </a:schemeClr>
                </a:solidFill>
              </a:rPr>
              <a:t>IL: Application has been submitted. </a:t>
            </a:r>
            <a:r>
              <a:rPr lang="en-GB" sz="2000" dirty="0">
                <a:solidFill>
                  <a:schemeClr val="tx2">
                    <a:lumMod val="65000"/>
                    <a:lumOff val="35000"/>
                  </a:schemeClr>
                </a:solidFill>
              </a:rPr>
              <a:t>FI: </a:t>
            </a:r>
            <a:r>
              <a:rPr lang="en-GB" sz="2000" dirty="0" smtClean="0">
                <a:solidFill>
                  <a:schemeClr val="tx2">
                    <a:lumMod val="65000"/>
                    <a:lumOff val="35000"/>
                  </a:schemeClr>
                </a:solidFill>
              </a:rPr>
              <a:t>funding application rejected, </a:t>
            </a:r>
            <a:endParaRPr lang="en-GB" sz="2000" dirty="0">
              <a:solidFill>
                <a:schemeClr val="tx2">
                  <a:lumMod val="65000"/>
                  <a:lumOff val="35000"/>
                </a:schemeClr>
              </a:solidFill>
            </a:endParaRPr>
          </a:p>
          <a:p>
            <a:pPr marL="715963" lvl="1" indent="-258763"/>
            <a:r>
              <a:rPr lang="en-GB" sz="2000" b="1" dirty="0" smtClean="0">
                <a:solidFill>
                  <a:srgbClr val="8BC53E"/>
                </a:solidFill>
              </a:rPr>
              <a:t>WINS</a:t>
            </a:r>
            <a:r>
              <a:rPr lang="en-GB" sz="2000" b="1" dirty="0" smtClean="0">
                <a:solidFill>
                  <a:srgbClr val="FFCC00"/>
                </a:solidFill>
              </a:rPr>
              <a:t>@HI:</a:t>
            </a:r>
            <a:r>
              <a:rPr lang="en-GB" sz="2000" dirty="0" smtClean="0"/>
              <a:t> The project is running with ES and PT; In RO: is an open call; TR  &amp; CA withdrawing (negative funding decision in TR). </a:t>
            </a:r>
            <a:r>
              <a:rPr lang="en-GB" sz="2000" dirty="0" smtClean="0">
                <a:solidFill>
                  <a:srgbClr val="FFC000"/>
                </a:solidFill>
              </a:rPr>
              <a:t>PCR in Sept. </a:t>
            </a:r>
          </a:p>
          <a:p>
            <a:pPr marL="715963" lvl="1" indent="-258763">
              <a:buFont typeface="Arial" panose="020B0604020202020204" pitchFamily="34" charset="0"/>
              <a:buChar char="−"/>
            </a:pPr>
            <a:r>
              <a:rPr lang="en-GB" sz="2000" b="1" dirty="0" smtClean="0">
                <a:solidFill>
                  <a:srgbClr val="8BC53E"/>
                </a:solidFill>
              </a:rPr>
              <a:t>S</a:t>
            </a:r>
            <a:r>
              <a:rPr lang="en-GB" sz="2000" b="1" dirty="0" smtClean="0">
                <a:solidFill>
                  <a:srgbClr val="FFCC00"/>
                </a:solidFill>
              </a:rPr>
              <a:t>TeM:</a:t>
            </a:r>
            <a:r>
              <a:rPr lang="en-GB" sz="2000" dirty="0" smtClean="0"/>
              <a:t> TR: positive but wait other countries decision. PT: Proposal has been submitted, FR: Proposed to  nat. call of: Competitiveness Pole?; ES: possible reapplication to CDTI. </a:t>
            </a:r>
          </a:p>
          <a:p>
            <a:pPr marL="715963" lvl="1" indent="-258763">
              <a:buFont typeface="Arial" panose="020B0604020202020204" pitchFamily="34" charset="0"/>
              <a:buChar char="−"/>
            </a:pPr>
            <a:r>
              <a:rPr lang="en-GB" sz="2000" b="1" dirty="0" smtClean="0">
                <a:solidFill>
                  <a:srgbClr val="FF0000"/>
                </a:solidFill>
              </a:rPr>
              <a:t>FReeNGES</a:t>
            </a:r>
            <a:r>
              <a:rPr lang="en-GB" sz="2000" b="1" dirty="0">
                <a:solidFill>
                  <a:srgbClr val="FF0000"/>
                </a:solidFill>
              </a:rPr>
              <a:t>:</a:t>
            </a:r>
            <a:r>
              <a:rPr lang="en-GB" sz="2000" dirty="0"/>
              <a:t> C</a:t>
            </a:r>
            <a:r>
              <a:rPr lang="en-GB" sz="2000" dirty="0" smtClean="0"/>
              <a:t>ancelled. </a:t>
            </a:r>
            <a:endParaRPr lang="en-GB" sz="2000"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22</a:t>
            </a:fld>
            <a:endParaRPr lang="en-GB" altLang="en-US" dirty="0">
              <a:solidFill>
                <a:srgbClr val="FFFFFF"/>
              </a:solidFill>
            </a:endParaRPr>
          </a:p>
        </p:txBody>
      </p:sp>
      <p:sp>
        <p:nvSpPr>
          <p:cNvPr id="5" name="Rectangle 4"/>
          <p:cNvSpPr/>
          <p:nvPr/>
        </p:nvSpPr>
        <p:spPr>
          <a:xfrm>
            <a:off x="2799880" y="1196752"/>
            <a:ext cx="4528804" cy="461665"/>
          </a:xfrm>
          <a:prstGeom prst="rect">
            <a:avLst/>
          </a:prstGeom>
        </p:spPr>
        <p:txBody>
          <a:bodyPr wrap="none">
            <a:spAutoFit/>
          </a:bodyPr>
          <a:lstStyle/>
          <a:p>
            <a:r>
              <a:rPr lang="en-GB" b="1" dirty="0" smtClean="0">
                <a:solidFill>
                  <a:srgbClr val="2D2D8A"/>
                </a:solidFill>
              </a:rPr>
              <a:t>Projects Labelled before 2016</a:t>
            </a:r>
          </a:p>
        </p:txBody>
      </p:sp>
    </p:spTree>
    <p:extLst>
      <p:ext uri="{BB962C8B-B14F-4D97-AF65-F5344CB8AC3E}">
        <p14:creationId xmlns:p14="http://schemas.microsoft.com/office/powerpoint/2010/main" val="106522677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Starting</a:t>
            </a:r>
            <a:r>
              <a:rPr lang="de-DE" dirty="0" smtClean="0"/>
              <a:t> </a:t>
            </a:r>
            <a:r>
              <a:rPr lang="de-DE" dirty="0" err="1" smtClean="0"/>
              <a:t>projects</a:t>
            </a:r>
            <a:endParaRPr lang="en-GB" dirty="0"/>
          </a:p>
        </p:txBody>
      </p:sp>
      <p:sp>
        <p:nvSpPr>
          <p:cNvPr id="3" name="Content Placeholder 2"/>
          <p:cNvSpPr>
            <a:spLocks noGrp="1"/>
          </p:cNvSpPr>
          <p:nvPr>
            <p:ph idx="1"/>
          </p:nvPr>
        </p:nvSpPr>
        <p:spPr>
          <a:xfrm>
            <a:off x="107504" y="1628800"/>
            <a:ext cx="8928992" cy="4248472"/>
          </a:xfrm>
        </p:spPr>
        <p:txBody>
          <a:bodyPr/>
          <a:lstStyle/>
          <a:p>
            <a:pPr>
              <a:buFont typeface="Arial" panose="020B0604020202020204" pitchFamily="34" charset="0"/>
              <a:buChar char="‒"/>
            </a:pPr>
            <a:r>
              <a:rPr lang="en-GB" sz="2000" b="1" dirty="0">
                <a:solidFill>
                  <a:srgbClr val="8BC53E"/>
                </a:solidFill>
              </a:rPr>
              <a:t>Front-VL: </a:t>
            </a:r>
            <a:r>
              <a:rPr lang="en-GB" sz="2000" dirty="0" smtClean="0"/>
              <a:t>Started last November with SE and AT; ES application to </a:t>
            </a:r>
            <a:r>
              <a:rPr lang="en-GB" sz="2000" dirty="0"/>
              <a:t>MINETAD in June; HU: can reapply in September result not </a:t>
            </a:r>
            <a:r>
              <a:rPr lang="en-GB" sz="2000" dirty="0" smtClean="0"/>
              <a:t>yet communicated; Reapplication in FI; NO call in October.</a:t>
            </a:r>
            <a:endParaRPr lang="en-GB" sz="2000" dirty="0"/>
          </a:p>
          <a:p>
            <a:pPr>
              <a:buFont typeface="Arial" panose="020B0604020202020204" pitchFamily="34" charset="0"/>
              <a:buChar char="‒"/>
            </a:pPr>
            <a:r>
              <a:rPr lang="en-GB" sz="2000" b="1" dirty="0" smtClean="0">
                <a:solidFill>
                  <a:srgbClr val="8BC53E"/>
                </a:solidFill>
              </a:rPr>
              <a:t>H-</a:t>
            </a:r>
            <a:r>
              <a:rPr lang="en-GB" sz="2000" b="1" dirty="0" err="1" smtClean="0">
                <a:solidFill>
                  <a:srgbClr val="8BC53E"/>
                </a:solidFill>
              </a:rPr>
              <a:t>Opto</a:t>
            </a:r>
            <a:r>
              <a:rPr lang="en-GB" sz="2000" b="1" dirty="0">
                <a:solidFill>
                  <a:srgbClr val="8BC53E"/>
                </a:solidFill>
              </a:rPr>
              <a:t>: </a:t>
            </a:r>
            <a:r>
              <a:rPr lang="en-GB" sz="2000" dirty="0" smtClean="0"/>
              <a:t>Started in December with SE and UK (BT self-funded). </a:t>
            </a:r>
            <a:r>
              <a:rPr lang="en-GB" sz="2000" dirty="0"/>
              <a:t>ES: </a:t>
            </a:r>
            <a:r>
              <a:rPr lang="en-GB" sz="2000" dirty="0" smtClean="0"/>
              <a:t>application </a:t>
            </a:r>
            <a:r>
              <a:rPr lang="en-GB" sz="2000" dirty="0"/>
              <a:t>to </a:t>
            </a:r>
            <a:r>
              <a:rPr lang="en-GB" sz="2000" dirty="0" smtClean="0"/>
              <a:t>Innoglobal in June; </a:t>
            </a:r>
            <a:r>
              <a:rPr lang="en-GB" sz="2000" dirty="0" smtClean="0">
                <a:solidFill>
                  <a:srgbClr val="FFC000"/>
                </a:solidFill>
              </a:rPr>
              <a:t>TR</a:t>
            </a:r>
            <a:r>
              <a:rPr lang="en-GB" sz="2000" dirty="0"/>
              <a:t>: they are planning to apply for </a:t>
            </a:r>
            <a:r>
              <a:rPr lang="en-GB" sz="2000" dirty="0" smtClean="0"/>
              <a:t>funding; PL</a:t>
            </a:r>
            <a:r>
              <a:rPr lang="en-GB" sz="2000" dirty="0"/>
              <a:t>: </a:t>
            </a:r>
            <a:r>
              <a:rPr lang="en-GB" sz="2000" dirty="0" smtClean="0"/>
              <a:t>will reapply to call in September with reduce budget.</a:t>
            </a:r>
          </a:p>
          <a:p>
            <a:pPr>
              <a:buFont typeface="Arial" panose="020B0604020202020204" pitchFamily="34" charset="0"/>
              <a:buChar char="‒"/>
            </a:pPr>
            <a:r>
              <a:rPr lang="de-DE" sz="2000" b="1" dirty="0" err="1" smtClean="0">
                <a:solidFill>
                  <a:srgbClr val="92D050"/>
                </a:solidFill>
              </a:rPr>
              <a:t>C</a:t>
            </a:r>
            <a:r>
              <a:rPr lang="de-DE" sz="2000" b="1" dirty="0" err="1" smtClean="0">
                <a:solidFill>
                  <a:srgbClr val="ECCD14"/>
                </a:solidFill>
              </a:rPr>
              <a:t>loudbook</a:t>
            </a:r>
            <a:r>
              <a:rPr lang="de-DE" sz="2000" b="1" dirty="0" smtClean="0">
                <a:solidFill>
                  <a:srgbClr val="ECCD14"/>
                </a:solidFill>
              </a:rPr>
              <a:t>:</a:t>
            </a:r>
            <a:r>
              <a:rPr lang="de-DE" sz="2000" dirty="0" smtClean="0">
                <a:solidFill>
                  <a:srgbClr val="FF0000"/>
                </a:solidFill>
              </a:rPr>
              <a:t> </a:t>
            </a:r>
            <a:r>
              <a:rPr lang="en-GB" sz="2000" dirty="0" smtClean="0"/>
              <a:t>ES: </a:t>
            </a:r>
            <a:r>
              <a:rPr lang="en-GB" sz="2000" dirty="0"/>
              <a:t>Nokia is </a:t>
            </a:r>
            <a:r>
              <a:rPr lang="en-GB" sz="2000" dirty="0" smtClean="0"/>
              <a:t>funded by CDTI; EXPERIS </a:t>
            </a:r>
            <a:r>
              <a:rPr lang="en-GB" sz="2000" dirty="0"/>
              <a:t>applied (</a:t>
            </a:r>
            <a:r>
              <a:rPr lang="en-GB" sz="2000" dirty="0" err="1" smtClean="0"/>
              <a:t>Minetad</a:t>
            </a:r>
            <a:r>
              <a:rPr lang="en-GB" sz="2000" dirty="0" smtClean="0"/>
              <a:t>), Telefónica submitted </a:t>
            </a:r>
            <a:r>
              <a:rPr lang="en-GB" sz="2000" dirty="0"/>
              <a:t>to </a:t>
            </a:r>
            <a:r>
              <a:rPr lang="en-GB" sz="2000" dirty="0" smtClean="0">
                <a:solidFill>
                  <a:srgbClr val="FFC000"/>
                </a:solidFill>
              </a:rPr>
              <a:t>CDTI</a:t>
            </a:r>
            <a:r>
              <a:rPr lang="en-GB" sz="2000" dirty="0" smtClean="0"/>
              <a:t>, </a:t>
            </a:r>
            <a:r>
              <a:rPr lang="en-GB" sz="2000" dirty="0" smtClean="0">
                <a:solidFill>
                  <a:srgbClr val="FFC000"/>
                </a:solidFill>
              </a:rPr>
              <a:t>TR</a:t>
            </a:r>
            <a:r>
              <a:rPr lang="en-GB" sz="2000" dirty="0" smtClean="0"/>
              <a:t>: decision in September,</a:t>
            </a:r>
            <a:r>
              <a:rPr lang="en-GB" sz="2000" dirty="0" smtClean="0">
                <a:solidFill>
                  <a:srgbClr val="FF0000"/>
                </a:solidFill>
              </a:rPr>
              <a:t> LU:</a:t>
            </a:r>
            <a:r>
              <a:rPr lang="en-GB" sz="2000" dirty="0" smtClean="0"/>
              <a:t> Industry joins (mandatory condition), RO: resubmission in September.</a:t>
            </a:r>
            <a:endParaRPr lang="en-GB" sz="2000" dirty="0">
              <a:solidFill>
                <a:srgbClr val="92D050"/>
              </a:solidFill>
            </a:endParaRPr>
          </a:p>
          <a:p>
            <a:pPr>
              <a:buFont typeface="Arial" panose="020B0604020202020204" pitchFamily="34" charset="0"/>
              <a:buChar char="‒"/>
            </a:pPr>
            <a:r>
              <a:rPr lang="de-DE" sz="2000" b="1" dirty="0" err="1">
                <a:solidFill>
                  <a:srgbClr val="8BC53E"/>
                </a:solidFill>
              </a:rPr>
              <a:t>H</a:t>
            </a:r>
            <a:r>
              <a:rPr lang="de-DE" sz="2000" b="1" dirty="0" err="1">
                <a:solidFill>
                  <a:srgbClr val="ECCD14"/>
                </a:solidFill>
              </a:rPr>
              <a:t>oT</a:t>
            </a:r>
            <a:r>
              <a:rPr lang="de-DE" sz="2000" b="1" dirty="0">
                <a:solidFill>
                  <a:srgbClr val="ECCD14"/>
                </a:solidFill>
              </a:rPr>
              <a:t>:</a:t>
            </a:r>
            <a:r>
              <a:rPr lang="de-DE" sz="2000" dirty="0">
                <a:solidFill>
                  <a:srgbClr val="FF0000"/>
                </a:solidFill>
              </a:rPr>
              <a:t> </a:t>
            </a:r>
            <a:r>
              <a:rPr lang="en-GB" sz="2000" dirty="0"/>
              <a:t>NL: TNO </a:t>
            </a:r>
            <a:r>
              <a:rPr lang="en-GB" sz="2000" dirty="0" smtClean="0"/>
              <a:t>self-funded </a:t>
            </a:r>
            <a:r>
              <a:rPr lang="en-GB" sz="2000" dirty="0"/>
              <a:t>and coordinates the project; TR: PCR five new partners: </a:t>
            </a:r>
            <a:r>
              <a:rPr lang="en-GB" sz="2000" dirty="0" smtClean="0"/>
              <a:t>Ericsson, </a:t>
            </a:r>
            <a:r>
              <a:rPr lang="en-GB" sz="2000" dirty="0" err="1" smtClean="0"/>
              <a:t>Turkgen</a:t>
            </a:r>
            <a:r>
              <a:rPr lang="en-GB" sz="2000" dirty="0"/>
              <a:t>, </a:t>
            </a:r>
            <a:r>
              <a:rPr lang="en-GB" sz="2000" dirty="0" err="1"/>
              <a:t>Lostar</a:t>
            </a:r>
            <a:r>
              <a:rPr lang="en-GB" sz="2000" dirty="0"/>
              <a:t>, </a:t>
            </a:r>
            <a:r>
              <a:rPr lang="en-GB" sz="2000" dirty="0" err="1" smtClean="0"/>
              <a:t>Vestel</a:t>
            </a:r>
            <a:r>
              <a:rPr lang="en-GB" sz="2000" dirty="0" smtClean="0"/>
              <a:t> </a:t>
            </a:r>
            <a:r>
              <a:rPr lang="en-GB" sz="2000" dirty="0"/>
              <a:t>and </a:t>
            </a:r>
            <a:r>
              <a:rPr lang="en-GB" sz="2000" dirty="0" err="1"/>
              <a:t>Koc</a:t>
            </a:r>
            <a:r>
              <a:rPr lang="en-GB" sz="2000" dirty="0"/>
              <a:t> University. FR</a:t>
            </a:r>
            <a:r>
              <a:rPr lang="en-GB" sz="2000" dirty="0" smtClean="0"/>
              <a:t>: self-funded? </a:t>
            </a:r>
            <a:r>
              <a:rPr lang="en-GB" sz="2000" dirty="0"/>
              <a:t>figures </a:t>
            </a:r>
            <a:r>
              <a:rPr lang="en-GB" sz="2000" dirty="0" smtClean="0"/>
              <a:t>revised for Orange </a:t>
            </a:r>
            <a:r>
              <a:rPr lang="en-GB" sz="2000" dirty="0"/>
              <a:t>and </a:t>
            </a:r>
            <a:r>
              <a:rPr lang="en-GB" sz="2000" dirty="0" err="1" smtClean="0"/>
              <a:t>Busit</a:t>
            </a:r>
            <a:r>
              <a:rPr lang="en-GB" sz="2000" dirty="0" smtClean="0"/>
              <a:t>. </a:t>
            </a:r>
            <a:r>
              <a:rPr lang="en-GB" sz="2000" dirty="0">
                <a:solidFill>
                  <a:srgbClr val="FFC000"/>
                </a:solidFill>
              </a:rPr>
              <a:t>PT: </a:t>
            </a:r>
            <a:r>
              <a:rPr lang="en-GB" sz="2000" dirty="0" smtClean="0"/>
              <a:t>application </a:t>
            </a:r>
            <a:r>
              <a:rPr lang="en-GB" sz="2000" dirty="0" smtClean="0"/>
              <a:t>submitted.</a:t>
            </a:r>
            <a:endParaRPr lang="en-GB" sz="2000" dirty="0"/>
          </a:p>
          <a:p>
            <a:pPr>
              <a:buFont typeface="Arial" panose="020B0604020202020204" pitchFamily="34" charset="0"/>
              <a:buChar char="‒"/>
            </a:pPr>
            <a:r>
              <a:rPr lang="de-DE" sz="2000" b="1" dirty="0" err="1" smtClean="0">
                <a:solidFill>
                  <a:srgbClr val="FF0000"/>
                </a:solidFill>
              </a:rPr>
              <a:t>StayIn</a:t>
            </a:r>
            <a:r>
              <a:rPr lang="de-DE" sz="2000" b="1" dirty="0" smtClean="0">
                <a:solidFill>
                  <a:srgbClr val="FF0000"/>
                </a:solidFill>
              </a:rPr>
              <a:t> </a:t>
            </a:r>
            <a:r>
              <a:rPr lang="de-DE" sz="2000" b="1" dirty="0" err="1" smtClean="0">
                <a:solidFill>
                  <a:srgbClr val="FF0000"/>
                </a:solidFill>
              </a:rPr>
              <a:t>Cancelled</a:t>
            </a:r>
            <a:r>
              <a:rPr lang="de-DE" sz="2000" b="1" dirty="0" smtClean="0">
                <a:solidFill>
                  <a:srgbClr val="FF0000"/>
                </a:solidFill>
              </a:rPr>
              <a:t>:</a:t>
            </a:r>
            <a:r>
              <a:rPr lang="de-DE" sz="2000" dirty="0" smtClean="0">
                <a:solidFill>
                  <a:srgbClr val="FF0000"/>
                </a:solidFill>
              </a:rPr>
              <a:t> </a:t>
            </a:r>
            <a:r>
              <a:rPr lang="en-GB" sz="2000" dirty="0"/>
              <a:t>Orange quits the </a:t>
            </a:r>
            <a:r>
              <a:rPr lang="en-GB" sz="2000" dirty="0" smtClean="0"/>
              <a:t>project</a:t>
            </a:r>
            <a:r>
              <a:rPr lang="en-GB" sz="2000" dirty="0"/>
              <a:t>, lack of public support from FR and PL; </a:t>
            </a:r>
            <a:r>
              <a:rPr lang="en-GB" sz="2000" dirty="0" smtClean="0"/>
              <a:t>Mail </a:t>
            </a:r>
            <a:r>
              <a:rPr lang="en-GB" sz="2000" dirty="0"/>
              <a:t>from coordinator </a:t>
            </a:r>
            <a:r>
              <a:rPr lang="en-GB" sz="2000" dirty="0" smtClean="0"/>
              <a:t>on 21</a:t>
            </a:r>
            <a:r>
              <a:rPr lang="en-GB" sz="2000" baseline="30000" dirty="0" smtClean="0"/>
              <a:t>st</a:t>
            </a:r>
            <a:r>
              <a:rPr lang="en-GB" sz="2000" dirty="0" smtClean="0"/>
              <a:t> August that the </a:t>
            </a:r>
            <a:r>
              <a:rPr lang="en-GB" sz="2000" dirty="0"/>
              <a:t>Project </a:t>
            </a:r>
            <a:r>
              <a:rPr lang="en-GB" sz="2000" dirty="0" smtClean="0"/>
              <a:t>is </a:t>
            </a:r>
            <a:r>
              <a:rPr lang="en-GB" sz="2000" dirty="0"/>
              <a:t>cancelled.</a:t>
            </a:r>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23</a:t>
            </a:fld>
            <a:endParaRPr lang="en-GB" altLang="en-US" dirty="0">
              <a:solidFill>
                <a:srgbClr val="FFFFFF"/>
              </a:solidFill>
            </a:endParaRPr>
          </a:p>
        </p:txBody>
      </p:sp>
      <p:sp>
        <p:nvSpPr>
          <p:cNvPr id="5" name="Rectangle 4"/>
          <p:cNvSpPr/>
          <p:nvPr/>
        </p:nvSpPr>
        <p:spPr>
          <a:xfrm>
            <a:off x="2339121" y="980728"/>
            <a:ext cx="4647426" cy="461665"/>
          </a:xfrm>
          <a:prstGeom prst="rect">
            <a:avLst/>
          </a:prstGeom>
        </p:spPr>
        <p:txBody>
          <a:bodyPr wrap="none">
            <a:spAutoFit/>
          </a:bodyPr>
          <a:lstStyle/>
          <a:p>
            <a:r>
              <a:rPr lang="en-GB" b="1" dirty="0">
                <a:solidFill>
                  <a:srgbClr val="2D2D8A"/>
                </a:solidFill>
              </a:rPr>
              <a:t>Projects from </a:t>
            </a:r>
            <a:r>
              <a:rPr lang="en-GB" b="1" dirty="0" smtClean="0">
                <a:solidFill>
                  <a:srgbClr val="2D2D8A"/>
                </a:solidFill>
              </a:rPr>
              <a:t>Spring Call 2016</a:t>
            </a:r>
            <a:endParaRPr lang="en-GB" sz="1800" b="1" dirty="0">
              <a:solidFill>
                <a:srgbClr val="000000"/>
              </a:solidFill>
            </a:endParaRPr>
          </a:p>
        </p:txBody>
      </p:sp>
    </p:spTree>
    <p:extLst>
      <p:ext uri="{BB962C8B-B14F-4D97-AF65-F5344CB8AC3E}">
        <p14:creationId xmlns:p14="http://schemas.microsoft.com/office/powerpoint/2010/main" val="350347987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Starting</a:t>
            </a:r>
            <a:r>
              <a:rPr lang="de-DE" dirty="0" smtClean="0"/>
              <a:t> </a:t>
            </a:r>
            <a:r>
              <a:rPr lang="de-DE" dirty="0" err="1" smtClean="0"/>
              <a:t>projects</a:t>
            </a:r>
            <a:endParaRPr lang="en-GB" dirty="0"/>
          </a:p>
        </p:txBody>
      </p:sp>
      <p:sp>
        <p:nvSpPr>
          <p:cNvPr id="3" name="Content Placeholder 2"/>
          <p:cNvSpPr>
            <a:spLocks noGrp="1"/>
          </p:cNvSpPr>
          <p:nvPr>
            <p:ph idx="1"/>
          </p:nvPr>
        </p:nvSpPr>
        <p:spPr>
          <a:xfrm>
            <a:off x="251520" y="1844824"/>
            <a:ext cx="8712968" cy="4248472"/>
          </a:xfrm>
        </p:spPr>
        <p:txBody>
          <a:bodyPr/>
          <a:lstStyle/>
          <a:p>
            <a:pPr>
              <a:buFont typeface="Arial" panose="020B0604020202020204" pitchFamily="34" charset="0"/>
              <a:buChar char="‒"/>
            </a:pPr>
            <a:r>
              <a:rPr lang="en-GB" sz="2000" b="1" dirty="0" smtClean="0">
                <a:solidFill>
                  <a:srgbClr val="8BC53E"/>
                </a:solidFill>
              </a:rPr>
              <a:t>ID</a:t>
            </a:r>
            <a:r>
              <a:rPr lang="en-GB" sz="2000" b="1" dirty="0" smtClean="0">
                <a:solidFill>
                  <a:srgbClr val="ECCD14"/>
                </a:solidFill>
              </a:rPr>
              <a:t>IMRO:</a:t>
            </a:r>
            <a:r>
              <a:rPr lang="en-GB" sz="2000" dirty="0" smtClean="0">
                <a:solidFill>
                  <a:schemeClr val="tx1"/>
                </a:solidFill>
              </a:rPr>
              <a:t> NL: Self funded; </a:t>
            </a:r>
            <a:r>
              <a:rPr lang="en-GB" sz="2000" dirty="0" smtClean="0">
                <a:solidFill>
                  <a:srgbClr val="FFCC00"/>
                </a:solidFill>
              </a:rPr>
              <a:t>TR:</a:t>
            </a:r>
            <a:r>
              <a:rPr lang="en-GB" sz="2000" dirty="0" smtClean="0">
                <a:solidFill>
                  <a:schemeClr val="tx1"/>
                </a:solidFill>
              </a:rPr>
              <a:t> Expert evaluation finalized, decision soon.</a:t>
            </a:r>
          </a:p>
          <a:p>
            <a:pPr>
              <a:buFont typeface="Arial" panose="020B0604020202020204" pitchFamily="34" charset="0"/>
              <a:buChar char="‒"/>
            </a:pPr>
            <a:r>
              <a:rPr lang="en-GB" sz="2000" b="1" dirty="0" smtClean="0">
                <a:solidFill>
                  <a:srgbClr val="8BC53E"/>
                </a:solidFill>
              </a:rPr>
              <a:t>S</a:t>
            </a:r>
            <a:r>
              <a:rPr lang="en-GB" sz="2000" b="1" dirty="0" smtClean="0">
                <a:solidFill>
                  <a:srgbClr val="FF0000"/>
                </a:solidFill>
              </a:rPr>
              <a:t>A</a:t>
            </a:r>
            <a:r>
              <a:rPr lang="en-GB" sz="2000" b="1" dirty="0" smtClean="0">
                <a:solidFill>
                  <a:srgbClr val="ECCD14"/>
                </a:solidFill>
              </a:rPr>
              <a:t>RWS: </a:t>
            </a:r>
            <a:r>
              <a:rPr lang="en-GB" sz="2000" dirty="0" smtClean="0">
                <a:solidFill>
                  <a:schemeClr val="tx1"/>
                </a:solidFill>
              </a:rPr>
              <a:t>FR: Positive funding decision conditioned to a positive funding decision in BE; </a:t>
            </a:r>
            <a:r>
              <a:rPr lang="en-GB" sz="2000" dirty="0" smtClean="0">
                <a:solidFill>
                  <a:srgbClr val="FF0000"/>
                </a:solidFill>
              </a:rPr>
              <a:t>#BE</a:t>
            </a:r>
            <a:r>
              <a:rPr lang="en-GB" sz="2000" dirty="0" smtClean="0">
                <a:solidFill>
                  <a:schemeClr val="tx1"/>
                </a:solidFill>
              </a:rPr>
              <a:t>: negative funding decision; FI: decision expected </a:t>
            </a:r>
            <a:r>
              <a:rPr lang="en-GB" sz="2000" dirty="0" smtClean="0">
                <a:solidFill>
                  <a:schemeClr val="tx1"/>
                </a:solidFill>
              </a:rPr>
              <a:t>this year?; </a:t>
            </a:r>
            <a:r>
              <a:rPr lang="en-GB" sz="2000" dirty="0" smtClean="0">
                <a:solidFill>
                  <a:schemeClr val="tx1"/>
                </a:solidFill>
              </a:rPr>
              <a:t>PT: the partners and coordinator failed to submit the proposal at the </a:t>
            </a:r>
            <a:r>
              <a:rPr lang="en-GB" sz="2000" dirty="0" smtClean="0">
                <a:solidFill>
                  <a:schemeClr val="tx1"/>
                </a:solidFill>
              </a:rPr>
              <a:t>deadline, coordinator continues his work; </a:t>
            </a:r>
            <a:r>
              <a:rPr lang="en-GB" sz="2000" dirty="0" smtClean="0">
                <a:solidFill>
                  <a:schemeClr val="tx1"/>
                </a:solidFill>
              </a:rPr>
              <a:t>ES: two partners joined, in total 9 applications were </a:t>
            </a:r>
            <a:r>
              <a:rPr lang="en-GB" sz="2000" dirty="0">
                <a:solidFill>
                  <a:schemeClr val="tx1"/>
                </a:solidFill>
              </a:rPr>
              <a:t>submitted to </a:t>
            </a:r>
            <a:r>
              <a:rPr lang="en-GB" sz="2000" dirty="0" err="1" smtClean="0">
                <a:solidFill>
                  <a:schemeClr val="tx1"/>
                </a:solidFill>
              </a:rPr>
              <a:t>Minetad</a:t>
            </a:r>
            <a:r>
              <a:rPr lang="en-GB" sz="2000" dirty="0" smtClean="0">
                <a:solidFill>
                  <a:schemeClr val="tx1"/>
                </a:solidFill>
              </a:rPr>
              <a:t> – results in Nov; </a:t>
            </a:r>
            <a:r>
              <a:rPr lang="en-GB" sz="2000" dirty="0">
                <a:solidFill>
                  <a:schemeClr val="tx1"/>
                </a:solidFill>
              </a:rPr>
              <a:t>S-KR: Application </a:t>
            </a:r>
            <a:r>
              <a:rPr lang="en-GB" sz="2000" dirty="0" smtClean="0">
                <a:solidFill>
                  <a:schemeClr val="tx1"/>
                </a:solidFill>
              </a:rPr>
              <a:t>rejected, resubmission in March; </a:t>
            </a:r>
            <a:r>
              <a:rPr lang="en-GB" sz="2000" dirty="0" smtClean="0">
                <a:solidFill>
                  <a:schemeClr val="tx1"/>
                </a:solidFill>
              </a:rPr>
              <a:t>TR: application to be submitted.</a:t>
            </a:r>
            <a:endParaRPr lang="en-GB" sz="2000" b="1" dirty="0" smtClean="0">
              <a:solidFill>
                <a:srgbClr val="ECCD14"/>
              </a:solidFill>
            </a:endParaRPr>
          </a:p>
          <a:p>
            <a:pPr>
              <a:buFont typeface="Arial" panose="020B0604020202020204" pitchFamily="34" charset="0"/>
              <a:buChar char="‒"/>
            </a:pPr>
            <a:r>
              <a:rPr lang="en-GB" sz="2000" b="1" dirty="0" smtClean="0">
                <a:solidFill>
                  <a:srgbClr val="ECCD14"/>
                </a:solidFill>
              </a:rPr>
              <a:t>5GMEDE: </a:t>
            </a:r>
            <a:r>
              <a:rPr lang="en-GB" sz="2000" dirty="0" smtClean="0">
                <a:solidFill>
                  <a:schemeClr val="tx1"/>
                </a:solidFill>
              </a:rPr>
              <a:t>4 partner from PT joined the project and the applications were submitted; IL and TR: applications were submitted; </a:t>
            </a:r>
            <a:r>
              <a:rPr lang="en-GB" sz="2000" dirty="0" smtClean="0">
                <a:solidFill>
                  <a:srgbClr val="FFCC00"/>
                </a:solidFill>
              </a:rPr>
              <a:t>FR:</a:t>
            </a:r>
            <a:r>
              <a:rPr lang="en-GB" sz="2000" dirty="0" smtClean="0">
                <a:solidFill>
                  <a:schemeClr val="tx1"/>
                </a:solidFill>
              </a:rPr>
              <a:t> </a:t>
            </a:r>
            <a:r>
              <a:rPr lang="en-GB" sz="2000" dirty="0" smtClean="0">
                <a:solidFill>
                  <a:schemeClr val="tx1"/>
                </a:solidFill>
              </a:rPr>
              <a:t>contact with DGE </a:t>
            </a:r>
            <a:r>
              <a:rPr lang="en-GB" sz="2000" dirty="0" err="1" smtClean="0">
                <a:solidFill>
                  <a:schemeClr val="tx1"/>
                </a:solidFill>
              </a:rPr>
              <a:t>estabished</a:t>
            </a:r>
            <a:r>
              <a:rPr lang="en-GB" sz="2000" dirty="0" smtClean="0">
                <a:solidFill>
                  <a:schemeClr val="tx1"/>
                </a:solidFill>
              </a:rPr>
              <a:t>.</a:t>
            </a:r>
            <a:endParaRPr lang="en-GB" sz="2000" dirty="0" smtClean="0">
              <a:solidFill>
                <a:schemeClr val="tx1"/>
              </a:solidFill>
            </a:endParaRPr>
          </a:p>
          <a:p>
            <a:pPr>
              <a:buFont typeface="Arial" panose="020B0604020202020204" pitchFamily="34" charset="0"/>
              <a:buChar char="‒"/>
            </a:pPr>
            <a:r>
              <a:rPr lang="en-GB" sz="2000" b="1" dirty="0" smtClean="0">
                <a:solidFill>
                  <a:srgbClr val="92D050"/>
                </a:solidFill>
              </a:rPr>
              <a:t>F</a:t>
            </a:r>
            <a:r>
              <a:rPr lang="en-GB" sz="2000" b="1" dirty="0" smtClean="0">
                <a:solidFill>
                  <a:srgbClr val="ECCD14"/>
                </a:solidFill>
              </a:rPr>
              <a:t>lexNet: </a:t>
            </a:r>
            <a:r>
              <a:rPr lang="en-GB" sz="2000" dirty="0" smtClean="0">
                <a:solidFill>
                  <a:schemeClr val="tx1"/>
                </a:solidFill>
              </a:rPr>
              <a:t>KR: Positive funding decision; </a:t>
            </a:r>
            <a:r>
              <a:rPr lang="en-GB" sz="2000" dirty="0">
                <a:solidFill>
                  <a:schemeClr val="tx1"/>
                </a:solidFill>
              </a:rPr>
              <a:t>BE</a:t>
            </a:r>
            <a:r>
              <a:rPr lang="en-GB" sz="2000" dirty="0" smtClean="0">
                <a:solidFill>
                  <a:schemeClr val="tx1"/>
                </a:solidFill>
              </a:rPr>
              <a:t>, ES, </a:t>
            </a:r>
            <a:r>
              <a:rPr lang="en-GB" sz="2000" dirty="0" smtClean="0">
                <a:solidFill>
                  <a:schemeClr val="tx1"/>
                </a:solidFill>
              </a:rPr>
              <a:t>: </a:t>
            </a:r>
            <a:r>
              <a:rPr lang="en-GB" sz="2000" dirty="0" smtClean="0">
                <a:solidFill>
                  <a:schemeClr val="tx1"/>
                </a:solidFill>
              </a:rPr>
              <a:t>funding applications were submitted; CA, TR: applications to be submitted.</a:t>
            </a:r>
          </a:p>
          <a:p>
            <a:pPr marL="457200" lvl="1" indent="0">
              <a:buNone/>
            </a:pPr>
            <a:endParaRPr lang="en-GB" sz="2000" dirty="0" smtClean="0">
              <a:solidFill>
                <a:schemeClr val="tx1"/>
              </a:solidFill>
            </a:endParaRPr>
          </a:p>
          <a:p>
            <a:pPr lvl="1"/>
            <a:endParaRPr lang="en-GB" sz="2000" b="1" dirty="0">
              <a:solidFill>
                <a:srgbClr val="ECCD14"/>
              </a:solidFill>
            </a:endParaRPr>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24</a:t>
            </a:fld>
            <a:endParaRPr lang="en-GB" altLang="en-US" dirty="0">
              <a:solidFill>
                <a:srgbClr val="FFFFFF"/>
              </a:solidFill>
            </a:endParaRPr>
          </a:p>
        </p:txBody>
      </p:sp>
      <p:sp>
        <p:nvSpPr>
          <p:cNvPr id="5" name="Rectangle 4"/>
          <p:cNvSpPr/>
          <p:nvPr/>
        </p:nvSpPr>
        <p:spPr>
          <a:xfrm>
            <a:off x="2339121" y="980728"/>
            <a:ext cx="4825167" cy="461665"/>
          </a:xfrm>
          <a:prstGeom prst="rect">
            <a:avLst/>
          </a:prstGeom>
        </p:spPr>
        <p:txBody>
          <a:bodyPr wrap="none">
            <a:spAutoFit/>
          </a:bodyPr>
          <a:lstStyle/>
          <a:p>
            <a:r>
              <a:rPr lang="en-GB" b="1" dirty="0">
                <a:solidFill>
                  <a:srgbClr val="2D2D8A"/>
                </a:solidFill>
              </a:rPr>
              <a:t>Projects from </a:t>
            </a:r>
            <a:r>
              <a:rPr lang="en-GB" b="1" dirty="0" smtClean="0">
                <a:solidFill>
                  <a:srgbClr val="2D2D8A"/>
                </a:solidFill>
              </a:rPr>
              <a:t>Autumn Call 2016</a:t>
            </a:r>
            <a:endParaRPr lang="en-GB" sz="1800" b="1" dirty="0">
              <a:solidFill>
                <a:srgbClr val="000000"/>
              </a:solidFill>
            </a:endParaRPr>
          </a:p>
        </p:txBody>
      </p:sp>
    </p:spTree>
    <p:extLst>
      <p:ext uri="{BB962C8B-B14F-4D97-AF65-F5344CB8AC3E}">
        <p14:creationId xmlns:p14="http://schemas.microsoft.com/office/powerpoint/2010/main" val="73551534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Starting</a:t>
            </a:r>
            <a:r>
              <a:rPr lang="de-DE" dirty="0" smtClean="0"/>
              <a:t> </a:t>
            </a:r>
            <a:r>
              <a:rPr lang="de-DE" dirty="0" err="1" smtClean="0"/>
              <a:t>projects</a:t>
            </a:r>
            <a:endParaRPr lang="en-GB" dirty="0"/>
          </a:p>
        </p:txBody>
      </p:sp>
      <p:sp>
        <p:nvSpPr>
          <p:cNvPr id="3" name="Content Placeholder 2"/>
          <p:cNvSpPr>
            <a:spLocks noGrp="1"/>
          </p:cNvSpPr>
          <p:nvPr>
            <p:ph idx="1"/>
          </p:nvPr>
        </p:nvSpPr>
        <p:spPr>
          <a:xfrm>
            <a:off x="827584" y="1556792"/>
            <a:ext cx="7488832" cy="4248472"/>
          </a:xfrm>
        </p:spPr>
        <p:txBody>
          <a:bodyPr/>
          <a:lstStyle/>
          <a:p>
            <a:pPr>
              <a:buFont typeface="Arial" panose="020B0604020202020204" pitchFamily="34" charset="0"/>
              <a:buChar char="‒"/>
            </a:pPr>
            <a:r>
              <a:rPr lang="en-GB" sz="2000" b="1" dirty="0" smtClean="0">
                <a:solidFill>
                  <a:srgbClr val="FFCC00"/>
                </a:solidFill>
              </a:rPr>
              <a:t>ENGAGE</a:t>
            </a:r>
            <a:r>
              <a:rPr lang="en-GB" sz="2000" b="1" dirty="0" smtClean="0">
                <a:solidFill>
                  <a:srgbClr val="ECCD14"/>
                </a:solidFill>
              </a:rPr>
              <a:t>:</a:t>
            </a:r>
            <a:r>
              <a:rPr lang="en-GB" sz="2000" dirty="0" smtClean="0">
                <a:solidFill>
                  <a:schemeClr val="tx1"/>
                </a:solidFill>
              </a:rPr>
              <a:t> ES: application submitted to MINETAD; </a:t>
            </a:r>
            <a:r>
              <a:rPr lang="en-GB" sz="2000" dirty="0" smtClean="0">
                <a:solidFill>
                  <a:srgbClr val="FFCC00"/>
                </a:solidFill>
              </a:rPr>
              <a:t>TR</a:t>
            </a:r>
            <a:r>
              <a:rPr lang="en-GB" sz="2000" dirty="0" smtClean="0">
                <a:solidFill>
                  <a:schemeClr val="tx1"/>
                </a:solidFill>
              </a:rPr>
              <a:t>: contact with Tubitak to be established</a:t>
            </a:r>
          </a:p>
          <a:p>
            <a:pPr>
              <a:buFont typeface="Arial" panose="020B0604020202020204" pitchFamily="34" charset="0"/>
              <a:buChar char="‒"/>
            </a:pPr>
            <a:endParaRPr lang="en-GB" sz="2000" dirty="0" smtClean="0">
              <a:solidFill>
                <a:schemeClr val="tx1"/>
              </a:solidFill>
            </a:endParaRPr>
          </a:p>
          <a:p>
            <a:pPr>
              <a:buFont typeface="Arial" panose="020B0604020202020204" pitchFamily="34" charset="0"/>
              <a:buChar char="‒"/>
            </a:pPr>
            <a:r>
              <a:rPr lang="en-GB" sz="2000" b="1" dirty="0" smtClean="0">
                <a:solidFill>
                  <a:srgbClr val="FFCC00"/>
                </a:solidFill>
              </a:rPr>
              <a:t>fiQare</a:t>
            </a:r>
            <a:r>
              <a:rPr lang="en-GB" sz="2000" b="1" dirty="0" smtClean="0">
                <a:solidFill>
                  <a:srgbClr val="ECCD14"/>
                </a:solidFill>
              </a:rPr>
              <a:t>: </a:t>
            </a:r>
            <a:r>
              <a:rPr lang="en-GB" sz="2000" dirty="0" smtClean="0">
                <a:solidFill>
                  <a:schemeClr val="tx1"/>
                </a:solidFill>
              </a:rPr>
              <a:t>ES, PT and TR: application submitted; IT: </a:t>
            </a:r>
            <a:r>
              <a:rPr lang="en-GB" sz="2000" dirty="0" smtClean="0">
                <a:solidFill>
                  <a:schemeClr val="tx1"/>
                </a:solidFill>
              </a:rPr>
              <a:t>withdrawn?</a:t>
            </a:r>
            <a:endParaRPr lang="en-GB" sz="2000" dirty="0" smtClean="0">
              <a:solidFill>
                <a:schemeClr val="tx1"/>
              </a:solidFill>
            </a:endParaRPr>
          </a:p>
          <a:p>
            <a:pPr>
              <a:buFont typeface="Arial" panose="020B0604020202020204" pitchFamily="34" charset="0"/>
              <a:buChar char="‒"/>
            </a:pPr>
            <a:endParaRPr lang="en-GB" sz="2000" dirty="0" smtClean="0">
              <a:solidFill>
                <a:schemeClr val="tx1"/>
              </a:solidFill>
            </a:endParaRPr>
          </a:p>
          <a:p>
            <a:pPr>
              <a:buFont typeface="Arial" panose="020B0604020202020204" pitchFamily="34" charset="0"/>
              <a:buChar char="‒"/>
            </a:pPr>
            <a:r>
              <a:rPr lang="en-GB" sz="2000" b="1" dirty="0" smtClean="0">
                <a:solidFill>
                  <a:srgbClr val="FFCC00"/>
                </a:solidFill>
              </a:rPr>
              <a:t>LEAN</a:t>
            </a:r>
            <a:r>
              <a:rPr lang="en-GB" sz="2000" b="1" dirty="0" smtClean="0">
                <a:solidFill>
                  <a:srgbClr val="ECCD14"/>
                </a:solidFill>
              </a:rPr>
              <a:t>:</a:t>
            </a:r>
            <a:r>
              <a:rPr lang="en-GB" sz="2000" dirty="0" smtClean="0">
                <a:solidFill>
                  <a:schemeClr val="tx1"/>
                </a:solidFill>
              </a:rPr>
              <a:t> ES: 3 partners have applied to MINETAD; FR: two new parents Tales </a:t>
            </a:r>
            <a:r>
              <a:rPr lang="en-GB" sz="2000" dirty="0" err="1" smtClean="0">
                <a:solidFill>
                  <a:schemeClr val="tx1"/>
                </a:solidFill>
              </a:rPr>
              <a:t>Alenia</a:t>
            </a:r>
            <a:r>
              <a:rPr lang="en-GB" sz="2000" dirty="0" smtClean="0">
                <a:solidFill>
                  <a:schemeClr val="tx1"/>
                </a:solidFill>
              </a:rPr>
              <a:t> Space &amp; One Access) contact DGE early September; NL: no information.</a:t>
            </a:r>
          </a:p>
          <a:p>
            <a:pPr>
              <a:buFont typeface="Arial" panose="020B0604020202020204" pitchFamily="34" charset="0"/>
              <a:buChar char="‒"/>
            </a:pPr>
            <a:endParaRPr lang="en-GB" sz="2000" dirty="0" smtClean="0">
              <a:solidFill>
                <a:schemeClr val="tx1"/>
              </a:solidFill>
            </a:endParaRPr>
          </a:p>
          <a:p>
            <a:pPr marL="0" indent="0">
              <a:buNone/>
            </a:pPr>
            <a:r>
              <a:rPr lang="en-GB" sz="2000" b="1" dirty="0" smtClean="0">
                <a:solidFill>
                  <a:schemeClr val="tx1"/>
                </a:solidFill>
              </a:rPr>
              <a:t>Reminder:</a:t>
            </a:r>
          </a:p>
          <a:p>
            <a:pPr>
              <a:buFont typeface="Arial" panose="020B0604020202020204" pitchFamily="34" charset="0"/>
              <a:buChar char="‒"/>
            </a:pPr>
            <a:r>
              <a:rPr lang="en-GB" sz="2000" dirty="0" smtClean="0">
                <a:solidFill>
                  <a:srgbClr val="FF0000"/>
                </a:solidFill>
              </a:rPr>
              <a:t>Geofencing:</a:t>
            </a:r>
            <a:r>
              <a:rPr lang="en-GB" sz="2000" dirty="0" smtClean="0">
                <a:solidFill>
                  <a:schemeClr val="tx1"/>
                </a:solidFill>
              </a:rPr>
              <a:t> was rejected</a:t>
            </a:r>
          </a:p>
          <a:p>
            <a:pPr marL="0" indent="0">
              <a:buNone/>
            </a:pPr>
            <a:endParaRPr lang="en-GB" sz="2000" dirty="0">
              <a:solidFill>
                <a:schemeClr val="tx1"/>
              </a:solidFill>
            </a:endParaRPr>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25</a:t>
            </a:fld>
            <a:endParaRPr lang="en-GB" altLang="en-US" dirty="0">
              <a:solidFill>
                <a:srgbClr val="FFFFFF"/>
              </a:solidFill>
            </a:endParaRPr>
          </a:p>
        </p:txBody>
      </p:sp>
      <p:sp>
        <p:nvSpPr>
          <p:cNvPr id="5" name="Rectangle 4"/>
          <p:cNvSpPr/>
          <p:nvPr/>
        </p:nvSpPr>
        <p:spPr>
          <a:xfrm>
            <a:off x="2685813" y="980728"/>
            <a:ext cx="4118435" cy="461665"/>
          </a:xfrm>
          <a:prstGeom prst="rect">
            <a:avLst/>
          </a:prstGeom>
        </p:spPr>
        <p:txBody>
          <a:bodyPr wrap="none">
            <a:spAutoFit/>
          </a:bodyPr>
          <a:lstStyle/>
          <a:p>
            <a:r>
              <a:rPr lang="en-GB" b="1" dirty="0">
                <a:solidFill>
                  <a:srgbClr val="2D2D8A"/>
                </a:solidFill>
              </a:rPr>
              <a:t>Projects from </a:t>
            </a:r>
            <a:r>
              <a:rPr lang="en-GB" b="1" dirty="0" smtClean="0">
                <a:solidFill>
                  <a:srgbClr val="2D2D8A"/>
                </a:solidFill>
              </a:rPr>
              <a:t>Calls in 2017</a:t>
            </a:r>
            <a:endParaRPr lang="en-GB" sz="1800" b="1" dirty="0">
              <a:solidFill>
                <a:srgbClr val="000000"/>
              </a:solidFill>
            </a:endParaRPr>
          </a:p>
        </p:txBody>
      </p:sp>
    </p:spTree>
    <p:extLst>
      <p:ext uri="{BB962C8B-B14F-4D97-AF65-F5344CB8AC3E}">
        <p14:creationId xmlns:p14="http://schemas.microsoft.com/office/powerpoint/2010/main" val="254033553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Labelling &amp; national evaluations</a:t>
            </a:r>
            <a:endParaRPr lang="en-GB" dirty="0"/>
          </a:p>
        </p:txBody>
      </p:sp>
      <p:sp>
        <p:nvSpPr>
          <p:cNvPr id="3" name="Content Placeholder 2"/>
          <p:cNvSpPr>
            <a:spLocks noGrp="1"/>
          </p:cNvSpPr>
          <p:nvPr>
            <p:ph idx="1"/>
          </p:nvPr>
        </p:nvSpPr>
        <p:spPr>
          <a:xfrm>
            <a:off x="971600" y="1484784"/>
            <a:ext cx="7416824" cy="4896544"/>
          </a:xfrm>
        </p:spPr>
        <p:txBody>
          <a:bodyPr/>
          <a:lstStyle/>
          <a:p>
            <a:pPr marL="0" indent="0">
              <a:buNone/>
            </a:pPr>
            <a:r>
              <a:rPr lang="en-GB" sz="2000" u="sng" dirty="0" smtClean="0">
                <a:solidFill>
                  <a:schemeClr val="tx1"/>
                </a:solidFill>
              </a:rPr>
              <a:t>Mismatch between: </a:t>
            </a:r>
          </a:p>
          <a:p>
            <a:r>
              <a:rPr lang="en-GB" sz="2000" dirty="0" smtClean="0">
                <a:solidFill>
                  <a:schemeClr val="tx1"/>
                </a:solidFill>
              </a:rPr>
              <a:t>Celtic-Plus GoE evaluation and </a:t>
            </a:r>
          </a:p>
          <a:p>
            <a:r>
              <a:rPr lang="en-GB" sz="2000" dirty="0" smtClean="0">
                <a:solidFill>
                  <a:schemeClr val="tx1"/>
                </a:solidFill>
              </a:rPr>
              <a:t>Evaluation of  National funding Bodies</a:t>
            </a:r>
          </a:p>
          <a:p>
            <a:pPr marL="0" indent="0">
              <a:buNone/>
            </a:pPr>
            <a:r>
              <a:rPr lang="en-GB" sz="2000" dirty="0" smtClean="0">
                <a:solidFill>
                  <a:schemeClr val="tx1"/>
                </a:solidFill>
              </a:rPr>
              <a:t>seems to be increasing.</a:t>
            </a:r>
          </a:p>
          <a:p>
            <a:pPr marL="0" indent="0">
              <a:buNone/>
            </a:pPr>
            <a:endParaRPr lang="en-GB" sz="2000" u="sng" dirty="0" smtClean="0">
              <a:solidFill>
                <a:schemeClr val="tx1"/>
              </a:solidFill>
            </a:endParaRPr>
          </a:p>
          <a:p>
            <a:pPr marL="0" indent="0">
              <a:buNone/>
            </a:pPr>
            <a:r>
              <a:rPr lang="en-GB" sz="2000" u="sng" dirty="0" smtClean="0">
                <a:solidFill>
                  <a:schemeClr val="tx1"/>
                </a:solidFill>
              </a:rPr>
              <a:t>Examples project with high rating of GoE having problems:</a:t>
            </a:r>
          </a:p>
          <a:p>
            <a:r>
              <a:rPr lang="en-GB" sz="2000" dirty="0" smtClean="0">
                <a:solidFill>
                  <a:schemeClr val="tx1"/>
                </a:solidFill>
              </a:rPr>
              <a:t>SPECMORE</a:t>
            </a:r>
          </a:p>
          <a:p>
            <a:r>
              <a:rPr lang="en-GB" sz="2000" dirty="0" err="1" smtClean="0">
                <a:solidFill>
                  <a:schemeClr val="tx1"/>
                </a:solidFill>
              </a:rPr>
              <a:t>Wins@HI</a:t>
            </a:r>
            <a:endParaRPr lang="en-GB" sz="2000" dirty="0" smtClean="0">
              <a:solidFill>
                <a:schemeClr val="tx1"/>
              </a:solidFill>
            </a:endParaRPr>
          </a:p>
          <a:p>
            <a:r>
              <a:rPr lang="en-GB" sz="2000" dirty="0" smtClean="0">
                <a:solidFill>
                  <a:schemeClr val="tx1"/>
                </a:solidFill>
              </a:rPr>
              <a:t>SARWS</a:t>
            </a:r>
          </a:p>
          <a:p>
            <a:pPr marL="0" indent="0">
              <a:buNone/>
            </a:pPr>
            <a:endParaRPr lang="en-GB" sz="2000" dirty="0" smtClean="0">
              <a:solidFill>
                <a:schemeClr val="tx1"/>
              </a:solidFill>
            </a:endParaRPr>
          </a:p>
          <a:p>
            <a:pPr>
              <a:buFont typeface="Symbol" panose="05050102010706020507" pitchFamily="18" charset="2"/>
              <a:buChar char="Þ"/>
            </a:pPr>
            <a:r>
              <a:rPr lang="en-GB" sz="2000" u="sng" dirty="0">
                <a:solidFill>
                  <a:schemeClr val="tx1"/>
                </a:solidFill>
              </a:rPr>
              <a:t>Q</a:t>
            </a:r>
            <a:r>
              <a:rPr lang="en-GB" sz="2000" u="sng" dirty="0" smtClean="0">
                <a:solidFill>
                  <a:schemeClr val="tx1"/>
                </a:solidFill>
              </a:rPr>
              <a:t>uestion:</a:t>
            </a:r>
            <a:r>
              <a:rPr lang="en-GB" sz="2000" dirty="0" smtClean="0">
                <a:solidFill>
                  <a:schemeClr val="tx1"/>
                </a:solidFill>
              </a:rPr>
              <a:t> Would it be a good Idea that the GoE Evaluation Reports would be part of the input documents for the national evaluations.</a:t>
            </a:r>
            <a:endParaRPr lang="en-GB" sz="2000" dirty="0">
              <a:solidFill>
                <a:schemeClr val="tx1"/>
              </a:solidFill>
            </a:endParaRPr>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26</a:t>
            </a:fld>
            <a:endParaRPr lang="en-GB" altLang="en-US" dirty="0">
              <a:solidFill>
                <a:srgbClr val="FFFFFF"/>
              </a:solidFill>
            </a:endParaRPr>
          </a:p>
        </p:txBody>
      </p:sp>
    </p:spTree>
    <p:extLst>
      <p:ext uri="{BB962C8B-B14F-4D97-AF65-F5344CB8AC3E}">
        <p14:creationId xmlns:p14="http://schemas.microsoft.com/office/powerpoint/2010/main" val="100338717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Finished projects</a:t>
            </a:r>
            <a:endParaRPr lang="en-GB" dirty="0"/>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27</a:t>
            </a:fld>
            <a:endParaRPr lang="en-GB" altLang="en-US"/>
          </a:p>
        </p:txBody>
      </p:sp>
      <p:sp>
        <p:nvSpPr>
          <p:cNvPr id="5" name="TextBox 4"/>
          <p:cNvSpPr txBox="1"/>
          <p:nvPr/>
        </p:nvSpPr>
        <p:spPr>
          <a:xfrm>
            <a:off x="1187624" y="1988840"/>
            <a:ext cx="7200800" cy="2862322"/>
          </a:xfrm>
          <a:prstGeom prst="rect">
            <a:avLst/>
          </a:prstGeom>
          <a:noFill/>
        </p:spPr>
        <p:txBody>
          <a:bodyPr wrap="square" rtlCol="0">
            <a:spAutoFit/>
          </a:bodyPr>
          <a:lstStyle/>
          <a:p>
            <a:r>
              <a:rPr lang="en-GB" sz="2000" b="1" i="1" dirty="0" smtClean="0">
                <a:solidFill>
                  <a:schemeClr val="bg1">
                    <a:lumMod val="50000"/>
                  </a:schemeClr>
                </a:solidFill>
              </a:rPr>
              <a:t>UPSC:</a:t>
            </a:r>
          </a:p>
          <a:p>
            <a:r>
              <a:rPr lang="en-GB" sz="2000" b="1" dirty="0" smtClean="0">
                <a:solidFill>
                  <a:schemeClr val="bg1">
                    <a:lumMod val="50000"/>
                  </a:schemeClr>
                </a:solidFill>
              </a:rPr>
              <a:t>Excellent </a:t>
            </a:r>
            <a:r>
              <a:rPr lang="en-GB" sz="2000" dirty="0" smtClean="0">
                <a:solidFill>
                  <a:schemeClr val="bg1">
                    <a:lumMod val="50000"/>
                  </a:schemeClr>
                </a:solidFill>
              </a:rPr>
              <a:t>project results;</a:t>
            </a:r>
          </a:p>
          <a:p>
            <a:pPr marL="342900" indent="-342900">
              <a:buFont typeface="Arial" panose="020B0604020202020204" pitchFamily="34" charset="0"/>
              <a:buChar char="•"/>
            </a:pPr>
            <a:r>
              <a:rPr lang="en-GB" sz="2000" dirty="0" smtClean="0">
                <a:solidFill>
                  <a:schemeClr val="bg1">
                    <a:lumMod val="50000"/>
                  </a:schemeClr>
                </a:solidFill>
              </a:rPr>
              <a:t>Solution </a:t>
            </a:r>
            <a:r>
              <a:rPr lang="en-GB" sz="2000" dirty="0">
                <a:solidFill>
                  <a:schemeClr val="bg1">
                    <a:lumMod val="50000"/>
                  </a:schemeClr>
                </a:solidFill>
              </a:rPr>
              <a:t>to tackle serious barriers like the thread of phishing, virus and sniffer attacks to adopt e-services as banking and transactional electronic services to mobile devices. </a:t>
            </a:r>
            <a:endParaRPr lang="en-GB" sz="2000" dirty="0" smtClean="0">
              <a:solidFill>
                <a:schemeClr val="bg1">
                  <a:lumMod val="50000"/>
                </a:schemeClr>
              </a:solidFill>
            </a:endParaRPr>
          </a:p>
          <a:p>
            <a:pPr marL="342900" indent="-342900">
              <a:buFont typeface="Arial" panose="020B0604020202020204" pitchFamily="34" charset="0"/>
              <a:buChar char="•"/>
            </a:pPr>
            <a:r>
              <a:rPr lang="en-GB" sz="2000" dirty="0" smtClean="0">
                <a:solidFill>
                  <a:schemeClr val="bg1">
                    <a:lumMod val="50000"/>
                  </a:schemeClr>
                </a:solidFill>
              </a:rPr>
              <a:t>Framework to facilitate the access to SIM card, to unleash the SIM to its full potential. A Speedup of about 10 s has been reached for paying transactions in banks.</a:t>
            </a:r>
            <a:endParaRPr lang="tr-TR" sz="2000" dirty="0" smtClean="0">
              <a:solidFill>
                <a:schemeClr val="bg1">
                  <a:lumMod val="50000"/>
                </a:schemeClr>
              </a:solidFill>
            </a:endParaRPr>
          </a:p>
        </p:txBody>
      </p:sp>
    </p:spTree>
    <p:extLst>
      <p:ext uri="{BB962C8B-B14F-4D97-AF65-F5344CB8AC3E}">
        <p14:creationId xmlns:p14="http://schemas.microsoft.com/office/powerpoint/2010/main" val="336551850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Finished projects</a:t>
            </a:r>
            <a:endParaRPr lang="en-GB" dirty="0"/>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28</a:t>
            </a:fld>
            <a:endParaRPr lang="en-GB" altLang="en-US"/>
          </a:p>
        </p:txBody>
      </p:sp>
      <p:sp>
        <p:nvSpPr>
          <p:cNvPr id="5" name="TextBox 4"/>
          <p:cNvSpPr txBox="1"/>
          <p:nvPr/>
        </p:nvSpPr>
        <p:spPr>
          <a:xfrm>
            <a:off x="1043608" y="1915085"/>
            <a:ext cx="7200800" cy="3170099"/>
          </a:xfrm>
          <a:prstGeom prst="rect">
            <a:avLst/>
          </a:prstGeom>
          <a:noFill/>
        </p:spPr>
        <p:txBody>
          <a:bodyPr wrap="square" rtlCol="0">
            <a:spAutoFit/>
          </a:bodyPr>
          <a:lstStyle/>
          <a:p>
            <a:endParaRPr lang="en-GB" sz="2000" dirty="0" smtClean="0">
              <a:solidFill>
                <a:schemeClr val="bg1">
                  <a:lumMod val="50000"/>
                </a:schemeClr>
              </a:solidFill>
            </a:endParaRPr>
          </a:p>
          <a:p>
            <a:r>
              <a:rPr lang="en-GB" sz="2000" b="1" dirty="0" smtClean="0">
                <a:solidFill>
                  <a:schemeClr val="bg1">
                    <a:lumMod val="50000"/>
                  </a:schemeClr>
                </a:solidFill>
              </a:rPr>
              <a:t>MERCO:</a:t>
            </a:r>
            <a:endParaRPr lang="en-GB" sz="2000" b="1" dirty="0">
              <a:solidFill>
                <a:schemeClr val="bg1">
                  <a:lumMod val="50000"/>
                </a:schemeClr>
              </a:solidFill>
            </a:endParaRPr>
          </a:p>
          <a:p>
            <a:r>
              <a:rPr lang="en-GB" sz="2000" b="1" dirty="0" smtClean="0">
                <a:solidFill>
                  <a:schemeClr val="bg1">
                    <a:lumMod val="50000"/>
                  </a:schemeClr>
                </a:solidFill>
              </a:rPr>
              <a:t>Good</a:t>
            </a:r>
            <a:r>
              <a:rPr lang="en-GB" sz="2000" dirty="0" smtClean="0">
                <a:solidFill>
                  <a:schemeClr val="bg1">
                    <a:lumMod val="50000"/>
                  </a:schemeClr>
                </a:solidFill>
              </a:rPr>
              <a:t> project </a:t>
            </a:r>
            <a:r>
              <a:rPr lang="en-GB" sz="2000" dirty="0">
                <a:solidFill>
                  <a:schemeClr val="bg1">
                    <a:lumMod val="50000"/>
                  </a:schemeClr>
                </a:solidFill>
              </a:rPr>
              <a:t>review, </a:t>
            </a:r>
          </a:p>
          <a:p>
            <a:pPr marL="342900" indent="-342900">
              <a:buFont typeface="Arial" panose="020B0604020202020204" pitchFamily="34" charset="0"/>
              <a:buChar char="•"/>
            </a:pPr>
            <a:r>
              <a:rPr lang="en-GB" sz="2000" dirty="0" smtClean="0">
                <a:solidFill>
                  <a:schemeClr val="bg1">
                    <a:lumMod val="50000"/>
                  </a:schemeClr>
                </a:solidFill>
              </a:rPr>
              <a:t>MERCOs provided a novel approach compared to existing videoconferencing systems.</a:t>
            </a:r>
          </a:p>
          <a:p>
            <a:pPr marL="342900" indent="-342900">
              <a:buFont typeface="Arial" panose="020B0604020202020204" pitchFamily="34" charset="0"/>
              <a:buChar char="•"/>
            </a:pPr>
            <a:r>
              <a:rPr lang="en-GB" sz="2000" dirty="0" smtClean="0">
                <a:solidFill>
                  <a:schemeClr val="bg1">
                    <a:lumMod val="50000"/>
                  </a:schemeClr>
                </a:solidFill>
              </a:rPr>
              <a:t>The project achieved </a:t>
            </a:r>
            <a:r>
              <a:rPr lang="en-GB" sz="2000" dirty="0">
                <a:solidFill>
                  <a:schemeClr val="bg1">
                    <a:lumMod val="50000"/>
                  </a:schemeClr>
                </a:solidFill>
              </a:rPr>
              <a:t>good results for creative problem solving via a brainstorming co-operative tool. The project realized a solution for complex-decision making or expert novice transfer. </a:t>
            </a:r>
            <a:endParaRPr lang="en-US" sz="2000" dirty="0">
              <a:solidFill>
                <a:schemeClr val="bg1">
                  <a:lumMod val="50000"/>
                </a:schemeClr>
              </a:solidFill>
            </a:endParaRPr>
          </a:p>
          <a:p>
            <a:pPr marL="342900" indent="-342900">
              <a:buFont typeface="Arial" panose="020B0604020202020204" pitchFamily="34" charset="0"/>
              <a:buChar char="•"/>
            </a:pPr>
            <a:endParaRPr lang="en-GB" sz="2000" dirty="0" smtClean="0">
              <a:solidFill>
                <a:schemeClr val="bg1">
                  <a:lumMod val="50000"/>
                </a:schemeClr>
              </a:solidFill>
            </a:endParaRPr>
          </a:p>
        </p:txBody>
      </p:sp>
    </p:spTree>
    <p:extLst>
      <p:ext uri="{BB962C8B-B14F-4D97-AF65-F5344CB8AC3E}">
        <p14:creationId xmlns:p14="http://schemas.microsoft.com/office/powerpoint/2010/main" val="255734133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328390"/>
            <a:ext cx="8229600" cy="868362"/>
          </a:xfrm>
        </p:spPr>
        <p:txBody>
          <a:bodyPr/>
          <a:lstStyle/>
          <a:p>
            <a:pPr marL="0" indent="0"/>
            <a:r>
              <a:rPr lang="en-GB" sz="3200" dirty="0"/>
              <a:t>Inter-Cluster and EUREKA activities</a:t>
            </a:r>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pPr/>
              <a:t>29</a:t>
            </a:fld>
            <a:endParaRPr lang="en-GB" altLang="en-US"/>
          </a:p>
        </p:txBody>
      </p:sp>
      <p:sp>
        <p:nvSpPr>
          <p:cNvPr id="5" name="Content Placeholder 4"/>
          <p:cNvSpPr>
            <a:spLocks noGrp="1"/>
          </p:cNvSpPr>
          <p:nvPr>
            <p:ph idx="1"/>
          </p:nvPr>
        </p:nvSpPr>
        <p:spPr>
          <a:xfrm>
            <a:off x="467544" y="1700808"/>
            <a:ext cx="8136904" cy="4680520"/>
          </a:xfrm>
        </p:spPr>
        <p:txBody>
          <a:bodyPr/>
          <a:lstStyle/>
          <a:p>
            <a:pPr marL="265113" indent="-265113">
              <a:buNone/>
            </a:pPr>
            <a:r>
              <a:rPr lang="en-GB" sz="1800" b="1" dirty="0" smtClean="0"/>
              <a:t>•	</a:t>
            </a:r>
            <a:r>
              <a:rPr lang="en-GB" sz="1800" b="1" dirty="0" smtClean="0"/>
              <a:t>Discussion about Celtic-NG with Finish EUREKA Chair. Next steps:</a:t>
            </a:r>
          </a:p>
          <a:p>
            <a:pPr lvl="1"/>
            <a:r>
              <a:rPr lang="de-DE" sz="1400" b="1" dirty="0" err="1" smtClean="0"/>
              <a:t>Presentaing</a:t>
            </a:r>
            <a:r>
              <a:rPr lang="de-DE" sz="1400" b="1" dirty="0" smtClean="0"/>
              <a:t> </a:t>
            </a:r>
            <a:r>
              <a:rPr lang="de-DE" sz="1400" b="1" dirty="0" err="1" smtClean="0"/>
              <a:t>plans</a:t>
            </a:r>
            <a:r>
              <a:rPr lang="de-DE" sz="1400" b="1" dirty="0" smtClean="0"/>
              <a:t> </a:t>
            </a:r>
            <a:r>
              <a:rPr lang="de-DE" sz="1400" b="1" dirty="0" err="1" smtClean="0"/>
              <a:t>about</a:t>
            </a:r>
            <a:r>
              <a:rPr lang="de-DE" sz="1400" b="1" dirty="0" smtClean="0"/>
              <a:t> Celtic-NG at </a:t>
            </a:r>
            <a:r>
              <a:rPr lang="de-DE" sz="1400" b="1" dirty="0" err="1" smtClean="0"/>
              <a:t>October</a:t>
            </a:r>
            <a:r>
              <a:rPr lang="de-DE" sz="1400" b="1" dirty="0" smtClean="0"/>
              <a:t> HLR </a:t>
            </a:r>
            <a:r>
              <a:rPr lang="de-DE" sz="1400" b="1" dirty="0" err="1" smtClean="0"/>
              <a:t>meeting</a:t>
            </a:r>
            <a:r>
              <a:rPr lang="de-DE" sz="1400" b="1" dirty="0" smtClean="0"/>
              <a:t>.</a:t>
            </a:r>
          </a:p>
          <a:p>
            <a:pPr lvl="1"/>
            <a:r>
              <a:rPr lang="de-DE" sz="1400" b="1" dirty="0" err="1" smtClean="0"/>
              <a:t>Preparing</a:t>
            </a:r>
            <a:r>
              <a:rPr lang="de-DE" sz="1400" b="1" dirty="0" smtClean="0"/>
              <a:t> </a:t>
            </a:r>
            <a:r>
              <a:rPr lang="de-DE" sz="1400" b="1" dirty="0" err="1" smtClean="0"/>
              <a:t>document</a:t>
            </a:r>
            <a:r>
              <a:rPr lang="de-DE" sz="1400" b="1" dirty="0" smtClean="0"/>
              <a:t> </a:t>
            </a:r>
            <a:r>
              <a:rPr lang="de-DE" sz="1400" b="1" dirty="0" err="1" smtClean="0"/>
              <a:t>set</a:t>
            </a:r>
            <a:r>
              <a:rPr lang="de-DE" sz="1400" b="1" dirty="0" smtClean="0"/>
              <a:t> </a:t>
            </a:r>
            <a:r>
              <a:rPr lang="de-DE" sz="1400" b="1" dirty="0" err="1" smtClean="0"/>
              <a:t>for</a:t>
            </a:r>
            <a:r>
              <a:rPr lang="de-DE" sz="1400" b="1" dirty="0" smtClean="0"/>
              <a:t> formal </a:t>
            </a:r>
            <a:r>
              <a:rPr lang="de-DE" sz="1400" b="1" dirty="0" err="1" smtClean="0"/>
              <a:t>application</a:t>
            </a:r>
            <a:r>
              <a:rPr lang="de-DE" sz="1400" b="1" dirty="0" smtClean="0"/>
              <a:t> in </a:t>
            </a:r>
            <a:r>
              <a:rPr lang="de-DE" sz="1400" b="1" dirty="0" err="1" smtClean="0"/>
              <a:t>comming</a:t>
            </a:r>
            <a:r>
              <a:rPr lang="de-DE" sz="1400" b="1" dirty="0" smtClean="0"/>
              <a:t> March</a:t>
            </a:r>
          </a:p>
          <a:p>
            <a:pPr marL="265113" indent="-265113">
              <a:buNone/>
            </a:pPr>
            <a:endParaRPr lang="en-GB" sz="1800" b="1" dirty="0" smtClean="0"/>
          </a:p>
          <a:p>
            <a:pPr marL="265113" indent="-265113">
              <a:buNone/>
            </a:pPr>
            <a:r>
              <a:rPr lang="en-GB" sz="1800" b="1" dirty="0" smtClean="0"/>
              <a:t>•	</a:t>
            </a:r>
            <a:r>
              <a:rPr lang="en-GB" sz="1800" b="1" dirty="0" smtClean="0"/>
              <a:t>Intercluster </a:t>
            </a:r>
          </a:p>
          <a:p>
            <a:pPr lvl="1"/>
            <a:r>
              <a:rPr lang="en-GB" sz="1400" b="1" dirty="0"/>
              <a:t>Next </a:t>
            </a:r>
            <a:r>
              <a:rPr lang="en-GB" sz="1400" b="1" dirty="0"/>
              <a:t>Intercluster Meeting on 18th of September.</a:t>
            </a:r>
            <a:endParaRPr lang="en-GB" sz="1400" b="1" dirty="0"/>
          </a:p>
          <a:p>
            <a:pPr lvl="1"/>
            <a:r>
              <a:rPr lang="en-GB" sz="1400" b="1" dirty="0" smtClean="0"/>
              <a:t>Celtic-Plus could take over the Intercluster chairmanship for 2017 – 2018. But this must still be discussed (including in light of the above).</a:t>
            </a:r>
            <a:endParaRPr lang="en-GB" sz="1800" b="1" dirty="0" smtClean="0"/>
          </a:p>
        </p:txBody>
      </p:sp>
    </p:spTree>
    <p:extLst>
      <p:ext uri="{BB962C8B-B14F-4D97-AF65-F5344CB8AC3E}">
        <p14:creationId xmlns:p14="http://schemas.microsoft.com/office/powerpoint/2010/main" val="148880758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2/2</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pPr/>
              <a:t>3</a:t>
            </a:fld>
            <a:endParaRPr lang="en-GB" altLang="en-US"/>
          </a:p>
        </p:txBody>
      </p:sp>
      <p:graphicFrame>
        <p:nvGraphicFramePr>
          <p:cNvPr id="5" name="Table 4"/>
          <p:cNvGraphicFramePr>
            <a:graphicFrameLocks noGrp="1"/>
          </p:cNvGraphicFramePr>
          <p:nvPr>
            <p:extLst>
              <p:ext uri="{D42A27DB-BD31-4B8C-83A1-F6EECF244321}">
                <p14:modId xmlns:p14="http://schemas.microsoft.com/office/powerpoint/2010/main" val="1673578889"/>
              </p:ext>
            </p:extLst>
          </p:nvPr>
        </p:nvGraphicFramePr>
        <p:xfrm>
          <a:off x="827586" y="1375440"/>
          <a:ext cx="7704854" cy="4690093"/>
        </p:xfrm>
        <a:graphic>
          <a:graphicData uri="http://schemas.openxmlformats.org/drawingml/2006/table">
            <a:tbl>
              <a:tblPr firstRow="1" firstCol="1" bandRow="1"/>
              <a:tblGrid>
                <a:gridCol w="667803"/>
                <a:gridCol w="5841428"/>
                <a:gridCol w="1195623"/>
              </a:tblGrid>
              <a:tr h="553733">
                <a:tc gridSpan="3">
                  <a:txBody>
                    <a:bodyPr/>
                    <a:lstStyle/>
                    <a:p>
                      <a:pPr marL="179705" indent="-179705" algn="just">
                        <a:spcBef>
                          <a:spcPts val="720"/>
                        </a:spcBef>
                        <a:spcAft>
                          <a:spcPts val="300"/>
                        </a:spcAft>
                        <a:tabLst>
                          <a:tab pos="228600" algn="l"/>
                          <a:tab pos="5220970" algn="l"/>
                        </a:tabLst>
                      </a:pPr>
                      <a:r>
                        <a:rPr lang="en-GB" sz="1600" b="1" cap="all" dirty="0">
                          <a:effectLst/>
                          <a:latin typeface="Arial"/>
                          <a:ea typeface="Times New Roman"/>
                          <a:cs typeface="Times New Roman"/>
                        </a:rPr>
                        <a:t>Celtic-Plus Core Group Meeting</a:t>
                      </a:r>
                      <a:endParaRPr lang="en-GB" sz="1200" dirty="0">
                        <a:effectLst/>
                        <a:latin typeface="Arial"/>
                        <a:ea typeface="Times New Roman"/>
                        <a:cs typeface="Times New Roman"/>
                      </a:endParaRPr>
                    </a:p>
                    <a:p>
                      <a:pPr marL="179705" indent="-179705" algn="just">
                        <a:spcBef>
                          <a:spcPts val="720"/>
                        </a:spcBef>
                        <a:spcAft>
                          <a:spcPts val="300"/>
                        </a:spcAft>
                        <a:tabLst>
                          <a:tab pos="228600" algn="l"/>
                          <a:tab pos="5220970" algn="l"/>
                        </a:tabLst>
                      </a:pPr>
                      <a:r>
                        <a:rPr lang="en-GB" sz="1600" b="1" dirty="0">
                          <a:effectLst/>
                          <a:latin typeface="Arial"/>
                          <a:ea typeface="Times New Roman"/>
                          <a:cs typeface="Times New Roman"/>
                        </a:rPr>
                        <a:t>Wednesday, </a:t>
                      </a:r>
                      <a:r>
                        <a:rPr lang="en-GB" sz="1600" b="1" smtClean="0">
                          <a:effectLst/>
                          <a:latin typeface="Arial"/>
                          <a:ea typeface="Times New Roman"/>
                          <a:cs typeface="Times New Roman"/>
                        </a:rPr>
                        <a:t>14 September</a:t>
                      </a:r>
                      <a:r>
                        <a:rPr lang="en-GB" sz="1600" b="1" baseline="0" smtClean="0">
                          <a:effectLst/>
                          <a:latin typeface="Arial"/>
                          <a:ea typeface="Times New Roman"/>
                          <a:cs typeface="Times New Roman"/>
                        </a:rPr>
                        <a:t> </a:t>
                      </a:r>
                      <a:r>
                        <a:rPr lang="en-GB" sz="1600" b="1" smtClean="0">
                          <a:effectLst/>
                          <a:latin typeface="Arial"/>
                          <a:ea typeface="Times New Roman"/>
                          <a:cs typeface="Times New Roman"/>
                        </a:rPr>
                        <a:t> </a:t>
                      </a:r>
                      <a:r>
                        <a:rPr lang="en-GB" sz="1600" b="1" dirty="0">
                          <a:effectLst/>
                          <a:latin typeface="Arial"/>
                          <a:ea typeface="Times New Roman"/>
                          <a:cs typeface="Times New Roman"/>
                        </a:rPr>
                        <a:t>2017</a:t>
                      </a:r>
                      <a:r>
                        <a:rPr lang="en-GB" sz="1600" b="1">
                          <a:effectLst/>
                          <a:latin typeface="Arial"/>
                          <a:ea typeface="Times New Roman"/>
                          <a:cs typeface="Times New Roman"/>
                        </a:rPr>
                        <a:t>, </a:t>
                      </a:r>
                      <a:r>
                        <a:rPr lang="en-GB" sz="1600" b="1" smtClean="0">
                          <a:effectLst/>
                          <a:latin typeface="Arial"/>
                          <a:ea typeface="Times New Roman"/>
                          <a:cs typeface="Times New Roman"/>
                        </a:rPr>
                        <a:t>11:00 </a:t>
                      </a:r>
                      <a:r>
                        <a:rPr lang="en-GB" sz="1600" b="1">
                          <a:effectLst/>
                          <a:latin typeface="Arial"/>
                          <a:ea typeface="Times New Roman"/>
                          <a:cs typeface="Times New Roman"/>
                        </a:rPr>
                        <a:t>– </a:t>
                      </a:r>
                      <a:r>
                        <a:rPr lang="en-GB" sz="1600" b="1" smtClean="0">
                          <a:effectLst/>
                          <a:latin typeface="Arial"/>
                          <a:ea typeface="Times New Roman"/>
                          <a:cs typeface="Times New Roman"/>
                        </a:rPr>
                        <a:t>13:00</a:t>
                      </a:r>
                      <a:endParaRPr lang="en-GB" sz="1200" dirty="0">
                        <a:effectLst/>
                        <a:latin typeface="Arial"/>
                        <a:ea typeface="Times New Roman"/>
                        <a:cs typeface="Times New Roman"/>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r>
              <a:tr h="1006832">
                <a:tc>
                  <a:txBody>
                    <a:bodyPr/>
                    <a:lstStyle/>
                    <a:p>
                      <a:pPr marL="179705" indent="-179705" algn="just">
                        <a:spcBef>
                          <a:spcPts val="720"/>
                        </a:spcBef>
                        <a:spcAft>
                          <a:spcPts val="300"/>
                        </a:spcAft>
                        <a:tabLst>
                          <a:tab pos="228600" algn="l"/>
                          <a:tab pos="5220970" algn="l"/>
                        </a:tabLst>
                      </a:pPr>
                      <a:r>
                        <a:rPr lang="en-GB" sz="1200" dirty="0" smtClean="0">
                          <a:effectLst/>
                          <a:latin typeface="Arial"/>
                          <a:ea typeface="Times New Roman"/>
                          <a:cs typeface="Arial"/>
                        </a:rPr>
                        <a:t>12:40</a:t>
                      </a:r>
                      <a:endParaRPr lang="en-GB" sz="1200" dirty="0">
                        <a:effectLst/>
                        <a:latin typeface="Arial"/>
                        <a:ea typeface="Times New Roman"/>
                        <a:cs typeface="Times New Roman"/>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720"/>
                        </a:spcBef>
                        <a:spcAft>
                          <a:spcPts val="300"/>
                        </a:spcAft>
                      </a:pPr>
                      <a:r>
                        <a:rPr lang="en-GB" sz="1200" b="1" dirty="0">
                          <a:effectLst/>
                          <a:latin typeface="Arial"/>
                          <a:ea typeface="Times New Roman"/>
                          <a:cs typeface="Times New Roman"/>
                        </a:rPr>
                        <a:t>Inter-Clu</a:t>
                      </a:r>
                      <a:r>
                        <a:rPr lang="en-GB" sz="1100" b="1" dirty="0">
                          <a:effectLst/>
                          <a:latin typeface="Arial"/>
                          <a:ea typeface="Times New Roman"/>
                          <a:cs typeface="Times New Roman"/>
                        </a:rPr>
                        <a:t>ster and EUREKA activities</a:t>
                      </a:r>
                      <a:endParaRPr lang="en-GB" sz="1100" dirty="0">
                        <a:effectLst/>
                        <a:latin typeface="Verdana"/>
                        <a:ea typeface="Times New Roman"/>
                        <a:cs typeface="Times New Roman"/>
                      </a:endParaRPr>
                    </a:p>
                    <a:p>
                      <a:pPr marL="342900" lvl="0" indent="-342900">
                        <a:spcBef>
                          <a:spcPts val="300"/>
                        </a:spcBef>
                        <a:spcAft>
                          <a:spcPts val="300"/>
                        </a:spcAft>
                        <a:buFont typeface="Symbol"/>
                        <a:buChar char=""/>
                      </a:pPr>
                      <a:r>
                        <a:rPr lang="en-GB" sz="1200" dirty="0">
                          <a:effectLst/>
                          <a:latin typeface="Arial"/>
                          <a:ea typeface="Times New Roman"/>
                          <a:cs typeface="Calibri"/>
                        </a:rPr>
                        <a:t>Summary of achievements</a:t>
                      </a:r>
                      <a:endParaRPr lang="en-GB" sz="1200" dirty="0">
                        <a:effectLst/>
                        <a:latin typeface="Calibri"/>
                        <a:ea typeface="Times New Roman"/>
                        <a:cs typeface="Calibri"/>
                      </a:endParaRPr>
                    </a:p>
                    <a:p>
                      <a:pPr marL="342900" lvl="0" indent="-342900">
                        <a:spcBef>
                          <a:spcPts val="300"/>
                        </a:spcBef>
                        <a:spcAft>
                          <a:spcPts val="300"/>
                        </a:spcAft>
                        <a:buFont typeface="Symbol"/>
                        <a:buChar char=""/>
                      </a:pPr>
                      <a:r>
                        <a:rPr lang="en-GB" sz="1200" dirty="0">
                          <a:effectLst/>
                          <a:latin typeface="Arial"/>
                          <a:ea typeface="Times New Roman"/>
                          <a:cs typeface="Calibri"/>
                        </a:rPr>
                        <a:t>Participation in EUREKA Working Groups</a:t>
                      </a:r>
                      <a:endParaRPr lang="en-GB" sz="1200" dirty="0">
                        <a:effectLst/>
                        <a:latin typeface="Calibri"/>
                        <a:ea typeface="Times New Roman"/>
                        <a:cs typeface="Calibri"/>
                      </a:endParaRPr>
                    </a:p>
                    <a:p>
                      <a:pPr marL="342900" lvl="0" indent="-342900">
                        <a:spcBef>
                          <a:spcPts val="300"/>
                        </a:spcBef>
                        <a:spcAft>
                          <a:spcPts val="0"/>
                        </a:spcAft>
                        <a:buFont typeface="Symbol"/>
                        <a:buChar char=""/>
                      </a:pPr>
                      <a:r>
                        <a:rPr lang="en-GB" sz="1200" dirty="0">
                          <a:effectLst/>
                          <a:latin typeface="Arial"/>
                          <a:ea typeface="Times New Roman"/>
                          <a:cs typeface="Calibri"/>
                        </a:rPr>
                        <a:t>To do’s and way ahead</a:t>
                      </a:r>
                      <a:endParaRPr lang="en-GB" sz="1200" dirty="0">
                        <a:effectLst/>
                        <a:latin typeface="Calibri"/>
                        <a:ea typeface="Times New Roman"/>
                        <a:cs typeface="Calibri"/>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indent="-179705" algn="l">
                        <a:spcBef>
                          <a:spcPts val="720"/>
                        </a:spcBef>
                        <a:spcAft>
                          <a:spcPts val="300"/>
                        </a:spcAft>
                        <a:tabLst>
                          <a:tab pos="228600" algn="l"/>
                          <a:tab pos="5220970" algn="l"/>
                        </a:tabLst>
                      </a:pPr>
                      <a:r>
                        <a:rPr lang="en-GB" sz="1200">
                          <a:effectLst/>
                          <a:latin typeface="Arial"/>
                          <a:ea typeface="Times New Roman"/>
                          <a:cs typeface="Arial"/>
                        </a:rPr>
                        <a:t>Jacques / Peter</a:t>
                      </a:r>
                      <a:endParaRPr lang="en-GB" sz="1200">
                        <a:effectLst/>
                        <a:latin typeface="Arial"/>
                        <a:ea typeface="Times New Roman"/>
                        <a:cs typeface="Times New Roman"/>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44">
                <a:tc>
                  <a:txBody>
                    <a:bodyPr/>
                    <a:lstStyle/>
                    <a:p>
                      <a:pPr marL="179705" indent="-179705" algn="just">
                        <a:spcBef>
                          <a:spcPts val="720"/>
                        </a:spcBef>
                        <a:spcAft>
                          <a:spcPts val="300"/>
                        </a:spcAft>
                        <a:tabLst>
                          <a:tab pos="228600" algn="l"/>
                          <a:tab pos="5220970" algn="l"/>
                        </a:tabLst>
                      </a:pPr>
                      <a:r>
                        <a:rPr lang="en-GB" sz="1200" dirty="0" smtClean="0">
                          <a:effectLst/>
                          <a:latin typeface="Arial"/>
                          <a:ea typeface="Times New Roman"/>
                          <a:cs typeface="Arial"/>
                        </a:rPr>
                        <a:t>12:45</a:t>
                      </a:r>
                      <a:endParaRPr lang="en-GB" sz="1200" dirty="0">
                        <a:effectLst/>
                        <a:latin typeface="Arial"/>
                        <a:ea typeface="Times New Roman"/>
                        <a:cs typeface="Times New Roman"/>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720"/>
                        </a:spcBef>
                        <a:spcAft>
                          <a:spcPts val="300"/>
                        </a:spcAft>
                      </a:pPr>
                      <a:r>
                        <a:rPr lang="en-GB" sz="1200" b="1" dirty="0" smtClean="0">
                          <a:effectLst/>
                          <a:latin typeface="Arial"/>
                          <a:ea typeface="Times New Roman"/>
                          <a:cs typeface="Times New Roman"/>
                        </a:rPr>
                        <a:t>Upcoming dates and </a:t>
                      </a:r>
                      <a:r>
                        <a:rPr lang="en-GB" sz="1200" b="1" dirty="0">
                          <a:effectLst/>
                          <a:latin typeface="Arial"/>
                          <a:ea typeface="Times New Roman"/>
                          <a:cs typeface="Times New Roman"/>
                        </a:rPr>
                        <a:t>Meetings</a:t>
                      </a:r>
                      <a:endParaRPr lang="en-GB" sz="1100" dirty="0">
                        <a:effectLst/>
                        <a:latin typeface="Verdana"/>
                        <a:ea typeface="Times New Roman"/>
                        <a:cs typeface="Times New Roman"/>
                      </a:endParaRPr>
                    </a:p>
                    <a:p>
                      <a:pPr marL="342900" lvl="0" indent="-342900">
                        <a:spcBef>
                          <a:spcPts val="300"/>
                        </a:spcBef>
                        <a:spcAft>
                          <a:spcPts val="300"/>
                        </a:spcAft>
                        <a:buFont typeface="Symbol"/>
                        <a:buChar char=""/>
                        <a:tabLst>
                          <a:tab pos="845185" algn="l"/>
                        </a:tabLst>
                      </a:pPr>
                      <a:r>
                        <a:rPr lang="en-GB" sz="1200" dirty="0" smtClean="0">
                          <a:effectLst/>
                          <a:latin typeface="Arial"/>
                          <a:ea typeface="Times New Roman"/>
                          <a:cs typeface="Calibri"/>
                        </a:rPr>
                        <a:t>Autumn Call ends on October 16</a:t>
                      </a:r>
                      <a:r>
                        <a:rPr lang="en-GB" sz="1200" baseline="30000" dirty="0" smtClean="0">
                          <a:effectLst/>
                          <a:latin typeface="Arial"/>
                          <a:ea typeface="Times New Roman"/>
                          <a:cs typeface="Calibri"/>
                        </a:rPr>
                        <a:t>th</a:t>
                      </a:r>
                      <a:r>
                        <a:rPr lang="en-GB" sz="1200" dirty="0" smtClean="0">
                          <a:effectLst/>
                          <a:latin typeface="Arial"/>
                          <a:ea typeface="Times New Roman"/>
                          <a:cs typeface="Calibri"/>
                        </a:rPr>
                        <a:t>.  </a:t>
                      </a:r>
                    </a:p>
                    <a:p>
                      <a:pPr marL="342900" lvl="0" indent="-342900">
                        <a:spcBef>
                          <a:spcPts val="300"/>
                        </a:spcBef>
                        <a:spcAft>
                          <a:spcPts val="300"/>
                        </a:spcAft>
                        <a:buFont typeface="Symbol"/>
                        <a:buChar char=""/>
                        <a:tabLst>
                          <a:tab pos="845185" algn="l"/>
                        </a:tabLst>
                      </a:pPr>
                      <a:r>
                        <a:rPr lang="de-DE" sz="1200" dirty="0" smtClean="0">
                          <a:effectLst/>
                          <a:latin typeface="Arial"/>
                          <a:ea typeface="Times New Roman"/>
                          <a:cs typeface="Calibri"/>
                        </a:rPr>
                        <a:t>EUREKA</a:t>
                      </a:r>
                      <a:r>
                        <a:rPr lang="de-DE" sz="1200" baseline="0" dirty="0" smtClean="0">
                          <a:effectLst/>
                          <a:latin typeface="Arial"/>
                          <a:ea typeface="Times New Roman"/>
                          <a:cs typeface="Calibri"/>
                        </a:rPr>
                        <a:t> HLR Meeting in Tampere 17th - 19th </a:t>
                      </a:r>
                      <a:r>
                        <a:rPr lang="de-DE" sz="1200" baseline="0" dirty="0" err="1" smtClean="0">
                          <a:effectLst/>
                          <a:latin typeface="Arial"/>
                          <a:ea typeface="Times New Roman"/>
                          <a:cs typeface="Calibri"/>
                        </a:rPr>
                        <a:t>October</a:t>
                      </a:r>
                      <a:endParaRPr lang="en-GB" sz="1200" dirty="0">
                        <a:effectLst/>
                        <a:latin typeface="Calibri"/>
                        <a:ea typeface="Times New Roman"/>
                        <a:cs typeface="Calibri"/>
                      </a:endParaRPr>
                    </a:p>
                    <a:p>
                      <a:pPr marL="342900" lvl="0" indent="-342900">
                        <a:spcBef>
                          <a:spcPts val="300"/>
                        </a:spcBef>
                        <a:spcAft>
                          <a:spcPts val="300"/>
                        </a:spcAft>
                        <a:buFont typeface="Symbol"/>
                        <a:buChar char=""/>
                        <a:tabLst>
                          <a:tab pos="845185" algn="l"/>
                        </a:tabLst>
                      </a:pPr>
                      <a:r>
                        <a:rPr lang="en-GB" sz="1200" dirty="0" smtClean="0">
                          <a:effectLst/>
                          <a:latin typeface="Arial"/>
                          <a:ea typeface="Times New Roman"/>
                          <a:cs typeface="Calibri"/>
                        </a:rPr>
                        <a:t>SENDATE MTR Event 21</a:t>
                      </a:r>
                      <a:r>
                        <a:rPr lang="en-GB" sz="1200" baseline="30000" dirty="0" smtClean="0">
                          <a:effectLst/>
                          <a:latin typeface="Arial"/>
                          <a:ea typeface="Times New Roman"/>
                          <a:cs typeface="Calibri"/>
                        </a:rPr>
                        <a:t>st</a:t>
                      </a:r>
                      <a:r>
                        <a:rPr lang="en-GB" sz="1200" baseline="0" dirty="0" smtClean="0">
                          <a:effectLst/>
                          <a:latin typeface="Arial"/>
                          <a:ea typeface="Times New Roman"/>
                          <a:cs typeface="Calibri"/>
                        </a:rPr>
                        <a:t> - 23</a:t>
                      </a:r>
                      <a:r>
                        <a:rPr lang="en-GB" sz="1200" baseline="30000" dirty="0" smtClean="0">
                          <a:effectLst/>
                          <a:latin typeface="Arial"/>
                          <a:ea typeface="Times New Roman"/>
                          <a:cs typeface="Calibri"/>
                        </a:rPr>
                        <a:t>rd</a:t>
                      </a:r>
                      <a:r>
                        <a:rPr lang="en-GB" sz="1200" baseline="0" dirty="0" smtClean="0">
                          <a:effectLst/>
                          <a:latin typeface="Arial"/>
                          <a:ea typeface="Times New Roman"/>
                          <a:cs typeface="Calibri"/>
                        </a:rPr>
                        <a:t> November</a:t>
                      </a:r>
                      <a:endParaRPr lang="en-GB" sz="1200" dirty="0">
                        <a:effectLst/>
                        <a:latin typeface="Calibri"/>
                        <a:ea typeface="Times New Roman"/>
                        <a:cs typeface="Calibri"/>
                      </a:endParaRPr>
                    </a:p>
                    <a:p>
                      <a:pPr marL="342900" lvl="0" indent="-342900">
                        <a:spcBef>
                          <a:spcPts val="300"/>
                        </a:spcBef>
                        <a:spcAft>
                          <a:spcPts val="0"/>
                        </a:spcAft>
                        <a:buFont typeface="Symbol"/>
                        <a:buChar char=""/>
                        <a:tabLst>
                          <a:tab pos="845185" algn="l"/>
                        </a:tabLst>
                      </a:pPr>
                      <a:r>
                        <a:rPr lang="en-GB" sz="1200" dirty="0" smtClean="0">
                          <a:effectLst/>
                          <a:latin typeface="Arial"/>
                          <a:ea typeface="Times New Roman"/>
                          <a:cs typeface="Calibri"/>
                        </a:rPr>
                        <a:t>Luxembourg </a:t>
                      </a:r>
                      <a:r>
                        <a:rPr lang="en-GB" sz="1200" dirty="0">
                          <a:effectLst/>
                          <a:latin typeface="Arial"/>
                          <a:ea typeface="Times New Roman"/>
                          <a:cs typeface="Calibri"/>
                        </a:rPr>
                        <a:t>Proposers Day on </a:t>
                      </a:r>
                      <a:r>
                        <a:rPr lang="en-GB" sz="1200" dirty="0" smtClean="0">
                          <a:effectLst/>
                          <a:latin typeface="Arial"/>
                          <a:ea typeface="Times New Roman"/>
                          <a:cs typeface="Calibri"/>
                        </a:rPr>
                        <a:t>December 13</a:t>
                      </a:r>
                      <a:r>
                        <a:rPr lang="en-GB" sz="1200" baseline="30000" dirty="0" smtClean="0">
                          <a:effectLst/>
                          <a:latin typeface="Arial"/>
                          <a:ea typeface="Times New Roman"/>
                          <a:cs typeface="Calibri"/>
                        </a:rPr>
                        <a:t>th</a:t>
                      </a:r>
                      <a:r>
                        <a:rPr lang="en-GB" sz="1200" dirty="0" smtClean="0">
                          <a:effectLst/>
                          <a:latin typeface="Arial"/>
                          <a:ea typeface="Times New Roman"/>
                          <a:cs typeface="Calibri"/>
                        </a:rPr>
                        <a:t> </a:t>
                      </a:r>
                      <a:endParaRPr lang="en-GB" sz="1200" dirty="0">
                        <a:effectLst/>
                        <a:latin typeface="Calibri"/>
                        <a:ea typeface="Times New Roman"/>
                        <a:cs typeface="Calibri"/>
                      </a:endParaRPr>
                    </a:p>
                    <a:p>
                      <a:pPr marL="457200" algn="just">
                        <a:spcAft>
                          <a:spcPts val="0"/>
                        </a:spcAft>
                      </a:pPr>
                      <a:r>
                        <a:rPr lang="en-GB" sz="1100" dirty="0">
                          <a:effectLst/>
                          <a:latin typeface="Arial"/>
                          <a:ea typeface="Times New Roman"/>
                          <a:cs typeface="Times New Roman"/>
                        </a:rPr>
                        <a:t> </a:t>
                      </a:r>
                      <a:endParaRPr lang="en-GB" sz="1100" dirty="0">
                        <a:effectLst/>
                        <a:latin typeface="Verdana"/>
                        <a:ea typeface="Times New Roman"/>
                        <a:cs typeface="Times New Roman"/>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indent="-179705" algn="l">
                        <a:spcBef>
                          <a:spcPts val="720"/>
                        </a:spcBef>
                        <a:spcAft>
                          <a:spcPts val="300"/>
                        </a:spcAft>
                        <a:tabLst>
                          <a:tab pos="228600" algn="l"/>
                          <a:tab pos="5220970" algn="l"/>
                        </a:tabLst>
                      </a:pPr>
                      <a:r>
                        <a:rPr lang="en-GB" sz="1200" dirty="0">
                          <a:effectLst/>
                          <a:latin typeface="Arial"/>
                          <a:ea typeface="Times New Roman"/>
                          <a:cs typeface="Arial"/>
                        </a:rPr>
                        <a:t>Peter and All</a:t>
                      </a:r>
                      <a:endParaRPr lang="en-GB" sz="1200" dirty="0">
                        <a:effectLst/>
                        <a:latin typeface="Arial"/>
                        <a:ea typeface="Times New Roman"/>
                        <a:cs typeface="Times New Roman"/>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9424">
                <a:tc>
                  <a:txBody>
                    <a:bodyPr/>
                    <a:lstStyle/>
                    <a:p>
                      <a:pPr marL="179705" indent="-179705" algn="just">
                        <a:spcBef>
                          <a:spcPts val="720"/>
                        </a:spcBef>
                        <a:spcAft>
                          <a:spcPts val="300"/>
                        </a:spcAft>
                        <a:tabLst>
                          <a:tab pos="228600" algn="l"/>
                          <a:tab pos="5220970" algn="l"/>
                        </a:tabLst>
                      </a:pPr>
                      <a:r>
                        <a:rPr lang="en-GB" sz="1200" dirty="0" smtClean="0">
                          <a:effectLst/>
                          <a:latin typeface="Arial"/>
                          <a:ea typeface="Times New Roman"/>
                          <a:cs typeface="Arial"/>
                        </a:rPr>
                        <a:t>11:50</a:t>
                      </a:r>
                      <a:endParaRPr lang="en-GB" sz="1200" dirty="0">
                        <a:effectLst/>
                        <a:latin typeface="Arial"/>
                        <a:ea typeface="Times New Roman"/>
                        <a:cs typeface="Times New Roman"/>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720"/>
                        </a:spcBef>
                        <a:spcAft>
                          <a:spcPts val="300"/>
                        </a:spcAft>
                        <a:tabLst>
                          <a:tab pos="845185" algn="l"/>
                        </a:tabLst>
                      </a:pPr>
                      <a:r>
                        <a:rPr lang="en-GB" sz="1200" b="1" dirty="0" smtClean="0">
                          <a:effectLst/>
                          <a:latin typeface="Arial"/>
                          <a:ea typeface="Times New Roman"/>
                          <a:cs typeface="Times New Roman"/>
                        </a:rPr>
                        <a:t>Past</a:t>
                      </a:r>
                      <a:r>
                        <a:rPr lang="en-GB" sz="1200" b="1" baseline="0" dirty="0" smtClean="0">
                          <a:effectLst/>
                          <a:latin typeface="Arial"/>
                          <a:ea typeface="Times New Roman"/>
                          <a:cs typeface="Times New Roman"/>
                        </a:rPr>
                        <a:t> Events and</a:t>
                      </a:r>
                      <a:r>
                        <a:rPr lang="en-GB" sz="1200" b="1" dirty="0" smtClean="0">
                          <a:effectLst/>
                          <a:latin typeface="Arial"/>
                          <a:ea typeface="Times New Roman"/>
                          <a:cs typeface="Times New Roman"/>
                        </a:rPr>
                        <a:t> </a:t>
                      </a:r>
                      <a:r>
                        <a:rPr lang="en-GB" sz="1200" b="1" dirty="0">
                          <a:effectLst/>
                          <a:latin typeface="Arial"/>
                          <a:ea typeface="Times New Roman"/>
                          <a:cs typeface="Times New Roman"/>
                        </a:rPr>
                        <a:t>Meetings </a:t>
                      </a:r>
                      <a:endParaRPr lang="en-GB" sz="1100" dirty="0">
                        <a:effectLst/>
                        <a:latin typeface="Verdana"/>
                        <a:ea typeface="Times New Roman"/>
                        <a:cs typeface="Times New Roman"/>
                      </a:endParaRPr>
                    </a:p>
                    <a:p>
                      <a:pPr marL="342900" lvl="0" indent="-342900">
                        <a:spcBef>
                          <a:spcPts val="600"/>
                        </a:spcBef>
                        <a:spcAft>
                          <a:spcPts val="300"/>
                        </a:spcAft>
                        <a:buFont typeface="Symbol"/>
                        <a:buChar char=""/>
                        <a:tabLst>
                          <a:tab pos="565150" algn="l"/>
                        </a:tabLst>
                      </a:pPr>
                      <a:r>
                        <a:rPr lang="en-GB" sz="1200" dirty="0" smtClean="0">
                          <a:effectLst/>
                          <a:latin typeface="Arial"/>
                          <a:ea typeface="Times New Roman"/>
                          <a:cs typeface="Calibri"/>
                        </a:rPr>
                        <a:t>Proposers Day at Deutsche Telecom in</a:t>
                      </a:r>
                      <a:r>
                        <a:rPr lang="en-GB" sz="1200" baseline="0" dirty="0" smtClean="0">
                          <a:effectLst/>
                          <a:latin typeface="Arial"/>
                          <a:ea typeface="Times New Roman"/>
                          <a:cs typeface="Calibri"/>
                        </a:rPr>
                        <a:t> Berlin in February</a:t>
                      </a:r>
                      <a:r>
                        <a:rPr lang="en-GB" sz="1200" dirty="0" smtClean="0">
                          <a:effectLst/>
                          <a:latin typeface="Arial"/>
                          <a:ea typeface="Times New Roman"/>
                          <a:cs typeface="Calibri"/>
                        </a:rPr>
                        <a:t>.</a:t>
                      </a:r>
                      <a:endParaRPr lang="en-GB" sz="1200" dirty="0">
                        <a:effectLst/>
                        <a:latin typeface="Calibri"/>
                        <a:ea typeface="Times New Roman"/>
                        <a:cs typeface="Calibri"/>
                      </a:endParaRPr>
                    </a:p>
                    <a:p>
                      <a:pPr marL="342900" lvl="0" indent="-342900">
                        <a:spcAft>
                          <a:spcPts val="300"/>
                        </a:spcAft>
                        <a:buFont typeface="Symbol"/>
                        <a:buChar char=""/>
                        <a:tabLst>
                          <a:tab pos="565150" algn="l"/>
                        </a:tabLst>
                      </a:pPr>
                      <a:r>
                        <a:rPr lang="de-DE" sz="1200" dirty="0" smtClean="0">
                          <a:effectLst/>
                          <a:latin typeface="Arial"/>
                          <a:ea typeface="Times New Roman"/>
                          <a:cs typeface="Calibri"/>
                        </a:rPr>
                        <a:t>Celtic Event in Barcelona on 18th – 19th May</a:t>
                      </a:r>
                      <a:endParaRPr lang="en-GB" sz="1200" dirty="0" smtClean="0">
                        <a:effectLst/>
                        <a:latin typeface="Arial"/>
                        <a:ea typeface="Times New Roman"/>
                        <a:cs typeface="Calibri"/>
                      </a:endParaRPr>
                    </a:p>
                    <a:p>
                      <a:pPr marL="342900" lvl="0" indent="-342900">
                        <a:spcAft>
                          <a:spcPts val="300"/>
                        </a:spcAft>
                        <a:buFont typeface="Symbol"/>
                        <a:buChar char=""/>
                        <a:tabLst>
                          <a:tab pos="565150" algn="l"/>
                        </a:tabLst>
                      </a:pPr>
                      <a:r>
                        <a:rPr lang="en-GB" sz="1200" dirty="0" smtClean="0">
                          <a:effectLst/>
                          <a:latin typeface="Arial"/>
                          <a:ea typeface="Times New Roman"/>
                          <a:cs typeface="Calibri"/>
                        </a:rPr>
                        <a:t>Proposers Day in Helsinki on June 20th</a:t>
                      </a:r>
                      <a:endParaRPr lang="en-GB" sz="1200" dirty="0">
                        <a:effectLst/>
                        <a:latin typeface="Calibri"/>
                        <a:ea typeface="Times New Roman"/>
                        <a:cs typeface="Calibri"/>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Bef>
                          <a:spcPts val="720"/>
                        </a:spcBef>
                        <a:spcAft>
                          <a:spcPts val="300"/>
                        </a:spcAft>
                        <a:tabLst>
                          <a:tab pos="228600" algn="l"/>
                          <a:tab pos="5220970" algn="l"/>
                        </a:tabLst>
                      </a:pPr>
                      <a:r>
                        <a:rPr lang="en-GB" sz="1200" dirty="0">
                          <a:effectLst/>
                          <a:latin typeface="Arial"/>
                          <a:ea typeface="Times New Roman"/>
                          <a:cs typeface="Arial"/>
                        </a:rPr>
                        <a:t>Peter and Management Team</a:t>
                      </a:r>
                      <a:endParaRPr lang="en-GB" sz="1200" dirty="0">
                        <a:effectLst/>
                        <a:latin typeface="Arial"/>
                        <a:ea typeface="Times New Roman"/>
                        <a:cs typeface="Times New Roman"/>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317">
                <a:tc>
                  <a:txBody>
                    <a:bodyPr/>
                    <a:lstStyle/>
                    <a:p>
                      <a:pPr marL="179705" indent="-179705" algn="just">
                        <a:spcBef>
                          <a:spcPts val="720"/>
                        </a:spcBef>
                        <a:spcAft>
                          <a:spcPts val="300"/>
                        </a:spcAft>
                        <a:tabLst>
                          <a:tab pos="228600" algn="l"/>
                          <a:tab pos="5220970" algn="l"/>
                        </a:tabLst>
                      </a:pPr>
                      <a:r>
                        <a:rPr lang="en-GB" sz="1200" dirty="0" smtClean="0">
                          <a:effectLst/>
                          <a:latin typeface="Arial"/>
                          <a:ea typeface="Times New Roman"/>
                          <a:cs typeface="Arial"/>
                        </a:rPr>
                        <a:t>12:55</a:t>
                      </a:r>
                      <a:endParaRPr lang="en-GB" sz="1200" dirty="0">
                        <a:effectLst/>
                        <a:latin typeface="Arial"/>
                        <a:ea typeface="Times New Roman"/>
                        <a:cs typeface="Times New Roman"/>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720"/>
                        </a:spcBef>
                        <a:spcAft>
                          <a:spcPts val="300"/>
                        </a:spcAft>
                      </a:pPr>
                      <a:r>
                        <a:rPr lang="en-GB" sz="1200" b="1" dirty="0">
                          <a:effectLst/>
                          <a:latin typeface="Arial"/>
                          <a:ea typeface="Times New Roman"/>
                          <a:cs typeface="Times New Roman"/>
                        </a:rPr>
                        <a:t>Any Other Business</a:t>
                      </a:r>
                      <a:endParaRPr lang="en-GB" sz="1100" dirty="0">
                        <a:effectLst/>
                        <a:latin typeface="Verdana"/>
                        <a:ea typeface="Times New Roman"/>
                        <a:cs typeface="Times New Roman"/>
                      </a:endParaRPr>
                    </a:p>
                    <a:p>
                      <a:pPr marL="342900" lvl="0" indent="-342900">
                        <a:spcBef>
                          <a:spcPts val="300"/>
                        </a:spcBef>
                        <a:spcAft>
                          <a:spcPts val="0"/>
                        </a:spcAft>
                        <a:buFont typeface="Symbol"/>
                        <a:buChar char=""/>
                      </a:pPr>
                      <a:r>
                        <a:rPr lang="en-GB" sz="1200" dirty="0" smtClean="0">
                          <a:effectLst/>
                          <a:latin typeface="Arial"/>
                          <a:ea typeface="Times New Roman"/>
                          <a:cs typeface="Calibri"/>
                        </a:rPr>
                        <a:t>HIPERMED</a:t>
                      </a:r>
                      <a:endParaRPr lang="en-GB" sz="1200" dirty="0">
                        <a:effectLst/>
                        <a:latin typeface="Calibri"/>
                        <a:ea typeface="Times New Roman"/>
                        <a:cs typeface="Calibri"/>
                      </a:endParaRPr>
                    </a:p>
                    <a:p>
                      <a:pPr marL="342900" lvl="0" indent="-342900">
                        <a:spcBef>
                          <a:spcPts val="300"/>
                        </a:spcBef>
                        <a:spcAft>
                          <a:spcPts val="0"/>
                        </a:spcAft>
                        <a:buFont typeface="Symbol"/>
                        <a:buChar char=""/>
                      </a:pPr>
                      <a:r>
                        <a:rPr lang="en-GB" sz="1200" dirty="0">
                          <a:effectLst/>
                          <a:latin typeface="Arial"/>
                          <a:ea typeface="Times New Roman"/>
                          <a:cs typeface="Calibri"/>
                        </a:rPr>
                        <a:t>Next meetings of the Core Group and CELTAC </a:t>
                      </a:r>
                      <a:endParaRPr lang="en-GB" sz="1200" dirty="0">
                        <a:effectLst/>
                        <a:latin typeface="Calibri"/>
                        <a:ea typeface="Times New Roman"/>
                        <a:cs typeface="Calibri"/>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indent="-179705" algn="just">
                        <a:spcBef>
                          <a:spcPts val="720"/>
                        </a:spcBef>
                        <a:spcAft>
                          <a:spcPts val="300"/>
                        </a:spcAft>
                        <a:tabLst>
                          <a:tab pos="228600" algn="l"/>
                          <a:tab pos="5220970" algn="l"/>
                        </a:tabLst>
                      </a:pPr>
                      <a:r>
                        <a:rPr lang="en-GB" sz="1200" dirty="0">
                          <a:effectLst/>
                          <a:latin typeface="Arial"/>
                          <a:ea typeface="Times New Roman"/>
                          <a:cs typeface="Arial"/>
                        </a:rPr>
                        <a:t>All</a:t>
                      </a:r>
                      <a:endParaRPr lang="en-GB" sz="1200" dirty="0">
                        <a:effectLst/>
                        <a:latin typeface="Arial"/>
                        <a:ea typeface="Times New Roman"/>
                        <a:cs typeface="Times New Roman"/>
                      </a:endParaRPr>
                    </a:p>
                  </a:txBody>
                  <a:tcPr marL="67477" marR="67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9498710"/>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328390"/>
            <a:ext cx="8229600" cy="868362"/>
          </a:xfrm>
        </p:spPr>
        <p:txBody>
          <a:bodyPr/>
          <a:lstStyle/>
          <a:p>
            <a:r>
              <a:rPr lang="en-GB" dirty="0" err="1" smtClean="0"/>
              <a:t>Upcomming</a:t>
            </a:r>
            <a:r>
              <a:rPr lang="en-GB" dirty="0" smtClean="0"/>
              <a:t> Meetings and Dates</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pPr/>
              <a:t>30</a:t>
            </a:fld>
            <a:endParaRPr lang="en-GB" altLang="en-US"/>
          </a:p>
        </p:txBody>
      </p:sp>
      <p:sp>
        <p:nvSpPr>
          <p:cNvPr id="5" name="Content Placeholder 4"/>
          <p:cNvSpPr>
            <a:spLocks noGrp="1"/>
          </p:cNvSpPr>
          <p:nvPr>
            <p:ph idx="1"/>
          </p:nvPr>
        </p:nvSpPr>
        <p:spPr>
          <a:xfrm>
            <a:off x="1259632" y="1772816"/>
            <a:ext cx="7272808" cy="1368152"/>
          </a:xfrm>
        </p:spPr>
        <p:txBody>
          <a:bodyPr anchor="t"/>
          <a:lstStyle/>
          <a:p>
            <a:pPr>
              <a:lnSpc>
                <a:spcPct val="150000"/>
              </a:lnSpc>
            </a:pPr>
            <a:r>
              <a:rPr lang="en-GB" sz="1800" b="1" dirty="0" smtClean="0"/>
              <a:t>Autumn Call for Celtic-Plus Proposals</a:t>
            </a:r>
          </a:p>
          <a:p>
            <a:pPr lvl="1">
              <a:lnSpc>
                <a:spcPct val="150000"/>
              </a:lnSpc>
            </a:pPr>
            <a:r>
              <a:rPr lang="en-GB" sz="1400" b="1" dirty="0" smtClean="0"/>
              <a:t>Call Deadline October 16</a:t>
            </a:r>
          </a:p>
          <a:p>
            <a:pPr lvl="1">
              <a:lnSpc>
                <a:spcPct val="150000"/>
              </a:lnSpc>
            </a:pPr>
            <a:r>
              <a:rPr lang="en-GB" sz="1400" b="1" dirty="0" smtClean="0"/>
              <a:t>Review: 17</a:t>
            </a:r>
            <a:r>
              <a:rPr lang="en-GB" sz="1400" b="1" baseline="30000" dirty="0" smtClean="0"/>
              <a:t>th</a:t>
            </a:r>
            <a:r>
              <a:rPr lang="en-GB" sz="1400" b="1" dirty="0" smtClean="0"/>
              <a:t> October – 13</a:t>
            </a:r>
            <a:r>
              <a:rPr lang="en-GB" sz="1400" b="1" baseline="30000" dirty="0" smtClean="0"/>
              <a:t>th</a:t>
            </a:r>
            <a:r>
              <a:rPr lang="en-GB" sz="1400" b="1" dirty="0" smtClean="0"/>
              <a:t> November</a:t>
            </a:r>
          </a:p>
          <a:p>
            <a:pPr lvl="1">
              <a:lnSpc>
                <a:spcPct val="150000"/>
              </a:lnSpc>
            </a:pPr>
            <a:r>
              <a:rPr lang="en-GB" sz="1400" b="1" dirty="0" smtClean="0"/>
              <a:t>Label </a:t>
            </a:r>
            <a:r>
              <a:rPr lang="en-GB" sz="1400" b="1" dirty="0" smtClean="0"/>
              <a:t>Meeting: November 20</a:t>
            </a:r>
            <a:r>
              <a:rPr lang="en-GB" sz="1400" b="1" baseline="30000" dirty="0" smtClean="0"/>
              <a:t>th</a:t>
            </a:r>
            <a:r>
              <a:rPr lang="en-GB" sz="1400" b="1" dirty="0" smtClean="0"/>
              <a:t> </a:t>
            </a:r>
            <a:endParaRPr lang="en-GB" sz="1400" b="1" dirty="0" smtClean="0"/>
          </a:p>
          <a:p>
            <a:pPr>
              <a:lnSpc>
                <a:spcPct val="150000"/>
              </a:lnSpc>
            </a:pPr>
            <a:r>
              <a:rPr lang="en-GB" sz="1800" b="1" dirty="0"/>
              <a:t>17 - 19 </a:t>
            </a:r>
            <a:r>
              <a:rPr lang="en-GB" sz="1800" b="1" dirty="0" smtClean="0"/>
              <a:t>October: EUREKA HLR Meeting in Tampere</a:t>
            </a:r>
          </a:p>
          <a:p>
            <a:pPr>
              <a:lnSpc>
                <a:spcPct val="150000"/>
              </a:lnSpc>
            </a:pPr>
            <a:r>
              <a:rPr lang="en-GB" sz="1800" b="1" dirty="0" smtClean="0"/>
              <a:t>22 </a:t>
            </a:r>
            <a:r>
              <a:rPr lang="en-GB" sz="1800" b="1" dirty="0" smtClean="0"/>
              <a:t>Nov: </a:t>
            </a:r>
            <a:r>
              <a:rPr lang="en-GB" sz="1800" b="1" dirty="0" smtClean="0"/>
              <a:t>Celtic-Plus </a:t>
            </a:r>
            <a:r>
              <a:rPr lang="en-GB" sz="1800" b="1" dirty="0" smtClean="0"/>
              <a:t>Core Group </a:t>
            </a:r>
            <a:r>
              <a:rPr lang="en-GB" sz="1800" b="1" dirty="0" smtClean="0"/>
              <a:t>Meeting in Paris</a:t>
            </a:r>
            <a:endParaRPr lang="en-GB" sz="1800" b="1" dirty="0" smtClean="0"/>
          </a:p>
          <a:p>
            <a:pPr>
              <a:lnSpc>
                <a:spcPct val="150000"/>
              </a:lnSpc>
            </a:pPr>
            <a:r>
              <a:rPr lang="en-GB" sz="1800" b="1" dirty="0" smtClean="0"/>
              <a:t>21 </a:t>
            </a:r>
            <a:r>
              <a:rPr lang="en-GB" sz="1800" b="1" dirty="0" smtClean="0"/>
              <a:t>- 23 </a:t>
            </a:r>
            <a:r>
              <a:rPr lang="en-GB" sz="1800" b="1" dirty="0" smtClean="0"/>
              <a:t>November: SENDATE MTR Event in Paris</a:t>
            </a:r>
          </a:p>
          <a:p>
            <a:pPr>
              <a:lnSpc>
                <a:spcPct val="150000"/>
              </a:lnSpc>
            </a:pPr>
            <a:r>
              <a:rPr lang="en-GB" sz="1800" b="1" dirty="0" smtClean="0"/>
              <a:t>13</a:t>
            </a:r>
            <a:r>
              <a:rPr lang="en-GB" sz="1800" b="1" baseline="30000" dirty="0" smtClean="0"/>
              <a:t>th</a:t>
            </a:r>
            <a:r>
              <a:rPr lang="en-GB" sz="1800" b="1" dirty="0" smtClean="0"/>
              <a:t> December: Luxembourg Proposers </a:t>
            </a:r>
            <a:r>
              <a:rPr lang="en-GB" sz="1800" b="1" dirty="0" smtClean="0"/>
              <a:t>Day</a:t>
            </a:r>
          </a:p>
          <a:p>
            <a:pPr>
              <a:lnSpc>
                <a:spcPct val="150000"/>
              </a:lnSpc>
            </a:pPr>
            <a:r>
              <a:rPr lang="en-GB" sz="1800" b="1" dirty="0"/>
              <a:t>6-8 </a:t>
            </a:r>
            <a:r>
              <a:rPr lang="en-GB" sz="1800" b="1" dirty="0" smtClean="0"/>
              <a:t>March 2018 </a:t>
            </a:r>
            <a:r>
              <a:rPr lang="en-GB" sz="1800" b="1" dirty="0"/>
              <a:t>: EUREKA HLR </a:t>
            </a:r>
            <a:r>
              <a:rPr lang="en-GB" sz="1800" b="1" dirty="0" smtClean="0"/>
              <a:t>Meeting in Oulu</a:t>
            </a:r>
            <a:endParaRPr lang="en-GB" sz="1800" b="1" dirty="0" smtClean="0"/>
          </a:p>
          <a:p>
            <a:pPr marL="0" indent="0">
              <a:buNone/>
            </a:pPr>
            <a:endParaRPr lang="en-GB" sz="1800" b="1" dirty="0" smtClean="0"/>
          </a:p>
          <a:p>
            <a:endParaRPr lang="en-GB" sz="1800" dirty="0"/>
          </a:p>
        </p:txBody>
      </p:sp>
    </p:spTree>
    <p:extLst>
      <p:ext uri="{BB962C8B-B14F-4D97-AF65-F5344CB8AC3E}">
        <p14:creationId xmlns:p14="http://schemas.microsoft.com/office/powerpoint/2010/main" val="36452445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F1B1E-6AFE-4261-906D-D1191F0F518F}" type="slidenum">
              <a:rPr lang="en-GB" altLang="en-US" smtClean="0"/>
              <a:pPr/>
              <a:t>31</a:t>
            </a:fld>
            <a:endParaRPr lang="en-GB" altLang="en-US"/>
          </a:p>
        </p:txBody>
      </p:sp>
      <p:sp>
        <p:nvSpPr>
          <p:cNvPr id="5" name="Title 1"/>
          <p:cNvSpPr>
            <a:spLocks noGrp="1"/>
          </p:cNvSpPr>
          <p:nvPr>
            <p:ph type="title"/>
          </p:nvPr>
        </p:nvSpPr>
        <p:spPr>
          <a:xfrm>
            <a:off x="611188" y="722586"/>
            <a:ext cx="8229600" cy="618182"/>
          </a:xfrm>
        </p:spPr>
        <p:txBody>
          <a:bodyPr/>
          <a:lstStyle/>
          <a:p>
            <a:r>
              <a:rPr lang="en-US" dirty="0">
                <a:solidFill>
                  <a:srgbClr val="3C3C3C"/>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SENDATE MTR Event</a:t>
            </a:r>
            <a:br>
              <a:rPr lang="en-US" dirty="0">
                <a:solidFill>
                  <a:srgbClr val="3C3C3C"/>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US" dirty="0">
                <a:solidFill>
                  <a:srgbClr val="3C3C3C"/>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in Paris</a:t>
            </a:r>
            <a:br>
              <a:rPr lang="en-US" dirty="0">
                <a:solidFill>
                  <a:srgbClr val="3C3C3C"/>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endParaRPr lang="en-GB" dirty="0"/>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5733256"/>
            <a:ext cx="3240360" cy="125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42" y="1340768"/>
            <a:ext cx="7579882" cy="450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51524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5933258"/>
            <a:ext cx="2880320" cy="11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0513" y="116632"/>
            <a:ext cx="6021387" cy="622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547261"/>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F1B1E-6AFE-4261-906D-D1191F0F518F}" type="slidenum">
              <a:rPr lang="en-GB" altLang="en-US" smtClean="0"/>
              <a:pPr/>
              <a:t>33</a:t>
            </a:fld>
            <a:endParaRPr lang="en-GB"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033" b="5110"/>
          <a:stretch/>
        </p:blipFill>
        <p:spPr bwMode="auto">
          <a:xfrm>
            <a:off x="3982213" y="1162844"/>
            <a:ext cx="4766251" cy="547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4"/>
          <a:stretch/>
        </p:blipFill>
        <p:spPr bwMode="auto">
          <a:xfrm>
            <a:off x="33164" y="1382296"/>
            <a:ext cx="3949049" cy="148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16633"/>
            <a:ext cx="4409651" cy="104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887625"/>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328390"/>
            <a:ext cx="8229600" cy="868362"/>
          </a:xfrm>
        </p:spPr>
        <p:txBody>
          <a:bodyPr/>
          <a:lstStyle/>
          <a:p>
            <a:r>
              <a:rPr lang="en-GB" dirty="0" smtClean="0"/>
              <a:t>Past Meetings and Dates</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pPr/>
              <a:t>34</a:t>
            </a:fld>
            <a:endParaRPr lang="en-GB" altLang="en-US"/>
          </a:p>
        </p:txBody>
      </p:sp>
      <p:sp>
        <p:nvSpPr>
          <p:cNvPr id="5" name="Content Placeholder 4"/>
          <p:cNvSpPr>
            <a:spLocks noGrp="1"/>
          </p:cNvSpPr>
          <p:nvPr>
            <p:ph idx="1"/>
          </p:nvPr>
        </p:nvSpPr>
        <p:spPr>
          <a:xfrm>
            <a:off x="1259632" y="1988840"/>
            <a:ext cx="7272808" cy="1368152"/>
          </a:xfrm>
        </p:spPr>
        <p:txBody>
          <a:bodyPr anchor="t"/>
          <a:lstStyle/>
          <a:p>
            <a:pPr>
              <a:lnSpc>
                <a:spcPct val="250000"/>
              </a:lnSpc>
            </a:pPr>
            <a:r>
              <a:rPr lang="en-GB" sz="1800" b="1" dirty="0" smtClean="0"/>
              <a:t>Berlin Proposers Day</a:t>
            </a:r>
          </a:p>
          <a:p>
            <a:pPr>
              <a:lnSpc>
                <a:spcPct val="250000"/>
              </a:lnSpc>
            </a:pPr>
            <a:r>
              <a:rPr lang="en-GB" sz="1800" b="1" dirty="0" smtClean="0"/>
              <a:t>Celtic-Plus Event in Barcelona</a:t>
            </a:r>
          </a:p>
          <a:p>
            <a:pPr>
              <a:lnSpc>
                <a:spcPct val="250000"/>
              </a:lnSpc>
            </a:pPr>
            <a:r>
              <a:rPr lang="de-DE" sz="1800" b="1" dirty="0" smtClean="0"/>
              <a:t>Helsinki </a:t>
            </a:r>
            <a:r>
              <a:rPr lang="en-GB" sz="1800" b="1" dirty="0"/>
              <a:t>Proposers Day</a:t>
            </a:r>
          </a:p>
          <a:p>
            <a:pPr marL="0" indent="0">
              <a:buNone/>
            </a:pPr>
            <a:endParaRPr lang="en-GB" sz="1800" b="1" dirty="0" smtClean="0"/>
          </a:p>
          <a:p>
            <a:endParaRPr lang="en-GB" sz="1800" dirty="0"/>
          </a:p>
        </p:txBody>
      </p:sp>
    </p:spTree>
    <p:extLst>
      <p:ext uri="{BB962C8B-B14F-4D97-AF65-F5344CB8AC3E}">
        <p14:creationId xmlns:p14="http://schemas.microsoft.com/office/powerpoint/2010/main" val="2322389901"/>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67054" y="6308725"/>
            <a:ext cx="1441450" cy="358775"/>
          </a:xfrm>
        </p:spPr>
        <p:txBody>
          <a:bodyPr/>
          <a:lstStyle/>
          <a:p>
            <a:fld id="{291F1B1E-6AFE-4261-906D-D1191F0F518F}" type="slidenum">
              <a:rPr lang="en-GB" altLang="en-US" smtClean="0"/>
              <a:pPr/>
              <a:t>35</a:t>
            </a:fld>
            <a:endParaRPr lang="en-GB" altLang="en-US"/>
          </a:p>
        </p:txBody>
      </p:sp>
      <p:sp>
        <p:nvSpPr>
          <p:cNvPr id="18" name="Title 1"/>
          <p:cNvSpPr txBox="1">
            <a:spLocks/>
          </p:cNvSpPr>
          <p:nvPr/>
        </p:nvSpPr>
        <p:spPr bwMode="auto">
          <a:xfrm>
            <a:off x="539552" y="188640"/>
            <a:ext cx="8229600" cy="50832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en-GB" kern="0" dirty="0" smtClean="0"/>
              <a:t>Berlin Proposers Day</a:t>
            </a:r>
            <a:endParaRPr lang="en-GB" kern="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313"/>
          <a:stretch/>
        </p:blipFill>
        <p:spPr>
          <a:xfrm>
            <a:off x="259492" y="4213848"/>
            <a:ext cx="4227200" cy="238658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700" b="8724"/>
          <a:stretch/>
        </p:blipFill>
        <p:spPr>
          <a:xfrm>
            <a:off x="4680520" y="1703824"/>
            <a:ext cx="4283968" cy="230124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3976"/>
          <a:stretch/>
        </p:blipFill>
        <p:spPr>
          <a:xfrm>
            <a:off x="4680520" y="4109805"/>
            <a:ext cx="4283968" cy="245683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37619"/>
          <a:stretch/>
        </p:blipFill>
        <p:spPr>
          <a:xfrm>
            <a:off x="251520" y="1497681"/>
            <a:ext cx="2862064" cy="267807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2" y="726871"/>
            <a:ext cx="2992807" cy="1333977"/>
          </a:xfrm>
          <a:prstGeom prst="rect">
            <a:avLst/>
          </a:prstGeom>
        </p:spPr>
      </p:pic>
    </p:spTree>
    <p:extLst>
      <p:ext uri="{BB962C8B-B14F-4D97-AF65-F5344CB8AC3E}">
        <p14:creationId xmlns:p14="http://schemas.microsoft.com/office/powerpoint/2010/main" val="2065685323"/>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67054" y="6308725"/>
            <a:ext cx="1441450" cy="358775"/>
          </a:xfrm>
        </p:spPr>
        <p:txBody>
          <a:bodyPr/>
          <a:lstStyle/>
          <a:p>
            <a:fld id="{291F1B1E-6AFE-4261-906D-D1191F0F518F}" type="slidenum">
              <a:rPr lang="en-GB" altLang="en-US" smtClean="0"/>
              <a:pPr/>
              <a:t>36</a:t>
            </a:fld>
            <a:endParaRPr lang="en-GB" altLang="en-US"/>
          </a:p>
        </p:txBody>
      </p:sp>
      <p:sp>
        <p:nvSpPr>
          <p:cNvPr id="18" name="Title 1"/>
          <p:cNvSpPr txBox="1">
            <a:spLocks/>
          </p:cNvSpPr>
          <p:nvPr/>
        </p:nvSpPr>
        <p:spPr bwMode="auto">
          <a:xfrm>
            <a:off x="539552" y="188640"/>
            <a:ext cx="8229600" cy="50832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en-GB" kern="0" dirty="0"/>
              <a:t>Celtic Event in Barcelona</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748" y="1072500"/>
            <a:ext cx="1772816" cy="177281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3932"/>
          <a:stretch/>
        </p:blipFill>
        <p:spPr>
          <a:xfrm>
            <a:off x="5436096" y="1242060"/>
            <a:ext cx="3707904" cy="212754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25139"/>
          <a:stretch/>
        </p:blipFill>
        <p:spPr>
          <a:xfrm>
            <a:off x="141412" y="1162844"/>
            <a:ext cx="3407236" cy="170047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27414"/>
          <a:stretch/>
        </p:blipFill>
        <p:spPr>
          <a:xfrm>
            <a:off x="113536" y="4713711"/>
            <a:ext cx="4427984" cy="214274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1520" y="3371294"/>
            <a:ext cx="4602480" cy="3485157"/>
          </a:xfrm>
          <a:prstGeom prst="rect">
            <a:avLst/>
          </a:prstGeom>
        </p:spPr>
      </p:pic>
      <p:sp>
        <p:nvSpPr>
          <p:cNvPr id="14" name="Rectangle 13"/>
          <p:cNvSpPr/>
          <p:nvPr/>
        </p:nvSpPr>
        <p:spPr>
          <a:xfrm>
            <a:off x="4499992" y="6423719"/>
            <a:ext cx="3600400" cy="430887"/>
          </a:xfrm>
          <a:prstGeom prst="rect">
            <a:avLst/>
          </a:prstGeom>
        </p:spPr>
        <p:txBody>
          <a:bodyPr wrap="square">
            <a:spAutoFit/>
          </a:bodyPr>
          <a:lstStyle/>
          <a:p>
            <a:r>
              <a:rPr lang="en-GB" sz="1100" dirty="0">
                <a:solidFill>
                  <a:schemeClr val="bg1"/>
                </a:solidFill>
              </a:rPr>
              <a:t>Alessandro Coda, Chief Technology Officer of CLEPA, the European Association of Automotive Suppliers</a:t>
            </a: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t="20498" b="16400"/>
          <a:stretch/>
        </p:blipFill>
        <p:spPr>
          <a:xfrm>
            <a:off x="132986" y="2863320"/>
            <a:ext cx="4046036" cy="1943979"/>
          </a:xfrm>
          <a:prstGeom prst="rect">
            <a:avLst/>
          </a:prstGeom>
        </p:spPr>
      </p:pic>
      <p:sp>
        <p:nvSpPr>
          <p:cNvPr id="15" name="Rectangle 14"/>
          <p:cNvSpPr/>
          <p:nvPr/>
        </p:nvSpPr>
        <p:spPr>
          <a:xfrm>
            <a:off x="399803" y="4584690"/>
            <a:ext cx="4172197" cy="261610"/>
          </a:xfrm>
          <a:prstGeom prst="rect">
            <a:avLst/>
          </a:prstGeom>
        </p:spPr>
        <p:txBody>
          <a:bodyPr wrap="square">
            <a:spAutoFit/>
          </a:bodyPr>
          <a:lstStyle/>
          <a:p>
            <a:r>
              <a:rPr lang="en-GB" sz="1100" dirty="0">
                <a:solidFill>
                  <a:schemeClr val="bg1"/>
                </a:solidFill>
              </a:rPr>
              <a:t>Round table on national funding and research </a:t>
            </a:r>
            <a:r>
              <a:rPr lang="en-GB" sz="1100" dirty="0" smtClean="0">
                <a:solidFill>
                  <a:schemeClr val="bg1"/>
                </a:solidFill>
              </a:rPr>
              <a:t>topics</a:t>
            </a:r>
            <a:endParaRPr lang="en-GB" sz="1100" dirty="0">
              <a:solidFill>
                <a:schemeClr val="bg1"/>
              </a:solidFill>
            </a:endParaRPr>
          </a:p>
        </p:txBody>
      </p:sp>
      <p:sp>
        <p:nvSpPr>
          <p:cNvPr id="16" name="Rectangle 15"/>
          <p:cNvSpPr/>
          <p:nvPr/>
        </p:nvSpPr>
        <p:spPr>
          <a:xfrm>
            <a:off x="72008" y="6623774"/>
            <a:ext cx="4572000" cy="261610"/>
          </a:xfrm>
          <a:prstGeom prst="rect">
            <a:avLst/>
          </a:prstGeom>
        </p:spPr>
        <p:txBody>
          <a:bodyPr>
            <a:spAutoFit/>
          </a:bodyPr>
          <a:lstStyle/>
          <a:p>
            <a:r>
              <a:rPr lang="en-GB" sz="1100" dirty="0">
                <a:solidFill>
                  <a:schemeClr val="bg1"/>
                </a:solidFill>
              </a:rPr>
              <a:t>Discussing new proposal ideas at the Celtic-Plus Event 2017</a:t>
            </a:r>
          </a:p>
        </p:txBody>
      </p:sp>
      <p:sp>
        <p:nvSpPr>
          <p:cNvPr id="17" name="Rectangle 16"/>
          <p:cNvSpPr/>
          <p:nvPr/>
        </p:nvSpPr>
        <p:spPr>
          <a:xfrm>
            <a:off x="360372" y="2644532"/>
            <a:ext cx="3923596" cy="261610"/>
          </a:xfrm>
          <a:prstGeom prst="rect">
            <a:avLst/>
          </a:prstGeom>
        </p:spPr>
        <p:txBody>
          <a:bodyPr wrap="square">
            <a:spAutoFit/>
          </a:bodyPr>
          <a:lstStyle/>
          <a:p>
            <a:r>
              <a:rPr lang="en-GB" sz="1100" dirty="0">
                <a:solidFill>
                  <a:schemeClr val="bg1"/>
                </a:solidFill>
              </a:rPr>
              <a:t>P</a:t>
            </a:r>
            <a:r>
              <a:rPr lang="en-GB" sz="1100" dirty="0" smtClean="0">
                <a:solidFill>
                  <a:schemeClr val="bg1"/>
                </a:solidFill>
              </a:rPr>
              <a:t>rojects presented their results in the exhibition</a:t>
            </a:r>
            <a:endParaRPr lang="en-GB" sz="1100" dirty="0">
              <a:solidFill>
                <a:schemeClr val="bg1"/>
              </a:solidFill>
            </a:endParaRPr>
          </a:p>
        </p:txBody>
      </p:sp>
      <p:sp>
        <p:nvSpPr>
          <p:cNvPr id="19" name="Rectangle 18"/>
          <p:cNvSpPr/>
          <p:nvPr/>
        </p:nvSpPr>
        <p:spPr>
          <a:xfrm>
            <a:off x="5436096" y="2940407"/>
            <a:ext cx="3707904" cy="430887"/>
          </a:xfrm>
          <a:prstGeom prst="rect">
            <a:avLst/>
          </a:prstGeom>
        </p:spPr>
        <p:txBody>
          <a:bodyPr wrap="square">
            <a:spAutoFit/>
          </a:bodyPr>
          <a:lstStyle/>
          <a:p>
            <a:r>
              <a:rPr lang="en-GB" sz="1100" dirty="0">
                <a:solidFill>
                  <a:schemeClr val="bg1"/>
                </a:solidFill>
              </a:rPr>
              <a:t>Winners of the Celtic-Plus Awards 2017 and officials from Finland, France, Germany, Spain and Celtic-Plus</a:t>
            </a:r>
          </a:p>
        </p:txBody>
      </p:sp>
    </p:spTree>
    <p:extLst>
      <p:ext uri="{BB962C8B-B14F-4D97-AF65-F5344CB8AC3E}">
        <p14:creationId xmlns:p14="http://schemas.microsoft.com/office/powerpoint/2010/main" val="865320701"/>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918" t="42750" r="58105" b="15350"/>
          <a:stretch/>
        </p:blipFill>
        <p:spPr>
          <a:xfrm>
            <a:off x="184918" y="1340768"/>
            <a:ext cx="2987365" cy="2385720"/>
          </a:xfrm>
          <a:prstGeom prst="rect">
            <a:avLst/>
          </a:prstGeom>
        </p:spPr>
      </p:pic>
      <p:sp>
        <p:nvSpPr>
          <p:cNvPr id="4" name="Slide Number Placeholder 3"/>
          <p:cNvSpPr>
            <a:spLocks noGrp="1"/>
          </p:cNvSpPr>
          <p:nvPr>
            <p:ph type="sldNum" sz="quarter" idx="12"/>
          </p:nvPr>
        </p:nvSpPr>
        <p:spPr>
          <a:xfrm>
            <a:off x="7667054" y="6308725"/>
            <a:ext cx="1441450" cy="358775"/>
          </a:xfrm>
        </p:spPr>
        <p:txBody>
          <a:bodyPr/>
          <a:lstStyle/>
          <a:p>
            <a:fld id="{291F1B1E-6AFE-4261-906D-D1191F0F518F}" type="slidenum">
              <a:rPr lang="en-GB" altLang="en-US" smtClean="0"/>
              <a:pPr/>
              <a:t>37</a:t>
            </a:fld>
            <a:endParaRPr lang="en-GB" alt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1795" b="31794"/>
          <a:stretch/>
        </p:blipFill>
        <p:spPr>
          <a:xfrm>
            <a:off x="3635896" y="807095"/>
            <a:ext cx="3009115" cy="461665"/>
          </a:xfrm>
          <a:prstGeom prst="rect">
            <a:avLst/>
          </a:prstGeom>
        </p:spPr>
      </p:pic>
      <p:sp>
        <p:nvSpPr>
          <p:cNvPr id="9" name="TextBox 8"/>
          <p:cNvSpPr txBox="1"/>
          <p:nvPr/>
        </p:nvSpPr>
        <p:spPr>
          <a:xfrm>
            <a:off x="3203848" y="836712"/>
            <a:ext cx="474810" cy="461665"/>
          </a:xfrm>
          <a:prstGeom prst="rect">
            <a:avLst/>
          </a:prstGeom>
          <a:noFill/>
        </p:spPr>
        <p:txBody>
          <a:bodyPr wrap="none" rtlCol="0">
            <a:spAutoFit/>
          </a:bodyPr>
          <a:lstStyle/>
          <a:p>
            <a:r>
              <a:rPr lang="de-DE" dirty="0"/>
              <a:t>A</a:t>
            </a:r>
            <a:r>
              <a:rPr lang="de-DE" dirty="0" smtClean="0"/>
              <a:t>t</a:t>
            </a:r>
            <a:endParaRPr lang="en-GB" dirty="0"/>
          </a:p>
        </p:txBody>
      </p:sp>
      <p:sp>
        <p:nvSpPr>
          <p:cNvPr id="10" name="Rectangle 2"/>
          <p:cNvSpPr>
            <a:spLocks noChangeArrowheads="1"/>
          </p:cNvSpPr>
          <p:nvPr/>
        </p:nvSpPr>
        <p:spPr bwMode="auto">
          <a:xfrm>
            <a:off x="130288" y="3286145"/>
            <a:ext cx="31303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charset="0"/>
                <a:cs typeface="Arial" charset="0"/>
              </a:rPr>
              <a:t>Welcome of </a:t>
            </a:r>
            <a:r>
              <a:rPr kumimoji="0" lang="en-US" altLang="en-US" sz="1100" b="0" i="0" u="none" strike="noStrike" cap="none" normalizeH="0" baseline="0" dirty="0" err="1" smtClean="0">
                <a:ln>
                  <a:noFill/>
                </a:ln>
                <a:solidFill>
                  <a:schemeClr val="bg1"/>
                </a:solidFill>
                <a:effectLst/>
                <a:latin typeface="Arial" charset="0"/>
                <a:cs typeface="Arial" charset="0"/>
              </a:rPr>
              <a:t>Mr</a:t>
            </a:r>
            <a:r>
              <a:rPr kumimoji="0" lang="en-US" altLang="en-US" sz="1100" b="0" i="0" u="none" strike="noStrike" cap="none" normalizeH="0" baseline="0" dirty="0" smtClean="0">
                <a:ln>
                  <a:noFill/>
                </a:ln>
                <a:solidFill>
                  <a:schemeClr val="bg1"/>
                </a:solidFill>
                <a:effectLst/>
                <a:latin typeface="Arial" charset="0"/>
                <a:cs typeface="Arial" charset="0"/>
              </a:rPr>
              <a:t> </a:t>
            </a:r>
            <a:r>
              <a:rPr kumimoji="0" lang="en-US" altLang="en-US" sz="1100" b="0" i="0" u="none" strike="noStrike" cap="none" normalizeH="0" baseline="0" dirty="0" err="1" smtClean="0">
                <a:ln>
                  <a:noFill/>
                </a:ln>
                <a:solidFill>
                  <a:schemeClr val="bg1"/>
                </a:solidFill>
                <a:effectLst/>
                <a:latin typeface="Arial" charset="0"/>
                <a:cs typeface="Arial" charset="0"/>
              </a:rPr>
              <a:t>Reino</a:t>
            </a:r>
            <a:r>
              <a:rPr kumimoji="0" lang="en-US" altLang="en-US" sz="1100" b="0" i="0" u="none" strike="noStrike" cap="none" normalizeH="0" baseline="0" dirty="0" smtClean="0">
                <a:ln>
                  <a:noFill/>
                </a:ln>
                <a:solidFill>
                  <a:schemeClr val="bg1"/>
                </a:solidFill>
                <a:effectLst/>
                <a:latin typeface="Arial" charset="0"/>
                <a:cs typeface="Arial" charset="0"/>
              </a:rPr>
              <a:t> Tammela, Head of Nokia Espoo and Tampere Technology Centre.</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 t="22125" r="28169"/>
          <a:stretch/>
        </p:blipFill>
        <p:spPr>
          <a:xfrm>
            <a:off x="3300492" y="1331412"/>
            <a:ext cx="3400445" cy="2457728"/>
          </a:xfrm>
          <a:prstGeom prst="rect">
            <a:avLst/>
          </a:prstGeom>
        </p:spPr>
      </p:pic>
      <p:sp>
        <p:nvSpPr>
          <p:cNvPr id="18" name="Title 1"/>
          <p:cNvSpPr txBox="1">
            <a:spLocks/>
          </p:cNvSpPr>
          <p:nvPr/>
        </p:nvSpPr>
        <p:spPr bwMode="auto">
          <a:xfrm>
            <a:off x="539552" y="188640"/>
            <a:ext cx="8229600" cy="50832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en-GB" kern="0" dirty="0" smtClean="0"/>
              <a:t>Helsinki Proposers Day</a:t>
            </a:r>
            <a:endParaRPr lang="en-GB" kern="0" dirty="0"/>
          </a:p>
        </p:txBody>
      </p:sp>
      <p:sp>
        <p:nvSpPr>
          <p:cNvPr id="14" name="Rectangle 13"/>
          <p:cNvSpPr/>
          <p:nvPr/>
        </p:nvSpPr>
        <p:spPr>
          <a:xfrm>
            <a:off x="3228348" y="3385736"/>
            <a:ext cx="3832629" cy="430887"/>
          </a:xfrm>
          <a:prstGeom prst="rect">
            <a:avLst/>
          </a:prstGeom>
        </p:spPr>
        <p:txBody>
          <a:bodyPr wrap="square">
            <a:spAutoFit/>
          </a:bodyPr>
          <a:lstStyle/>
          <a:p>
            <a:r>
              <a:rPr lang="en-GB" sz="1100" dirty="0" smtClean="0">
                <a:solidFill>
                  <a:schemeClr val="bg1"/>
                </a:solidFill>
              </a:rPr>
              <a:t>Valerie </a:t>
            </a:r>
            <a:r>
              <a:rPr lang="en-GB" sz="1100" dirty="0">
                <a:solidFill>
                  <a:schemeClr val="bg1"/>
                </a:solidFill>
              </a:rPr>
              <a:t>Blavette </a:t>
            </a:r>
            <a:r>
              <a:rPr lang="en-GB" sz="1100" dirty="0" smtClean="0">
                <a:solidFill>
                  <a:schemeClr val="bg1"/>
                </a:solidFill>
              </a:rPr>
              <a:t>(Orange Labs) and </a:t>
            </a:r>
            <a:r>
              <a:rPr lang="en-GB" sz="1100" dirty="0">
                <a:solidFill>
                  <a:schemeClr val="bg1"/>
                </a:solidFill>
              </a:rPr>
              <a:t>Karri </a:t>
            </a:r>
            <a:r>
              <a:rPr lang="en-GB" sz="1100" dirty="0" err="1">
                <a:solidFill>
                  <a:schemeClr val="bg1"/>
                </a:solidFill>
              </a:rPr>
              <a:t>Ranta-aho</a:t>
            </a:r>
            <a:r>
              <a:rPr lang="en-GB" sz="1100" dirty="0">
                <a:solidFill>
                  <a:schemeClr val="bg1"/>
                </a:solidFill>
              </a:rPr>
              <a:t> (</a:t>
            </a:r>
            <a:r>
              <a:rPr lang="en-GB" sz="1100" dirty="0" smtClean="0">
                <a:solidFill>
                  <a:schemeClr val="bg1"/>
                </a:solidFill>
              </a:rPr>
              <a:t>Nokia </a:t>
            </a:r>
            <a:r>
              <a:rPr lang="en-GB" sz="1100" dirty="0">
                <a:solidFill>
                  <a:schemeClr val="bg1"/>
                </a:solidFill>
              </a:rPr>
              <a:t>Bell </a:t>
            </a:r>
            <a:r>
              <a:rPr lang="en-GB" sz="1100" dirty="0" smtClean="0">
                <a:solidFill>
                  <a:schemeClr val="bg1"/>
                </a:solidFill>
              </a:rPr>
              <a:t>Labs) presenting the Roadmap: LTE </a:t>
            </a:r>
            <a:r>
              <a:rPr lang="en-GB" sz="1100" dirty="0">
                <a:solidFill>
                  <a:schemeClr val="bg1"/>
                </a:solidFill>
              </a:rPr>
              <a:t>to 5G</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8083" t="16875" r="47796"/>
          <a:stretch/>
        </p:blipFill>
        <p:spPr>
          <a:xfrm>
            <a:off x="184918" y="3806996"/>
            <a:ext cx="2211600" cy="2777736"/>
          </a:xfrm>
          <a:prstGeom prst="rect">
            <a:avLst/>
          </a:prstGeom>
        </p:spPr>
      </p:pic>
      <p:sp>
        <p:nvSpPr>
          <p:cNvPr id="16" name="Rectangle 15"/>
          <p:cNvSpPr/>
          <p:nvPr/>
        </p:nvSpPr>
        <p:spPr>
          <a:xfrm>
            <a:off x="104076" y="6166465"/>
            <a:ext cx="2232247" cy="430887"/>
          </a:xfrm>
          <a:prstGeom prst="rect">
            <a:avLst/>
          </a:prstGeom>
        </p:spPr>
        <p:txBody>
          <a:bodyPr wrap="square">
            <a:spAutoFit/>
          </a:bodyPr>
          <a:lstStyle/>
          <a:p>
            <a:r>
              <a:rPr lang="en-GB" sz="1100" dirty="0">
                <a:solidFill>
                  <a:schemeClr val="bg1"/>
                </a:solidFill>
              </a:rPr>
              <a:t>Kari </a:t>
            </a:r>
            <a:r>
              <a:rPr lang="en-GB" sz="1100" dirty="0" err="1">
                <a:solidFill>
                  <a:schemeClr val="bg1"/>
                </a:solidFill>
              </a:rPr>
              <a:t>Komulainen</a:t>
            </a:r>
            <a:r>
              <a:rPr lang="en-GB" sz="1100" dirty="0">
                <a:solidFill>
                  <a:schemeClr val="bg1"/>
                </a:solidFill>
              </a:rPr>
              <a:t> presenting Bits of Health </a:t>
            </a:r>
            <a:r>
              <a:rPr lang="en-GB" sz="1100" dirty="0" smtClean="0">
                <a:solidFill>
                  <a:schemeClr val="bg1"/>
                </a:solidFill>
              </a:rPr>
              <a:t>program from Tekes </a:t>
            </a:r>
            <a:endParaRPr lang="en-GB" sz="1100" dirty="0">
              <a:solidFill>
                <a:schemeClr val="bg1"/>
              </a:solidFill>
            </a:endParaRP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3000" t="25376" r="23251" b="6549"/>
          <a:stretch/>
        </p:blipFill>
        <p:spPr>
          <a:xfrm>
            <a:off x="5379329" y="3956162"/>
            <a:ext cx="3682545" cy="2621573"/>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31374" t="35312" r="26333" b="7031"/>
          <a:stretch/>
        </p:blipFill>
        <p:spPr>
          <a:xfrm>
            <a:off x="2532916" y="4060871"/>
            <a:ext cx="2774406" cy="2521539"/>
          </a:xfrm>
          <a:prstGeom prst="rect">
            <a:avLst/>
          </a:prstGeom>
        </p:spPr>
      </p:pic>
      <p:sp>
        <p:nvSpPr>
          <p:cNvPr id="21" name="Rectangle 20"/>
          <p:cNvSpPr/>
          <p:nvPr/>
        </p:nvSpPr>
        <p:spPr>
          <a:xfrm>
            <a:off x="2483768" y="6166465"/>
            <a:ext cx="2895562" cy="430887"/>
          </a:xfrm>
          <a:prstGeom prst="rect">
            <a:avLst/>
          </a:prstGeom>
        </p:spPr>
        <p:txBody>
          <a:bodyPr wrap="square">
            <a:spAutoFit/>
          </a:bodyPr>
          <a:lstStyle/>
          <a:p>
            <a:r>
              <a:rPr lang="en-GB" sz="1100" dirty="0">
                <a:solidFill>
                  <a:schemeClr val="bg1"/>
                </a:solidFill>
              </a:rPr>
              <a:t>Jessica Svennebring from Vinnova explains why Celtic Plus is beneficial for Sweden.</a:t>
            </a:r>
          </a:p>
        </p:txBody>
      </p:sp>
      <p:sp>
        <p:nvSpPr>
          <p:cNvPr id="23" name="Rectangle 22"/>
          <p:cNvSpPr/>
          <p:nvPr/>
        </p:nvSpPr>
        <p:spPr>
          <a:xfrm>
            <a:off x="5508104" y="6166465"/>
            <a:ext cx="3456384" cy="430887"/>
          </a:xfrm>
          <a:prstGeom prst="rect">
            <a:avLst/>
          </a:prstGeom>
        </p:spPr>
        <p:txBody>
          <a:bodyPr wrap="square">
            <a:spAutoFit/>
          </a:bodyPr>
          <a:lstStyle/>
          <a:p>
            <a:r>
              <a:rPr lang="en-GB" sz="1100" dirty="0">
                <a:solidFill>
                  <a:schemeClr val="bg1"/>
                </a:solidFill>
              </a:rPr>
              <a:t>Celtic-Plus Vice-Chair Jari Lehmusvuori from Nokia and Mika </a:t>
            </a:r>
            <a:r>
              <a:rPr lang="en-GB" sz="1100" dirty="0" err="1">
                <a:solidFill>
                  <a:schemeClr val="bg1"/>
                </a:solidFill>
              </a:rPr>
              <a:t>Klemettinen</a:t>
            </a:r>
            <a:r>
              <a:rPr lang="en-GB" sz="1100" dirty="0">
                <a:solidFill>
                  <a:schemeClr val="bg1"/>
                </a:solidFill>
              </a:rPr>
              <a:t> presenting the 5G Program.</a:t>
            </a:r>
          </a:p>
        </p:txBody>
      </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12166" t="38444" r="15256"/>
          <a:stretch/>
        </p:blipFill>
        <p:spPr>
          <a:xfrm>
            <a:off x="6876256" y="1037927"/>
            <a:ext cx="2154269" cy="2740635"/>
          </a:xfrm>
          <a:prstGeom prst="rect">
            <a:avLst/>
          </a:prstGeom>
        </p:spPr>
      </p:pic>
      <p:sp>
        <p:nvSpPr>
          <p:cNvPr id="24" name="Rectangle 23"/>
          <p:cNvSpPr/>
          <p:nvPr/>
        </p:nvSpPr>
        <p:spPr>
          <a:xfrm>
            <a:off x="6804248" y="3376578"/>
            <a:ext cx="2394520" cy="391715"/>
          </a:xfrm>
          <a:prstGeom prst="rect">
            <a:avLst/>
          </a:prstGeom>
        </p:spPr>
        <p:txBody>
          <a:bodyPr wrap="square">
            <a:spAutoFit/>
          </a:bodyPr>
          <a:lstStyle/>
          <a:p>
            <a:r>
              <a:rPr lang="en-GB" sz="1100" dirty="0">
                <a:solidFill>
                  <a:schemeClr val="bg1"/>
                </a:solidFill>
              </a:rPr>
              <a:t>Mari Koskinen from </a:t>
            </a:r>
            <a:r>
              <a:rPr lang="en-GB" sz="1100" dirty="0" smtClean="0">
                <a:solidFill>
                  <a:schemeClr val="bg1"/>
                </a:solidFill>
              </a:rPr>
              <a:t>Business-Oulu </a:t>
            </a:r>
            <a:r>
              <a:rPr lang="en-GB" sz="1100" dirty="0">
                <a:solidFill>
                  <a:schemeClr val="bg1"/>
                </a:solidFill>
              </a:rPr>
              <a:t>presenting </a:t>
            </a:r>
            <a:r>
              <a:rPr lang="en-GB" sz="1100" dirty="0" smtClean="0">
                <a:solidFill>
                  <a:schemeClr val="bg1"/>
                </a:solidFill>
              </a:rPr>
              <a:t>eHealth a </a:t>
            </a:r>
            <a:r>
              <a:rPr lang="en-GB" sz="1100" dirty="0">
                <a:solidFill>
                  <a:schemeClr val="bg1"/>
                </a:solidFill>
              </a:rPr>
              <a:t>case for 5G.</a:t>
            </a:r>
          </a:p>
        </p:txBody>
      </p:sp>
    </p:spTree>
    <p:extLst>
      <p:ext uri="{BB962C8B-B14F-4D97-AF65-F5344CB8AC3E}">
        <p14:creationId xmlns:p14="http://schemas.microsoft.com/office/powerpoint/2010/main" val="2575611067"/>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Situation </a:t>
            </a:r>
            <a:r>
              <a:rPr lang="de-DE" dirty="0" err="1" smtClean="0"/>
              <a:t>of</a:t>
            </a:r>
            <a:r>
              <a:rPr lang="de-DE" dirty="0" smtClean="0"/>
              <a:t> </a:t>
            </a:r>
            <a:r>
              <a:rPr lang="de-DE" dirty="0" err="1" smtClean="0"/>
              <a:t>public</a:t>
            </a:r>
            <a:r>
              <a:rPr lang="de-DE" dirty="0" smtClean="0"/>
              <a:t> </a:t>
            </a:r>
            <a:r>
              <a:rPr lang="de-DE" dirty="0" err="1" smtClean="0"/>
              <a:t>Funding</a:t>
            </a:r>
            <a:endParaRPr lang="en-GB" dirty="0"/>
          </a:p>
        </p:txBody>
      </p:sp>
      <p:sp>
        <p:nvSpPr>
          <p:cNvPr id="3" name="Content Placeholder 2"/>
          <p:cNvSpPr>
            <a:spLocks noGrp="1"/>
          </p:cNvSpPr>
          <p:nvPr>
            <p:ph idx="1"/>
          </p:nvPr>
        </p:nvSpPr>
        <p:spPr/>
        <p:txBody>
          <a:bodyPr/>
          <a:lstStyle/>
          <a:p>
            <a:pPr marL="0" indent="0">
              <a:buNone/>
            </a:pPr>
            <a:r>
              <a:rPr lang="en-GB" dirty="0" smtClean="0"/>
              <a:t>Roundtable on public funding conditions in:</a:t>
            </a:r>
          </a:p>
          <a:p>
            <a:r>
              <a:rPr lang="en-GB" dirty="0" smtClean="0"/>
              <a:t>Finland</a:t>
            </a:r>
          </a:p>
          <a:p>
            <a:r>
              <a:rPr lang="en-GB" dirty="0" smtClean="0"/>
              <a:t>France</a:t>
            </a:r>
          </a:p>
          <a:p>
            <a:r>
              <a:rPr lang="en-GB" dirty="0" smtClean="0"/>
              <a:t>Germany</a:t>
            </a:r>
          </a:p>
          <a:p>
            <a:r>
              <a:rPr lang="en-GB" dirty="0" smtClean="0"/>
              <a:t>Spain</a:t>
            </a:r>
          </a:p>
          <a:p>
            <a:r>
              <a:rPr lang="en-GB" dirty="0" smtClean="0"/>
              <a:t>Sweden</a:t>
            </a:r>
          </a:p>
          <a:p>
            <a:r>
              <a:rPr lang="en-GB" dirty="0" smtClean="0"/>
              <a:t>Turkey…</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pPr/>
              <a:t>38</a:t>
            </a:fld>
            <a:endParaRPr lang="en-GB" altLang="en-US"/>
          </a:p>
        </p:txBody>
      </p:sp>
    </p:spTree>
    <p:extLst>
      <p:ext uri="{BB962C8B-B14F-4D97-AF65-F5344CB8AC3E}">
        <p14:creationId xmlns:p14="http://schemas.microsoft.com/office/powerpoint/2010/main" val="401291155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91620"/>
            <a:ext cx="8928992" cy="5256584"/>
          </a:xfrm>
        </p:spPr>
        <p:txBody>
          <a:bodyPr/>
          <a:lstStyle/>
          <a:p>
            <a:pPr marL="0" indent="0">
              <a:buNone/>
            </a:pPr>
            <a:r>
              <a:rPr lang="en-GB" sz="2000" b="1" dirty="0">
                <a:solidFill>
                  <a:schemeClr val="tx1"/>
                </a:solidFill>
              </a:rPr>
              <a:t>HIPERMED aid needed:</a:t>
            </a:r>
            <a:r>
              <a:rPr lang="en-GB" sz="2000" dirty="0" smtClean="0">
                <a:solidFill>
                  <a:schemeClr val="tx1"/>
                </a:solidFill>
              </a:rPr>
              <a:t> (Mail from Oscar &amp; Mail to </a:t>
            </a:r>
            <a:r>
              <a:rPr lang="en-GB" sz="2000" dirty="0" err="1" smtClean="0">
                <a:solidFill>
                  <a:schemeClr val="tx1"/>
                </a:solidFill>
              </a:rPr>
              <a:t>Bertra</a:t>
            </a:r>
            <a:r>
              <a:rPr lang="en-GB" sz="2000" dirty="0" smtClean="0">
                <a:solidFill>
                  <a:schemeClr val="tx1"/>
                </a:solidFill>
              </a:rPr>
              <a:t> Maure MINETAD):</a:t>
            </a:r>
          </a:p>
          <a:p>
            <a:pPr>
              <a:buFont typeface="Arial" panose="020B0604020202020204" pitchFamily="34" charset="0"/>
              <a:buChar char="‒"/>
            </a:pPr>
            <a:r>
              <a:rPr lang="en-GB" sz="2000" dirty="0" smtClean="0">
                <a:solidFill>
                  <a:schemeClr val="tx1"/>
                </a:solidFill>
              </a:rPr>
              <a:t>The Spanish partners </a:t>
            </a:r>
            <a:r>
              <a:rPr lang="en-GB" sz="2000" dirty="0">
                <a:solidFill>
                  <a:schemeClr val="tx1"/>
                </a:solidFill>
              </a:rPr>
              <a:t>of the HIPERMED project </a:t>
            </a:r>
            <a:r>
              <a:rPr lang="en-GB" sz="2000" dirty="0" smtClean="0">
                <a:solidFill>
                  <a:schemeClr val="tx1"/>
                </a:solidFill>
              </a:rPr>
              <a:t>are </a:t>
            </a:r>
            <a:r>
              <a:rPr lang="en-GB" sz="2000" dirty="0">
                <a:solidFill>
                  <a:schemeClr val="tx1"/>
                </a:solidFill>
              </a:rPr>
              <a:t>being reviewed by the Spanish </a:t>
            </a:r>
            <a:r>
              <a:rPr lang="en-GB" sz="2000" dirty="0" smtClean="0">
                <a:solidFill>
                  <a:schemeClr val="tx1"/>
                </a:solidFill>
              </a:rPr>
              <a:t>ministry; irregularities </a:t>
            </a:r>
            <a:r>
              <a:rPr lang="en-GB" sz="2000" dirty="0">
                <a:solidFill>
                  <a:schemeClr val="tx1"/>
                </a:solidFill>
              </a:rPr>
              <a:t>are suspected for some </a:t>
            </a:r>
            <a:r>
              <a:rPr lang="en-GB" sz="2000" dirty="0" smtClean="0">
                <a:solidFill>
                  <a:schemeClr val="tx1"/>
                </a:solidFill>
              </a:rPr>
              <a:t>partners.</a:t>
            </a:r>
          </a:p>
          <a:p>
            <a:pPr>
              <a:buFont typeface="Arial" panose="020B0604020202020204" pitchFamily="34" charset="0"/>
              <a:buChar char="‒"/>
            </a:pPr>
            <a:r>
              <a:rPr lang="en-GB" sz="2000" dirty="0">
                <a:solidFill>
                  <a:schemeClr val="tx1"/>
                </a:solidFill>
              </a:rPr>
              <a:t>The ministry has invited all the companies to redo the demos that were shown at the Final Review of the </a:t>
            </a:r>
            <a:r>
              <a:rPr lang="en-GB" sz="2000" dirty="0" smtClean="0">
                <a:solidFill>
                  <a:schemeClr val="tx1"/>
                </a:solidFill>
              </a:rPr>
              <a:t>project.</a:t>
            </a:r>
          </a:p>
          <a:p>
            <a:pPr>
              <a:buFont typeface="Arial" panose="020B0604020202020204" pitchFamily="34" charset="0"/>
              <a:buChar char="‒"/>
            </a:pPr>
            <a:r>
              <a:rPr lang="en-GB" sz="2000" dirty="0" smtClean="0">
                <a:solidFill>
                  <a:schemeClr val="tx1"/>
                </a:solidFill>
              </a:rPr>
              <a:t>Today the </a:t>
            </a:r>
            <a:r>
              <a:rPr lang="en-GB" sz="2000" dirty="0">
                <a:solidFill>
                  <a:schemeClr val="tx1"/>
                </a:solidFill>
              </a:rPr>
              <a:t>Spanish SMEs of the project are experiencing problems at different levels. </a:t>
            </a:r>
            <a:endParaRPr lang="en-GB" sz="2000" dirty="0" smtClean="0">
              <a:solidFill>
                <a:schemeClr val="tx1"/>
              </a:solidFill>
            </a:endParaRPr>
          </a:p>
          <a:p>
            <a:pPr>
              <a:buFont typeface="Arial" panose="020B0604020202020204" pitchFamily="34" charset="0"/>
              <a:buChar char="‒"/>
            </a:pPr>
            <a:r>
              <a:rPr lang="en-GB" sz="2000" dirty="0" smtClean="0">
                <a:solidFill>
                  <a:schemeClr val="tx1"/>
                </a:solidFill>
              </a:rPr>
              <a:t>We propose </a:t>
            </a:r>
            <a:r>
              <a:rPr lang="en-GB" sz="2000" dirty="0">
                <a:solidFill>
                  <a:schemeClr val="tx1"/>
                </a:solidFill>
              </a:rPr>
              <a:t>to MINETAD to accept the documents from the Final Review that took place in Nancy (France) on December 12, 2013. Present in this review meeting was the main reviewer Mr Martin Zach from </a:t>
            </a:r>
            <a:r>
              <a:rPr lang="en-GB" sz="2000" dirty="0" smtClean="0">
                <a:solidFill>
                  <a:schemeClr val="tx1"/>
                </a:solidFill>
              </a:rPr>
              <a:t>Siemens, Mr </a:t>
            </a:r>
            <a:r>
              <a:rPr lang="en-GB" sz="2000" dirty="0">
                <a:solidFill>
                  <a:schemeClr val="tx1"/>
                </a:solidFill>
              </a:rPr>
              <a:t>Geoffroy Hermann from the French </a:t>
            </a:r>
            <a:r>
              <a:rPr lang="en-GB" sz="2000" dirty="0" smtClean="0">
                <a:solidFill>
                  <a:schemeClr val="tx1"/>
                </a:solidFill>
              </a:rPr>
              <a:t>DGE, and Peter Herrmann (</a:t>
            </a:r>
            <a:r>
              <a:rPr lang="en-GB" sz="2000" dirty="0">
                <a:solidFill>
                  <a:schemeClr val="tx1"/>
                </a:solidFill>
              </a:rPr>
              <a:t>Celtic</a:t>
            </a:r>
            <a:r>
              <a:rPr lang="en-GB" sz="2000" dirty="0" smtClean="0">
                <a:solidFill>
                  <a:schemeClr val="tx1"/>
                </a:solidFill>
              </a:rPr>
              <a:t>).</a:t>
            </a:r>
          </a:p>
          <a:p>
            <a:pPr>
              <a:buFont typeface="Arial" panose="020B0604020202020204" pitchFamily="34" charset="0"/>
              <a:buChar char="‒"/>
            </a:pPr>
            <a:r>
              <a:rPr lang="en-GB" sz="2000" dirty="0" smtClean="0">
                <a:solidFill>
                  <a:schemeClr val="tx1"/>
                </a:solidFill>
              </a:rPr>
              <a:t>The Final </a:t>
            </a:r>
            <a:r>
              <a:rPr lang="en-GB" sz="2000" dirty="0">
                <a:solidFill>
                  <a:schemeClr val="tx1"/>
                </a:solidFill>
              </a:rPr>
              <a:t>Review Report indicates that </a:t>
            </a:r>
            <a:r>
              <a:rPr lang="en-GB" sz="2000" dirty="0" smtClean="0">
                <a:solidFill>
                  <a:schemeClr val="tx1"/>
                </a:solidFill>
              </a:rPr>
              <a:t>5 </a:t>
            </a:r>
            <a:r>
              <a:rPr lang="en-GB" sz="2000" dirty="0">
                <a:solidFill>
                  <a:schemeClr val="tx1"/>
                </a:solidFill>
              </a:rPr>
              <a:t>Spanish partners </a:t>
            </a:r>
            <a:r>
              <a:rPr lang="en-GB" sz="2000" dirty="0" smtClean="0">
                <a:solidFill>
                  <a:schemeClr val="tx1"/>
                </a:solidFill>
              </a:rPr>
              <a:t>were </a:t>
            </a:r>
            <a:r>
              <a:rPr lang="en-GB" sz="2000" dirty="0">
                <a:solidFill>
                  <a:schemeClr val="tx1"/>
                </a:solidFill>
              </a:rPr>
              <a:t>present in this review. It </a:t>
            </a:r>
            <a:r>
              <a:rPr lang="en-GB" sz="2000" dirty="0" smtClean="0">
                <a:solidFill>
                  <a:schemeClr val="tx1"/>
                </a:solidFill>
              </a:rPr>
              <a:t>gives </a:t>
            </a:r>
            <a:r>
              <a:rPr lang="en-GB" sz="2000" dirty="0">
                <a:solidFill>
                  <a:schemeClr val="tx1"/>
                </a:solidFill>
              </a:rPr>
              <a:t>a description about the demos that were shown </a:t>
            </a:r>
            <a:r>
              <a:rPr lang="en-GB" sz="2000" dirty="0" smtClean="0">
                <a:solidFill>
                  <a:schemeClr val="tx1"/>
                </a:solidFill>
              </a:rPr>
              <a:t>and that can </a:t>
            </a:r>
            <a:r>
              <a:rPr lang="en-GB" sz="2000" dirty="0">
                <a:solidFill>
                  <a:schemeClr val="tx1"/>
                </a:solidFill>
              </a:rPr>
              <a:t>be correlated with the “expected impact of the Results” that were provided by the Project Coordinator in the </a:t>
            </a:r>
            <a:r>
              <a:rPr lang="en-GB" sz="2000" dirty="0" smtClean="0">
                <a:solidFill>
                  <a:schemeClr val="tx1"/>
                </a:solidFill>
              </a:rPr>
              <a:t>Self-Assessment. </a:t>
            </a:r>
          </a:p>
          <a:p>
            <a:pPr>
              <a:buFont typeface="Symbol" panose="05050102010706020507" pitchFamily="18" charset="2"/>
              <a:buChar char="Þ"/>
            </a:pPr>
            <a:r>
              <a:rPr lang="en-GB" sz="2000" dirty="0" smtClean="0">
                <a:solidFill>
                  <a:schemeClr val="tx1"/>
                </a:solidFill>
              </a:rPr>
              <a:t>The reviewers were </a:t>
            </a:r>
            <a:r>
              <a:rPr lang="en-GB" sz="2000" dirty="0">
                <a:solidFill>
                  <a:schemeClr val="tx1"/>
                </a:solidFill>
              </a:rPr>
              <a:t>very satisfied with the “excellent results” of the project.</a:t>
            </a:r>
            <a:endParaRPr lang="en-GB" sz="2000" dirty="0" smtClean="0">
              <a:solidFill>
                <a:schemeClr val="tx1"/>
              </a:solidFill>
            </a:endParaRPr>
          </a:p>
          <a:p>
            <a:pPr marL="0" indent="0">
              <a:buNone/>
            </a:pPr>
            <a:endParaRPr lang="en-GB" sz="2000" dirty="0">
              <a:solidFill>
                <a:schemeClr val="tx1"/>
              </a:solidFill>
            </a:endParaRPr>
          </a:p>
        </p:txBody>
      </p:sp>
      <p:sp>
        <p:nvSpPr>
          <p:cNvPr id="4" name="Title 1"/>
          <p:cNvSpPr txBox="1">
            <a:spLocks/>
          </p:cNvSpPr>
          <p:nvPr/>
        </p:nvSpPr>
        <p:spPr bwMode="auto">
          <a:xfrm>
            <a:off x="611188" y="328390"/>
            <a:ext cx="8229600" cy="86836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en-GB" kern="0" smtClean="0"/>
              <a:t>AOB</a:t>
            </a:r>
            <a:endParaRPr lang="en-GB" kern="0" dirty="0"/>
          </a:p>
        </p:txBody>
      </p:sp>
    </p:spTree>
    <p:extLst>
      <p:ext uri="{BB962C8B-B14F-4D97-AF65-F5344CB8AC3E}">
        <p14:creationId xmlns:p14="http://schemas.microsoft.com/office/powerpoint/2010/main" val="249732895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points previous meetings</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pPr/>
              <a:t>4</a:t>
            </a:fld>
            <a:endParaRPr lang="en-GB" altLang="en-US"/>
          </a:p>
        </p:txBody>
      </p:sp>
      <p:sp>
        <p:nvSpPr>
          <p:cNvPr id="5" name="Rectangle 1"/>
          <p:cNvSpPr>
            <a:spLocks noChangeArrowheads="1"/>
          </p:cNvSpPr>
          <p:nvPr/>
        </p:nvSpPr>
        <p:spPr bwMode="auto">
          <a:xfrm>
            <a:off x="1793875" y="1397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2371725" y="1003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48209776"/>
              </p:ext>
            </p:extLst>
          </p:nvPr>
        </p:nvGraphicFramePr>
        <p:xfrm>
          <a:off x="611560" y="1146681"/>
          <a:ext cx="7992886" cy="5548248"/>
        </p:xfrm>
        <a:graphic>
          <a:graphicData uri="http://schemas.openxmlformats.org/drawingml/2006/table">
            <a:tbl>
              <a:tblPr firstRow="1" firstCol="1" bandRow="1">
                <a:tableStyleId>{5C22544A-7EE6-4342-B048-85BDC9FD1C3A}</a:tableStyleId>
              </a:tblPr>
              <a:tblGrid>
                <a:gridCol w="591811"/>
                <a:gridCol w="3845361"/>
                <a:gridCol w="969740"/>
                <a:gridCol w="2585974"/>
              </a:tblGrid>
              <a:tr h="194366">
                <a:tc>
                  <a:txBody>
                    <a:bodyPr/>
                    <a:lstStyle/>
                    <a:p>
                      <a:pPr algn="ctr">
                        <a:lnSpc>
                          <a:spcPct val="115000"/>
                        </a:lnSpc>
                        <a:spcBef>
                          <a:spcPts val="600"/>
                        </a:spcBef>
                        <a:spcAft>
                          <a:spcPts val="0"/>
                        </a:spcAft>
                      </a:pPr>
                      <a:r>
                        <a:rPr lang="en-GB" sz="1000" noProof="0" dirty="0">
                          <a:effectLst/>
                        </a:rPr>
                        <a:t>Number</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What</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Who</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Status</a:t>
                      </a:r>
                      <a:endParaRPr lang="en-GB" sz="1000" noProof="0" dirty="0">
                        <a:effectLst/>
                        <a:latin typeface="Calibri"/>
                        <a:ea typeface="Times New Roman"/>
                        <a:cs typeface="Calibri"/>
                      </a:endParaRPr>
                    </a:p>
                  </a:txBody>
                  <a:tcPr marL="51703" marR="51703" marT="7181" marB="0">
                    <a:solidFill>
                      <a:srgbClr val="0070C0"/>
                    </a:solidFill>
                  </a:tcPr>
                </a:tc>
              </a:tr>
              <a:tr h="684149">
                <a:tc>
                  <a:txBody>
                    <a:bodyPr/>
                    <a:lstStyle/>
                    <a:p>
                      <a:pPr algn="ctr">
                        <a:lnSpc>
                          <a:spcPct val="115000"/>
                        </a:lnSpc>
                        <a:spcBef>
                          <a:spcPts val="600"/>
                        </a:spcBef>
                        <a:spcAft>
                          <a:spcPts val="0"/>
                        </a:spcAft>
                      </a:pPr>
                      <a:r>
                        <a:rPr lang="en-GB" sz="1000" noProof="0" dirty="0">
                          <a:effectLst/>
                        </a:rPr>
                        <a:t>01</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MONALIS &amp; MUSCLES: distribute to the Core Group and PA’s a 1 page abstract on what the withdrawing Finish partners contributed to the project. The Core Group and the Public Authorities can help to find new partners. </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Celtic Office</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Expertise received from Antonio; Mail to Core Group: no reaction</a:t>
                      </a:r>
                    </a:p>
                    <a:p>
                      <a:pPr>
                        <a:lnSpc>
                          <a:spcPct val="115000"/>
                        </a:lnSpc>
                        <a:spcBef>
                          <a:spcPts val="600"/>
                        </a:spcBef>
                        <a:spcAft>
                          <a:spcPts val="0"/>
                        </a:spcAft>
                      </a:pPr>
                      <a:r>
                        <a:rPr lang="en-GB" sz="1000" noProof="0" dirty="0">
                          <a:effectLst/>
                        </a:rPr>
                        <a:t>Mail to Ayman, no input yet</a:t>
                      </a:r>
                      <a:endParaRPr lang="en-GB" sz="1000" noProof="0" dirty="0">
                        <a:effectLst/>
                        <a:latin typeface="Calibri"/>
                        <a:ea typeface="Times New Roman"/>
                        <a:cs typeface="Calibri"/>
                      </a:endParaRPr>
                    </a:p>
                  </a:txBody>
                  <a:tcPr marL="51703" marR="51703" marT="7181" marB="0"/>
                </a:tc>
              </a:tr>
              <a:tr h="313085">
                <a:tc>
                  <a:txBody>
                    <a:bodyPr/>
                    <a:lstStyle/>
                    <a:p>
                      <a:pPr algn="ctr">
                        <a:lnSpc>
                          <a:spcPct val="115000"/>
                        </a:lnSpc>
                        <a:spcBef>
                          <a:spcPts val="600"/>
                        </a:spcBef>
                        <a:spcAft>
                          <a:spcPts val="0"/>
                        </a:spcAft>
                      </a:pPr>
                      <a:r>
                        <a:rPr lang="en-GB" sz="1000" noProof="0" dirty="0">
                          <a:effectLst/>
                        </a:rPr>
                        <a:t>02</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H-</a:t>
                      </a:r>
                      <a:r>
                        <a:rPr lang="en-GB" sz="1000" noProof="0" dirty="0" err="1">
                          <a:effectLst/>
                        </a:rPr>
                        <a:t>Opto</a:t>
                      </a:r>
                      <a:r>
                        <a:rPr lang="en-GB" sz="1000" noProof="0" dirty="0">
                          <a:effectLst/>
                        </a:rPr>
                        <a:t>: Turkcell considers to resubmit a Celtic proposal in Turkey</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Turkcell</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pending</a:t>
                      </a:r>
                      <a:endParaRPr lang="en-GB" sz="1000" noProof="0" dirty="0">
                        <a:effectLst/>
                        <a:latin typeface="Calibri"/>
                        <a:ea typeface="Times New Roman"/>
                        <a:cs typeface="Calibri"/>
                      </a:endParaRPr>
                    </a:p>
                  </a:txBody>
                  <a:tcPr marL="51703" marR="51703" marT="7181" marB="0"/>
                </a:tc>
              </a:tr>
              <a:tr h="331717">
                <a:tc>
                  <a:txBody>
                    <a:bodyPr/>
                    <a:lstStyle/>
                    <a:p>
                      <a:pPr algn="ctr">
                        <a:lnSpc>
                          <a:spcPct val="115000"/>
                        </a:lnSpc>
                        <a:spcBef>
                          <a:spcPts val="600"/>
                        </a:spcBef>
                        <a:spcAft>
                          <a:spcPts val="0"/>
                        </a:spcAft>
                      </a:pPr>
                      <a:r>
                        <a:rPr lang="en-GB" sz="1000" noProof="0" dirty="0">
                          <a:effectLst/>
                        </a:rPr>
                        <a:t>03</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err="1">
                          <a:effectLst/>
                        </a:rPr>
                        <a:t>StayIn</a:t>
                      </a:r>
                      <a:r>
                        <a:rPr lang="en-GB" sz="1000" noProof="0" dirty="0">
                          <a:effectLst/>
                        </a:rPr>
                        <a:t>: Orange double check if Orange Poland withdraws from the project.</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Orange</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pending</a:t>
                      </a:r>
                      <a:endParaRPr lang="en-GB" sz="1000" noProof="0" dirty="0">
                        <a:effectLst/>
                        <a:latin typeface="Calibri"/>
                        <a:ea typeface="Times New Roman"/>
                        <a:cs typeface="Calibri"/>
                      </a:endParaRPr>
                    </a:p>
                  </a:txBody>
                  <a:tcPr marL="51703" marR="51703" marT="7181" marB="0"/>
                </a:tc>
              </a:tr>
              <a:tr h="331717">
                <a:tc>
                  <a:txBody>
                    <a:bodyPr/>
                    <a:lstStyle/>
                    <a:p>
                      <a:pPr algn="ctr">
                        <a:lnSpc>
                          <a:spcPct val="115000"/>
                        </a:lnSpc>
                        <a:spcBef>
                          <a:spcPts val="600"/>
                        </a:spcBef>
                        <a:spcAft>
                          <a:spcPts val="0"/>
                        </a:spcAft>
                      </a:pPr>
                      <a:r>
                        <a:rPr lang="en-GB" sz="1000" noProof="0" dirty="0">
                          <a:effectLst/>
                        </a:rPr>
                        <a:t>04</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Provide the expertise of rejected partner to Core Group Members helping the projects to find replacement.</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Celtic Office</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pending</a:t>
                      </a:r>
                      <a:endParaRPr lang="en-GB" sz="1000" noProof="0" dirty="0">
                        <a:effectLst/>
                        <a:latin typeface="Calibri"/>
                        <a:ea typeface="Times New Roman"/>
                        <a:cs typeface="Calibri"/>
                      </a:endParaRPr>
                    </a:p>
                  </a:txBody>
                  <a:tcPr marL="51703" marR="51703" marT="7181" marB="0"/>
                </a:tc>
              </a:tr>
              <a:tr h="922688">
                <a:tc>
                  <a:txBody>
                    <a:bodyPr/>
                    <a:lstStyle/>
                    <a:p>
                      <a:pPr algn="ctr">
                        <a:lnSpc>
                          <a:spcPct val="115000"/>
                        </a:lnSpc>
                        <a:spcBef>
                          <a:spcPts val="600"/>
                        </a:spcBef>
                        <a:spcAft>
                          <a:spcPts val="0"/>
                        </a:spcAft>
                      </a:pPr>
                      <a:r>
                        <a:rPr lang="en-GB" sz="1000" noProof="0" dirty="0">
                          <a:effectLst/>
                        </a:rPr>
                        <a:t>05</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Core Group substitute policy: As a </a:t>
                      </a:r>
                      <a:r>
                        <a:rPr lang="en-GB" sz="1000" b="1" noProof="0" dirty="0">
                          <a:effectLst/>
                        </a:rPr>
                        <a:t>suggestion</a:t>
                      </a:r>
                      <a:r>
                        <a:rPr lang="en-GB" sz="1000" noProof="0" dirty="0">
                          <a:effectLst/>
                        </a:rPr>
                        <a:t> in the invitation to the next Core Group Meeting. “Participation is required; it is not optional; if you can’t make it you are invited to send a replacement. (Each core group Member could ask internally for a replacement if not available himself for the meeting.)</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Celtic Office / Core Group Members</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Done: suggestion will be implemented</a:t>
                      </a:r>
                      <a:endParaRPr lang="en-GB" sz="1000" noProof="0" dirty="0">
                        <a:effectLst/>
                        <a:latin typeface="Calibri"/>
                        <a:ea typeface="Times New Roman"/>
                        <a:cs typeface="Calibri"/>
                      </a:endParaRPr>
                    </a:p>
                  </a:txBody>
                  <a:tcPr marL="51703" marR="51703" marT="7181" marB="0"/>
                </a:tc>
              </a:tr>
              <a:tr h="655152">
                <a:tc>
                  <a:txBody>
                    <a:bodyPr/>
                    <a:lstStyle/>
                    <a:p>
                      <a:pPr algn="ctr">
                        <a:lnSpc>
                          <a:spcPct val="115000"/>
                        </a:lnSpc>
                        <a:spcBef>
                          <a:spcPts val="600"/>
                        </a:spcBef>
                        <a:spcAft>
                          <a:spcPts val="0"/>
                        </a:spcAft>
                      </a:pPr>
                      <a:r>
                        <a:rPr lang="en-GB" sz="1000" noProof="0" dirty="0">
                          <a:effectLst/>
                        </a:rPr>
                        <a:t>06</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Decide how much support and contribution to the inter-cluster committee activities Celtic could afford; take a decision before end of 2017 concerning our position for the 2018-2019 inter Cluster spokesperson-ship.</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Management team / Celtic Office</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pending</a:t>
                      </a:r>
                      <a:endParaRPr lang="en-GB" sz="1000" noProof="0" dirty="0">
                        <a:effectLst/>
                        <a:latin typeface="Calibri"/>
                        <a:ea typeface="Times New Roman"/>
                        <a:cs typeface="Calibri"/>
                      </a:endParaRPr>
                    </a:p>
                  </a:txBody>
                  <a:tcPr marL="51703" marR="51703" marT="7181" marB="0"/>
                </a:tc>
              </a:tr>
              <a:tr h="465487">
                <a:tc>
                  <a:txBody>
                    <a:bodyPr/>
                    <a:lstStyle/>
                    <a:p>
                      <a:pPr algn="ctr">
                        <a:lnSpc>
                          <a:spcPct val="115000"/>
                        </a:lnSpc>
                        <a:spcBef>
                          <a:spcPts val="600"/>
                        </a:spcBef>
                        <a:spcAft>
                          <a:spcPts val="0"/>
                        </a:spcAft>
                      </a:pPr>
                      <a:r>
                        <a:rPr lang="en-GB" sz="1000" noProof="0" dirty="0">
                          <a:effectLst/>
                        </a:rPr>
                        <a:t>07</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The programme for the Helsinki Proposers Day has been finalized. Keynotes on 5G, Industrial Internet and eHealth are confirmed. </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Jari</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done</a:t>
                      </a:r>
                      <a:endParaRPr lang="en-GB" sz="1000" noProof="0" dirty="0">
                        <a:effectLst/>
                        <a:latin typeface="Calibri"/>
                        <a:ea typeface="Times New Roman"/>
                        <a:cs typeface="Calibri"/>
                      </a:endParaRPr>
                    </a:p>
                  </a:txBody>
                  <a:tcPr marL="51703" marR="51703" marT="7181" marB="0"/>
                </a:tc>
              </a:tr>
              <a:tr h="493434">
                <a:tc>
                  <a:txBody>
                    <a:bodyPr/>
                    <a:lstStyle/>
                    <a:p>
                      <a:pPr algn="ctr">
                        <a:lnSpc>
                          <a:spcPct val="115000"/>
                        </a:lnSpc>
                        <a:spcBef>
                          <a:spcPts val="600"/>
                        </a:spcBef>
                        <a:spcAft>
                          <a:spcPts val="0"/>
                        </a:spcAft>
                      </a:pPr>
                      <a:r>
                        <a:rPr lang="en-GB" sz="1000" noProof="0" dirty="0">
                          <a:effectLst/>
                        </a:rPr>
                        <a:t>08</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Experts for SENDATE MTR: Peter will distribute a short explanation on what kind of experts are required Olivier and Riza help to find the needed experts.</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Peter </a:t>
                      </a:r>
                      <a:r>
                        <a:rPr lang="en-GB" sz="1000" noProof="0" dirty="0" smtClean="0">
                          <a:effectLst/>
                        </a:rPr>
                        <a:t>Olivier, </a:t>
                      </a:r>
                      <a:r>
                        <a:rPr lang="en-GB" sz="1000" noProof="0" dirty="0">
                          <a:effectLst/>
                        </a:rPr>
                        <a:t>Riza</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Done; </a:t>
                      </a:r>
                      <a:r>
                        <a:rPr lang="en-GB" sz="1000" noProof="0" dirty="0" smtClean="0">
                          <a:effectLst/>
                        </a:rPr>
                        <a:t>PAs </a:t>
                      </a:r>
                      <a:r>
                        <a:rPr lang="en-GB" sz="1000" noProof="0" dirty="0">
                          <a:effectLst/>
                        </a:rPr>
                        <a:t>where </a:t>
                      </a:r>
                      <a:r>
                        <a:rPr lang="en-GB" sz="1000" noProof="0" dirty="0" smtClean="0">
                          <a:effectLst/>
                        </a:rPr>
                        <a:t>involved, </a:t>
                      </a:r>
                      <a:r>
                        <a:rPr lang="en-GB" sz="1000" noProof="0" dirty="0">
                          <a:effectLst/>
                        </a:rPr>
                        <a:t>DGE suggested a reviewer from OVH</a:t>
                      </a:r>
                      <a:endParaRPr lang="en-GB" sz="1000" noProof="0" dirty="0">
                        <a:effectLst/>
                        <a:latin typeface="Calibri"/>
                        <a:ea typeface="Times New Roman"/>
                        <a:cs typeface="Calibri"/>
                      </a:endParaRPr>
                    </a:p>
                  </a:txBody>
                  <a:tcPr marL="51703" marR="51703" marT="7181" marB="0"/>
                </a:tc>
              </a:tr>
              <a:tr h="493434">
                <a:tc>
                  <a:txBody>
                    <a:bodyPr/>
                    <a:lstStyle/>
                    <a:p>
                      <a:pPr algn="ctr">
                        <a:lnSpc>
                          <a:spcPct val="115000"/>
                        </a:lnSpc>
                        <a:spcBef>
                          <a:spcPts val="600"/>
                        </a:spcBef>
                        <a:spcAft>
                          <a:spcPts val="0"/>
                        </a:spcAft>
                      </a:pPr>
                      <a:r>
                        <a:rPr lang="en-GB" sz="1000" noProof="0" dirty="0">
                          <a:effectLst/>
                        </a:rPr>
                        <a:t>09</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a:lnSpc>
                          <a:spcPct val="115000"/>
                        </a:lnSpc>
                        <a:spcBef>
                          <a:spcPts val="600"/>
                        </a:spcBef>
                        <a:spcAft>
                          <a:spcPts val="0"/>
                        </a:spcAft>
                      </a:pPr>
                      <a:r>
                        <a:rPr lang="en-GB" sz="1000" noProof="0" dirty="0">
                          <a:effectLst/>
                        </a:rPr>
                        <a:t>On 14th September from 11:00 to 13:00 a Core Group WebEx meeting will be organized.</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Celtic Office / Core Group Members</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Invitation was sent</a:t>
                      </a:r>
                      <a:endParaRPr lang="en-GB" sz="1000" noProof="0" dirty="0">
                        <a:effectLst/>
                        <a:latin typeface="Calibri"/>
                        <a:ea typeface="Times New Roman"/>
                        <a:cs typeface="Calibri"/>
                      </a:endParaRPr>
                    </a:p>
                  </a:txBody>
                  <a:tcPr marL="51703" marR="51703" marT="7181" marB="0"/>
                </a:tc>
              </a:tr>
              <a:tr h="493434">
                <a:tc>
                  <a:txBody>
                    <a:bodyPr/>
                    <a:lstStyle/>
                    <a:p>
                      <a:pPr algn="ctr">
                        <a:lnSpc>
                          <a:spcPct val="115000"/>
                        </a:lnSpc>
                        <a:spcBef>
                          <a:spcPts val="600"/>
                        </a:spcBef>
                        <a:spcAft>
                          <a:spcPts val="0"/>
                        </a:spcAft>
                      </a:pPr>
                      <a:r>
                        <a:rPr lang="en-GB" sz="1000" noProof="0" dirty="0">
                          <a:effectLst/>
                        </a:rPr>
                        <a:t>10</a:t>
                      </a:r>
                      <a:endParaRPr lang="en-GB" sz="1000" noProof="0" dirty="0">
                        <a:effectLst/>
                        <a:latin typeface="Calibri"/>
                        <a:ea typeface="Times New Roman"/>
                        <a:cs typeface="Calibri"/>
                      </a:endParaRPr>
                    </a:p>
                  </a:txBody>
                  <a:tcPr marL="51703" marR="51703" marT="7181" marB="0">
                    <a:solidFill>
                      <a:srgbClr val="0070C0"/>
                    </a:solidFill>
                  </a:tcPr>
                </a:tc>
                <a:tc>
                  <a:txBody>
                    <a:bodyPr/>
                    <a:lstStyle/>
                    <a:p>
                      <a:pPr marL="0" marR="0" indent="0" algn="l" defTabSz="914400" rtl="0" eaLnBrk="1" fontAlgn="auto" latinLnBrk="0" hangingPunct="1">
                        <a:lnSpc>
                          <a:spcPct val="115000"/>
                        </a:lnSpc>
                        <a:spcBef>
                          <a:spcPts val="600"/>
                        </a:spcBef>
                        <a:spcAft>
                          <a:spcPts val="0"/>
                        </a:spcAft>
                        <a:buClrTx/>
                        <a:buSzTx/>
                        <a:buFontTx/>
                        <a:buNone/>
                        <a:tabLst/>
                        <a:defRPr/>
                      </a:pPr>
                      <a:r>
                        <a:rPr lang="en-GB" sz="1000" noProof="0" dirty="0" smtClean="0">
                          <a:effectLst/>
                        </a:rPr>
                        <a:t>Core Group and label meetings planned at SENDATE MTR Event: </a:t>
                      </a:r>
                      <a:r>
                        <a:rPr lang="en-GB" sz="1000" baseline="0" noProof="0" dirty="0" smtClean="0">
                          <a:effectLst/>
                          <a:latin typeface="Calibri"/>
                          <a:ea typeface="Times New Roman"/>
                          <a:cs typeface="Calibri"/>
                        </a:rPr>
                        <a:t>Label Meeting Monday afternoon Nov. 20</a:t>
                      </a:r>
                      <a:r>
                        <a:rPr lang="en-GB" sz="1000" kern="1200" baseline="30000" noProof="0" dirty="0" smtClean="0">
                          <a:solidFill>
                            <a:schemeClr val="dk1"/>
                          </a:solidFill>
                          <a:effectLst/>
                          <a:latin typeface="Calibri"/>
                          <a:ea typeface="Times New Roman"/>
                          <a:cs typeface="Calibri"/>
                        </a:rPr>
                        <a:t>th</a:t>
                      </a:r>
                      <a:r>
                        <a:rPr lang="en-GB" sz="1000" baseline="0" noProof="0" dirty="0" smtClean="0">
                          <a:effectLst/>
                          <a:latin typeface="Calibri"/>
                          <a:ea typeface="Times New Roman"/>
                          <a:cs typeface="Calibri"/>
                        </a:rPr>
                        <a:t>  and Core Group Meeting </a:t>
                      </a:r>
                      <a:r>
                        <a:rPr lang="en-GB" sz="1000" baseline="0" noProof="0" dirty="0" err="1" smtClean="0">
                          <a:effectLst/>
                          <a:latin typeface="Calibri"/>
                          <a:ea typeface="Times New Roman"/>
                          <a:cs typeface="Calibri"/>
                        </a:rPr>
                        <a:t>Wednsday</a:t>
                      </a:r>
                      <a:r>
                        <a:rPr lang="en-GB" sz="1000" baseline="0" noProof="0" dirty="0" smtClean="0">
                          <a:effectLst/>
                          <a:latin typeface="Calibri"/>
                          <a:ea typeface="Times New Roman"/>
                          <a:cs typeface="Calibri"/>
                        </a:rPr>
                        <a:t> Morning Nov. 22</a:t>
                      </a:r>
                      <a:r>
                        <a:rPr lang="en-GB" sz="1000" baseline="30000" noProof="0" dirty="0" smtClean="0">
                          <a:effectLst/>
                          <a:latin typeface="Calibri"/>
                          <a:ea typeface="Times New Roman"/>
                          <a:cs typeface="Calibri"/>
                        </a:rPr>
                        <a:t>nd</a:t>
                      </a:r>
                      <a:r>
                        <a:rPr lang="en-GB" sz="1000" baseline="0" noProof="0" dirty="0" smtClean="0">
                          <a:effectLst/>
                          <a:latin typeface="Calibri"/>
                          <a:ea typeface="Times New Roman"/>
                          <a:cs typeface="Calibri"/>
                        </a:rPr>
                        <a:t> </a:t>
                      </a:r>
                      <a:endParaRPr lang="en-GB" sz="1000" noProof="0" dirty="0" smtClean="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a:effectLst/>
                        </a:rPr>
                        <a:t>Celtic Office / Core Group Members</a:t>
                      </a:r>
                      <a:endParaRPr lang="en-GB" sz="1000" noProof="0" dirty="0">
                        <a:effectLst/>
                        <a:latin typeface="Calibri"/>
                        <a:ea typeface="Times New Roman"/>
                        <a:cs typeface="Calibri"/>
                      </a:endParaRPr>
                    </a:p>
                  </a:txBody>
                  <a:tcPr marL="51703" marR="51703" marT="7181" marB="0"/>
                </a:tc>
                <a:tc>
                  <a:txBody>
                    <a:bodyPr/>
                    <a:lstStyle/>
                    <a:p>
                      <a:pPr>
                        <a:lnSpc>
                          <a:spcPct val="115000"/>
                        </a:lnSpc>
                        <a:spcBef>
                          <a:spcPts val="600"/>
                        </a:spcBef>
                        <a:spcAft>
                          <a:spcPts val="0"/>
                        </a:spcAft>
                      </a:pPr>
                      <a:r>
                        <a:rPr lang="en-GB" sz="1000" noProof="0" dirty="0" smtClean="0">
                          <a:effectLst/>
                        </a:rPr>
                        <a:t>Meeting Rooms being</a:t>
                      </a:r>
                      <a:r>
                        <a:rPr lang="en-GB" sz="1000" baseline="0" noProof="0" dirty="0" smtClean="0">
                          <a:effectLst/>
                        </a:rPr>
                        <a:t> asked to Orange.</a:t>
                      </a:r>
                      <a:endParaRPr lang="en-GB" sz="1000" noProof="0" dirty="0">
                        <a:effectLst/>
                        <a:latin typeface="Calibri"/>
                        <a:ea typeface="Times New Roman"/>
                        <a:cs typeface="Calibri"/>
                      </a:endParaRPr>
                    </a:p>
                  </a:txBody>
                  <a:tcPr marL="51703" marR="51703" marT="7181" marB="0"/>
                </a:tc>
              </a:tr>
            </a:tbl>
          </a:graphicData>
        </a:graphic>
      </p:graphicFrame>
      <p:sp>
        <p:nvSpPr>
          <p:cNvPr id="6" name="Rectangle 1"/>
          <p:cNvSpPr>
            <a:spLocks noChangeArrowheads="1"/>
          </p:cNvSpPr>
          <p:nvPr/>
        </p:nvSpPr>
        <p:spPr bwMode="auto">
          <a:xfrm>
            <a:off x="2376488" y="860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24135319"/>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Televes</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40</a:t>
            </a:fld>
            <a:endParaRPr lang="en-GB" altLang="en-US" dirty="0">
              <a:solidFill>
                <a:srgbClr val="FFFFFF"/>
              </a:solidFill>
            </a:endParaRPr>
          </a:p>
        </p:txBody>
      </p:sp>
      <p:sp>
        <p:nvSpPr>
          <p:cNvPr id="3" name="TextBox 2"/>
          <p:cNvSpPr txBox="1"/>
          <p:nvPr/>
        </p:nvSpPr>
        <p:spPr>
          <a:xfrm>
            <a:off x="171952" y="1268760"/>
            <a:ext cx="8928992" cy="5493812"/>
          </a:xfrm>
          <a:prstGeom prst="rect">
            <a:avLst/>
          </a:prstGeom>
          <a:noFill/>
        </p:spPr>
        <p:txBody>
          <a:bodyPr wrap="square" rtlCol="0">
            <a:spAutoFit/>
          </a:bodyPr>
          <a:lstStyle/>
          <a:p>
            <a:pPr lvl="0">
              <a:spcAft>
                <a:spcPts val="300"/>
              </a:spcAft>
            </a:pPr>
            <a:r>
              <a:rPr lang="en-GB" sz="1600" dirty="0" err="1">
                <a:latin typeface="Arial"/>
                <a:ea typeface="Times New Roman"/>
                <a:cs typeface="Calibri"/>
              </a:rPr>
              <a:t>Televes</a:t>
            </a:r>
            <a:r>
              <a:rPr lang="en-GB" sz="1600" dirty="0">
                <a:latin typeface="Arial"/>
                <a:ea typeface="Times New Roman"/>
                <a:cs typeface="Calibri"/>
              </a:rPr>
              <a:t> is a leading global company focused in the design, development and manufacture of equipment for distributing telecommunication services </a:t>
            </a:r>
            <a:r>
              <a:rPr lang="en-GB" sz="1600" dirty="0" smtClean="0">
                <a:latin typeface="Arial"/>
                <a:ea typeface="Times New Roman"/>
                <a:cs typeface="Calibri"/>
              </a:rPr>
              <a:t>in buildings </a:t>
            </a:r>
            <a:r>
              <a:rPr lang="en-GB" sz="1600" dirty="0">
                <a:latin typeface="Arial"/>
                <a:ea typeface="Times New Roman"/>
                <a:cs typeface="Calibri"/>
              </a:rPr>
              <a:t>and homes.</a:t>
            </a:r>
          </a:p>
          <a:p>
            <a:pPr lvl="0">
              <a:spcAft>
                <a:spcPts val="0"/>
              </a:spcAft>
            </a:pPr>
            <a:endParaRPr lang="en-GB" sz="1600" dirty="0">
              <a:latin typeface="Arial"/>
              <a:ea typeface="Times New Roman"/>
              <a:cs typeface="Calibri"/>
            </a:endParaRPr>
          </a:p>
          <a:p>
            <a:pPr lvl="0">
              <a:spcAft>
                <a:spcPts val="300"/>
              </a:spcAft>
            </a:pPr>
            <a:r>
              <a:rPr lang="en-GB" sz="1600" dirty="0">
                <a:latin typeface="Arial"/>
                <a:ea typeface="Times New Roman"/>
                <a:cs typeface="Calibri"/>
              </a:rPr>
              <a:t>The company is headquartered in Santiago de </a:t>
            </a:r>
            <a:r>
              <a:rPr lang="en-GB" sz="1600" dirty="0" err="1">
                <a:latin typeface="Arial"/>
                <a:ea typeface="Times New Roman"/>
                <a:cs typeface="Calibri"/>
              </a:rPr>
              <a:t>Compostela</a:t>
            </a:r>
            <a:r>
              <a:rPr lang="en-GB" sz="1600" dirty="0">
                <a:latin typeface="Arial"/>
                <a:ea typeface="Times New Roman"/>
                <a:cs typeface="Calibri"/>
              </a:rPr>
              <a:t> (Spain), where it keeps its state-of-the-art manufacturing facilities</a:t>
            </a:r>
            <a:r>
              <a:rPr lang="en-GB" sz="1600" dirty="0" smtClean="0">
                <a:latin typeface="Arial"/>
                <a:ea typeface="Times New Roman"/>
                <a:cs typeface="Calibri"/>
              </a:rPr>
              <a:t>.</a:t>
            </a:r>
          </a:p>
          <a:p>
            <a:pPr lvl="0">
              <a:spcAft>
                <a:spcPts val="300"/>
              </a:spcAft>
            </a:pPr>
            <a:endParaRPr lang="en-GB" sz="1600" dirty="0">
              <a:latin typeface="Arial"/>
              <a:ea typeface="Times New Roman"/>
              <a:cs typeface="Calibri"/>
            </a:endParaRPr>
          </a:p>
          <a:p>
            <a:pPr lvl="0">
              <a:spcAft>
                <a:spcPts val="300"/>
              </a:spcAft>
            </a:pPr>
            <a:r>
              <a:rPr lang="en-GB" sz="1600" dirty="0" err="1" smtClean="0">
                <a:latin typeface="Arial"/>
                <a:ea typeface="Times New Roman"/>
                <a:cs typeface="Calibri"/>
              </a:rPr>
              <a:t>Televes</a:t>
            </a:r>
            <a:r>
              <a:rPr lang="en-GB" sz="1600" dirty="0" smtClean="0">
                <a:latin typeface="Arial"/>
                <a:ea typeface="Times New Roman"/>
                <a:cs typeface="Calibri"/>
              </a:rPr>
              <a:t> </a:t>
            </a:r>
            <a:r>
              <a:rPr lang="en-GB" sz="1600" dirty="0">
                <a:latin typeface="Arial"/>
                <a:ea typeface="Times New Roman"/>
                <a:cs typeface="Calibri"/>
              </a:rPr>
              <a:t>is much more than a leading brand.  It is the head of a Corporation comprised of strategic technological firms with a commercial presence in more than 90 countries. </a:t>
            </a:r>
            <a:r>
              <a:rPr lang="en-GB" sz="1600" dirty="0" err="1">
                <a:latin typeface="Arial"/>
                <a:ea typeface="Times New Roman"/>
                <a:cs typeface="Calibri"/>
              </a:rPr>
              <a:t>Televes</a:t>
            </a:r>
            <a:r>
              <a:rPr lang="en-GB" sz="1600" dirty="0">
                <a:latin typeface="Arial"/>
                <a:ea typeface="Times New Roman"/>
                <a:cs typeface="Calibri"/>
              </a:rPr>
              <a:t> is formed by more than 20 industrial and services subsidiaries, over 800 employees and holds more than 200 Industrial Property </a:t>
            </a:r>
            <a:r>
              <a:rPr lang="en-GB" sz="1600" dirty="0" smtClean="0">
                <a:latin typeface="Arial"/>
                <a:ea typeface="Times New Roman"/>
                <a:cs typeface="Calibri"/>
              </a:rPr>
              <a:t>registers.</a:t>
            </a:r>
            <a:endParaRPr lang="en-GB" sz="1600" dirty="0">
              <a:latin typeface="Arial"/>
              <a:ea typeface="Times New Roman"/>
              <a:cs typeface="Calibri"/>
            </a:endParaRPr>
          </a:p>
          <a:p>
            <a:pPr lvl="0">
              <a:spcAft>
                <a:spcPts val="0"/>
              </a:spcAft>
            </a:pPr>
            <a:endParaRPr lang="en-GB" sz="1600" dirty="0">
              <a:latin typeface="Arial"/>
              <a:ea typeface="Times New Roman"/>
              <a:cs typeface="Calibri"/>
            </a:endParaRPr>
          </a:p>
          <a:p>
            <a:pPr lvl="0">
              <a:spcAft>
                <a:spcPts val="300"/>
              </a:spcAft>
            </a:pPr>
            <a:r>
              <a:rPr lang="en-GB" sz="1600" dirty="0" smtClean="0">
                <a:latin typeface="Arial"/>
                <a:ea typeface="Times New Roman"/>
                <a:cs typeface="Calibri"/>
              </a:rPr>
              <a:t>From </a:t>
            </a:r>
            <a:r>
              <a:rPr lang="en-GB" sz="1600" dirty="0">
                <a:latin typeface="Arial"/>
                <a:ea typeface="Times New Roman"/>
                <a:cs typeface="Calibri"/>
              </a:rPr>
              <a:t>antennas to professional analysers and portable meters.  From vanguard head-ends, robust amplifiers to complete distribution and switching components.  From solutions for unifying multimedia services in the home to cables, connectors and outlets.</a:t>
            </a:r>
          </a:p>
          <a:p>
            <a:pPr lvl="0">
              <a:spcAft>
                <a:spcPts val="0"/>
              </a:spcAft>
            </a:pPr>
            <a:endParaRPr lang="en-GB" sz="1600" dirty="0">
              <a:latin typeface="Arial"/>
              <a:ea typeface="Times New Roman"/>
              <a:cs typeface="Calibri"/>
            </a:endParaRPr>
          </a:p>
          <a:p>
            <a:pPr lvl="0">
              <a:spcAft>
                <a:spcPts val="300"/>
              </a:spcAft>
            </a:pPr>
            <a:r>
              <a:rPr lang="en-GB" sz="1600" dirty="0" err="1" smtClean="0">
                <a:latin typeface="Arial"/>
                <a:ea typeface="Times New Roman"/>
                <a:cs typeface="Calibri"/>
              </a:rPr>
              <a:t>Televes</a:t>
            </a:r>
            <a:r>
              <a:rPr lang="en-GB" sz="1600" dirty="0" smtClean="0">
                <a:latin typeface="Arial"/>
                <a:ea typeface="Times New Roman"/>
                <a:cs typeface="Calibri"/>
              </a:rPr>
              <a:t> </a:t>
            </a:r>
            <a:r>
              <a:rPr lang="en-GB" sz="1600" dirty="0">
                <a:latin typeface="Arial"/>
                <a:ea typeface="Times New Roman"/>
                <a:cs typeface="Calibri"/>
              </a:rPr>
              <a:t>is </a:t>
            </a:r>
            <a:r>
              <a:rPr lang="en-GB" sz="1600" dirty="0" smtClean="0">
                <a:latin typeface="Arial"/>
                <a:ea typeface="Times New Roman"/>
                <a:cs typeface="Calibri"/>
              </a:rPr>
              <a:t>synonymous </a:t>
            </a:r>
            <a:r>
              <a:rPr lang="en-GB" sz="1600" dirty="0">
                <a:latin typeface="Arial"/>
                <a:ea typeface="Times New Roman"/>
                <a:cs typeface="Calibri"/>
              </a:rPr>
              <a:t>of a “One-Stop-Shop” solution to deliver the television signal to the digital home environment, with the best technical support for the professional installer in charge of certifying the highest levels of quality signals.</a:t>
            </a:r>
          </a:p>
          <a:p>
            <a:pPr lvl="0">
              <a:spcAft>
                <a:spcPts val="0"/>
              </a:spcAft>
            </a:pPr>
            <a:endParaRPr lang="en-GB" sz="1600" dirty="0">
              <a:latin typeface="Arial"/>
              <a:ea typeface="Times New Roman"/>
              <a:cs typeface="Calibri"/>
            </a:endParaRPr>
          </a:p>
          <a:p>
            <a:pPr lvl="0">
              <a:spcAft>
                <a:spcPts val="300"/>
              </a:spcAft>
            </a:pPr>
            <a:r>
              <a:rPr lang="en-GB" sz="1600" dirty="0" smtClean="0">
                <a:latin typeface="Arial"/>
                <a:ea typeface="Times New Roman"/>
                <a:cs typeface="Calibri"/>
              </a:rPr>
              <a:t>The </a:t>
            </a:r>
            <a:r>
              <a:rPr lang="en-GB" sz="1600" dirty="0">
                <a:latin typeface="Arial"/>
                <a:ea typeface="Times New Roman"/>
                <a:cs typeface="Calibri"/>
              </a:rPr>
              <a:t>power of Synergies working for a common sector.  </a:t>
            </a:r>
            <a:r>
              <a:rPr lang="en-GB" sz="1600" dirty="0" err="1">
                <a:latin typeface="Arial"/>
                <a:ea typeface="Times New Roman"/>
                <a:cs typeface="Calibri"/>
              </a:rPr>
              <a:t>Televes</a:t>
            </a:r>
            <a:r>
              <a:rPr lang="en-GB" sz="1600" dirty="0">
                <a:latin typeface="Arial"/>
                <a:ea typeface="Times New Roman"/>
                <a:cs typeface="Calibri"/>
              </a:rPr>
              <a:t> is placed amongst the largest three companies of the sector in Europe.  A guarantee of quality and compromise.</a:t>
            </a:r>
          </a:p>
        </p:txBody>
      </p:sp>
    </p:spTree>
    <p:extLst>
      <p:ext uri="{BB962C8B-B14F-4D97-AF65-F5344CB8AC3E}">
        <p14:creationId xmlns:p14="http://schemas.microsoft.com/office/powerpoint/2010/main" val="34592656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Celtic Label </a:t>
            </a:r>
            <a:r>
              <a:rPr lang="en-GB" dirty="0" smtClean="0"/>
              <a:t>renewal</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5</a:t>
            </a:fld>
            <a:endParaRPr lang="en-GB" altLang="en-US" dirty="0">
              <a:solidFill>
                <a:srgbClr val="FFFFFF"/>
              </a:solidFill>
            </a:endParaRPr>
          </a:p>
        </p:txBody>
      </p:sp>
      <p:sp>
        <p:nvSpPr>
          <p:cNvPr id="3" name="TextBox 2"/>
          <p:cNvSpPr txBox="1"/>
          <p:nvPr/>
        </p:nvSpPr>
        <p:spPr>
          <a:xfrm>
            <a:off x="683568" y="1124744"/>
            <a:ext cx="8064896" cy="5601533"/>
          </a:xfrm>
          <a:prstGeom prst="rect">
            <a:avLst/>
          </a:prstGeom>
          <a:noFill/>
        </p:spPr>
        <p:txBody>
          <a:bodyPr wrap="square" rtlCol="0">
            <a:spAutoFit/>
          </a:bodyPr>
          <a:lstStyle/>
          <a:p>
            <a:pPr lvl="0" algn="ctr">
              <a:spcBef>
                <a:spcPts val="600"/>
              </a:spcBef>
              <a:spcAft>
                <a:spcPts val="300"/>
              </a:spcAft>
            </a:pPr>
            <a:r>
              <a:rPr lang="en-GB" u="sng" dirty="0" smtClean="0">
                <a:latin typeface="Arial"/>
                <a:ea typeface="Times New Roman"/>
                <a:cs typeface="Calibri"/>
              </a:rPr>
              <a:t>Timetable towards prolongation</a:t>
            </a:r>
          </a:p>
          <a:p>
            <a:pPr lvl="0" algn="ctr">
              <a:spcBef>
                <a:spcPts val="600"/>
              </a:spcBef>
              <a:spcAft>
                <a:spcPts val="300"/>
              </a:spcAft>
            </a:pPr>
            <a:r>
              <a:rPr lang="en-GB" dirty="0" smtClean="0">
                <a:latin typeface="Arial"/>
                <a:ea typeface="Times New Roman"/>
                <a:cs typeface="Calibri"/>
              </a:rPr>
              <a:t>(under the Finnish EUREKA Chair)</a:t>
            </a:r>
          </a:p>
          <a:p>
            <a:pPr lvl="0">
              <a:spcAft>
                <a:spcPts val="300"/>
              </a:spcAft>
            </a:pPr>
            <a:endParaRPr lang="en-GB" sz="2000" dirty="0" smtClean="0">
              <a:latin typeface="Arial"/>
              <a:ea typeface="Times New Roman"/>
              <a:cs typeface="Calibri"/>
            </a:endParaRPr>
          </a:p>
          <a:p>
            <a:pPr lvl="0">
              <a:spcAft>
                <a:spcPts val="300"/>
              </a:spcAft>
            </a:pPr>
            <a:r>
              <a:rPr lang="en-GB" sz="2000" dirty="0" smtClean="0">
                <a:latin typeface="Arial"/>
                <a:ea typeface="Times New Roman"/>
                <a:cs typeface="Calibri"/>
              </a:rPr>
              <a:t>The Finnish Chair was asked for a slot in the programme of the EUREKA October meeting to present the plans towards the Celtic Label renewal.</a:t>
            </a:r>
          </a:p>
          <a:p>
            <a:pPr lvl="0">
              <a:spcAft>
                <a:spcPts val="300"/>
              </a:spcAft>
            </a:pPr>
            <a:endParaRPr lang="en-GB" sz="2000" dirty="0" smtClean="0">
              <a:latin typeface="Arial"/>
              <a:ea typeface="Times New Roman"/>
              <a:cs typeface="Calibri"/>
            </a:endParaRPr>
          </a:p>
          <a:p>
            <a:pPr lvl="0">
              <a:spcAft>
                <a:spcPts val="300"/>
              </a:spcAft>
            </a:pPr>
            <a:r>
              <a:rPr lang="en-GB" sz="2000" dirty="0" smtClean="0">
                <a:latin typeface="Arial"/>
                <a:ea typeface="Times New Roman"/>
                <a:cs typeface="Calibri"/>
              </a:rPr>
              <a:t>To do:</a:t>
            </a:r>
          </a:p>
          <a:p>
            <a:pPr marL="342900" lvl="0" indent="-342900">
              <a:spcAft>
                <a:spcPts val="300"/>
              </a:spcAft>
              <a:buFont typeface="Arial" panose="020B0604020202020204" pitchFamily="34" charset="0"/>
              <a:buChar char="•"/>
            </a:pPr>
            <a:r>
              <a:rPr lang="en-GB" sz="2000" dirty="0" smtClean="0">
                <a:latin typeface="Arial"/>
                <a:ea typeface="Times New Roman"/>
                <a:cs typeface="Calibri"/>
              </a:rPr>
              <a:t>Work out the presentation for the October meeting. </a:t>
            </a:r>
          </a:p>
          <a:p>
            <a:pPr marL="342900" lvl="0" indent="-342900">
              <a:spcAft>
                <a:spcPts val="300"/>
              </a:spcAft>
              <a:buFont typeface="Arial" panose="020B0604020202020204" pitchFamily="34" charset="0"/>
              <a:buChar char="•"/>
            </a:pPr>
            <a:r>
              <a:rPr lang="en-GB" sz="2000" dirty="0" smtClean="0">
                <a:latin typeface="Arial"/>
                <a:ea typeface="Times New Roman"/>
                <a:cs typeface="Calibri"/>
              </a:rPr>
              <a:t>Open Celtic to the Vertical sectors</a:t>
            </a:r>
          </a:p>
          <a:p>
            <a:pPr marL="342900" lvl="0" indent="-342900">
              <a:spcAft>
                <a:spcPts val="300"/>
              </a:spcAft>
              <a:buFont typeface="Arial" panose="020B0604020202020204" pitchFamily="34" charset="0"/>
              <a:buChar char="•"/>
            </a:pPr>
            <a:r>
              <a:rPr lang="en-GB" sz="2000" dirty="0" smtClean="0">
                <a:latin typeface="Arial"/>
                <a:ea typeface="Times New Roman"/>
                <a:cs typeface="Calibri"/>
              </a:rPr>
              <a:t>Get support from the PAs for the continuation of Celtic.  </a:t>
            </a:r>
          </a:p>
          <a:p>
            <a:pPr marL="342900" lvl="0" indent="-342900">
              <a:spcAft>
                <a:spcPts val="300"/>
              </a:spcAft>
              <a:buFont typeface="Arial" panose="020B0604020202020204" pitchFamily="34" charset="0"/>
              <a:buChar char="•"/>
            </a:pPr>
            <a:r>
              <a:rPr lang="en-GB" sz="2000" dirty="0" smtClean="0">
                <a:latin typeface="Arial"/>
                <a:ea typeface="Times New Roman"/>
                <a:cs typeface="Calibri"/>
              </a:rPr>
              <a:t>Get support from the actual Core Group members – Inputs for Industrial Vision Statement and Technology Roadmap to be worked out.</a:t>
            </a:r>
          </a:p>
          <a:p>
            <a:pPr marL="342900" lvl="0" indent="-342900">
              <a:spcAft>
                <a:spcPts val="300"/>
              </a:spcAft>
              <a:buFont typeface="Arial" panose="020B0604020202020204" pitchFamily="34" charset="0"/>
              <a:buChar char="•"/>
            </a:pPr>
            <a:r>
              <a:rPr lang="en-GB" sz="2000" dirty="0" smtClean="0">
                <a:latin typeface="Arial"/>
                <a:ea typeface="Times New Roman"/>
                <a:cs typeface="Calibri"/>
              </a:rPr>
              <a:t>Ask for reactivation of sleeping Core Group Members and accept new Core Group Members.</a:t>
            </a:r>
          </a:p>
        </p:txBody>
      </p:sp>
    </p:spTree>
    <p:extLst>
      <p:ext uri="{BB962C8B-B14F-4D97-AF65-F5344CB8AC3E}">
        <p14:creationId xmlns:p14="http://schemas.microsoft.com/office/powerpoint/2010/main" val="383985948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Celtic Label </a:t>
            </a:r>
            <a:r>
              <a:rPr lang="en-GB" dirty="0" smtClean="0"/>
              <a:t>renewal</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6</a:t>
            </a:fld>
            <a:endParaRPr lang="en-GB" altLang="en-US" dirty="0">
              <a:solidFill>
                <a:srgbClr val="FFFFFF"/>
              </a:solidFill>
            </a:endParaRPr>
          </a:p>
        </p:txBody>
      </p:sp>
      <p:sp>
        <p:nvSpPr>
          <p:cNvPr id="3" name="TextBox 2"/>
          <p:cNvSpPr txBox="1"/>
          <p:nvPr/>
        </p:nvSpPr>
        <p:spPr>
          <a:xfrm>
            <a:off x="107504" y="1238672"/>
            <a:ext cx="9036496" cy="2769989"/>
          </a:xfrm>
          <a:prstGeom prst="rect">
            <a:avLst/>
          </a:prstGeom>
          <a:noFill/>
        </p:spPr>
        <p:txBody>
          <a:bodyPr wrap="square" rtlCol="0">
            <a:spAutoFit/>
          </a:bodyPr>
          <a:lstStyle/>
          <a:p>
            <a:pPr lvl="0" algn="ctr">
              <a:spcBef>
                <a:spcPts val="600"/>
              </a:spcBef>
              <a:spcAft>
                <a:spcPts val="300"/>
              </a:spcAft>
            </a:pPr>
            <a:r>
              <a:rPr lang="en-GB" u="sng" dirty="0" smtClean="0">
                <a:latin typeface="Arial"/>
                <a:ea typeface="Times New Roman"/>
                <a:cs typeface="Calibri"/>
              </a:rPr>
              <a:t>Get support from the PAs for the continuation of Celtic</a:t>
            </a:r>
          </a:p>
          <a:p>
            <a:pPr marL="342900" indent="-342900">
              <a:spcAft>
                <a:spcPts val="300"/>
              </a:spcAft>
              <a:buFont typeface="Arial" panose="020B0604020202020204" pitchFamily="34" charset="0"/>
              <a:buChar char="•"/>
            </a:pPr>
            <a:r>
              <a:rPr lang="en-GB" sz="2000" dirty="0" smtClean="0">
                <a:latin typeface="Arial"/>
                <a:ea typeface="Times New Roman"/>
                <a:cs typeface="Calibri"/>
              </a:rPr>
              <a:t>We already received an offer from the DE Authorities to get support.</a:t>
            </a:r>
          </a:p>
          <a:p>
            <a:pPr marL="342900" indent="-342900">
              <a:spcAft>
                <a:spcPts val="300"/>
              </a:spcAft>
              <a:buFont typeface="Arial" panose="020B0604020202020204" pitchFamily="34" charset="0"/>
              <a:buChar char="•"/>
            </a:pPr>
            <a:r>
              <a:rPr lang="en-GB" sz="2000" dirty="0" smtClean="0">
                <a:latin typeface="Arial"/>
                <a:ea typeface="Times New Roman"/>
                <a:cs typeface="Calibri"/>
              </a:rPr>
              <a:t>We assume that we can get the following Countries supporting the continuation of Celtic: Germany, France, Finland, Spain, Sweden, Turkey, Belgium</a:t>
            </a:r>
            <a:r>
              <a:rPr lang="en-GB" sz="2000" dirty="0">
                <a:latin typeface="Arial"/>
                <a:ea typeface="Times New Roman"/>
                <a:cs typeface="Calibri"/>
              </a:rPr>
              <a:t>, </a:t>
            </a:r>
            <a:r>
              <a:rPr lang="en-GB" sz="2000" dirty="0" smtClean="0">
                <a:latin typeface="Arial"/>
                <a:ea typeface="Times New Roman"/>
                <a:cs typeface="Calibri"/>
              </a:rPr>
              <a:t>Austria, Portugal, Hungary, Israel, S-Korea, Switzerland, Poland, Romania </a:t>
            </a:r>
            <a:r>
              <a:rPr lang="en-GB" sz="2000" dirty="0">
                <a:latin typeface="Arial"/>
                <a:ea typeface="Times New Roman"/>
                <a:cs typeface="Calibri"/>
              </a:rPr>
              <a:t>and</a:t>
            </a:r>
            <a:r>
              <a:rPr lang="en-GB" sz="2000" dirty="0" smtClean="0">
                <a:latin typeface="Arial"/>
                <a:ea typeface="Times New Roman"/>
                <a:cs typeface="Calibri"/>
              </a:rPr>
              <a:t> Luxembourg.</a:t>
            </a:r>
          </a:p>
          <a:p>
            <a:pPr marL="342900" indent="-342900">
              <a:spcAft>
                <a:spcPts val="300"/>
              </a:spcAft>
              <a:buFont typeface="Arial" panose="020B0604020202020204" pitchFamily="34" charset="0"/>
              <a:buChar char="•"/>
            </a:pPr>
            <a:r>
              <a:rPr lang="en-GB" sz="2000" dirty="0" smtClean="0">
                <a:latin typeface="Arial"/>
                <a:ea typeface="Times New Roman"/>
                <a:cs typeface="Calibri"/>
              </a:rPr>
              <a:t>More tricky are: Netherlands, Italy, UK, Norway, Ireland</a:t>
            </a:r>
          </a:p>
          <a:p>
            <a:pPr marL="342900" indent="-342900">
              <a:spcAft>
                <a:spcPts val="300"/>
              </a:spcAft>
              <a:buFont typeface="Arial" panose="020B0604020202020204" pitchFamily="34" charset="0"/>
              <a:buChar char="•"/>
            </a:pPr>
            <a:r>
              <a:rPr lang="en-GB" sz="2000" dirty="0" smtClean="0">
                <a:latin typeface="Arial"/>
                <a:ea typeface="Times New Roman"/>
                <a:cs typeface="Calibri"/>
              </a:rPr>
              <a:t>If we go again for 1000 M€, this implies that countries would contribute: </a:t>
            </a:r>
            <a:endParaRPr lang="en-GB" sz="2000" dirty="0">
              <a:latin typeface="Arial"/>
              <a:ea typeface="Times New Roman"/>
              <a:cs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418644740"/>
              </p:ext>
            </p:extLst>
          </p:nvPr>
        </p:nvGraphicFramePr>
        <p:xfrm>
          <a:off x="539552" y="3933056"/>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3" y="4466917"/>
            <a:ext cx="3816424" cy="205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36096" y="4005064"/>
            <a:ext cx="3706977" cy="369332"/>
          </a:xfrm>
          <a:prstGeom prst="rect">
            <a:avLst/>
          </a:prstGeom>
          <a:noFill/>
        </p:spPr>
        <p:txBody>
          <a:bodyPr wrap="none" rtlCol="0">
            <a:spAutoFit/>
          </a:bodyPr>
          <a:lstStyle/>
          <a:p>
            <a:r>
              <a:rPr lang="en-GB" sz="1800" dirty="0" smtClean="0"/>
              <a:t>For comparison Celtic 2011-2016</a:t>
            </a:r>
            <a:endParaRPr lang="en-GB" sz="1800" dirty="0"/>
          </a:p>
        </p:txBody>
      </p:sp>
      <p:sp>
        <p:nvSpPr>
          <p:cNvPr id="5" name="TextBox 4"/>
          <p:cNvSpPr txBox="1"/>
          <p:nvPr/>
        </p:nvSpPr>
        <p:spPr>
          <a:xfrm>
            <a:off x="5587732" y="5956900"/>
            <a:ext cx="847924" cy="461665"/>
          </a:xfrm>
          <a:prstGeom prst="rect">
            <a:avLst/>
          </a:prstGeom>
          <a:noFill/>
        </p:spPr>
        <p:txBody>
          <a:bodyPr wrap="none" rtlCol="0">
            <a:spAutoFit/>
          </a:bodyPr>
          <a:lstStyle/>
          <a:p>
            <a:r>
              <a:rPr lang="de-DE" dirty="0" smtClean="0">
                <a:solidFill>
                  <a:srgbClr val="E3771D"/>
                </a:solidFill>
              </a:rPr>
              <a:t>2011</a:t>
            </a:r>
            <a:endParaRPr lang="en-GB" dirty="0">
              <a:solidFill>
                <a:srgbClr val="E3771D"/>
              </a:solidFill>
            </a:endParaRPr>
          </a:p>
        </p:txBody>
      </p:sp>
      <p:sp>
        <p:nvSpPr>
          <p:cNvPr id="9" name="TextBox 8"/>
          <p:cNvSpPr txBox="1"/>
          <p:nvPr/>
        </p:nvSpPr>
        <p:spPr>
          <a:xfrm>
            <a:off x="5471134" y="4863076"/>
            <a:ext cx="870751" cy="461665"/>
          </a:xfrm>
          <a:prstGeom prst="rect">
            <a:avLst/>
          </a:prstGeom>
          <a:noFill/>
        </p:spPr>
        <p:txBody>
          <a:bodyPr wrap="none" rtlCol="0">
            <a:spAutoFit/>
          </a:bodyPr>
          <a:lstStyle/>
          <a:p>
            <a:r>
              <a:rPr lang="de-DE" dirty="0" smtClean="0">
                <a:solidFill>
                  <a:srgbClr val="288A38"/>
                </a:solidFill>
              </a:rPr>
              <a:t>2015</a:t>
            </a:r>
            <a:endParaRPr lang="en-GB" dirty="0">
              <a:solidFill>
                <a:srgbClr val="288A38"/>
              </a:solidFill>
            </a:endParaRPr>
          </a:p>
        </p:txBody>
      </p:sp>
    </p:spTree>
    <p:extLst>
      <p:ext uri="{BB962C8B-B14F-4D97-AF65-F5344CB8AC3E}">
        <p14:creationId xmlns:p14="http://schemas.microsoft.com/office/powerpoint/2010/main" val="136153852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Celtic Label </a:t>
            </a:r>
            <a:r>
              <a:rPr lang="en-GB" dirty="0" smtClean="0"/>
              <a:t>renewal</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7</a:t>
            </a:fld>
            <a:endParaRPr lang="en-GB" altLang="en-US" dirty="0">
              <a:solidFill>
                <a:srgbClr val="FFFFFF"/>
              </a:solidFill>
            </a:endParaRPr>
          </a:p>
        </p:txBody>
      </p:sp>
      <p:sp>
        <p:nvSpPr>
          <p:cNvPr id="3" name="TextBox 2"/>
          <p:cNvSpPr txBox="1"/>
          <p:nvPr/>
        </p:nvSpPr>
        <p:spPr>
          <a:xfrm>
            <a:off x="467544" y="1303015"/>
            <a:ext cx="8352928" cy="5078313"/>
          </a:xfrm>
          <a:prstGeom prst="rect">
            <a:avLst/>
          </a:prstGeom>
          <a:noFill/>
        </p:spPr>
        <p:txBody>
          <a:bodyPr wrap="square" rtlCol="0">
            <a:spAutoFit/>
          </a:bodyPr>
          <a:lstStyle/>
          <a:p>
            <a:pPr lvl="0" algn="ctr">
              <a:spcBef>
                <a:spcPts val="600"/>
              </a:spcBef>
              <a:spcAft>
                <a:spcPts val="300"/>
              </a:spcAft>
            </a:pPr>
            <a:r>
              <a:rPr lang="en-GB" u="sng" dirty="0" smtClean="0">
                <a:latin typeface="Arial"/>
                <a:ea typeface="Times New Roman"/>
                <a:cs typeface="Calibri"/>
              </a:rPr>
              <a:t>Support from Core Group members</a:t>
            </a:r>
          </a:p>
          <a:p>
            <a:pPr marL="342900" indent="-342900">
              <a:spcAft>
                <a:spcPts val="300"/>
              </a:spcAft>
              <a:buFont typeface="Arial" panose="020B0604020202020204" pitchFamily="34" charset="0"/>
              <a:buChar char="•"/>
            </a:pPr>
            <a:r>
              <a:rPr lang="en-GB" sz="2000" dirty="0" smtClean="0">
                <a:latin typeface="Arial"/>
                <a:ea typeface="Times New Roman"/>
                <a:cs typeface="Calibri"/>
              </a:rPr>
              <a:t>Inputs for Industrial Vision Statement and Technology Roadmap: Work out Index of the document; actualise the actual document on Scope and Research Areas 2016/2017 and fill it with contributions.</a:t>
            </a:r>
          </a:p>
          <a:p>
            <a:pPr marL="342900" lvl="0" indent="-342900">
              <a:spcAft>
                <a:spcPts val="300"/>
              </a:spcAft>
              <a:buFont typeface="Arial" panose="020B0604020202020204" pitchFamily="34" charset="0"/>
              <a:buChar char="•"/>
            </a:pPr>
            <a:r>
              <a:rPr lang="en-GB" sz="2000" dirty="0" smtClean="0">
                <a:latin typeface="Arial"/>
                <a:ea typeface="Times New Roman"/>
                <a:cs typeface="Calibri"/>
              </a:rPr>
              <a:t>Italy (BMBF meeting): the trio Germany, France and Italy is needed (action at EUREKA level). (Italtel): The new Core Group representative Paolo Crosta is very interested to lobby in Rom. He contacted already Telecom Italia and WIND.</a:t>
            </a:r>
          </a:p>
          <a:p>
            <a:pPr marL="342900" lvl="0" indent="-342900">
              <a:spcAft>
                <a:spcPts val="300"/>
              </a:spcAft>
              <a:buFont typeface="Arial" panose="020B0604020202020204" pitchFamily="34" charset="0"/>
              <a:buChar char="•"/>
            </a:pPr>
            <a:r>
              <a:rPr lang="en-GB" sz="2000" dirty="0" smtClean="0">
                <a:latin typeface="Arial"/>
                <a:ea typeface="Times New Roman"/>
                <a:cs typeface="Calibri"/>
              </a:rPr>
              <a:t>UK: takes over the EUREKA Chair in 2018-2019. Find out with our Core Group Member BT, if Celtic Projects will be financed.</a:t>
            </a:r>
          </a:p>
          <a:p>
            <a:pPr marL="342900" lvl="0" indent="-342900">
              <a:spcAft>
                <a:spcPts val="300"/>
              </a:spcAft>
              <a:buFont typeface="Arial" panose="020B0604020202020204" pitchFamily="34" charset="0"/>
              <a:buChar char="•"/>
            </a:pPr>
            <a:r>
              <a:rPr lang="en-GB" sz="2000" dirty="0" smtClean="0">
                <a:latin typeface="Arial"/>
                <a:ea typeface="Times New Roman"/>
                <a:cs typeface="Calibri"/>
              </a:rPr>
              <a:t>Possible new Core Group members:</a:t>
            </a:r>
          </a:p>
          <a:p>
            <a:pPr marL="800100" lvl="1" indent="-342900">
              <a:spcAft>
                <a:spcPts val="300"/>
              </a:spcAft>
              <a:buFont typeface="Arial" panose="020B0604020202020204" pitchFamily="34" charset="0"/>
              <a:buChar char="‒"/>
            </a:pPr>
            <a:r>
              <a:rPr lang="en-GB" sz="2000" dirty="0" err="1" smtClean="0"/>
              <a:t>Telvent</a:t>
            </a:r>
            <a:r>
              <a:rPr lang="en-GB" sz="2000" dirty="0" smtClean="0">
                <a:latin typeface="Arial"/>
                <a:ea typeface="Times New Roman"/>
                <a:cs typeface="Calibri"/>
              </a:rPr>
              <a:t> (Spain) possible interest indicated by CDTI</a:t>
            </a:r>
          </a:p>
          <a:p>
            <a:pPr marL="800100" lvl="1" indent="-342900">
              <a:spcAft>
                <a:spcPts val="300"/>
              </a:spcAft>
              <a:buFont typeface="Arial" panose="020B0604020202020204" pitchFamily="34" charset="0"/>
              <a:buChar char="‒"/>
            </a:pPr>
            <a:r>
              <a:rPr lang="en-GB" sz="2000" dirty="0" smtClean="0">
                <a:latin typeface="Arial"/>
                <a:ea typeface="Times New Roman"/>
                <a:cs typeface="Calibri"/>
              </a:rPr>
              <a:t>Bosch (Germany) BMBF meeting on July 06</a:t>
            </a:r>
          </a:p>
          <a:p>
            <a:pPr marL="800100" lvl="1" indent="-342900">
              <a:spcAft>
                <a:spcPts val="300"/>
              </a:spcAft>
              <a:buFont typeface="Arial" panose="020B0604020202020204" pitchFamily="34" charset="0"/>
              <a:buChar char="‒"/>
            </a:pPr>
            <a:r>
              <a:rPr lang="en-GB" sz="2000" dirty="0" smtClean="0">
                <a:latin typeface="Arial"/>
                <a:ea typeface="Times New Roman"/>
                <a:cs typeface="Calibri"/>
              </a:rPr>
              <a:t>Airbus (France or Germany)</a:t>
            </a:r>
          </a:p>
          <a:p>
            <a:pPr marL="800100" lvl="1" indent="-342900">
              <a:spcAft>
                <a:spcPts val="300"/>
              </a:spcAft>
              <a:buFont typeface="Arial" panose="020B0604020202020204" pitchFamily="34" charset="0"/>
              <a:buChar char="‒"/>
            </a:pPr>
            <a:r>
              <a:rPr lang="en-GB" sz="2000" dirty="0" smtClean="0">
                <a:latin typeface="Arial"/>
                <a:ea typeface="Times New Roman"/>
                <a:cs typeface="Calibri"/>
              </a:rPr>
              <a:t>Large SMEs were proposed in earlier meetings</a:t>
            </a:r>
          </a:p>
        </p:txBody>
      </p:sp>
    </p:spTree>
    <p:extLst>
      <p:ext uri="{BB962C8B-B14F-4D97-AF65-F5344CB8AC3E}">
        <p14:creationId xmlns:p14="http://schemas.microsoft.com/office/powerpoint/2010/main" val="120899347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Celtic Label </a:t>
            </a:r>
            <a:r>
              <a:rPr lang="en-GB" dirty="0" smtClean="0"/>
              <a:t>renewal</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8</a:t>
            </a:fld>
            <a:endParaRPr lang="en-GB" altLang="en-US" dirty="0">
              <a:solidFill>
                <a:srgbClr val="FFFFFF"/>
              </a:solidFill>
            </a:endParaRPr>
          </a:p>
        </p:txBody>
      </p:sp>
      <p:sp>
        <p:nvSpPr>
          <p:cNvPr id="3" name="TextBox 2"/>
          <p:cNvSpPr txBox="1"/>
          <p:nvPr/>
        </p:nvSpPr>
        <p:spPr>
          <a:xfrm>
            <a:off x="683568" y="1482164"/>
            <a:ext cx="8208912" cy="5101397"/>
          </a:xfrm>
          <a:prstGeom prst="rect">
            <a:avLst/>
          </a:prstGeom>
          <a:noFill/>
        </p:spPr>
        <p:txBody>
          <a:bodyPr wrap="square" rtlCol="0">
            <a:spAutoFit/>
          </a:bodyPr>
          <a:lstStyle/>
          <a:p>
            <a:pPr lvl="0" algn="ctr">
              <a:spcBef>
                <a:spcPts val="600"/>
              </a:spcBef>
              <a:spcAft>
                <a:spcPts val="300"/>
              </a:spcAft>
            </a:pPr>
            <a:r>
              <a:rPr lang="en-GB" u="sng" dirty="0" smtClean="0">
                <a:latin typeface="Arial"/>
                <a:ea typeface="Times New Roman"/>
                <a:cs typeface="Calibri"/>
              </a:rPr>
              <a:t>Ask for reactivation of sleeping Core Group Members </a:t>
            </a:r>
          </a:p>
          <a:p>
            <a:pPr lvl="0" algn="ctr">
              <a:spcBef>
                <a:spcPts val="600"/>
              </a:spcBef>
              <a:spcAft>
                <a:spcPts val="300"/>
              </a:spcAft>
            </a:pPr>
            <a:r>
              <a:rPr lang="en-GB" u="sng" dirty="0" smtClean="0">
                <a:latin typeface="Arial"/>
                <a:ea typeface="Times New Roman"/>
                <a:cs typeface="Calibri"/>
              </a:rPr>
              <a:t>accept new Core Group Members</a:t>
            </a:r>
          </a:p>
          <a:p>
            <a:pPr lvl="0">
              <a:spcAft>
                <a:spcPts val="300"/>
              </a:spcAft>
            </a:pPr>
            <a:endParaRPr lang="en-GB" sz="2000" dirty="0" smtClean="0">
              <a:latin typeface="Arial"/>
              <a:ea typeface="Times New Roman"/>
              <a:cs typeface="Calibri"/>
            </a:endParaRPr>
          </a:p>
          <a:p>
            <a:pPr lvl="0">
              <a:spcAft>
                <a:spcPts val="300"/>
              </a:spcAft>
            </a:pPr>
            <a:r>
              <a:rPr lang="en-GB" sz="2000" dirty="0" smtClean="0">
                <a:latin typeface="Arial"/>
                <a:ea typeface="Times New Roman"/>
                <a:cs typeface="Calibri"/>
              </a:rPr>
              <a:t>What to do with inactive Core Group Members?</a:t>
            </a:r>
          </a:p>
          <a:p>
            <a:pPr marL="342900" lvl="0" indent="-342900">
              <a:spcAft>
                <a:spcPts val="300"/>
              </a:spcAft>
              <a:buFont typeface="Arial" panose="020B0604020202020204" pitchFamily="34" charset="0"/>
              <a:buChar char="•"/>
            </a:pPr>
            <a:r>
              <a:rPr lang="en-GB" sz="2000" dirty="0" smtClean="0">
                <a:latin typeface="Arial"/>
                <a:ea typeface="Times New Roman"/>
                <a:cs typeface="Calibri"/>
              </a:rPr>
              <a:t>Minimum Role to be found:</a:t>
            </a:r>
          </a:p>
          <a:p>
            <a:pPr marL="800100" lvl="1" indent="-342900">
              <a:spcAft>
                <a:spcPts val="300"/>
              </a:spcAft>
              <a:buFont typeface="Arial" panose="020B0604020202020204" pitchFamily="34" charset="0"/>
              <a:buChar char="‒"/>
            </a:pPr>
            <a:r>
              <a:rPr lang="en-GB" sz="2000" dirty="0" smtClean="0"/>
              <a:t>Contribute to the writing of the technology roadmap.</a:t>
            </a:r>
          </a:p>
          <a:p>
            <a:pPr marL="800100" lvl="1" indent="-342900">
              <a:spcAft>
                <a:spcPts val="300"/>
              </a:spcAft>
              <a:buFont typeface="Arial" panose="020B0604020202020204" pitchFamily="34" charset="0"/>
              <a:buChar char="‒"/>
            </a:pPr>
            <a:r>
              <a:rPr lang="en-GB" sz="2000" dirty="0" smtClean="0"/>
              <a:t>Contribute active Reviewers in the Celtic </a:t>
            </a:r>
            <a:r>
              <a:rPr lang="en-GB" sz="2000" dirty="0" err="1" smtClean="0"/>
              <a:t>Groupe</a:t>
            </a:r>
            <a:r>
              <a:rPr lang="en-GB" sz="2000" dirty="0" smtClean="0"/>
              <a:t> of Experts</a:t>
            </a:r>
          </a:p>
          <a:p>
            <a:pPr lvl="0">
              <a:spcAft>
                <a:spcPts val="300"/>
              </a:spcAft>
            </a:pPr>
            <a:endParaRPr lang="en-GB" sz="2000" dirty="0" smtClean="0">
              <a:latin typeface="Arial"/>
              <a:ea typeface="Times New Roman"/>
              <a:cs typeface="Calibri"/>
            </a:endParaRPr>
          </a:p>
          <a:p>
            <a:pPr lvl="0">
              <a:spcAft>
                <a:spcPts val="300"/>
              </a:spcAft>
            </a:pPr>
            <a:r>
              <a:rPr lang="en-GB" sz="2000" dirty="0" smtClean="0">
                <a:latin typeface="Arial"/>
                <a:ea typeface="Times New Roman"/>
                <a:cs typeface="Calibri"/>
              </a:rPr>
              <a:t>Possible new Core Group members:</a:t>
            </a:r>
          </a:p>
          <a:p>
            <a:pPr marL="342900" indent="-342900">
              <a:spcAft>
                <a:spcPts val="300"/>
              </a:spcAft>
              <a:buFont typeface="Arial" panose="020B0604020202020204" pitchFamily="34" charset="0"/>
              <a:buChar char="•"/>
            </a:pPr>
            <a:r>
              <a:rPr lang="en-GB" sz="2000" dirty="0" err="1" smtClean="0">
                <a:latin typeface="Arial"/>
                <a:ea typeface="Times New Roman"/>
                <a:cs typeface="Calibri"/>
              </a:rPr>
              <a:t>Televes</a:t>
            </a:r>
            <a:r>
              <a:rPr lang="en-GB" sz="2000" dirty="0" smtClean="0">
                <a:latin typeface="Arial"/>
                <a:ea typeface="Times New Roman"/>
                <a:cs typeface="Calibri"/>
              </a:rPr>
              <a:t> (Spain) possible interest indicated by CDTI</a:t>
            </a:r>
          </a:p>
          <a:p>
            <a:pPr marL="342900" indent="-342900">
              <a:spcAft>
                <a:spcPts val="300"/>
              </a:spcAft>
              <a:buFont typeface="Arial" panose="020B0604020202020204" pitchFamily="34" charset="0"/>
              <a:buChar char="•"/>
            </a:pPr>
            <a:r>
              <a:rPr lang="en-GB" sz="2000" dirty="0" smtClean="0">
                <a:latin typeface="Arial"/>
                <a:ea typeface="Times New Roman"/>
                <a:cs typeface="Calibri"/>
              </a:rPr>
              <a:t>Bosch (Germany) BMBF meeting on July 06</a:t>
            </a:r>
          </a:p>
          <a:p>
            <a:pPr marL="342900" indent="-342900">
              <a:spcAft>
                <a:spcPts val="300"/>
              </a:spcAft>
              <a:buFont typeface="Arial" panose="020B0604020202020204" pitchFamily="34" charset="0"/>
              <a:buChar char="•"/>
            </a:pPr>
            <a:r>
              <a:rPr lang="en-GB" sz="2000" dirty="0" smtClean="0">
                <a:latin typeface="Arial"/>
                <a:ea typeface="Times New Roman"/>
                <a:cs typeface="Calibri"/>
              </a:rPr>
              <a:t>Airbus (France or Germany)</a:t>
            </a:r>
          </a:p>
          <a:p>
            <a:pPr marL="342900" indent="-342900">
              <a:spcAft>
                <a:spcPts val="300"/>
              </a:spcAft>
              <a:buFont typeface="Arial" panose="020B0604020202020204" pitchFamily="34" charset="0"/>
              <a:buChar char="•"/>
            </a:pPr>
            <a:r>
              <a:rPr lang="en-GB" sz="2000" dirty="0" smtClean="0">
                <a:latin typeface="Arial"/>
                <a:ea typeface="Times New Roman"/>
                <a:cs typeface="Calibri"/>
              </a:rPr>
              <a:t>Large SMEs were proposed in earlier meetings</a:t>
            </a:r>
          </a:p>
          <a:p>
            <a:pPr marL="342900" indent="-342900">
              <a:spcAft>
                <a:spcPts val="300"/>
              </a:spcAft>
              <a:buFont typeface="Arial" panose="020B0604020202020204" pitchFamily="34" charset="0"/>
              <a:buChar char="•"/>
            </a:pPr>
            <a:r>
              <a:rPr lang="en-GB" sz="2000" dirty="0" smtClean="0">
                <a:latin typeface="Arial"/>
                <a:ea typeface="Times New Roman"/>
                <a:cs typeface="Calibri"/>
              </a:rPr>
              <a:t>Associations such as ERTICO and CLEPA</a:t>
            </a:r>
            <a:endParaRPr lang="en-GB" sz="2000" dirty="0">
              <a:latin typeface="Arial"/>
              <a:ea typeface="Times New Roman"/>
              <a:cs typeface="Calibri"/>
            </a:endParaRPr>
          </a:p>
        </p:txBody>
      </p:sp>
    </p:spTree>
    <p:extLst>
      <p:ext uri="{BB962C8B-B14F-4D97-AF65-F5344CB8AC3E}">
        <p14:creationId xmlns:p14="http://schemas.microsoft.com/office/powerpoint/2010/main" val="428804381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Celtic Label </a:t>
            </a:r>
            <a:r>
              <a:rPr lang="en-GB" dirty="0" smtClean="0"/>
              <a:t>renewal</a:t>
            </a:r>
            <a:endParaRPr lang="en-GB" dirty="0"/>
          </a:p>
        </p:txBody>
      </p:sp>
      <p:sp>
        <p:nvSpPr>
          <p:cNvPr id="4" name="Slide Number Placeholder 3"/>
          <p:cNvSpPr>
            <a:spLocks noGrp="1"/>
          </p:cNvSpPr>
          <p:nvPr>
            <p:ph type="sldNum" sz="quarter" idx="12"/>
          </p:nvPr>
        </p:nvSpPr>
        <p:spPr/>
        <p:txBody>
          <a:bodyPr/>
          <a:lstStyle/>
          <a:p>
            <a:fld id="{291F1B1E-6AFE-4261-906D-D1191F0F518F}" type="slidenum">
              <a:rPr lang="en-GB" altLang="en-US" smtClean="0">
                <a:solidFill>
                  <a:srgbClr val="FFFFFF"/>
                </a:solidFill>
              </a:rPr>
              <a:pPr/>
              <a:t>9</a:t>
            </a:fld>
            <a:endParaRPr lang="en-GB" altLang="en-US" dirty="0">
              <a:solidFill>
                <a:srgbClr val="FFFFFF"/>
              </a:solidFill>
            </a:endParaRPr>
          </a:p>
        </p:txBody>
      </p:sp>
      <p:sp>
        <p:nvSpPr>
          <p:cNvPr id="3" name="TextBox 2"/>
          <p:cNvSpPr txBox="1"/>
          <p:nvPr/>
        </p:nvSpPr>
        <p:spPr>
          <a:xfrm>
            <a:off x="358200" y="1124744"/>
            <a:ext cx="8820472" cy="5663089"/>
          </a:xfrm>
          <a:prstGeom prst="rect">
            <a:avLst/>
          </a:prstGeom>
          <a:noFill/>
        </p:spPr>
        <p:txBody>
          <a:bodyPr wrap="square" rtlCol="0">
            <a:spAutoFit/>
          </a:bodyPr>
          <a:lstStyle/>
          <a:p>
            <a:pPr algn="ctr"/>
            <a:r>
              <a:rPr lang="en-GB" sz="2000" u="sng" dirty="0" smtClean="0"/>
              <a:t>Core </a:t>
            </a:r>
            <a:r>
              <a:rPr lang="en-GB" sz="2000" u="sng" dirty="0"/>
              <a:t>Group Members Activity (active in Celtic meetings in bold):</a:t>
            </a:r>
            <a:endParaRPr lang="en-GB" sz="2000" dirty="0"/>
          </a:p>
          <a:p>
            <a:pPr lvl="0"/>
            <a:r>
              <a:rPr lang="en-GB" sz="1800" dirty="0"/>
              <a:t>ATOS Research, Spain (some review activity of N. da Lama)</a:t>
            </a:r>
          </a:p>
          <a:p>
            <a:pPr lvl="0"/>
            <a:r>
              <a:rPr lang="en-GB" sz="1800" dirty="0"/>
              <a:t>British Telecom, UK (regular activity in projects and in GoE)</a:t>
            </a:r>
          </a:p>
          <a:p>
            <a:pPr lvl="0"/>
            <a:r>
              <a:rPr lang="en-GB" sz="1800" b="1" dirty="0"/>
              <a:t>Deutsche Telekom, Germany</a:t>
            </a:r>
            <a:endParaRPr lang="en-GB" sz="1800" dirty="0"/>
          </a:p>
          <a:p>
            <a:pPr lvl="0"/>
            <a:r>
              <a:rPr lang="en-GB" sz="1800" b="1" dirty="0"/>
              <a:t>Ericsson, Sweden</a:t>
            </a:r>
            <a:endParaRPr lang="en-GB" sz="1800" dirty="0"/>
          </a:p>
          <a:p>
            <a:pPr lvl="0"/>
            <a:r>
              <a:rPr lang="en-GB" sz="1800" b="1" dirty="0"/>
              <a:t>Eurescom, Germany</a:t>
            </a:r>
            <a:endParaRPr lang="en-GB" sz="1800" dirty="0"/>
          </a:p>
          <a:p>
            <a:pPr lvl="0"/>
            <a:r>
              <a:rPr lang="en-GB" sz="1800" b="1" dirty="0"/>
              <a:t>Orange-Labs, France</a:t>
            </a:r>
            <a:endParaRPr lang="en-GB" sz="1800" dirty="0"/>
          </a:p>
          <a:p>
            <a:pPr lvl="0"/>
            <a:r>
              <a:rPr lang="en-GB" sz="1800" b="1" dirty="0"/>
              <a:t>Gemalto, France</a:t>
            </a:r>
            <a:endParaRPr lang="en-GB" sz="1800" dirty="0"/>
          </a:p>
          <a:p>
            <a:r>
              <a:rPr lang="en-GB" sz="1800" b="1" dirty="0"/>
              <a:t>imec, Belgium</a:t>
            </a:r>
            <a:endParaRPr lang="en-GB" sz="1800" dirty="0"/>
          </a:p>
          <a:p>
            <a:pPr lvl="0"/>
            <a:r>
              <a:rPr lang="en-GB" sz="1800" b="1" dirty="0" smtClean="0"/>
              <a:t>INDRA</a:t>
            </a:r>
            <a:r>
              <a:rPr lang="en-GB" sz="1800" b="1" dirty="0"/>
              <a:t>, Spain</a:t>
            </a:r>
            <a:endParaRPr lang="en-GB" sz="1800" dirty="0"/>
          </a:p>
          <a:p>
            <a:pPr lvl="0"/>
            <a:r>
              <a:rPr lang="en-GB" sz="1800" dirty="0"/>
              <a:t>Italtel, Italy (regular activity in GoE)</a:t>
            </a:r>
          </a:p>
          <a:p>
            <a:pPr lvl="0"/>
            <a:r>
              <a:rPr lang="en-GB" sz="1800" b="1" dirty="0"/>
              <a:t>NETAS, Turkey</a:t>
            </a:r>
            <a:endParaRPr lang="en-GB" sz="1800" dirty="0"/>
          </a:p>
          <a:p>
            <a:pPr lvl="0"/>
            <a:r>
              <a:rPr lang="en-GB" sz="1800" b="1" dirty="0"/>
              <a:t>Nokia, Finland</a:t>
            </a:r>
            <a:endParaRPr lang="en-GB" sz="1800" dirty="0"/>
          </a:p>
          <a:p>
            <a:pPr lvl="0"/>
            <a:r>
              <a:rPr lang="en-GB" sz="1800" dirty="0"/>
              <a:t>RAD Data Communications, Israel (participation in WebEx Core Group Meetings)</a:t>
            </a:r>
          </a:p>
          <a:p>
            <a:pPr lvl="0"/>
            <a:r>
              <a:rPr lang="en-GB" sz="1800" dirty="0"/>
              <a:t>Siemens Convergence Creators GmbH, Austria (some review activity of M. Zach)</a:t>
            </a:r>
          </a:p>
          <a:p>
            <a:pPr lvl="0"/>
            <a:r>
              <a:rPr lang="en-GB" sz="1800" dirty="0"/>
              <a:t>Telefónica I+D, Spain (Partner in </a:t>
            </a:r>
            <a:r>
              <a:rPr lang="en-GB" sz="1800" dirty="0" err="1"/>
              <a:t>Cloudbook</a:t>
            </a:r>
            <a:r>
              <a:rPr lang="en-GB" sz="1800" dirty="0"/>
              <a:t>)</a:t>
            </a:r>
          </a:p>
          <a:p>
            <a:pPr lvl="0"/>
            <a:r>
              <a:rPr lang="en-GB" sz="1800" dirty="0"/>
              <a:t>Telenor, Norway (unsuccessful attempt to participate in SENDATE)</a:t>
            </a:r>
          </a:p>
          <a:p>
            <a:pPr lvl="0"/>
            <a:r>
              <a:rPr lang="en-GB" sz="1800" b="1" dirty="0"/>
              <a:t>Thales, France</a:t>
            </a:r>
            <a:endParaRPr lang="en-GB" sz="1800" dirty="0"/>
          </a:p>
          <a:p>
            <a:pPr lvl="0"/>
            <a:r>
              <a:rPr lang="en-GB" sz="1800" b="1" dirty="0"/>
              <a:t>Turkcell, Turkey</a:t>
            </a:r>
            <a:endParaRPr lang="en-GB" sz="1800" dirty="0"/>
          </a:p>
          <a:p>
            <a:pPr lvl="0"/>
            <a:r>
              <a:rPr lang="en-GB" sz="1800" b="1" dirty="0"/>
              <a:t>Türk Telekom, </a:t>
            </a:r>
            <a:r>
              <a:rPr lang="en-GB" sz="1800" b="1" dirty="0" smtClean="0"/>
              <a:t>Turkey</a:t>
            </a:r>
            <a:endParaRPr lang="en-GB" sz="1800" dirty="0"/>
          </a:p>
        </p:txBody>
      </p:sp>
    </p:spTree>
    <p:extLst>
      <p:ext uri="{BB962C8B-B14F-4D97-AF65-F5344CB8AC3E}">
        <p14:creationId xmlns:p14="http://schemas.microsoft.com/office/powerpoint/2010/main" val="102441861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eltic-Plus-whi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Celtic-Plus-white</Template>
  <TotalTime>0</TotalTime>
  <Words>3360</Words>
  <Application>Microsoft Office PowerPoint</Application>
  <PresentationFormat>On-screen Show (4:3)</PresentationFormat>
  <Paragraphs>458</Paragraphs>
  <Slides>40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Celtic-Plus-white</vt:lpstr>
      <vt:lpstr>Worksheet</vt:lpstr>
      <vt:lpstr>Celtic-Plus Core Group Meeting  via WebEx, 14th September 2017</vt:lpstr>
      <vt:lpstr>Agenda 1/2</vt:lpstr>
      <vt:lpstr>Agenda 2/2</vt:lpstr>
      <vt:lpstr>Action points previous meetings</vt:lpstr>
      <vt:lpstr>Celtic Label renewal</vt:lpstr>
      <vt:lpstr>Celtic Label renewal</vt:lpstr>
      <vt:lpstr>Celtic Label renewal</vt:lpstr>
      <vt:lpstr>Celtic Label renewal</vt:lpstr>
      <vt:lpstr>Celtic Label renewal</vt:lpstr>
      <vt:lpstr>Celtic Label renewal</vt:lpstr>
      <vt:lpstr>Cluster Guidelines</vt:lpstr>
      <vt:lpstr>PowerPoint Presentation</vt:lpstr>
      <vt:lpstr>New Name</vt:lpstr>
      <vt:lpstr>Celtic Label renewal</vt:lpstr>
      <vt:lpstr>Time table: October HLR</vt:lpstr>
      <vt:lpstr>Time table: March HLR</vt:lpstr>
      <vt:lpstr>Improved Call Process</vt:lpstr>
      <vt:lpstr>BMBF Meeting on 6th of July</vt:lpstr>
      <vt:lpstr>Celtic-Plus Projects</vt:lpstr>
      <vt:lpstr>Budget Outlook</vt:lpstr>
      <vt:lpstr>PowerPoint Presentation</vt:lpstr>
      <vt:lpstr>Starting projects</vt:lpstr>
      <vt:lpstr>Starting projects</vt:lpstr>
      <vt:lpstr>Starting projects</vt:lpstr>
      <vt:lpstr>Starting projects</vt:lpstr>
      <vt:lpstr>Labelling &amp; national evaluations</vt:lpstr>
      <vt:lpstr>Finished projects</vt:lpstr>
      <vt:lpstr>Finished projects</vt:lpstr>
      <vt:lpstr>Inter-Cluster and EUREKA activities</vt:lpstr>
      <vt:lpstr>Upcomming Meetings and Dates</vt:lpstr>
      <vt:lpstr>SENDATE MTR Event in Paris </vt:lpstr>
      <vt:lpstr>PowerPoint Presentation</vt:lpstr>
      <vt:lpstr>PowerPoint Presentation</vt:lpstr>
      <vt:lpstr>Past Meetings and Dates</vt:lpstr>
      <vt:lpstr>PowerPoint Presentation</vt:lpstr>
      <vt:lpstr>PowerPoint Presentation</vt:lpstr>
      <vt:lpstr>PowerPoint Presentation</vt:lpstr>
      <vt:lpstr>Situation of public Funding</vt:lpstr>
      <vt:lpstr>PowerPoint Presentation</vt:lpstr>
      <vt:lpstr>Televes</vt:lpstr>
    </vt:vector>
  </TitlesOfParts>
  <Company>Eurescom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 – RfP Summary</dc:title>
  <dc:creator>Peter Stollenmayer (CELTIC)</dc:creator>
  <cp:lastModifiedBy>Peter Herrmann</cp:lastModifiedBy>
  <cp:revision>630</cp:revision>
  <cp:lastPrinted>2017-09-11T12:43:08Z</cp:lastPrinted>
  <dcterms:created xsi:type="dcterms:W3CDTF">2014-06-18T11:29:22Z</dcterms:created>
  <dcterms:modified xsi:type="dcterms:W3CDTF">2017-09-14T08:35:39Z</dcterms:modified>
</cp:coreProperties>
</file>