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56" r:id="rId2"/>
    <p:sldId id="278" r:id="rId3"/>
    <p:sldId id="277" r:id="rId4"/>
    <p:sldId id="273" r:id="rId5"/>
    <p:sldId id="274" r:id="rId6"/>
    <p:sldId id="275" r:id="rId7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C53E"/>
    <a:srgbClr val="FFCC00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>
        <p:scale>
          <a:sx n="73" d="100"/>
          <a:sy n="73" d="100"/>
        </p:scale>
        <p:origin x="-1004" y="-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A4433-2CBD-4044-ABC1-0B0561D43206}" type="datetimeFigureOut">
              <a:rPr lang="en-GB" smtClean="0"/>
              <a:t>24/04/2016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68B30-1784-4EA2-828F-1011F6E8D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648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C2CA66-A9CB-461C-A236-F69D99339A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3600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7535B04-7FE3-4FE7-936F-780DBED6C7D4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7016E-EC09-402D-9B6D-6187AC4065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523092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188913"/>
            <a:ext cx="2057400" cy="5605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88913"/>
            <a:ext cx="6019800" cy="5605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67CF-8B21-4334-8669-28CA348CE3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486813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F1B1E-6AFE-4261-906D-D1191F0F51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624099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D0683-8E1E-4FAC-A2B7-129323BED1D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619593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2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39764-904A-4B00-8DD5-C588446B78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938426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550CC-E884-493F-AD26-80DAE211801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0055188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ACC1E-F88D-4399-AD3A-9D953CE30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4545595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B54CC-E810-46E3-BA81-CDDC90221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633166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CBA8A-51FA-4FB3-AFAE-0FF3ED630A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254686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4B031-5DCD-4C84-BDFA-81269EC3AB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6554016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26841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451725" y="6584950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8BD17547-DBE1-4B99-9EA9-2E3A7F374022}" type="slidenum">
              <a:rPr lang="en-GB" altLang="en-US" sz="1400" b="1">
                <a:solidFill>
                  <a:schemeClr val="bg1"/>
                </a:solidFill>
              </a:rPr>
              <a:pPr algn="r"/>
              <a:t>‹#›</a:t>
            </a:fld>
            <a:endParaRPr lang="en-GB" altLang="en-US" sz="1400" b="1">
              <a:solidFill>
                <a:schemeClr val="bg1"/>
              </a:solidFill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308725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B8D654AA-748F-4024-9A61-6977FA31798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88913"/>
            <a:ext cx="8229600" cy="868362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slow">
    <p:fade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59595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59595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irectora@turistec.org" TargetMode="External"/><Relationship Id="rId2" Type="http://schemas.openxmlformats.org/officeDocument/2006/relationships/hyperlink" Target="mailto:vpeureka@turistec.or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cjuiz@uib.es" TargetMode="External"/><Relationship Id="rId2" Type="http://schemas.openxmlformats.org/officeDocument/2006/relationships/hyperlink" Target="mailto:directora@turistec.or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mailto:vpeureka@turistec.or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juiz@uib.es" TargetMode="External"/><Relationship Id="rId2" Type="http://schemas.openxmlformats.org/officeDocument/2006/relationships/hyperlink" Target="mailto:directora@turistec.or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mailto:vpeureka@turistec.or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cjuiz@uib.es" TargetMode="External"/><Relationship Id="rId2" Type="http://schemas.openxmlformats.org/officeDocument/2006/relationships/hyperlink" Target="mailto:directora@turistec.or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mailto:vpeureka@turistec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cjuiz@uib.es" TargetMode="External"/><Relationship Id="rId2" Type="http://schemas.openxmlformats.org/officeDocument/2006/relationships/hyperlink" Target="mailto:directora@turistec.or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mailto:vpeureka@turistec.org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hyperlink" Target="mailto:vpeureka@turistec.org" TargetMode="External"/><Relationship Id="rId7" Type="http://schemas.openxmlformats.org/officeDocument/2006/relationships/image" Target="../media/image4.jpg"/><Relationship Id="rId2" Type="http://schemas.openxmlformats.org/officeDocument/2006/relationships/hyperlink" Target="mailto:cjuiz@uib.e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turistec.org/" TargetMode="External"/><Relationship Id="rId4" Type="http://schemas.openxmlformats.org/officeDocument/2006/relationships/hyperlink" Target="mailto:directora@turistec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D53FB3E-8C47-4F19-A392-AFCA9383843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/>
          <a:lstStyle/>
          <a:p>
            <a:r>
              <a:rPr lang="en-US" altLang="en-US" sz="2000" b="0" dirty="0" smtClean="0">
                <a:latin typeface="Calibri" panose="020F0502020204030204" pitchFamily="34" charset="0"/>
              </a:rPr>
              <a:t>Celtic-Plus Event</a:t>
            </a:r>
            <a:br>
              <a:rPr lang="en-US" altLang="en-US" sz="2000" b="0" dirty="0" smtClean="0">
                <a:latin typeface="Calibri" panose="020F0502020204030204" pitchFamily="34" charset="0"/>
              </a:rPr>
            </a:br>
            <a:r>
              <a:rPr lang="en-US" altLang="en-US" sz="2000" b="0" dirty="0" smtClean="0">
                <a:latin typeface="Calibri" panose="020F0502020204030204" pitchFamily="34" charset="0"/>
              </a:rPr>
              <a:t>28-29 April 2016, Stockholm</a:t>
            </a:r>
            <a:endParaRPr lang="en-US" altLang="en-US" sz="2000" b="0" dirty="0">
              <a:latin typeface="Calibri" panose="020F0502020204030204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5496" y="2564904"/>
            <a:ext cx="9073008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en-US" sz="4000" i="1" dirty="0" err="1" smtClean="0">
                <a:latin typeface="Calibri" panose="020F0502020204030204" pitchFamily="34" charset="0"/>
              </a:rPr>
              <a:t>InnovaTTion</a:t>
            </a:r>
            <a:r>
              <a:rPr lang="en-US" sz="4000" i="1" dirty="0" smtClean="0">
                <a:latin typeface="Calibri" panose="020F0502020204030204" pitchFamily="34" charset="0"/>
              </a:rPr>
              <a:t> </a:t>
            </a:r>
            <a:r>
              <a:rPr lang="en-US" sz="4000" i="1" dirty="0" smtClean="0">
                <a:latin typeface="Calibri" panose="020F0502020204030204" pitchFamily="34" charset="0"/>
              </a:rPr>
              <a:t>Spain</a:t>
            </a:r>
            <a:endParaRPr lang="en-US" altLang="en-US" sz="4000" kern="0" dirty="0">
              <a:latin typeface="Calibri" panose="020F0502020204030204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11560" y="3759175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en-US" altLang="en-US" sz="1600" b="0" i="1" kern="0" dirty="0">
                <a:latin typeface="Calibri" panose="020F0502020204030204" pitchFamily="34" charset="0"/>
              </a:rPr>
              <a:t>Carlos Juiz, VP of Turistec for EUREKATOURISM+ , </a:t>
            </a:r>
            <a:r>
              <a:rPr lang="en-US" altLang="en-US" sz="1600" i="1" kern="0" dirty="0" smtClean="0">
                <a:latin typeface="Calibri" panose="020F0502020204030204" pitchFamily="34" charset="0"/>
                <a:hlinkClick r:id="rId2"/>
              </a:rPr>
              <a:t>vpeureka@turistec.org</a:t>
            </a:r>
            <a:endParaRPr lang="en-US" altLang="en-US" sz="1600" b="0" i="1" kern="0" dirty="0" smtClean="0">
              <a:latin typeface="Calibri" panose="020F0502020204030204" pitchFamily="34" charset="0"/>
            </a:endParaRPr>
          </a:p>
          <a:p>
            <a:r>
              <a:rPr lang="en-US" altLang="en-US" sz="1600" b="0" i="1" kern="0" dirty="0" smtClean="0">
                <a:latin typeface="Calibri" panose="020F0502020204030204" pitchFamily="34" charset="0"/>
              </a:rPr>
              <a:t>Elena Villa, CEO of Turistec and EUREKATOURISM+ </a:t>
            </a:r>
            <a:r>
              <a:rPr lang="en-US" altLang="en-US" sz="1600" i="1" kern="0" dirty="0">
                <a:latin typeface="Calibri" panose="020F0502020204030204" pitchFamily="34" charset="0"/>
              </a:rPr>
              <a:t>,</a:t>
            </a:r>
            <a:r>
              <a:rPr lang="ru-RU" altLang="en-US" sz="1600" i="1" kern="0" dirty="0">
                <a:latin typeface="Calibri" panose="020F0502020204030204" pitchFamily="34" charset="0"/>
              </a:rPr>
              <a:t> </a:t>
            </a:r>
            <a:r>
              <a:rPr lang="en-US" altLang="en-US" sz="1600" i="1" kern="0" dirty="0">
                <a:latin typeface="Calibri" panose="020F0502020204030204" pitchFamily="34" charset="0"/>
                <a:hlinkClick r:id="rId3"/>
              </a:rPr>
              <a:t>directora@turistec.org</a:t>
            </a:r>
            <a:endParaRPr lang="en-US" altLang="en-US" sz="1600" b="0" i="1" kern="0" dirty="0" smtClean="0">
              <a:latin typeface="Calibri" panose="020F0502020204030204" pitchFamily="34" charset="0"/>
            </a:endParaRPr>
          </a:p>
          <a:p>
            <a:endParaRPr lang="en-US" altLang="en-US" sz="1800" b="0" i="1" kern="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5589240"/>
            <a:ext cx="1912067" cy="94552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alibri" panose="020F0502020204030204" pitchFamily="34" charset="0"/>
              </a:rPr>
              <a:t>Teaser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2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686708" y="1916832"/>
            <a:ext cx="5976664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err="1" smtClean="0">
                <a:latin typeface="Calibri" panose="020F0502020204030204" pitchFamily="34" charset="0"/>
              </a:rPr>
              <a:t>InnovaTTion</a:t>
            </a:r>
            <a:r>
              <a:rPr lang="en-US" sz="2000" b="1" dirty="0" smtClean="0">
                <a:latin typeface="Calibri" panose="020F0502020204030204" pitchFamily="34" charset="0"/>
              </a:rPr>
              <a:t> </a:t>
            </a:r>
            <a:r>
              <a:rPr lang="en-US" sz="2000" b="1" dirty="0">
                <a:latin typeface="Calibri" panose="020F0502020204030204" pitchFamily="34" charset="0"/>
              </a:rPr>
              <a:t>Spain </a:t>
            </a:r>
            <a:r>
              <a:rPr lang="en-US" sz="2000" dirty="0" smtClean="0">
                <a:latin typeface="Calibri" panose="020F0502020204030204" pitchFamily="34" charset="0"/>
              </a:rPr>
              <a:t>is the new open networking for Tourism and its Technologies</a:t>
            </a:r>
          </a:p>
          <a:p>
            <a:pPr marL="342900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err="1">
                <a:latin typeface="Calibri" panose="020F0502020204030204" pitchFamily="34" charset="0"/>
              </a:rPr>
              <a:t>InnovaTTion</a:t>
            </a:r>
            <a:r>
              <a:rPr lang="en-US" sz="2000" b="1" dirty="0">
                <a:latin typeface="Calibri" panose="020F0502020204030204" pitchFamily="34" charset="0"/>
              </a:rPr>
              <a:t> Spain </a:t>
            </a:r>
            <a:r>
              <a:rPr lang="en-US" sz="2000" dirty="0" smtClean="0">
                <a:latin typeface="Calibri" panose="020F0502020204030204" pitchFamily="34" charset="0"/>
              </a:rPr>
              <a:t>is an open marketplace where our ideas and projects come true </a:t>
            </a:r>
          </a:p>
          <a:p>
            <a:pPr marL="342900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You can navigate through the huge network of the platform to find offers that may suit your </a:t>
            </a:r>
            <a:r>
              <a:rPr lang="en-US" sz="2000" dirty="0">
                <a:latin typeface="Calibri" panose="020F0502020204030204" pitchFamily="34" charset="0"/>
              </a:rPr>
              <a:t>Innovative needs 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marL="342900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err="1">
                <a:latin typeface="Calibri" panose="020F0502020204030204" pitchFamily="34" charset="0"/>
              </a:rPr>
              <a:t>InnovaTTion</a:t>
            </a:r>
            <a:r>
              <a:rPr lang="en-US" sz="2000" b="1" dirty="0">
                <a:latin typeface="Calibri" panose="020F0502020204030204" pitchFamily="34" charset="0"/>
              </a:rPr>
              <a:t> Spain </a:t>
            </a:r>
            <a:r>
              <a:rPr lang="en-US" sz="2000" dirty="0" smtClean="0">
                <a:latin typeface="Calibri" panose="020F0502020204030204" pitchFamily="34" charset="0"/>
              </a:rPr>
              <a:t>will </a:t>
            </a:r>
            <a:r>
              <a:rPr lang="en-US" sz="2000" dirty="0">
                <a:latin typeface="Calibri" panose="020F0502020204030204" pitchFamily="34" charset="0"/>
              </a:rPr>
              <a:t>give visibility to all AEITs (Innovative Business Organizations) adhere in a collaborative environment and interaction</a:t>
            </a:r>
            <a:r>
              <a:rPr lang="en-US" sz="2000" dirty="0" smtClean="0">
                <a:latin typeface="Calibri" panose="020F0502020204030204" pitchFamily="34" charset="0"/>
              </a:rPr>
              <a:t>.. </a:t>
            </a:r>
            <a:endParaRPr lang="en-GB" sz="2000" dirty="0"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35696" y="6623774"/>
            <a:ext cx="63904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en-US" sz="1100" b="1" u="sng" kern="0" dirty="0">
                <a:latin typeface="Calibri" panose="020F0502020204030204" pitchFamily="34" charset="0"/>
              </a:rPr>
              <a:t>Elena Villa</a:t>
            </a:r>
            <a:r>
              <a:rPr lang="en-US" altLang="en-US" sz="1100" i="1" kern="0" dirty="0">
                <a:latin typeface="Calibri" panose="020F0502020204030204" pitchFamily="34" charset="0"/>
              </a:rPr>
              <a:t>,</a:t>
            </a:r>
            <a:r>
              <a:rPr lang="ru-RU" altLang="en-US" sz="1100" i="1" kern="0" dirty="0">
                <a:latin typeface="Calibri" panose="020F0502020204030204" pitchFamily="34" charset="0"/>
              </a:rPr>
              <a:t> </a:t>
            </a:r>
            <a:r>
              <a:rPr lang="en-US" altLang="en-US" sz="1100" i="1" kern="0" dirty="0">
                <a:latin typeface="Calibri" panose="020F0502020204030204" pitchFamily="34" charset="0"/>
                <a:hlinkClick r:id="rId2"/>
              </a:rPr>
              <a:t>directora@turistec.org</a:t>
            </a:r>
            <a:r>
              <a:rPr lang="en-US" altLang="en-US" sz="1100" i="1" kern="0" dirty="0">
                <a:latin typeface="Calibri" panose="020F0502020204030204" pitchFamily="34" charset="0"/>
              </a:rPr>
              <a:t>; </a:t>
            </a:r>
            <a:r>
              <a:rPr lang="en-US" altLang="en-US" sz="1100" b="1" u="sng" kern="0" dirty="0">
                <a:latin typeface="Calibri" panose="020F0502020204030204" pitchFamily="34" charset="0"/>
              </a:rPr>
              <a:t>Carlos Juiz, </a:t>
            </a:r>
            <a:r>
              <a:rPr lang="en-US" altLang="en-US" sz="1100" i="1" kern="0" dirty="0">
                <a:latin typeface="Calibri" panose="020F0502020204030204" pitchFamily="34" charset="0"/>
                <a:hlinkClick r:id="rId3"/>
              </a:rPr>
              <a:t>cjuiz@uib.es</a:t>
            </a:r>
            <a:r>
              <a:rPr lang="en-US" altLang="en-US" sz="1100" i="1" kern="0" dirty="0">
                <a:latin typeface="Calibri" panose="020F0502020204030204" pitchFamily="34" charset="0"/>
              </a:rPr>
              <a:t>; </a:t>
            </a:r>
            <a:r>
              <a:rPr lang="en-US" altLang="en-US" sz="1100" i="1" kern="0" dirty="0">
                <a:latin typeface="Calibri" panose="020F0502020204030204" pitchFamily="34" charset="0"/>
                <a:hlinkClick r:id="rId4"/>
              </a:rPr>
              <a:t>vpeureka@turistec.org</a:t>
            </a:r>
            <a:endParaRPr lang="en-US" altLang="en-US" sz="1100" i="1" kern="0" dirty="0">
              <a:latin typeface="Calibri" panose="020F0502020204030204" pitchFamily="34" charset="0"/>
            </a:endParaRPr>
          </a:p>
          <a:p>
            <a:pPr algn="r"/>
            <a:r>
              <a:rPr lang="en-US" altLang="en-US" sz="1100" b="1" u="sng" kern="0" dirty="0" smtClean="0">
                <a:latin typeface="Calibri" panose="020F0502020204030204" pitchFamily="34" charset="0"/>
              </a:rPr>
              <a:t> </a:t>
            </a:r>
            <a:r>
              <a:rPr lang="en-US" altLang="en-US" sz="1100" i="1" kern="0" dirty="0" smtClean="0">
                <a:latin typeface="Calibri" panose="020F0502020204030204" pitchFamily="34" charset="0"/>
              </a:rPr>
              <a:t> </a:t>
            </a:r>
            <a:endParaRPr lang="en-US" altLang="en-US" sz="1100" i="1" kern="0" dirty="0">
              <a:latin typeface="Calibri" panose="020F050202020403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504" y="5912472"/>
            <a:ext cx="1912067" cy="94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7349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alibri" panose="020F0502020204030204" pitchFamily="34" charset="0"/>
              </a:rPr>
              <a:t>Organisation Profile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11188" y="1268760"/>
            <a:ext cx="7705228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ru-RU" sz="1900" dirty="0" smtClean="0">
              <a:latin typeface="Calibri" panose="020F050202020403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en-US" sz="1900" dirty="0" err="1" smtClean="0">
                <a:latin typeface="Calibri" panose="020F0502020204030204" pitchFamily="34" charset="0"/>
              </a:rPr>
              <a:t>Turistec</a:t>
            </a:r>
            <a:r>
              <a:rPr lang="en-US" sz="1900" dirty="0" smtClean="0">
                <a:latin typeface="Calibri" panose="020F0502020204030204" pitchFamily="34" charset="0"/>
              </a:rPr>
              <a:t> is an </a:t>
            </a:r>
            <a:r>
              <a:rPr lang="en-US" sz="1900" dirty="0">
                <a:latin typeface="Calibri" panose="020F0502020204030204" pitchFamily="34" charset="0"/>
              </a:rPr>
              <a:t>international cluster, dedicated to Information and </a:t>
            </a:r>
            <a:r>
              <a:rPr lang="ru-RU" sz="1900" dirty="0" smtClean="0">
                <a:latin typeface="Calibri" panose="020F0502020204030204" pitchFamily="34" charset="0"/>
              </a:rPr>
              <a:t>С</a:t>
            </a:r>
            <a:r>
              <a:rPr lang="en-US" sz="1900" dirty="0" err="1" smtClean="0">
                <a:latin typeface="Calibri" panose="020F0502020204030204" pitchFamily="34" charset="0"/>
              </a:rPr>
              <a:t>ommunication</a:t>
            </a:r>
            <a:r>
              <a:rPr lang="en-US" sz="1900" dirty="0" smtClean="0">
                <a:latin typeface="Calibri" panose="020F0502020204030204" pitchFamily="34" charset="0"/>
              </a:rPr>
              <a:t> </a:t>
            </a:r>
            <a:r>
              <a:rPr lang="en-US" sz="1900" dirty="0">
                <a:latin typeface="Calibri" panose="020F0502020204030204" pitchFamily="34" charset="0"/>
              </a:rPr>
              <a:t>Technologies applied to </a:t>
            </a:r>
            <a:r>
              <a:rPr lang="en-US" sz="1900" dirty="0" smtClean="0">
                <a:latin typeface="Calibri" panose="020F0502020204030204" pitchFamily="34" charset="0"/>
              </a:rPr>
              <a:t>tourism with the mission:</a:t>
            </a:r>
            <a:endParaRPr lang="ru-RU" sz="1900" dirty="0" smtClean="0">
              <a:latin typeface="Calibri" panose="020F0502020204030204" pitchFamily="34" charset="0"/>
            </a:endParaRPr>
          </a:p>
          <a:p>
            <a:pPr algn="ctr">
              <a:spcAft>
                <a:spcPts val="600"/>
              </a:spcAft>
            </a:pPr>
            <a:endParaRPr lang="en-US" sz="1900" dirty="0" smtClean="0">
              <a:latin typeface="Calibri" panose="020F0502020204030204" pitchFamily="34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b="1" dirty="0" smtClean="0">
                <a:latin typeface="Calibri" panose="020F0502020204030204" pitchFamily="34" charset="0"/>
              </a:rPr>
              <a:t>To generate </a:t>
            </a:r>
            <a:r>
              <a:rPr lang="en-US" sz="1900" dirty="0">
                <a:latin typeface="Calibri" panose="020F0502020204030204" pitchFamily="34" charset="0"/>
              </a:rPr>
              <a:t>our partners´ competitiveness by </a:t>
            </a:r>
            <a:r>
              <a:rPr lang="en-US" sz="1900" dirty="0" smtClean="0">
                <a:latin typeface="Calibri" panose="020F0502020204030204" pitchFamily="34" charset="0"/>
              </a:rPr>
              <a:t>stimulating innovation</a:t>
            </a:r>
            <a:r>
              <a:rPr lang="en-US" sz="1900" dirty="0">
                <a:latin typeface="Calibri" panose="020F0502020204030204" pitchFamily="34" charset="0"/>
              </a:rPr>
              <a:t>;</a:t>
            </a:r>
            <a:endParaRPr lang="en-US" sz="1900" dirty="0" smtClean="0">
              <a:latin typeface="Calibri" panose="020F0502020204030204" pitchFamily="34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b="1" dirty="0" smtClean="0">
                <a:latin typeface="Calibri" panose="020F0502020204030204" pitchFamily="34" charset="0"/>
              </a:rPr>
              <a:t>To strengthen </a:t>
            </a:r>
            <a:r>
              <a:rPr lang="en-US" sz="1900" dirty="0" smtClean="0">
                <a:latin typeface="Calibri" panose="020F0502020204030204" pitchFamily="34" charset="0"/>
              </a:rPr>
              <a:t>ICTs in </a:t>
            </a:r>
            <a:r>
              <a:rPr lang="en-US" sz="1900" dirty="0">
                <a:latin typeface="Calibri" panose="020F0502020204030204" pitchFamily="34" charset="0"/>
              </a:rPr>
              <a:t>tourism with the latest </a:t>
            </a:r>
            <a:r>
              <a:rPr lang="en-US" sz="1900" dirty="0" smtClean="0">
                <a:latin typeface="Calibri" panose="020F0502020204030204" pitchFamily="34" charset="0"/>
              </a:rPr>
              <a:t>specialized products </a:t>
            </a:r>
            <a:r>
              <a:rPr lang="en-US" sz="1900" dirty="0">
                <a:latin typeface="Calibri" panose="020F0502020204030204" pitchFamily="34" charset="0"/>
              </a:rPr>
              <a:t>and services, so </a:t>
            </a:r>
            <a:r>
              <a:rPr lang="en-US" sz="1900" dirty="0" smtClean="0">
                <a:latin typeface="Calibri" panose="020F0502020204030204" pitchFamily="34" charset="0"/>
              </a:rPr>
              <a:t>that companies </a:t>
            </a:r>
            <a:r>
              <a:rPr lang="en-US" sz="1900" dirty="0">
                <a:latin typeface="Calibri" panose="020F0502020204030204" pitchFamily="34" charset="0"/>
              </a:rPr>
              <a:t>create better solutions for their </a:t>
            </a:r>
            <a:r>
              <a:rPr lang="en-US" sz="1900" dirty="0" smtClean="0">
                <a:latin typeface="Calibri" panose="020F0502020204030204" pitchFamily="34" charset="0"/>
              </a:rPr>
              <a:t>customers;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b="1" dirty="0" smtClean="0">
                <a:latin typeface="Calibri" panose="020F0502020204030204" pitchFamily="34" charset="0"/>
              </a:rPr>
              <a:t>To promote </a:t>
            </a:r>
            <a:r>
              <a:rPr lang="en-US" sz="1900" dirty="0">
                <a:latin typeface="Calibri" panose="020F0502020204030204" pitchFamily="34" charset="0"/>
              </a:rPr>
              <a:t>sustainable economic development while we aim to be a point of reference worldwide. </a:t>
            </a:r>
            <a:endParaRPr lang="ru-RU" sz="1900" dirty="0" smtClean="0">
              <a:latin typeface="Calibri" panose="020F050202020403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 dirty="0" smtClean="0">
              <a:latin typeface="Calibri" panose="020F050202020403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en-US" sz="1900" dirty="0" smtClean="0">
                <a:latin typeface="Calibri" panose="020F0502020204030204" pitchFamily="34" charset="0"/>
              </a:rPr>
              <a:t>Mainly </a:t>
            </a:r>
            <a:r>
              <a:rPr lang="en-US" sz="1900" dirty="0">
                <a:latin typeface="Calibri" panose="020F0502020204030204" pitchFamily="34" charset="0"/>
              </a:rPr>
              <a:t>Turistec contributes to socio-economic development connected to tourism, anywhere in the world. We do this by improving competitiveness in ICT-tourism companies.</a:t>
            </a:r>
            <a:endParaRPr lang="en-US" sz="1900" dirty="0" smtClean="0">
              <a:latin typeface="Calibri" panose="020F0502020204030204" pitchFamily="34" charset="0"/>
            </a:endParaRPr>
          </a:p>
          <a:p>
            <a:pPr algn="ctr">
              <a:spcAft>
                <a:spcPts val="600"/>
              </a:spcAft>
            </a:pPr>
            <a:endParaRPr lang="en-GB" sz="2000" i="1" dirty="0">
              <a:solidFill>
                <a:srgbClr val="00B0F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51720" y="6623774"/>
            <a:ext cx="61744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en-US" sz="1100" b="1" u="sng" kern="0" dirty="0">
                <a:latin typeface="Calibri" panose="020F0502020204030204" pitchFamily="34" charset="0"/>
              </a:rPr>
              <a:t>Elena Villa</a:t>
            </a:r>
            <a:r>
              <a:rPr lang="en-US" altLang="en-US" sz="1100" i="1" kern="0" dirty="0">
                <a:latin typeface="Calibri" panose="020F0502020204030204" pitchFamily="34" charset="0"/>
              </a:rPr>
              <a:t>,</a:t>
            </a:r>
            <a:r>
              <a:rPr lang="ru-RU" altLang="en-US" sz="1100" i="1" kern="0" dirty="0">
                <a:latin typeface="Calibri" panose="020F0502020204030204" pitchFamily="34" charset="0"/>
              </a:rPr>
              <a:t> </a:t>
            </a:r>
            <a:r>
              <a:rPr lang="en-US" altLang="en-US" sz="1100" i="1" kern="0" dirty="0">
                <a:latin typeface="Calibri" panose="020F0502020204030204" pitchFamily="34" charset="0"/>
                <a:hlinkClick r:id="rId2"/>
              </a:rPr>
              <a:t>directora@turistec.org</a:t>
            </a:r>
            <a:r>
              <a:rPr lang="en-US" altLang="en-US" sz="1100" i="1" kern="0" dirty="0">
                <a:latin typeface="Calibri" panose="020F0502020204030204" pitchFamily="34" charset="0"/>
              </a:rPr>
              <a:t>; </a:t>
            </a:r>
            <a:r>
              <a:rPr lang="en-US" altLang="en-US" sz="1100" b="1" u="sng" kern="0" dirty="0">
                <a:latin typeface="Calibri" panose="020F0502020204030204" pitchFamily="34" charset="0"/>
              </a:rPr>
              <a:t>Carlos Juiz, </a:t>
            </a:r>
            <a:r>
              <a:rPr lang="en-US" altLang="en-US" sz="1100" i="1" kern="0" dirty="0">
                <a:latin typeface="Calibri" panose="020F0502020204030204" pitchFamily="34" charset="0"/>
                <a:hlinkClick r:id="rId3"/>
              </a:rPr>
              <a:t>cjuiz@uib.es</a:t>
            </a:r>
            <a:r>
              <a:rPr lang="en-US" altLang="en-US" sz="1100" i="1" kern="0" dirty="0">
                <a:latin typeface="Calibri" panose="020F0502020204030204" pitchFamily="34" charset="0"/>
              </a:rPr>
              <a:t>; </a:t>
            </a:r>
            <a:r>
              <a:rPr lang="en-US" altLang="en-US" sz="1100" i="1" kern="0" dirty="0">
                <a:latin typeface="Calibri" panose="020F0502020204030204" pitchFamily="34" charset="0"/>
                <a:hlinkClick r:id="rId4"/>
              </a:rPr>
              <a:t>vpeureka@turistec.org</a:t>
            </a:r>
            <a:endParaRPr lang="en-US" altLang="en-US" sz="1100" i="1" kern="0" dirty="0">
              <a:latin typeface="Calibri" panose="020F0502020204030204" pitchFamily="34" charset="0"/>
            </a:endParaRPr>
          </a:p>
          <a:p>
            <a:pPr algn="r"/>
            <a:r>
              <a:rPr lang="en-US" altLang="en-US" sz="1100" b="1" u="sng" kern="0" dirty="0" smtClean="0">
                <a:latin typeface="Calibri" panose="020F0502020204030204" pitchFamily="34" charset="0"/>
              </a:rPr>
              <a:t> </a:t>
            </a:r>
            <a:r>
              <a:rPr lang="en-US" altLang="en-US" sz="1100" i="1" kern="0" dirty="0" smtClean="0">
                <a:latin typeface="Calibri" panose="020F0502020204030204" pitchFamily="34" charset="0"/>
              </a:rPr>
              <a:t> </a:t>
            </a:r>
            <a:endParaRPr lang="en-US" altLang="en-US" sz="1100" i="1" kern="0" dirty="0">
              <a:latin typeface="Calibri" panose="020F050202020403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9653" y="5912472"/>
            <a:ext cx="1912067" cy="94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6392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</a:rPr>
              <a:t>Proposal Introduction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115616" y="1916832"/>
            <a:ext cx="711053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2000" b="1" i="1" u="sng" dirty="0" smtClean="0">
                <a:latin typeface="Calibri" panose="020F0502020204030204" pitchFamily="34" charset="0"/>
              </a:rPr>
              <a:t>The </a:t>
            </a:r>
            <a:r>
              <a:rPr lang="en-US" sz="2000" b="1" i="1" u="sng" dirty="0">
                <a:latin typeface="Calibri" panose="020F0502020204030204" pitchFamily="34" charset="0"/>
              </a:rPr>
              <a:t>technological platform </a:t>
            </a:r>
            <a:r>
              <a:rPr lang="en-US" sz="2000" b="1" i="1" u="sng" dirty="0" smtClean="0">
                <a:latin typeface="Calibri" panose="020F0502020204030204" pitchFamily="34" charset="0"/>
              </a:rPr>
              <a:t>will </a:t>
            </a:r>
            <a:r>
              <a:rPr lang="en-US" sz="2000" b="1" i="1" u="sng" dirty="0">
                <a:latin typeface="Calibri" panose="020F0502020204030204" pitchFamily="34" charset="0"/>
              </a:rPr>
              <a:t>give visibility </a:t>
            </a:r>
            <a:r>
              <a:rPr lang="en-US" sz="2000" dirty="0">
                <a:latin typeface="Calibri" panose="020F0502020204030204" pitchFamily="34" charset="0"/>
              </a:rPr>
              <a:t>to all AEITs </a:t>
            </a:r>
            <a:r>
              <a:rPr lang="en-US" sz="2000" dirty="0" smtClean="0">
                <a:latin typeface="Calibri" panose="020F0502020204030204" pitchFamily="34" charset="0"/>
              </a:rPr>
              <a:t>in </a:t>
            </a:r>
            <a:r>
              <a:rPr lang="en-US" sz="2000" dirty="0">
                <a:latin typeface="Calibri" panose="020F0502020204030204" pitchFamily="34" charset="0"/>
              </a:rPr>
              <a:t>a collaborative environment and </a:t>
            </a:r>
            <a:r>
              <a:rPr lang="en-US" sz="2000" dirty="0" smtClean="0">
                <a:latin typeface="Calibri" panose="020F0502020204030204" pitchFamily="34" charset="0"/>
              </a:rPr>
              <a:t>cooperation. </a:t>
            </a:r>
            <a:endParaRPr lang="en-US" sz="2000" dirty="0">
              <a:latin typeface="Calibri" panose="020F050202020403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en-US" sz="2000" b="1" i="1" u="sng" dirty="0">
                <a:latin typeface="Calibri" panose="020F0502020204030204" pitchFamily="34" charset="0"/>
              </a:rPr>
              <a:t>This tool will allow the visibility </a:t>
            </a:r>
            <a:r>
              <a:rPr lang="en-US" sz="2000" dirty="0">
                <a:latin typeface="Calibri" panose="020F0502020204030204" pitchFamily="34" charset="0"/>
              </a:rPr>
              <a:t>of  companies that are innovating and providing extraordinary value added to the sector, allowing the generation of synergies and increasing business opportunities and promotion. </a:t>
            </a:r>
          </a:p>
          <a:p>
            <a:pPr algn="ctr"/>
            <a:endParaRPr lang="en-GB" sz="2000" i="1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67744" y="6623774"/>
            <a:ext cx="595840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en-US" sz="1100" b="1" u="sng" kern="0" dirty="0">
                <a:latin typeface="Calibri" panose="020F0502020204030204" pitchFamily="34" charset="0"/>
              </a:rPr>
              <a:t>Elena Villa</a:t>
            </a:r>
            <a:r>
              <a:rPr lang="en-US" altLang="en-US" sz="1100" i="1" kern="0" dirty="0">
                <a:latin typeface="Calibri" panose="020F0502020204030204" pitchFamily="34" charset="0"/>
              </a:rPr>
              <a:t>,</a:t>
            </a:r>
            <a:r>
              <a:rPr lang="ru-RU" altLang="en-US" sz="1100" i="1" kern="0" dirty="0">
                <a:latin typeface="Calibri" panose="020F0502020204030204" pitchFamily="34" charset="0"/>
              </a:rPr>
              <a:t> </a:t>
            </a:r>
            <a:r>
              <a:rPr lang="en-US" altLang="en-US" sz="1100" i="1" kern="0" dirty="0">
                <a:latin typeface="Calibri" panose="020F0502020204030204" pitchFamily="34" charset="0"/>
                <a:hlinkClick r:id="rId2"/>
              </a:rPr>
              <a:t>directora@turistec.org</a:t>
            </a:r>
            <a:r>
              <a:rPr lang="en-US" altLang="en-US" sz="1100" i="1" kern="0" dirty="0">
                <a:latin typeface="Calibri" panose="020F0502020204030204" pitchFamily="34" charset="0"/>
              </a:rPr>
              <a:t>; </a:t>
            </a:r>
            <a:r>
              <a:rPr lang="en-US" altLang="en-US" sz="1100" b="1" u="sng" kern="0" dirty="0">
                <a:latin typeface="Calibri" panose="020F0502020204030204" pitchFamily="34" charset="0"/>
              </a:rPr>
              <a:t>Carlos Juiz, </a:t>
            </a:r>
            <a:r>
              <a:rPr lang="en-US" altLang="en-US" sz="1100" i="1" kern="0" dirty="0">
                <a:latin typeface="Calibri" panose="020F0502020204030204" pitchFamily="34" charset="0"/>
                <a:hlinkClick r:id="rId3"/>
              </a:rPr>
              <a:t>cjuiz@uib.es</a:t>
            </a:r>
            <a:r>
              <a:rPr lang="en-US" altLang="en-US" sz="1100" i="1" kern="0" dirty="0">
                <a:latin typeface="Calibri" panose="020F0502020204030204" pitchFamily="34" charset="0"/>
              </a:rPr>
              <a:t>; </a:t>
            </a:r>
            <a:r>
              <a:rPr lang="en-US" altLang="en-US" sz="1100" i="1" kern="0" dirty="0" smtClean="0">
                <a:latin typeface="Calibri" panose="020F0502020204030204" pitchFamily="34" charset="0"/>
                <a:hlinkClick r:id="rId4"/>
              </a:rPr>
              <a:t>vpeureka@turistec.org</a:t>
            </a:r>
            <a:r>
              <a:rPr lang="en-US" altLang="en-US" sz="1100" b="1" u="sng" kern="0" dirty="0" smtClean="0">
                <a:latin typeface="Calibri" panose="020F0502020204030204" pitchFamily="34" charset="0"/>
              </a:rPr>
              <a:t> </a:t>
            </a:r>
            <a:r>
              <a:rPr lang="en-US" altLang="en-US" sz="1100" i="1" kern="0" dirty="0" smtClean="0">
                <a:latin typeface="Calibri" panose="020F0502020204030204" pitchFamily="34" charset="0"/>
              </a:rPr>
              <a:t> </a:t>
            </a:r>
            <a:endParaRPr lang="en-US" altLang="en-US" sz="1100" i="1" kern="0" dirty="0">
              <a:latin typeface="Calibri" panose="020F050202020403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9653" y="5912472"/>
            <a:ext cx="1912067" cy="94552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</a:rPr>
              <a:t>Partners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304891" y="1916832"/>
            <a:ext cx="72008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2000" b="1" i="1" dirty="0" err="1" smtClean="0">
                <a:latin typeface="Calibri" panose="020F0502020204030204" pitchFamily="34" charset="0"/>
              </a:rPr>
              <a:t>InnovaTTion</a:t>
            </a:r>
            <a:r>
              <a:rPr lang="en-US" sz="2000" b="1" i="1" dirty="0" smtClean="0">
                <a:latin typeface="Calibri" panose="020F0502020204030204" pitchFamily="34" charset="0"/>
              </a:rPr>
              <a:t> Spain </a:t>
            </a:r>
            <a:r>
              <a:rPr lang="en-US" sz="2000" dirty="0" smtClean="0">
                <a:latin typeface="Calibri" panose="020F0502020204030204" pitchFamily="34" charset="0"/>
              </a:rPr>
              <a:t>is developed by the University of the Balearic Islands (UIB), Spain.</a:t>
            </a:r>
            <a:endParaRPr lang="en-US" sz="2000" i="1" dirty="0" smtClean="0">
              <a:latin typeface="Calibri" panose="020F050202020403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en-US" sz="2000" u="sng" dirty="0" smtClean="0">
                <a:latin typeface="Calibri" panose="020F0502020204030204" pitchFamily="34" charset="0"/>
              </a:rPr>
              <a:t>It is a national project </a:t>
            </a:r>
            <a:r>
              <a:rPr lang="en-US" sz="2000" dirty="0" smtClean="0">
                <a:latin typeface="Calibri" panose="020F0502020204030204" pitchFamily="34" charset="0"/>
              </a:rPr>
              <a:t>for all AEITs of Spain.</a:t>
            </a:r>
          </a:p>
          <a:p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/>
          </a:p>
        </p:txBody>
      </p:sp>
      <p:sp>
        <p:nvSpPr>
          <p:cNvPr id="6" name="Rectangle 5"/>
          <p:cNvSpPr/>
          <p:nvPr/>
        </p:nvSpPr>
        <p:spPr>
          <a:xfrm>
            <a:off x="2123728" y="6623774"/>
            <a:ext cx="61024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en-US" sz="1100" b="1" u="sng" kern="0" dirty="0">
                <a:latin typeface="Calibri" panose="020F0502020204030204" pitchFamily="34" charset="0"/>
              </a:rPr>
              <a:t>Elena Villa</a:t>
            </a:r>
            <a:r>
              <a:rPr lang="en-US" altLang="en-US" sz="1100" i="1" kern="0" dirty="0">
                <a:latin typeface="Calibri" panose="020F0502020204030204" pitchFamily="34" charset="0"/>
              </a:rPr>
              <a:t>,</a:t>
            </a:r>
            <a:r>
              <a:rPr lang="ru-RU" altLang="en-US" sz="1100" i="1" kern="0" dirty="0">
                <a:latin typeface="Calibri" panose="020F0502020204030204" pitchFamily="34" charset="0"/>
              </a:rPr>
              <a:t> </a:t>
            </a:r>
            <a:r>
              <a:rPr lang="en-US" altLang="en-US" sz="1100" i="1" kern="0" dirty="0">
                <a:latin typeface="Calibri" panose="020F0502020204030204" pitchFamily="34" charset="0"/>
                <a:hlinkClick r:id="rId2"/>
              </a:rPr>
              <a:t>directora@turistec.org</a:t>
            </a:r>
            <a:r>
              <a:rPr lang="en-US" altLang="en-US" sz="1100" i="1" kern="0" dirty="0">
                <a:latin typeface="Calibri" panose="020F0502020204030204" pitchFamily="34" charset="0"/>
              </a:rPr>
              <a:t>; </a:t>
            </a:r>
            <a:r>
              <a:rPr lang="en-US" altLang="en-US" sz="1100" b="1" u="sng" kern="0" dirty="0">
                <a:latin typeface="Calibri" panose="020F0502020204030204" pitchFamily="34" charset="0"/>
              </a:rPr>
              <a:t>Carlos Juiz, </a:t>
            </a:r>
            <a:r>
              <a:rPr lang="en-US" altLang="en-US" sz="1100" i="1" kern="0" dirty="0">
                <a:latin typeface="Calibri" panose="020F0502020204030204" pitchFamily="34" charset="0"/>
                <a:hlinkClick r:id="rId3"/>
              </a:rPr>
              <a:t>cjuiz@uib.es</a:t>
            </a:r>
            <a:r>
              <a:rPr lang="en-US" altLang="en-US" sz="1100" i="1" kern="0" dirty="0">
                <a:latin typeface="Calibri" panose="020F0502020204030204" pitchFamily="34" charset="0"/>
              </a:rPr>
              <a:t>; </a:t>
            </a:r>
            <a:r>
              <a:rPr lang="en-US" altLang="en-US" sz="1100" i="1" kern="0" dirty="0">
                <a:latin typeface="Calibri" panose="020F0502020204030204" pitchFamily="34" charset="0"/>
                <a:hlinkClick r:id="rId4"/>
              </a:rPr>
              <a:t>vpeureka@turistec.org</a:t>
            </a:r>
            <a:endParaRPr lang="en-US" altLang="en-US" sz="1100" i="1" kern="0" dirty="0">
              <a:latin typeface="Calibri" panose="020F0502020204030204" pitchFamily="34" charset="0"/>
            </a:endParaRPr>
          </a:p>
          <a:p>
            <a:pPr algn="r"/>
            <a:r>
              <a:rPr lang="en-US" altLang="en-US" sz="1100" b="1" u="sng" kern="0" dirty="0" smtClean="0">
                <a:latin typeface="Calibri" panose="020F0502020204030204" pitchFamily="34" charset="0"/>
              </a:rPr>
              <a:t> </a:t>
            </a:r>
            <a:r>
              <a:rPr lang="en-US" altLang="en-US" sz="1100" i="1" kern="0" dirty="0" smtClean="0">
                <a:latin typeface="Calibri" panose="020F0502020204030204" pitchFamily="34" charset="0"/>
              </a:rPr>
              <a:t> </a:t>
            </a:r>
            <a:endParaRPr lang="en-US" altLang="en-US" sz="1100" i="1" kern="0" dirty="0">
              <a:latin typeface="Calibri" panose="020F050202020403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9653" y="5912472"/>
            <a:ext cx="1912067" cy="94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5116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</a:rPr>
              <a:t>Contact</a:t>
            </a:r>
            <a:r>
              <a:rPr lang="en-GB" dirty="0" smtClean="0">
                <a:latin typeface="Colonna MT" panose="04020805060202030203" pitchFamily="82" charset="0"/>
              </a:rPr>
              <a:t> </a:t>
            </a:r>
            <a:r>
              <a:rPr lang="en-GB" dirty="0" smtClean="0">
                <a:latin typeface="Calibri" panose="020F0502020204030204" pitchFamily="34" charset="0"/>
              </a:rPr>
              <a:t>Info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475656" y="1948979"/>
            <a:ext cx="597666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 dirty="0" smtClean="0">
                <a:latin typeface="Calibri" panose="020F0502020204030204" pitchFamily="34" charset="0"/>
              </a:rPr>
              <a:t>For more information and for interest to participate please contact:</a:t>
            </a:r>
          </a:p>
          <a:p>
            <a:pPr algn="r"/>
            <a:endParaRPr lang="ru-RU" altLang="en-US" sz="1400" b="1" u="sng" kern="0" dirty="0" smtClean="0">
              <a:latin typeface="Calibri" panose="020F0502020204030204" pitchFamily="34" charset="0"/>
            </a:endParaRPr>
          </a:p>
          <a:p>
            <a:pPr algn="r"/>
            <a:endParaRPr lang="en-US" altLang="en-US" sz="1400" b="1" u="sng" kern="0" dirty="0" smtClean="0">
              <a:latin typeface="Calibri" panose="020F0502020204030204" pitchFamily="34" charset="0"/>
            </a:endParaRPr>
          </a:p>
          <a:p>
            <a:pPr algn="r"/>
            <a:r>
              <a:rPr lang="en-US" altLang="en-US" sz="1400" b="1" u="sng" kern="0" dirty="0" smtClean="0">
                <a:latin typeface="Calibri" panose="020F0502020204030204" pitchFamily="34" charset="0"/>
              </a:rPr>
              <a:t>Carlos </a:t>
            </a:r>
            <a:r>
              <a:rPr lang="en-US" altLang="en-US" sz="1400" b="1" u="sng" kern="0" dirty="0">
                <a:latin typeface="Calibri" panose="020F0502020204030204" pitchFamily="34" charset="0"/>
              </a:rPr>
              <a:t>Juiz</a:t>
            </a:r>
            <a:r>
              <a:rPr lang="en-US" altLang="en-US" sz="1400" i="1" kern="0" dirty="0">
                <a:latin typeface="Calibri" panose="020F0502020204030204" pitchFamily="34" charset="0"/>
              </a:rPr>
              <a:t>, </a:t>
            </a:r>
          </a:p>
          <a:p>
            <a:pPr algn="r"/>
            <a:r>
              <a:rPr lang="en-US" altLang="en-US" sz="1400" i="1" kern="0" dirty="0">
                <a:latin typeface="Calibri" panose="020F0502020204030204" pitchFamily="34" charset="0"/>
              </a:rPr>
              <a:t>Vice-President of Turistec for EUREKATOURISM+                                                 </a:t>
            </a:r>
          </a:p>
          <a:p>
            <a:pPr algn="r"/>
            <a:r>
              <a:rPr lang="en-US" altLang="en-US" sz="1400" i="1" kern="0" dirty="0">
                <a:latin typeface="Calibri" panose="020F0502020204030204" pitchFamily="34" charset="0"/>
                <a:hlinkClick r:id="rId2"/>
              </a:rPr>
              <a:t>cjuiz@uib.es</a:t>
            </a:r>
            <a:r>
              <a:rPr lang="en-US" altLang="en-US" sz="1400" i="1" kern="0" dirty="0">
                <a:latin typeface="Calibri" panose="020F0502020204030204" pitchFamily="34" charset="0"/>
              </a:rPr>
              <a:t>; </a:t>
            </a:r>
            <a:r>
              <a:rPr lang="en-US" altLang="en-US" sz="1400" i="1" kern="0" dirty="0">
                <a:latin typeface="Calibri" panose="020F0502020204030204" pitchFamily="34" charset="0"/>
                <a:hlinkClick r:id="rId3"/>
              </a:rPr>
              <a:t>vpeureka@turistec.org</a:t>
            </a:r>
            <a:endParaRPr lang="en-US" altLang="en-US" sz="1400" i="1" kern="0" dirty="0">
              <a:latin typeface="Calibri" panose="020F0502020204030204" pitchFamily="34" charset="0"/>
            </a:endParaRPr>
          </a:p>
          <a:p>
            <a:pPr algn="r"/>
            <a:endParaRPr lang="en-US" altLang="en-US" sz="1400" b="1" u="sng" kern="0" dirty="0" smtClean="0">
              <a:latin typeface="Calibri" panose="020F0502020204030204" pitchFamily="34" charset="0"/>
            </a:endParaRPr>
          </a:p>
          <a:p>
            <a:pPr algn="r"/>
            <a:endParaRPr lang="en-US" altLang="en-US" sz="1400" b="1" u="sng" kern="0" dirty="0">
              <a:latin typeface="Calibri" panose="020F0502020204030204" pitchFamily="34" charset="0"/>
            </a:endParaRPr>
          </a:p>
          <a:p>
            <a:pPr algn="r"/>
            <a:endParaRPr lang="en-US" altLang="en-US" sz="1400" b="1" u="sng" kern="0" dirty="0" smtClean="0">
              <a:latin typeface="Calibri" panose="020F0502020204030204" pitchFamily="34" charset="0"/>
            </a:endParaRPr>
          </a:p>
          <a:p>
            <a:pPr algn="r"/>
            <a:r>
              <a:rPr lang="en-US" altLang="en-US" sz="1400" b="1" u="sng" kern="0" dirty="0" smtClean="0">
                <a:latin typeface="Calibri" panose="020F0502020204030204" pitchFamily="34" charset="0"/>
              </a:rPr>
              <a:t>Elena </a:t>
            </a:r>
            <a:r>
              <a:rPr lang="en-US" altLang="en-US" sz="1400" b="1" u="sng" kern="0" dirty="0">
                <a:latin typeface="Calibri" panose="020F0502020204030204" pitchFamily="34" charset="0"/>
              </a:rPr>
              <a:t>Villa</a:t>
            </a:r>
            <a:r>
              <a:rPr lang="en-US" altLang="en-US" sz="1400" i="1" kern="0" dirty="0">
                <a:latin typeface="Calibri" panose="020F0502020204030204" pitchFamily="34" charset="0"/>
              </a:rPr>
              <a:t>, </a:t>
            </a:r>
            <a:endParaRPr lang="en-US" altLang="en-US" sz="1400" i="1" kern="0" dirty="0" smtClean="0">
              <a:latin typeface="Calibri" panose="020F0502020204030204" pitchFamily="34" charset="0"/>
            </a:endParaRPr>
          </a:p>
          <a:p>
            <a:pPr algn="r"/>
            <a:r>
              <a:rPr lang="en-US" altLang="en-US" sz="1400" i="1" kern="0" dirty="0" smtClean="0">
                <a:latin typeface="Calibri" panose="020F0502020204030204" pitchFamily="34" charset="0"/>
              </a:rPr>
              <a:t>CEO </a:t>
            </a:r>
            <a:r>
              <a:rPr lang="en-US" altLang="en-US" sz="1400" i="1" kern="0" dirty="0">
                <a:latin typeface="Calibri" panose="020F0502020204030204" pitchFamily="34" charset="0"/>
              </a:rPr>
              <a:t>of </a:t>
            </a:r>
            <a:r>
              <a:rPr lang="en-US" altLang="en-US" sz="1400" i="1" kern="0" dirty="0" smtClean="0">
                <a:latin typeface="Calibri" panose="020F0502020204030204" pitchFamily="34" charset="0"/>
              </a:rPr>
              <a:t>Turistec </a:t>
            </a:r>
            <a:r>
              <a:rPr lang="en-US" altLang="en-US" sz="1400" i="1" kern="0" dirty="0">
                <a:latin typeface="Calibri" panose="020F0502020204030204" pitchFamily="34" charset="0"/>
              </a:rPr>
              <a:t>and Head of EUREKATOURISM</a:t>
            </a:r>
            <a:r>
              <a:rPr lang="en-US" altLang="en-US" sz="1400" i="1" kern="0" dirty="0" smtClean="0">
                <a:latin typeface="Calibri" panose="020F0502020204030204" pitchFamily="34" charset="0"/>
              </a:rPr>
              <a:t>+</a:t>
            </a:r>
          </a:p>
          <a:p>
            <a:pPr algn="r"/>
            <a:r>
              <a:rPr lang="en-US" altLang="en-US" sz="1400" i="1" kern="0" dirty="0" smtClean="0">
                <a:latin typeface="Calibri" panose="020F0502020204030204" pitchFamily="34" charset="0"/>
                <a:hlinkClick r:id="rId4"/>
              </a:rPr>
              <a:t>directora@turistec.org</a:t>
            </a:r>
            <a:endParaRPr lang="en-US" altLang="en-US" sz="1400" i="1" kern="0" dirty="0" smtClean="0">
              <a:latin typeface="Calibri" panose="020F0502020204030204" pitchFamily="34" charset="0"/>
            </a:endParaRPr>
          </a:p>
          <a:p>
            <a:pPr algn="r"/>
            <a:r>
              <a:rPr lang="en-US" altLang="en-US" sz="1400" i="1" kern="0" dirty="0" smtClean="0">
                <a:latin typeface="Calibri" panose="020F0502020204030204" pitchFamily="34" charset="0"/>
              </a:rPr>
              <a:t>+34 </a:t>
            </a:r>
            <a:r>
              <a:rPr lang="es-ES" sz="1400" dirty="0">
                <a:latin typeface="Calibri" panose="020F0502020204030204" pitchFamily="34" charset="0"/>
              </a:rPr>
              <a:t>971 104 </a:t>
            </a:r>
            <a:r>
              <a:rPr lang="es-ES" sz="1400" dirty="0" smtClean="0">
                <a:latin typeface="Calibri" panose="020F0502020204030204" pitchFamily="34" charset="0"/>
              </a:rPr>
              <a:t>199</a:t>
            </a:r>
          </a:p>
          <a:p>
            <a:pPr algn="r"/>
            <a:r>
              <a:rPr lang="en-US" altLang="en-US" sz="1400" i="1" kern="0" dirty="0">
                <a:latin typeface="Calibri" panose="020F0502020204030204" pitchFamily="34" charset="0"/>
                <a:hlinkClick r:id="rId5"/>
              </a:rPr>
              <a:t>http://</a:t>
            </a:r>
            <a:r>
              <a:rPr lang="en-US" altLang="en-US" sz="1400" i="1" kern="0" dirty="0" smtClean="0">
                <a:latin typeface="Calibri" panose="020F0502020204030204" pitchFamily="34" charset="0"/>
                <a:hlinkClick r:id="rId5"/>
              </a:rPr>
              <a:t>turistec.org</a:t>
            </a:r>
            <a:r>
              <a:rPr lang="en-US" altLang="en-US" sz="1400" i="1" kern="0" dirty="0" smtClean="0">
                <a:latin typeface="Calibri" panose="020F0502020204030204" pitchFamily="34" charset="0"/>
              </a:rPr>
              <a:t> </a:t>
            </a:r>
            <a:endParaRPr lang="en-US" altLang="en-US" sz="1400" i="1" kern="0" dirty="0">
              <a:latin typeface="Calibri" panose="020F0502020204030204" pitchFamily="34" charset="0"/>
            </a:endParaRPr>
          </a:p>
          <a:p>
            <a:pPr algn="r"/>
            <a:endParaRPr lang="ru-RU" altLang="en-US" sz="1400" b="1" u="sng" kern="0" dirty="0" smtClean="0">
              <a:latin typeface="Calibri" panose="020F0502020204030204" pitchFamily="34" charset="0"/>
            </a:endParaRPr>
          </a:p>
          <a:p>
            <a:pPr algn="r"/>
            <a:endParaRPr lang="ru-RU" altLang="en-US" sz="1400" b="1" u="sng" kern="0" dirty="0">
              <a:latin typeface="Calibri" panose="020F0502020204030204" pitchFamily="34" charset="0"/>
            </a:endParaRPr>
          </a:p>
          <a:p>
            <a:pPr algn="r"/>
            <a:r>
              <a:rPr lang="en-US" altLang="en-US" sz="1400" i="1" kern="0" dirty="0" smtClean="0">
                <a:latin typeface="Calibri" panose="020F0502020204030204" pitchFamily="34" charset="0"/>
              </a:rPr>
              <a:t> </a:t>
            </a:r>
            <a:endParaRPr lang="en-US" altLang="en-US" sz="1400" i="1" kern="0" dirty="0">
              <a:latin typeface="Calibri" panose="020F0502020204030204" pitchFamily="34" charset="0"/>
            </a:endParaRPr>
          </a:p>
          <a:p>
            <a:endParaRPr lang="en-GB" sz="1800" dirty="0" smtClean="0">
              <a:solidFill>
                <a:srgbClr val="00B0F0"/>
              </a:solidFill>
            </a:endParaRPr>
          </a:p>
          <a:p>
            <a:r>
              <a:rPr lang="en-GB" sz="1800" dirty="0" smtClean="0">
                <a:solidFill>
                  <a:srgbClr val="00B0F0"/>
                </a:solidFill>
              </a:rPr>
              <a:t>		</a:t>
            </a:r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</p:txBody>
      </p:sp>
      <p:sp>
        <p:nvSpPr>
          <p:cNvPr id="6" name="Rectangle 5"/>
          <p:cNvSpPr/>
          <p:nvPr/>
        </p:nvSpPr>
        <p:spPr>
          <a:xfrm>
            <a:off x="-180528" y="6623774"/>
            <a:ext cx="840668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en-US" sz="1100" b="1" u="sng" kern="0" dirty="0" smtClean="0">
                <a:latin typeface="Calibri" panose="020F0502020204030204" pitchFamily="34" charset="0"/>
              </a:rPr>
              <a:t>Elena Villa</a:t>
            </a:r>
            <a:r>
              <a:rPr lang="en-US" altLang="en-US" sz="1100" i="1" kern="0" dirty="0" smtClean="0">
                <a:latin typeface="Calibri" panose="020F0502020204030204" pitchFamily="34" charset="0"/>
              </a:rPr>
              <a:t>,</a:t>
            </a:r>
            <a:r>
              <a:rPr lang="ru-RU" altLang="en-US" sz="1100" i="1" kern="0" dirty="0" smtClean="0">
                <a:latin typeface="Calibri" panose="020F0502020204030204" pitchFamily="34" charset="0"/>
              </a:rPr>
              <a:t> </a:t>
            </a:r>
            <a:r>
              <a:rPr lang="en-US" altLang="en-US" sz="1100" i="1" kern="0" dirty="0" smtClean="0">
                <a:latin typeface="Calibri" panose="020F0502020204030204" pitchFamily="34" charset="0"/>
                <a:hlinkClick r:id="rId4"/>
              </a:rPr>
              <a:t>directora@turistec.org</a:t>
            </a:r>
            <a:r>
              <a:rPr lang="en-US" altLang="en-US" sz="1100" i="1" kern="0" dirty="0" smtClean="0">
                <a:latin typeface="Calibri" panose="020F0502020204030204" pitchFamily="34" charset="0"/>
              </a:rPr>
              <a:t>; </a:t>
            </a:r>
            <a:r>
              <a:rPr lang="en-US" altLang="en-US" sz="1100" b="1" u="sng" kern="0" dirty="0">
                <a:latin typeface="Calibri" panose="020F0502020204030204" pitchFamily="34" charset="0"/>
              </a:rPr>
              <a:t>Carlos </a:t>
            </a:r>
            <a:r>
              <a:rPr lang="en-US" altLang="en-US" sz="1100" b="1" u="sng" kern="0" dirty="0" smtClean="0">
                <a:latin typeface="Calibri" panose="020F0502020204030204" pitchFamily="34" charset="0"/>
              </a:rPr>
              <a:t>Juiz, </a:t>
            </a:r>
            <a:r>
              <a:rPr lang="en-US" altLang="en-US" sz="1100" i="1" kern="0" dirty="0">
                <a:latin typeface="Calibri" panose="020F0502020204030204" pitchFamily="34" charset="0"/>
                <a:hlinkClick r:id="rId2"/>
              </a:rPr>
              <a:t>cjuiz@uib.es</a:t>
            </a:r>
            <a:r>
              <a:rPr lang="en-US" altLang="en-US" sz="1100" i="1" kern="0" dirty="0">
                <a:latin typeface="Calibri" panose="020F0502020204030204" pitchFamily="34" charset="0"/>
              </a:rPr>
              <a:t>; </a:t>
            </a:r>
            <a:r>
              <a:rPr lang="en-US" altLang="en-US" sz="1100" i="1" kern="0" dirty="0" smtClean="0">
                <a:latin typeface="Calibri" panose="020F0502020204030204" pitchFamily="34" charset="0"/>
                <a:hlinkClick r:id="rId3"/>
              </a:rPr>
              <a:t>vpeureka@turistec.org</a:t>
            </a:r>
            <a:r>
              <a:rPr lang="en-US" altLang="en-US" sz="1100" b="1" u="sng" kern="0" dirty="0" smtClean="0">
                <a:latin typeface="Calibri" panose="020F0502020204030204" pitchFamily="34" charset="0"/>
              </a:rPr>
              <a:t> </a:t>
            </a:r>
            <a:r>
              <a:rPr lang="en-US" altLang="en-US" sz="1100" i="1" kern="0" dirty="0" smtClean="0">
                <a:latin typeface="Calibri" panose="020F0502020204030204" pitchFamily="34" charset="0"/>
              </a:rPr>
              <a:t> </a:t>
            </a:r>
            <a:endParaRPr lang="en-US" altLang="en-US" sz="1100" i="1" kern="0" dirty="0">
              <a:latin typeface="Calibri" panose="020F05020202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9653" y="5912472"/>
            <a:ext cx="1912067" cy="945528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782" y="4366912"/>
            <a:ext cx="1244947" cy="1244947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782" y="2880441"/>
            <a:ext cx="1251875" cy="125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3981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ltic-Plus-white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Celtic-Plus-white</Template>
  <TotalTime>0</TotalTime>
  <Words>351</Words>
  <Application>Microsoft Office PowerPoint</Application>
  <PresentationFormat>On-screen Show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Celtic-Plus-white</vt:lpstr>
      <vt:lpstr>Celtic-Plus Event 28-29 April 2016, Stockholm</vt:lpstr>
      <vt:lpstr>Teaser</vt:lpstr>
      <vt:lpstr>Organisation Profile</vt:lpstr>
      <vt:lpstr>Proposal Introduction</vt:lpstr>
      <vt:lpstr>Partners</vt:lpstr>
      <vt:lpstr>Contact Info</vt:lpstr>
    </vt:vector>
  </TitlesOfParts>
  <Company>Eurescom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Plan – RfP Summary</dc:title>
  <dc:creator>Peter Stollenmayer</dc:creator>
  <cp:lastModifiedBy>Peter Herrmann</cp:lastModifiedBy>
  <cp:revision>107</cp:revision>
  <cp:lastPrinted>2014-09-11T12:29:40Z</cp:lastPrinted>
  <dcterms:created xsi:type="dcterms:W3CDTF">2014-06-18T11:29:22Z</dcterms:created>
  <dcterms:modified xsi:type="dcterms:W3CDTF">2016-04-24T19:27:45Z</dcterms:modified>
</cp:coreProperties>
</file>