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Lst>
  <p:notesMasterIdLst>
    <p:notesMasterId r:id="rId16"/>
  </p:notesMasterIdLst>
  <p:handoutMasterIdLst>
    <p:handoutMasterId r:id="rId17"/>
  </p:handoutMasterIdLst>
  <p:sldIdLst>
    <p:sldId id="256" r:id="rId3"/>
    <p:sldId id="278" r:id="rId4"/>
    <p:sldId id="277" r:id="rId5"/>
    <p:sldId id="288" r:id="rId6"/>
    <p:sldId id="289" r:id="rId7"/>
    <p:sldId id="273" r:id="rId8"/>
    <p:sldId id="284" r:id="rId9"/>
    <p:sldId id="285" r:id="rId10"/>
    <p:sldId id="286" r:id="rId11"/>
    <p:sldId id="281" r:id="rId12"/>
    <p:sldId id="282" r:id="rId13"/>
    <p:sldId id="283" r:id="rId14"/>
    <p:sldId id="275" r:id="rId15"/>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BC53E"/>
    <a:srgbClr val="FFCC00"/>
    <a:srgbClr val="5959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showGuides="1">
      <p:cViewPr>
        <p:scale>
          <a:sx n="66" d="100"/>
          <a:sy n="66" d="100"/>
        </p:scale>
        <p:origin x="-864"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18A4433-2CBD-4044-ABC1-0B0561D43206}" type="datetimeFigureOut">
              <a:rPr lang="en-GB" smtClean="0"/>
              <a:pPr/>
              <a:t>09/11/2016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5568B30-1784-4EA2-828F-1011F6E8DA87}" type="slidenum">
              <a:rPr lang="en-GB" smtClean="0"/>
              <a:pPr/>
              <a:t>‹N°›</a:t>
            </a:fld>
            <a:endParaRPr lang="en-GB"/>
          </a:p>
        </p:txBody>
      </p:sp>
    </p:spTree>
    <p:extLst>
      <p:ext uri="{BB962C8B-B14F-4D97-AF65-F5344CB8AC3E}">
        <p14:creationId xmlns="" xmlns:p14="http://schemas.microsoft.com/office/powerpoint/2010/main" val="2254648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126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126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7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127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C2CA66-A9CB-461C-A236-F69D99339ACF}" type="slidenum">
              <a:rPr lang="en-GB" altLang="en-US"/>
              <a:pPr/>
              <a:t>‹N°›</a:t>
            </a:fld>
            <a:endParaRPr lang="en-GB" altLang="en-US"/>
          </a:p>
        </p:txBody>
      </p:sp>
    </p:spTree>
    <p:extLst>
      <p:ext uri="{BB962C8B-B14F-4D97-AF65-F5344CB8AC3E}">
        <p14:creationId xmlns="" xmlns:p14="http://schemas.microsoft.com/office/powerpoint/2010/main" val="41436002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17575" y="744538"/>
            <a:ext cx="4962525" cy="3722687"/>
          </a:xfrm>
          <a:ln/>
        </p:spPr>
      </p:sp>
      <p:sp>
        <p:nvSpPr>
          <p:cNvPr id="28675" name="Rectangle 3"/>
          <p:cNvSpPr>
            <a:spLocks noGrp="1" noChangeArrowheads="1"/>
          </p:cNvSpPr>
          <p:nvPr>
            <p:ph type="body" idx="1"/>
          </p:nvPr>
        </p:nvSpPr>
        <p:spPr>
          <a:noFill/>
          <a:ln w="9525"/>
        </p:spPr>
        <p:txBody>
          <a:bodyPr/>
          <a:lstStyle/>
          <a:p>
            <a:endParaRPr lang="en-GB" dirty="0" smtClean="0"/>
          </a:p>
        </p:txBody>
      </p:sp>
    </p:spTree>
    <p:extLst>
      <p:ext uri="{BB962C8B-B14F-4D97-AF65-F5344CB8AC3E}">
        <p14:creationId xmlns="" xmlns:p14="http://schemas.microsoft.com/office/powerpoint/2010/main" val="304876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endParaRPr lang="en-GB" dirty="0" smtClean="0"/>
          </a:p>
        </p:txBody>
      </p:sp>
    </p:spTree>
    <p:extLst>
      <p:ext uri="{BB962C8B-B14F-4D97-AF65-F5344CB8AC3E}">
        <p14:creationId xmlns="" xmlns:p14="http://schemas.microsoft.com/office/powerpoint/2010/main" val="306477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130429"/>
            <a:ext cx="7772400" cy="1470025"/>
          </a:xfrm>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en-US" altLang="en-US" noProof="0" smtClean="0"/>
              <a:t>Click to edit Master title style</a:t>
            </a:r>
            <a:endParaRPr lang="en-GB" altLang="en-US" noProof="0" smtClean="0"/>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endParaRPr lang="en-GB" altLang="en-US" noProof="0" smtClean="0"/>
          </a:p>
        </p:txBody>
      </p:sp>
      <p:sp>
        <p:nvSpPr>
          <p:cNvPr id="18436" name="Rectangle 4"/>
          <p:cNvSpPr>
            <a:spLocks noGrp="1" noChangeArrowheads="1"/>
          </p:cNvSpPr>
          <p:nvPr>
            <p:ph type="dt" sz="half" idx="2"/>
          </p:nvPr>
        </p:nvSpPr>
        <p:spPr/>
        <p:txBody>
          <a:bodyPr/>
          <a:lstStyle>
            <a:lvl1pPr>
              <a:defRPr/>
            </a:lvl1pPr>
          </a:lstStyle>
          <a:p>
            <a:endParaRPr lang="en-GB" altLang="en-US" dirty="0"/>
          </a:p>
        </p:txBody>
      </p:sp>
      <p:sp>
        <p:nvSpPr>
          <p:cNvPr id="18437" name="Rectangle 5"/>
          <p:cNvSpPr>
            <a:spLocks noGrp="1" noChangeArrowheads="1"/>
          </p:cNvSpPr>
          <p:nvPr>
            <p:ph type="ftr" sz="quarter" idx="3"/>
          </p:nvPr>
        </p:nvSpPr>
        <p:spPr/>
        <p:txBody>
          <a:bodyPr/>
          <a:lstStyle>
            <a:lvl1pPr>
              <a:defRPr/>
            </a:lvl1pPr>
          </a:lstStyle>
          <a:p>
            <a:endParaRPr lang="en-GB" altLang="en-US" dirty="0"/>
          </a:p>
        </p:txBody>
      </p:sp>
      <p:sp>
        <p:nvSpPr>
          <p:cNvPr id="18439" name="Rectangle 7"/>
          <p:cNvSpPr>
            <a:spLocks noGrp="1" noChangeArrowheads="1"/>
          </p:cNvSpPr>
          <p:nvPr>
            <p:ph type="sldNum" sz="quarter" idx="4"/>
          </p:nvPr>
        </p:nvSpPr>
        <p:spPr>
          <a:xfrm>
            <a:off x="6553200" y="6245225"/>
            <a:ext cx="2133600" cy="476250"/>
          </a:xfrm>
        </p:spPr>
        <p:txBody>
          <a:bodyPr/>
          <a:lstStyle>
            <a:lvl1pPr>
              <a:defRPr/>
            </a:lvl1pPr>
          </a:lstStyle>
          <a:p>
            <a:fld id="{17535B04-7FE3-4FE7-936F-780DBED6C7D4}" type="slidenum">
              <a:rPr lang="en-GB" altLang="en-US" smtClean="0"/>
              <a:pPr/>
              <a:t>‹N°›</a:t>
            </a:fld>
            <a:endParaRPr lang="en-GB" alt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667016E-EC09-402D-9B6D-6187AC40653D}" type="slidenum">
              <a:rPr lang="en-GB" altLang="en-US"/>
              <a:pPr/>
              <a:t>‹N°›</a:t>
            </a:fld>
            <a:endParaRPr lang="en-GB" altLang="en-US"/>
          </a:p>
        </p:txBody>
      </p:sp>
    </p:spTree>
    <p:extLst>
      <p:ext uri="{BB962C8B-B14F-4D97-AF65-F5344CB8AC3E}">
        <p14:creationId xmlns="" xmlns:p14="http://schemas.microsoft.com/office/powerpoint/2010/main" val="366523092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188913"/>
            <a:ext cx="2057400"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188913"/>
            <a:ext cx="6019800"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0A367CF-8B21-4334-8669-28CA348CE34B}" type="slidenum">
              <a:rPr lang="en-GB" altLang="en-US"/>
              <a:pPr/>
              <a:t>‹N°›</a:t>
            </a:fld>
            <a:endParaRPr lang="en-GB" altLang="en-US"/>
          </a:p>
        </p:txBody>
      </p:sp>
    </p:spTree>
    <p:extLst>
      <p:ext uri="{BB962C8B-B14F-4D97-AF65-F5344CB8AC3E}">
        <p14:creationId xmlns="" xmlns:p14="http://schemas.microsoft.com/office/powerpoint/2010/main" val="205486813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33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143000" y="990600"/>
            <a:ext cx="3935186" cy="5562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08814" y="990600"/>
            <a:ext cx="3935186" cy="5562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0"/>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2060"/>
          </a:solidFill>
        </p:spPr>
        <p:txBody>
          <a:bodyPr/>
          <a:lstStyle>
            <a:lvl1pPr>
              <a:defRPr>
                <a:solidFill>
                  <a:schemeClr val="bg1">
                    <a:lumMod val="95000"/>
                  </a:schemeClr>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540" y="4406905"/>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540"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143000" y="990600"/>
            <a:ext cx="3935186"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08814" y="990600"/>
            <a:ext cx="3935186"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2" y="1535113"/>
            <a:ext cx="403996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2" y="2174875"/>
            <a:ext cx="403996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481" y="1535113"/>
            <a:ext cx="404132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481" y="2174875"/>
            <a:ext cx="404132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91F1B1E-6AFE-4261-906D-D1191F0F518F}" type="slidenum">
              <a:rPr lang="en-GB" altLang="en-US"/>
              <a:pPr/>
              <a:t>‹N°›</a:t>
            </a:fld>
            <a:endParaRPr lang="en-GB" altLang="en-US"/>
          </a:p>
        </p:txBody>
      </p:sp>
    </p:spTree>
    <p:extLst>
      <p:ext uri="{BB962C8B-B14F-4D97-AF65-F5344CB8AC3E}">
        <p14:creationId xmlns="" xmlns:p14="http://schemas.microsoft.com/office/powerpoint/2010/main" val="6762409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540"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4599" y="273055"/>
            <a:ext cx="511220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3"/>
            <a:ext cx="300854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061"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06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06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553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0" y="0"/>
            <a:ext cx="6727371" cy="6553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33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143000" y="990600"/>
            <a:ext cx="3935186" cy="5562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08814" y="990600"/>
            <a:ext cx="3935186" cy="5562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33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143000" y="990600"/>
            <a:ext cx="3935186" cy="5562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208814" y="990600"/>
            <a:ext cx="3935186" cy="27051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208814" y="3848100"/>
            <a:ext cx="3935186" cy="27051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RE et puces">
    <p:spTree>
      <p:nvGrpSpPr>
        <p:cNvPr id="1" name=""/>
        <p:cNvGrpSpPr/>
        <p:nvPr/>
      </p:nvGrpSpPr>
      <p:grpSpPr>
        <a:xfrm>
          <a:off x="0" y="0"/>
          <a:ext cx="0" cy="0"/>
          <a:chOff x="0" y="0"/>
          <a:chExt cx="0" cy="0"/>
        </a:xfrm>
      </p:grpSpPr>
      <p:sp>
        <p:nvSpPr>
          <p:cNvPr id="2" name="Titre 1"/>
          <p:cNvSpPr>
            <a:spLocks noGrp="1"/>
          </p:cNvSpPr>
          <p:nvPr>
            <p:ph type="title"/>
          </p:nvPr>
        </p:nvSpPr>
        <p:spPr>
          <a:xfrm>
            <a:off x="0" y="516053"/>
            <a:ext cx="9144000" cy="646929"/>
          </a:xfrm>
          <a:prstGeom prst="rect">
            <a:avLst/>
          </a:prstGeom>
        </p:spPr>
        <p:txBody>
          <a:bodyPr/>
          <a:lstStyle>
            <a:lvl1pPr algn="l">
              <a:defRPr lang="en-US" sz="3600" b="0" i="0" kern="1200" dirty="0">
                <a:solidFill>
                  <a:schemeClr val="tx1">
                    <a:lumMod val="65000"/>
                    <a:lumOff val="35000"/>
                  </a:schemeClr>
                </a:solidFill>
                <a:latin typeface="Open Sans Light"/>
                <a:ea typeface="+mn-ea"/>
                <a:cs typeface="Open Sans Light"/>
              </a:defRPr>
            </a:lvl1pPr>
          </a:lstStyle>
          <a:p>
            <a:r>
              <a:rPr lang="fr-FR"/>
              <a:t>Cliquez et modifiez le titre</a:t>
            </a:r>
            <a:endParaRPr lang="en-US" dirty="0"/>
          </a:p>
        </p:txBody>
      </p:sp>
      <p:sp>
        <p:nvSpPr>
          <p:cNvPr id="4" name="Espace réservé du texte 3"/>
          <p:cNvSpPr>
            <a:spLocks noGrp="1"/>
          </p:cNvSpPr>
          <p:nvPr>
            <p:ph type="body" sz="quarter" idx="11"/>
          </p:nvPr>
        </p:nvSpPr>
        <p:spPr>
          <a:xfrm>
            <a:off x="0" y="1182032"/>
            <a:ext cx="9144000" cy="392851"/>
          </a:xfrm>
          <a:prstGeom prst="rect">
            <a:avLst/>
          </a:prstGeom>
        </p:spPr>
        <p:txBody>
          <a:bodyPr/>
          <a:lstStyle>
            <a:lvl1pPr marL="0" indent="0" algn="l" defTabSz="457200" rtl="0" eaLnBrk="1" latinLnBrk="0" hangingPunct="1">
              <a:spcBef>
                <a:spcPct val="0"/>
              </a:spcBef>
              <a:buNone/>
              <a:defRPr lang="fr-FR" sz="2000" b="0" i="0" kern="1200" dirty="0" smtClean="0">
                <a:solidFill>
                  <a:srgbClr val="126A9C"/>
                </a:solidFill>
                <a:latin typeface="Open Sans Light"/>
                <a:ea typeface="+mn-ea"/>
                <a:cs typeface="Open Sans Light"/>
              </a:defRPr>
            </a:lvl1pPr>
            <a:lvl2pPr marL="0" indent="0" algn="l" defTabSz="457200" rtl="0" eaLnBrk="1" latinLnBrk="0" hangingPunct="1">
              <a:spcBef>
                <a:spcPct val="0"/>
              </a:spcBef>
              <a:buNone/>
              <a:defRPr lang="fr-FR" sz="2000" b="0" i="0" kern="1200" dirty="0" smtClean="0">
                <a:solidFill>
                  <a:srgbClr val="126A9C"/>
                </a:solidFill>
                <a:latin typeface="Open Sans Light"/>
                <a:ea typeface="+mn-ea"/>
                <a:cs typeface="Open Sans Light"/>
              </a:defRPr>
            </a:lvl2pPr>
            <a:lvl3pPr marL="0" indent="0" algn="l" defTabSz="457200" rtl="0" eaLnBrk="1" latinLnBrk="0" hangingPunct="1">
              <a:spcBef>
                <a:spcPct val="0"/>
              </a:spcBef>
              <a:buNone/>
              <a:defRPr lang="fr-FR" sz="2000" b="0" i="0" kern="1200" dirty="0" smtClean="0">
                <a:solidFill>
                  <a:srgbClr val="126A9C"/>
                </a:solidFill>
                <a:latin typeface="Open Sans Light"/>
                <a:ea typeface="+mn-ea"/>
                <a:cs typeface="Open Sans Light"/>
              </a:defRPr>
            </a:lvl3pPr>
            <a:lvl4pPr marL="0" indent="0" algn="l" defTabSz="457200" rtl="0" eaLnBrk="1" latinLnBrk="0" hangingPunct="1">
              <a:spcBef>
                <a:spcPct val="0"/>
              </a:spcBef>
              <a:buNone/>
              <a:defRPr lang="fr-FR" sz="2000" b="0" i="0" kern="1200" dirty="0" smtClean="0">
                <a:solidFill>
                  <a:srgbClr val="126A9C"/>
                </a:solidFill>
                <a:latin typeface="Open Sans Light"/>
                <a:ea typeface="+mn-ea"/>
                <a:cs typeface="Open Sans Light"/>
              </a:defRPr>
            </a:lvl4pPr>
            <a:lvl5pPr marL="0" indent="0" algn="l" defTabSz="457200" rtl="0" eaLnBrk="1" latinLnBrk="0" hangingPunct="1">
              <a:spcBef>
                <a:spcPct val="0"/>
              </a:spcBef>
              <a:buNone/>
              <a:defRPr lang="en-US" sz="2000" b="0" i="0" kern="1200" dirty="0">
                <a:solidFill>
                  <a:srgbClr val="126A9C"/>
                </a:solidFill>
                <a:latin typeface="Open Sans Light"/>
                <a:ea typeface="+mn-ea"/>
                <a:cs typeface="Open Sans Light"/>
              </a:defRPr>
            </a:lvl5pPr>
          </a:lstStyle>
          <a:p>
            <a:pPr lvl="0"/>
            <a:r>
              <a:rPr lang="fr-FR"/>
              <a:t>Cliquez pour modifier les styles du texte du masque</a:t>
            </a:r>
          </a:p>
        </p:txBody>
      </p:sp>
      <p:sp>
        <p:nvSpPr>
          <p:cNvPr id="12" name="Espace réservé du contenu 11"/>
          <p:cNvSpPr>
            <a:spLocks noGrp="1"/>
          </p:cNvSpPr>
          <p:nvPr>
            <p:ph sz="quarter" idx="12"/>
          </p:nvPr>
        </p:nvSpPr>
        <p:spPr>
          <a:xfrm>
            <a:off x="180975" y="1844511"/>
            <a:ext cx="8229600" cy="4570413"/>
          </a:xfrm>
          <a:prstGeom prst="rect">
            <a:avLst/>
          </a:prstGeom>
        </p:spPr>
        <p:txBody>
          <a:bodyPr/>
          <a:lstStyle>
            <a:lvl1pPr>
              <a:defRPr sz="18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8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a:defRPr sz="18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a:defRPr sz="18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a:defRPr sz="18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xmlns="" val="330929222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69D0683-8E1E-4FAC-A2B7-129323BED1DE}" type="slidenum">
              <a:rPr lang="en-GB" altLang="en-US"/>
              <a:pPr/>
              <a:t>‹N°›</a:t>
            </a:fld>
            <a:endParaRPr lang="en-GB" altLang="en-US"/>
          </a:p>
        </p:txBody>
      </p:sp>
    </p:spTree>
    <p:extLst>
      <p:ext uri="{BB962C8B-B14F-4D97-AF65-F5344CB8AC3E}">
        <p14:creationId xmlns="" xmlns:p14="http://schemas.microsoft.com/office/powerpoint/2010/main" val="2546195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2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54B39764-904A-4B00-8DD5-C588446B7848}" type="slidenum">
              <a:rPr lang="en-GB" altLang="en-US"/>
              <a:pPr/>
              <a:t>‹N°›</a:t>
            </a:fld>
            <a:endParaRPr lang="en-GB" altLang="en-US"/>
          </a:p>
        </p:txBody>
      </p:sp>
    </p:spTree>
    <p:extLst>
      <p:ext uri="{BB962C8B-B14F-4D97-AF65-F5344CB8AC3E}">
        <p14:creationId xmlns="" xmlns:p14="http://schemas.microsoft.com/office/powerpoint/2010/main" val="27993842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B1A550CC-E884-493F-AD26-80DAE211801A}" type="slidenum">
              <a:rPr lang="en-GB" altLang="en-US"/>
              <a:pPr/>
              <a:t>‹N°›</a:t>
            </a:fld>
            <a:endParaRPr lang="en-GB" altLang="en-US"/>
          </a:p>
        </p:txBody>
      </p:sp>
    </p:spTree>
    <p:extLst>
      <p:ext uri="{BB962C8B-B14F-4D97-AF65-F5344CB8AC3E}">
        <p14:creationId xmlns="" xmlns:p14="http://schemas.microsoft.com/office/powerpoint/2010/main" val="31200551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D40ACC1E-F88D-4399-AD3A-9D953CE30C83}" type="slidenum">
              <a:rPr lang="en-GB" altLang="en-US"/>
              <a:pPr/>
              <a:t>‹N°›</a:t>
            </a:fld>
            <a:endParaRPr lang="en-GB" altLang="en-US"/>
          </a:p>
        </p:txBody>
      </p:sp>
    </p:spTree>
    <p:extLst>
      <p:ext uri="{BB962C8B-B14F-4D97-AF65-F5344CB8AC3E}">
        <p14:creationId xmlns="" xmlns:p14="http://schemas.microsoft.com/office/powerpoint/2010/main" val="231454559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ACAB54CC-E810-46E3-BA81-CDDC90221C83}" type="slidenum">
              <a:rPr lang="en-GB" altLang="en-US"/>
              <a:pPr/>
              <a:t>‹N°›</a:t>
            </a:fld>
            <a:endParaRPr lang="en-GB" altLang="en-US"/>
          </a:p>
        </p:txBody>
      </p:sp>
    </p:spTree>
    <p:extLst>
      <p:ext uri="{BB962C8B-B14F-4D97-AF65-F5344CB8AC3E}">
        <p14:creationId xmlns="" xmlns:p14="http://schemas.microsoft.com/office/powerpoint/2010/main" val="300633166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3CBA8A-51FA-4FB3-AFAE-0FF3ED630A20}" type="slidenum">
              <a:rPr lang="en-GB" altLang="en-US"/>
              <a:pPr/>
              <a:t>‹N°›</a:t>
            </a:fld>
            <a:endParaRPr lang="en-GB" altLang="en-US"/>
          </a:p>
        </p:txBody>
      </p:sp>
    </p:spTree>
    <p:extLst>
      <p:ext uri="{BB962C8B-B14F-4D97-AF65-F5344CB8AC3E}">
        <p14:creationId xmlns="" xmlns:p14="http://schemas.microsoft.com/office/powerpoint/2010/main" val="165254686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B54B031-5DCD-4C84-BDFA-81269EC3AB35}" type="slidenum">
              <a:rPr lang="en-GB" altLang="en-US"/>
              <a:pPr/>
              <a:t>‹N°›</a:t>
            </a:fld>
            <a:endParaRPr lang="en-GB" altLang="en-US"/>
          </a:p>
        </p:txBody>
      </p:sp>
    </p:spTree>
    <p:extLst>
      <p:ext uri="{BB962C8B-B14F-4D97-AF65-F5344CB8AC3E}">
        <p14:creationId xmlns="" xmlns:p14="http://schemas.microsoft.com/office/powerpoint/2010/main" val="16665540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611188" y="1268413"/>
            <a:ext cx="8229600" cy="452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5367" name="Rectangle 7"/>
          <p:cNvSpPr>
            <a:spLocks noChangeArrowheads="1"/>
          </p:cNvSpPr>
          <p:nvPr/>
        </p:nvSpPr>
        <p:spPr bwMode="auto">
          <a:xfrm>
            <a:off x="7451725" y="6584954"/>
            <a:ext cx="1441450" cy="358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r"/>
            <a:fld id="{8BD17547-DBE1-4B99-9EA9-2E3A7F374022}" type="slidenum">
              <a:rPr lang="en-GB" altLang="en-US" sz="1400" b="1">
                <a:solidFill>
                  <a:schemeClr val="bg1"/>
                </a:solidFill>
              </a:rPr>
              <a:pPr algn="r"/>
              <a:t>‹N°›</a:t>
            </a:fld>
            <a:endParaRPr lang="en-GB" altLang="en-US" sz="1400" b="1" dirty="0">
              <a:solidFill>
                <a:schemeClr val="bg1"/>
              </a:solidFill>
            </a:endParaRPr>
          </a:p>
        </p:txBody>
      </p:sp>
      <p:sp>
        <p:nvSpPr>
          <p:cNvPr id="15368" name="Rectangle 8"/>
          <p:cNvSpPr>
            <a:spLocks noGrp="1" noChangeArrowheads="1"/>
          </p:cNvSpPr>
          <p:nvPr>
            <p:ph type="sldNum" sz="quarter" idx="4"/>
          </p:nvPr>
        </p:nvSpPr>
        <p:spPr bwMode="auto">
          <a:xfrm>
            <a:off x="7451725" y="6308729"/>
            <a:ext cx="1441450" cy="358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B8D654AA-748F-4024-9A61-6977FA317985}" type="slidenum">
              <a:rPr lang="en-GB" altLang="en-US"/>
              <a:pPr/>
              <a:t>‹N°›</a:t>
            </a:fld>
            <a:endParaRPr lang="en-GB" altLang="en-US"/>
          </a:p>
        </p:txBody>
      </p:sp>
      <p:sp>
        <p:nvSpPr>
          <p:cNvPr id="15370" name="Rectangle 10"/>
          <p:cNvSpPr>
            <a:spLocks noGrp="1" noChangeArrowheads="1"/>
          </p:cNvSpPr>
          <p:nvPr>
            <p:ph type="title"/>
          </p:nvPr>
        </p:nvSpPr>
        <p:spPr bwMode="auto">
          <a:xfrm>
            <a:off x="611188" y="188913"/>
            <a:ext cx="8229600" cy="868362"/>
          </a:xfrm>
          <a:prstGeom prst="rect">
            <a:avLst/>
          </a:prstGeom>
          <a:noFill/>
          <a:ln>
            <a:noFill/>
          </a:ln>
          <a:effectLst>
            <a:outerShdw dist="28398" dir="3806097" algn="ctr" rotWithShape="0">
              <a:srgbClr val="0000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ransition spd="slow">
    <p:fade/>
  </p:transition>
  <p:hf hdr="0" ftr="0" dt="0"/>
  <p:txStyles>
    <p:title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p:titleStyle>
    <p:bodyStyle>
      <a:lvl1pPr marL="342900" indent="-342900" algn="l" rtl="0" eaLnBrk="1" fontAlgn="base" hangingPunct="1">
        <a:spcBef>
          <a:spcPct val="20000"/>
        </a:spcBef>
        <a:spcAft>
          <a:spcPct val="0"/>
        </a:spcAft>
        <a:buChar char="•"/>
        <a:defRPr sz="3200">
          <a:solidFill>
            <a:srgbClr val="595959"/>
          </a:solidFill>
          <a:latin typeface="+mn-lt"/>
          <a:ea typeface="+mn-ea"/>
          <a:cs typeface="+mn-cs"/>
        </a:defRPr>
      </a:lvl1pPr>
      <a:lvl2pPr marL="742950" indent="-285750" algn="l" rtl="0" eaLnBrk="1" fontAlgn="base" hangingPunct="1">
        <a:spcBef>
          <a:spcPct val="20000"/>
        </a:spcBef>
        <a:spcAft>
          <a:spcPct val="0"/>
        </a:spcAft>
        <a:buChar char="–"/>
        <a:defRPr sz="2800">
          <a:solidFill>
            <a:srgbClr val="595959"/>
          </a:solidFill>
          <a:latin typeface="+mn-lt"/>
        </a:defRPr>
      </a:lvl2pPr>
      <a:lvl3pPr marL="1143000" indent="-228600" algn="l" rtl="0" eaLnBrk="1" fontAlgn="base" hangingPunct="1">
        <a:spcBef>
          <a:spcPct val="20000"/>
        </a:spcBef>
        <a:spcAft>
          <a:spcPct val="0"/>
        </a:spcAft>
        <a:buChar char="•"/>
        <a:defRPr sz="2400">
          <a:solidFill>
            <a:srgbClr val="595959"/>
          </a:solidFill>
          <a:latin typeface="+mn-lt"/>
        </a:defRPr>
      </a:lvl3pPr>
      <a:lvl4pPr marL="1600200" indent="-228600" algn="l" rtl="0" eaLnBrk="1" fontAlgn="base" hangingPunct="1">
        <a:spcBef>
          <a:spcPct val="20000"/>
        </a:spcBef>
        <a:spcAft>
          <a:spcPct val="0"/>
        </a:spcAft>
        <a:buChar char="–"/>
        <a:defRPr sz="2000">
          <a:solidFill>
            <a:srgbClr val="595959"/>
          </a:solidFill>
          <a:latin typeface="+mn-lt"/>
        </a:defRPr>
      </a:lvl4pPr>
      <a:lvl5pPr marL="2057400" indent="-228600" algn="l" rtl="0" eaLnBrk="1" fontAlgn="base" hangingPunct="1">
        <a:spcBef>
          <a:spcPct val="20000"/>
        </a:spcBef>
        <a:spcAft>
          <a:spcPct val="0"/>
        </a:spcAft>
        <a:buChar char="»"/>
        <a:defRPr sz="2000">
          <a:solidFill>
            <a:srgbClr val="595959"/>
          </a:solidFill>
          <a:latin typeface="+mn-lt"/>
        </a:defRPr>
      </a:lvl5pPr>
      <a:lvl6pPr marL="2514600" indent="-228600" algn="l" rtl="0" eaLnBrk="1" fontAlgn="base" hangingPunct="1">
        <a:spcBef>
          <a:spcPct val="20000"/>
        </a:spcBef>
        <a:spcAft>
          <a:spcPct val="0"/>
        </a:spcAft>
        <a:buChar char="»"/>
        <a:defRPr sz="2000">
          <a:solidFill>
            <a:srgbClr val="595959"/>
          </a:solidFill>
          <a:latin typeface="+mn-lt"/>
        </a:defRPr>
      </a:lvl6pPr>
      <a:lvl7pPr marL="2971800" indent="-228600" algn="l" rtl="0" eaLnBrk="1" fontAlgn="base" hangingPunct="1">
        <a:spcBef>
          <a:spcPct val="20000"/>
        </a:spcBef>
        <a:spcAft>
          <a:spcPct val="0"/>
        </a:spcAft>
        <a:buChar char="»"/>
        <a:defRPr sz="2000">
          <a:solidFill>
            <a:srgbClr val="595959"/>
          </a:solidFill>
          <a:latin typeface="+mn-lt"/>
        </a:defRPr>
      </a:lvl7pPr>
      <a:lvl8pPr marL="3429000" indent="-228600" algn="l" rtl="0" eaLnBrk="1" fontAlgn="base" hangingPunct="1">
        <a:spcBef>
          <a:spcPct val="20000"/>
        </a:spcBef>
        <a:spcAft>
          <a:spcPct val="0"/>
        </a:spcAft>
        <a:buChar char="»"/>
        <a:defRPr sz="2000">
          <a:solidFill>
            <a:srgbClr val="595959"/>
          </a:solidFill>
          <a:latin typeface="+mn-lt"/>
        </a:defRPr>
      </a:lvl8pPr>
      <a:lvl9pPr marL="3886200" indent="-228600" algn="l" rtl="0" eaLnBrk="1" fontAlgn="base" hangingPunct="1">
        <a:spcBef>
          <a:spcPct val="20000"/>
        </a:spcBef>
        <a:spcAft>
          <a:spcPct val="0"/>
        </a:spcAft>
        <a:buChar char="»"/>
        <a:defRPr sz="2000">
          <a:solidFill>
            <a:srgbClr val="5959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0" y="0"/>
            <a:ext cx="9144000" cy="1003300"/>
          </a:xfrm>
          <a:prstGeom prst="rect">
            <a:avLst/>
          </a:prstGeom>
          <a:solidFill>
            <a:srgbClr val="002060"/>
          </a:solidFill>
          <a:ln w="12700">
            <a:noFill/>
            <a:miter lim="800000"/>
            <a:headEnd/>
            <a:tailEnd/>
          </a:ln>
        </p:spPr>
        <p:txBody>
          <a:bodyPr vert="horz" wrap="square" lIns="97085" tIns="47690" rIns="97085" bIns="47690" numCol="1" anchor="ctr" anchorCtr="0" compatLnSpc="1">
            <a:prstTxWarp prst="textNoShape">
              <a:avLst/>
            </a:prstTxWarp>
          </a:bodyPr>
          <a:lstStyle/>
          <a:p>
            <a:pPr lvl="0"/>
            <a:r>
              <a:rPr lang="fr-FR" dirty="0" smtClean="0"/>
              <a:t>Cliquez pour modifier le style de titre du masque</a:t>
            </a:r>
          </a:p>
        </p:txBody>
      </p:sp>
      <p:sp>
        <p:nvSpPr>
          <p:cNvPr id="1030" name="Rectangle 3"/>
          <p:cNvSpPr>
            <a:spLocks noGrp="1" noChangeArrowheads="1"/>
          </p:cNvSpPr>
          <p:nvPr>
            <p:ph type="body" idx="1"/>
          </p:nvPr>
        </p:nvSpPr>
        <p:spPr bwMode="auto">
          <a:xfrm>
            <a:off x="0" y="990600"/>
            <a:ext cx="9144000" cy="5562600"/>
          </a:xfrm>
          <a:prstGeom prst="rect">
            <a:avLst/>
          </a:prstGeom>
          <a:noFill/>
          <a:ln w="12700">
            <a:noFill/>
            <a:miter lim="800000"/>
            <a:headEnd/>
            <a:tailEnd/>
          </a:ln>
        </p:spPr>
        <p:txBody>
          <a:bodyPr vert="horz" wrap="square" lIns="97085" tIns="47690" rIns="97085" bIns="47690" numCol="1" anchor="t" anchorCtr="0" compatLnSpc="1">
            <a:prstTxWarp prst="textNoShape">
              <a:avLst/>
            </a:prstTxWarp>
          </a:bodyPr>
          <a:lstStyle/>
          <a:p>
            <a:pPr lvl="0"/>
            <a:r>
              <a:rPr lang="fr-FR" dirty="0" smtClean="0"/>
              <a:t>Cliquez pour modifier les styles de texte du masque</a:t>
            </a:r>
          </a:p>
          <a:p>
            <a:pPr lvl="1"/>
            <a:r>
              <a:rPr lang="fr-FR" dirty="0" smtClean="0"/>
              <a:t>Second niveau</a:t>
            </a:r>
          </a:p>
          <a:p>
            <a:pPr lvl="2"/>
            <a:r>
              <a:rPr lang="fr-FR" dirty="0" smtClean="0"/>
              <a:t>Troisième niveau</a:t>
            </a:r>
          </a:p>
          <a:p>
            <a:pPr lvl="3"/>
            <a:r>
              <a:rPr lang="fr-FR" dirty="0" smtClean="0"/>
              <a:t>Quatrième niveau</a:t>
            </a:r>
          </a:p>
          <a:p>
            <a:pPr lvl="4"/>
            <a:r>
              <a:rPr lang="fr-FR" dirty="0" smtClean="0"/>
              <a:t>Cinquième niveau</a:t>
            </a:r>
          </a:p>
        </p:txBody>
      </p:sp>
      <p:sp>
        <p:nvSpPr>
          <p:cNvPr id="14" name="Rectangle 17"/>
          <p:cNvSpPr>
            <a:spLocks noChangeArrowheads="1"/>
          </p:cNvSpPr>
          <p:nvPr userDrawn="1"/>
        </p:nvSpPr>
        <p:spPr bwMode="auto">
          <a:xfrm>
            <a:off x="0" y="6553200"/>
            <a:ext cx="8077200" cy="304800"/>
          </a:xfrm>
          <a:prstGeom prst="rect">
            <a:avLst/>
          </a:prstGeom>
          <a:solidFill>
            <a:schemeClr val="bg1">
              <a:lumMod val="75000"/>
            </a:schemeClr>
          </a:solidFill>
          <a:ln w="12700">
            <a:noFill/>
            <a:miter lim="800000"/>
            <a:headEnd/>
            <a:tailEnd/>
          </a:ln>
          <a:effectLst/>
        </p:spPr>
        <p:txBody>
          <a:bodyPr wrap="none" anchor="ctr"/>
          <a:lstStyle/>
          <a:p>
            <a:pPr>
              <a:defRPr/>
            </a:pPr>
            <a:endParaRPr lang="fr-FR"/>
          </a:p>
        </p:txBody>
      </p:sp>
      <p:sp>
        <p:nvSpPr>
          <p:cNvPr id="15" name="Rectangle 18"/>
          <p:cNvSpPr>
            <a:spLocks noChangeArrowheads="1"/>
          </p:cNvSpPr>
          <p:nvPr userDrawn="1"/>
        </p:nvSpPr>
        <p:spPr bwMode="auto">
          <a:xfrm>
            <a:off x="8077200" y="6553200"/>
            <a:ext cx="1066800" cy="304800"/>
          </a:xfrm>
          <a:prstGeom prst="rect">
            <a:avLst/>
          </a:prstGeom>
          <a:solidFill>
            <a:schemeClr val="bg2">
              <a:lumMod val="40000"/>
              <a:lumOff val="60000"/>
            </a:schemeClr>
          </a:solidFill>
          <a:ln w="12700">
            <a:noFill/>
            <a:miter lim="800000"/>
            <a:headEnd/>
            <a:tailEnd/>
          </a:ln>
          <a:effectLst/>
        </p:spPr>
        <p:txBody>
          <a:bodyPr wrap="none" anchor="ctr"/>
          <a:lstStyle/>
          <a:p>
            <a:pPr>
              <a:defRPr/>
            </a:pPr>
            <a:endParaRPr lang="fr-FR"/>
          </a:p>
        </p:txBody>
      </p:sp>
      <p:sp>
        <p:nvSpPr>
          <p:cNvPr id="16" name="Rectangle 5"/>
          <p:cNvSpPr>
            <a:spLocks noChangeArrowheads="1"/>
          </p:cNvSpPr>
          <p:nvPr userDrawn="1"/>
        </p:nvSpPr>
        <p:spPr bwMode="auto">
          <a:xfrm>
            <a:off x="76201" y="6556375"/>
            <a:ext cx="2493170" cy="327144"/>
          </a:xfrm>
          <a:prstGeom prst="rect">
            <a:avLst/>
          </a:prstGeom>
          <a:noFill/>
          <a:ln w="12700">
            <a:noFill/>
            <a:miter lim="800000"/>
            <a:headEnd/>
            <a:tailEnd/>
          </a:ln>
          <a:effectLst/>
        </p:spPr>
        <p:txBody>
          <a:bodyPr wrap="none" lIns="97085" tIns="47690" rIns="97085" bIns="47690">
            <a:spAutoFit/>
          </a:bodyPr>
          <a:lstStyle/>
          <a:p>
            <a:pPr defTabSz="817563">
              <a:defRPr/>
            </a:pPr>
            <a:r>
              <a:rPr lang="fr-FR" sz="1500" b="1"/>
              <a:t>Benchmark &amp; Consulting</a:t>
            </a:r>
            <a:endParaRPr lang="fr-FR" sz="1300" b="1"/>
          </a:p>
        </p:txBody>
      </p:sp>
      <p:sp>
        <p:nvSpPr>
          <p:cNvPr id="17" name="Rectangle 8"/>
          <p:cNvSpPr>
            <a:spLocks noChangeArrowheads="1"/>
          </p:cNvSpPr>
          <p:nvPr userDrawn="1"/>
        </p:nvSpPr>
        <p:spPr bwMode="auto">
          <a:xfrm>
            <a:off x="4648200" y="6586541"/>
            <a:ext cx="440871" cy="496421"/>
          </a:xfrm>
          <a:prstGeom prst="rect">
            <a:avLst/>
          </a:prstGeom>
          <a:noFill/>
          <a:ln w="12700">
            <a:noFill/>
            <a:miter lim="800000"/>
            <a:headEnd/>
            <a:tailEnd/>
          </a:ln>
          <a:effectLst/>
        </p:spPr>
        <p:txBody>
          <a:bodyPr lIns="97085" tIns="47690" rIns="97085" bIns="47690">
            <a:spAutoFit/>
          </a:bodyPr>
          <a:lstStyle/>
          <a:p>
            <a:pPr defTabSz="981075">
              <a:defRPr/>
            </a:pPr>
            <a:fld id="{875EF3A9-1017-45CA-991D-C22396D5A081}" type="slidenum">
              <a:rPr lang="fr-FR" sz="1300" b="1"/>
              <a:pPr defTabSz="981075">
                <a:defRPr/>
              </a:pPr>
              <a:t>‹N°›</a:t>
            </a:fld>
            <a:endParaRPr lang="fr-FR" sz="1300" b="1"/>
          </a:p>
        </p:txBody>
      </p:sp>
      <p:sp>
        <p:nvSpPr>
          <p:cNvPr id="19" name="Text Box 10"/>
          <p:cNvSpPr txBox="1">
            <a:spLocks noChangeArrowheads="1"/>
          </p:cNvSpPr>
          <p:nvPr/>
        </p:nvSpPr>
        <p:spPr bwMode="auto">
          <a:xfrm>
            <a:off x="8077202" y="6550329"/>
            <a:ext cx="1177307" cy="329896"/>
          </a:xfrm>
          <a:prstGeom prst="rect">
            <a:avLst/>
          </a:prstGeom>
          <a:noFill/>
          <a:ln w="12700">
            <a:noFill/>
            <a:miter lim="800000"/>
            <a:headEnd/>
            <a:tailEnd/>
          </a:ln>
          <a:effectLst/>
        </p:spPr>
        <p:txBody>
          <a:bodyPr wrap="none" lIns="98106" tIns="49053" rIns="98106" bIns="49053">
            <a:spAutoFit/>
          </a:bodyPr>
          <a:lstStyle/>
          <a:p>
            <a:pPr defTabSz="981075">
              <a:defRPr/>
            </a:pPr>
            <a:r>
              <a:rPr lang="fr-FR" sz="1500" b="1" dirty="0" smtClean="0">
                <a:effectLst>
                  <a:outerShdw blurRad="38100" dist="38100" dir="2700000" algn="tl">
                    <a:srgbClr val="C0C0C0"/>
                  </a:outerShdw>
                </a:effectLst>
              </a:rPr>
              <a:t>Titan/Kane</a:t>
            </a:r>
            <a:endParaRPr lang="fr-FR" sz="1500" b="1" dirty="0">
              <a:effectLst>
                <a:outerShdw blurRad="38100" dist="38100" dir="2700000" algn="tl">
                  <a:srgbClr val="C0C0C0"/>
                </a:outerShdw>
              </a:effectLst>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iming>
    <p:tnLst>
      <p:par>
        <p:cTn id="1" dur="indefinite" restart="never" nodeType="tmRoot"/>
      </p:par>
    </p:tnLst>
  </p:timing>
  <p:txStyles>
    <p:titleStyle>
      <a:lvl1pPr algn="l" defTabSz="817563" rtl="0" eaLnBrk="0" fontAlgn="base" hangingPunct="0">
        <a:spcBef>
          <a:spcPct val="0"/>
        </a:spcBef>
        <a:spcAft>
          <a:spcPct val="0"/>
        </a:spcAft>
        <a:defRPr lang="fr-FR" sz="2600" dirty="0" smtClean="0">
          <a:solidFill>
            <a:schemeClr val="bg1">
              <a:lumMod val="95000"/>
            </a:schemeClr>
          </a:solidFill>
          <a:latin typeface="+mj-lt"/>
          <a:ea typeface="+mj-ea"/>
          <a:cs typeface="+mj-cs"/>
        </a:defRPr>
      </a:lvl1pPr>
      <a:lvl2pPr algn="l" defTabSz="817563" rtl="0" eaLnBrk="0" fontAlgn="base" hangingPunct="0">
        <a:spcBef>
          <a:spcPct val="0"/>
        </a:spcBef>
        <a:spcAft>
          <a:spcPct val="0"/>
        </a:spcAft>
        <a:defRPr sz="2600">
          <a:solidFill>
            <a:srgbClr val="063DE8"/>
          </a:solidFill>
          <a:latin typeface="Verdana" pitchFamily="34" charset="0"/>
        </a:defRPr>
      </a:lvl2pPr>
      <a:lvl3pPr algn="l" defTabSz="817563" rtl="0" eaLnBrk="0" fontAlgn="base" hangingPunct="0">
        <a:spcBef>
          <a:spcPct val="0"/>
        </a:spcBef>
        <a:spcAft>
          <a:spcPct val="0"/>
        </a:spcAft>
        <a:defRPr sz="2600">
          <a:solidFill>
            <a:srgbClr val="063DE8"/>
          </a:solidFill>
          <a:latin typeface="Verdana" pitchFamily="34" charset="0"/>
        </a:defRPr>
      </a:lvl3pPr>
      <a:lvl4pPr algn="l" defTabSz="817563" rtl="0" eaLnBrk="0" fontAlgn="base" hangingPunct="0">
        <a:spcBef>
          <a:spcPct val="0"/>
        </a:spcBef>
        <a:spcAft>
          <a:spcPct val="0"/>
        </a:spcAft>
        <a:defRPr sz="2600">
          <a:solidFill>
            <a:srgbClr val="063DE8"/>
          </a:solidFill>
          <a:latin typeface="Verdana" pitchFamily="34" charset="0"/>
        </a:defRPr>
      </a:lvl4pPr>
      <a:lvl5pPr algn="l" defTabSz="817563" rtl="0" eaLnBrk="0" fontAlgn="base" hangingPunct="0">
        <a:spcBef>
          <a:spcPct val="0"/>
        </a:spcBef>
        <a:spcAft>
          <a:spcPct val="0"/>
        </a:spcAft>
        <a:defRPr sz="2600">
          <a:solidFill>
            <a:srgbClr val="063DE8"/>
          </a:solidFill>
          <a:latin typeface="Verdana" pitchFamily="34" charset="0"/>
        </a:defRPr>
      </a:lvl5pPr>
      <a:lvl6pPr marL="457200" algn="l" defTabSz="817563" rtl="0" eaLnBrk="0" fontAlgn="base" hangingPunct="0">
        <a:spcBef>
          <a:spcPct val="0"/>
        </a:spcBef>
        <a:spcAft>
          <a:spcPct val="0"/>
        </a:spcAft>
        <a:defRPr sz="2600">
          <a:solidFill>
            <a:srgbClr val="063DE8"/>
          </a:solidFill>
          <a:latin typeface="Verdana" pitchFamily="34" charset="0"/>
        </a:defRPr>
      </a:lvl6pPr>
      <a:lvl7pPr marL="914400" algn="l" defTabSz="817563" rtl="0" eaLnBrk="0" fontAlgn="base" hangingPunct="0">
        <a:spcBef>
          <a:spcPct val="0"/>
        </a:spcBef>
        <a:spcAft>
          <a:spcPct val="0"/>
        </a:spcAft>
        <a:defRPr sz="2600">
          <a:solidFill>
            <a:srgbClr val="063DE8"/>
          </a:solidFill>
          <a:latin typeface="Verdana" pitchFamily="34" charset="0"/>
        </a:defRPr>
      </a:lvl7pPr>
      <a:lvl8pPr marL="1371600" algn="l" defTabSz="817563" rtl="0" eaLnBrk="0" fontAlgn="base" hangingPunct="0">
        <a:spcBef>
          <a:spcPct val="0"/>
        </a:spcBef>
        <a:spcAft>
          <a:spcPct val="0"/>
        </a:spcAft>
        <a:defRPr sz="2600">
          <a:solidFill>
            <a:srgbClr val="063DE8"/>
          </a:solidFill>
          <a:latin typeface="Verdana" pitchFamily="34" charset="0"/>
        </a:defRPr>
      </a:lvl8pPr>
      <a:lvl9pPr marL="1828800" algn="l" defTabSz="817563" rtl="0" eaLnBrk="0" fontAlgn="base" hangingPunct="0">
        <a:spcBef>
          <a:spcPct val="0"/>
        </a:spcBef>
        <a:spcAft>
          <a:spcPct val="0"/>
        </a:spcAft>
        <a:defRPr sz="2600">
          <a:solidFill>
            <a:srgbClr val="063DE8"/>
          </a:solidFill>
          <a:latin typeface="Verdana" pitchFamily="34" charset="0"/>
        </a:defRPr>
      </a:lvl9pPr>
    </p:titleStyle>
    <p:bodyStyle>
      <a:lvl1pPr marL="368300" indent="-368300" algn="l" defTabSz="817563" rtl="0" eaLnBrk="0" fontAlgn="base" hangingPunct="0">
        <a:spcBef>
          <a:spcPct val="20000"/>
        </a:spcBef>
        <a:spcAft>
          <a:spcPct val="0"/>
        </a:spcAft>
        <a:buSzPct val="100000"/>
        <a:buFont typeface="Wingdings 2" pitchFamily="18" charset="2"/>
        <a:buChar char="¢"/>
        <a:defRPr sz="1700">
          <a:solidFill>
            <a:srgbClr val="003399"/>
          </a:solidFill>
          <a:latin typeface="+mn-lt"/>
          <a:ea typeface="+mn-ea"/>
          <a:cs typeface="+mn-cs"/>
        </a:defRPr>
      </a:lvl1pPr>
      <a:lvl2pPr marL="796925" indent="-306388" algn="l" defTabSz="817563" rtl="0" eaLnBrk="0" fontAlgn="base" hangingPunct="0">
        <a:spcBef>
          <a:spcPct val="20000"/>
        </a:spcBef>
        <a:spcAft>
          <a:spcPct val="0"/>
        </a:spcAft>
        <a:buClr>
          <a:srgbClr val="00CCFF"/>
        </a:buClr>
        <a:buSzPct val="100000"/>
        <a:buFont typeface="Wingdings 2" pitchFamily="18" charset="2"/>
        <a:buChar char=""/>
        <a:defRPr sz="1500">
          <a:solidFill>
            <a:srgbClr val="003399"/>
          </a:solidFill>
          <a:latin typeface="+mn-lt"/>
        </a:defRPr>
      </a:lvl2pPr>
      <a:lvl3pPr marL="1225550" indent="-244475" algn="l" defTabSz="817563" rtl="0" eaLnBrk="0" fontAlgn="base" hangingPunct="0">
        <a:spcBef>
          <a:spcPct val="20000"/>
        </a:spcBef>
        <a:spcAft>
          <a:spcPct val="0"/>
        </a:spcAft>
        <a:buClr>
          <a:srgbClr val="063DE8"/>
        </a:buClr>
        <a:buSzPct val="100000"/>
        <a:buFont typeface="Wingdings 2" pitchFamily="18" charset="2"/>
        <a:buChar char=""/>
        <a:defRPr sz="1500">
          <a:solidFill>
            <a:srgbClr val="003399"/>
          </a:solidFill>
          <a:latin typeface="+mn-lt"/>
        </a:defRPr>
      </a:lvl3pPr>
      <a:lvl4pPr marL="1716088" indent="-244475" algn="l" defTabSz="817563" rtl="0" eaLnBrk="0" fontAlgn="base" hangingPunct="0">
        <a:spcBef>
          <a:spcPct val="20000"/>
        </a:spcBef>
        <a:spcAft>
          <a:spcPct val="0"/>
        </a:spcAft>
        <a:buClr>
          <a:srgbClr val="063DE8"/>
        </a:buClr>
        <a:buSzPct val="100000"/>
        <a:buFont typeface="Wingdings 2" pitchFamily="18" charset="2"/>
        <a:buChar char=""/>
        <a:defRPr sz="1500">
          <a:solidFill>
            <a:srgbClr val="003399"/>
          </a:solidFill>
          <a:latin typeface="+mn-lt"/>
        </a:defRPr>
      </a:lvl4pPr>
      <a:lvl5pPr marL="2206625" indent="-244475" algn="l" defTabSz="817563" rtl="0" eaLnBrk="0" fontAlgn="base" hangingPunct="0">
        <a:spcBef>
          <a:spcPct val="20000"/>
        </a:spcBef>
        <a:spcAft>
          <a:spcPct val="0"/>
        </a:spcAft>
        <a:buClr>
          <a:srgbClr val="063DE8"/>
        </a:buClr>
        <a:buSzPct val="100000"/>
        <a:buFont typeface="Wingdings 2" pitchFamily="18" charset="2"/>
        <a:buChar char=""/>
        <a:defRPr sz="1500">
          <a:solidFill>
            <a:srgbClr val="003399"/>
          </a:solidFill>
          <a:latin typeface="+mn-lt"/>
        </a:defRPr>
      </a:lvl5pPr>
      <a:lvl6pPr marL="2663825" indent="-244475" algn="l" defTabSz="817563" rtl="0" eaLnBrk="0" fontAlgn="base" hangingPunct="0">
        <a:spcBef>
          <a:spcPct val="20000"/>
        </a:spcBef>
        <a:spcAft>
          <a:spcPct val="0"/>
        </a:spcAft>
        <a:buClr>
          <a:srgbClr val="063DE8"/>
        </a:buClr>
        <a:buSzPct val="100000"/>
        <a:buFont typeface="Wingdings 2" pitchFamily="18" charset="2"/>
        <a:buChar char=""/>
        <a:defRPr sz="1500">
          <a:solidFill>
            <a:srgbClr val="003399"/>
          </a:solidFill>
          <a:latin typeface="+mn-lt"/>
        </a:defRPr>
      </a:lvl6pPr>
      <a:lvl7pPr marL="3121025" indent="-244475" algn="l" defTabSz="817563" rtl="0" eaLnBrk="0" fontAlgn="base" hangingPunct="0">
        <a:spcBef>
          <a:spcPct val="20000"/>
        </a:spcBef>
        <a:spcAft>
          <a:spcPct val="0"/>
        </a:spcAft>
        <a:buClr>
          <a:srgbClr val="063DE8"/>
        </a:buClr>
        <a:buSzPct val="100000"/>
        <a:buFont typeface="Wingdings 2" pitchFamily="18" charset="2"/>
        <a:buChar char=""/>
        <a:defRPr sz="1500">
          <a:solidFill>
            <a:srgbClr val="003399"/>
          </a:solidFill>
          <a:latin typeface="+mn-lt"/>
        </a:defRPr>
      </a:lvl7pPr>
      <a:lvl8pPr marL="3578225" indent="-244475" algn="l" defTabSz="817563" rtl="0" eaLnBrk="0" fontAlgn="base" hangingPunct="0">
        <a:spcBef>
          <a:spcPct val="20000"/>
        </a:spcBef>
        <a:spcAft>
          <a:spcPct val="0"/>
        </a:spcAft>
        <a:buClr>
          <a:srgbClr val="063DE8"/>
        </a:buClr>
        <a:buSzPct val="100000"/>
        <a:buFont typeface="Wingdings 2" pitchFamily="18" charset="2"/>
        <a:buChar char=""/>
        <a:defRPr sz="1500">
          <a:solidFill>
            <a:srgbClr val="003399"/>
          </a:solidFill>
          <a:latin typeface="+mn-lt"/>
        </a:defRPr>
      </a:lvl8pPr>
      <a:lvl9pPr marL="4035425" indent="-244475" algn="l" defTabSz="817563" rtl="0" eaLnBrk="0" fontAlgn="base" hangingPunct="0">
        <a:spcBef>
          <a:spcPct val="20000"/>
        </a:spcBef>
        <a:spcAft>
          <a:spcPct val="0"/>
        </a:spcAft>
        <a:buClr>
          <a:srgbClr val="063DE8"/>
        </a:buClr>
        <a:buSzPct val="100000"/>
        <a:buFont typeface="Wingdings 2" pitchFamily="18" charset="2"/>
        <a:buChar char=""/>
        <a:defRPr sz="1500">
          <a:solidFill>
            <a:srgbClr val="0033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p:txBody>
          <a:bodyPr/>
          <a:lstStyle/>
          <a:p>
            <a:fld id="{8D53FB3E-8C47-4F19-A392-AFCA93838430}" type="slidenum">
              <a:rPr lang="en-GB" altLang="en-US"/>
              <a:pPr/>
              <a:t>1</a:t>
            </a:fld>
            <a:endParaRPr lang="en-GB" altLang="en-US"/>
          </a:p>
        </p:txBody>
      </p:sp>
      <p:sp>
        <p:nvSpPr>
          <p:cNvPr id="72706" name="Rectangle 2"/>
          <p:cNvSpPr>
            <a:spLocks noGrp="1" noChangeArrowheads="1"/>
          </p:cNvSpPr>
          <p:nvPr>
            <p:ph type="ctrTitle"/>
          </p:nvPr>
        </p:nvSpPr>
        <p:spPr>
          <a:xfrm>
            <a:off x="683568" y="1340768"/>
            <a:ext cx="7772400" cy="1470025"/>
          </a:xfrm>
        </p:spPr>
        <p:txBody>
          <a:bodyPr/>
          <a:lstStyle/>
          <a:p>
            <a:r>
              <a:rPr lang="en-US" altLang="en-US" sz="2800" b="0" dirty="0" smtClean="0"/>
              <a:t>Celtic-Plus Proposers Day</a:t>
            </a:r>
            <a:br>
              <a:rPr lang="en-US" altLang="en-US" sz="2800" b="0" dirty="0" smtClean="0"/>
            </a:br>
            <a:r>
              <a:rPr lang="en-US" altLang="en-US" sz="2800" b="0" dirty="0" smtClean="0"/>
              <a:t>23 November - IMEC</a:t>
            </a:r>
            <a:r>
              <a:rPr lang="fr-BE" sz="2800" b="0" dirty="0" smtClean="0"/>
              <a:t> - </a:t>
            </a:r>
            <a:r>
              <a:rPr lang="fr-BE" sz="2800" b="0" dirty="0" err="1" smtClean="0"/>
              <a:t>Leuven</a:t>
            </a:r>
            <a:r>
              <a:rPr lang="fr-BE" sz="2800" b="0" dirty="0" smtClean="0"/>
              <a:t> (Belgium)</a:t>
            </a:r>
            <a:endParaRPr lang="en-US" altLang="en-US" sz="2800" b="0" dirty="0"/>
          </a:p>
        </p:txBody>
      </p:sp>
      <p:sp>
        <p:nvSpPr>
          <p:cNvPr id="6" name="Rectangle 2"/>
          <p:cNvSpPr txBox="1">
            <a:spLocks noChangeArrowheads="1"/>
          </p:cNvSpPr>
          <p:nvPr/>
        </p:nvSpPr>
        <p:spPr bwMode="auto">
          <a:xfrm>
            <a:off x="35496" y="2564908"/>
            <a:ext cx="9073008" cy="1470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en-US" altLang="en-US" kern="0" dirty="0" smtClean="0"/>
              <a:t>Pitch of the Project </a:t>
            </a:r>
            <a:r>
              <a:rPr lang="en-US" altLang="en-US" kern="0" dirty="0"/>
              <a:t>P</a:t>
            </a:r>
            <a:r>
              <a:rPr lang="en-US" altLang="en-US" kern="0" dirty="0" smtClean="0"/>
              <a:t>roposal</a:t>
            </a:r>
            <a:br>
              <a:rPr lang="en-US" altLang="en-US" kern="0" dirty="0" smtClean="0"/>
            </a:br>
            <a:r>
              <a:rPr lang="en-US" altLang="en-US" kern="0" dirty="0" smtClean="0"/>
              <a:t>&lt;&lt; </a:t>
            </a:r>
            <a:r>
              <a:rPr lang="en-US" altLang="en-US" sz="4000" kern="0" dirty="0" smtClean="0"/>
              <a:t>IPG4U &gt;&gt;</a:t>
            </a:r>
            <a:endParaRPr lang="en-US" altLang="en-US" sz="4000" kern="0" dirty="0"/>
          </a:p>
        </p:txBody>
      </p:sp>
      <p:sp>
        <p:nvSpPr>
          <p:cNvPr id="7" name="Rectangle 2"/>
          <p:cNvSpPr txBox="1">
            <a:spLocks noChangeArrowheads="1"/>
          </p:cNvSpPr>
          <p:nvPr/>
        </p:nvSpPr>
        <p:spPr bwMode="auto">
          <a:xfrm>
            <a:off x="611560" y="4259245"/>
            <a:ext cx="7772400" cy="9557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en-US" altLang="en-US" sz="1800" b="0" i="1" kern="0" dirty="0" smtClean="0"/>
              <a:t>Roger Roberts</a:t>
            </a:r>
          </a:p>
          <a:p>
            <a:r>
              <a:rPr lang="en-US" altLang="en-US" sz="1800" b="0" i="1" kern="0" dirty="0" smtClean="0"/>
              <a:t>roger.roberts904@gmail.com</a:t>
            </a:r>
          </a:p>
          <a:p>
            <a:endParaRPr lang="en-US" altLang="en-US" sz="1800" b="0" i="1" kern="0" dirty="0"/>
          </a:p>
        </p:txBody>
      </p:sp>
      <p:pic>
        <p:nvPicPr>
          <p:cNvPr id="9" name="Image 8" descr="E:\Données Professionnelles\Entreprises &amp; Organisations\TITAN\LOGO TITAN\Logo TITAN 2.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00100" y="5357826"/>
            <a:ext cx="2000264" cy="571504"/>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400" dirty="0" smtClean="0"/>
              <a:t>The “IPG </a:t>
            </a:r>
            <a:r>
              <a:rPr lang="en-US" sz="2400" dirty="0"/>
              <a:t>4 </a:t>
            </a:r>
            <a:r>
              <a:rPr lang="en-US" sz="2400" dirty="0" smtClean="0"/>
              <a:t>U” project </a:t>
            </a:r>
            <a:r>
              <a:rPr lang="en-US" sz="2400" dirty="0"/>
              <a:t>: </a:t>
            </a:r>
            <a:r>
              <a:rPr lang="en-US" sz="2400" dirty="0" smtClean="0"/>
              <a:t>partners (1)</a:t>
            </a:r>
            <a:endParaRPr lang="en-US" dirty="0"/>
          </a:p>
        </p:txBody>
      </p:sp>
      <p:sp>
        <p:nvSpPr>
          <p:cNvPr id="3" name="Espace réservé du texte 2"/>
          <p:cNvSpPr>
            <a:spLocks noGrp="1"/>
          </p:cNvSpPr>
          <p:nvPr>
            <p:ph type="body" sz="half" idx="1"/>
          </p:nvPr>
        </p:nvSpPr>
        <p:spPr>
          <a:xfrm>
            <a:off x="142876" y="1366862"/>
            <a:ext cx="8786842" cy="5562600"/>
          </a:xfrm>
        </p:spPr>
        <p:txBody>
          <a:bodyPr/>
          <a:lstStyle/>
          <a:p>
            <a:r>
              <a:rPr lang="en-US" sz="1800" dirty="0" smtClean="0"/>
              <a:t> The actual consortium (French and Belgian companies):</a:t>
            </a:r>
          </a:p>
          <a:p>
            <a:pPr lvl="2"/>
            <a:r>
              <a:rPr lang="en-US" sz="1800" dirty="0" smtClean="0">
                <a:solidFill>
                  <a:srgbClr val="002060"/>
                </a:solidFill>
              </a:rPr>
              <a:t>Perfect Memory adapting its semantic technology and middleware extractor to build the future semantic platform and IPG database</a:t>
            </a:r>
          </a:p>
          <a:p>
            <a:pPr lvl="2"/>
            <a:r>
              <a:rPr lang="en-US" sz="1800" dirty="0" smtClean="0">
                <a:solidFill>
                  <a:srgbClr val="002060"/>
                </a:solidFill>
              </a:rPr>
              <a:t>SGT</a:t>
            </a:r>
            <a:r>
              <a:rPr lang="en-US" sz="1800" dirty="0">
                <a:solidFill>
                  <a:srgbClr val="002060"/>
                </a:solidFill>
              </a:rPr>
              <a:t>, the French automation system provider, used by </a:t>
            </a:r>
            <a:r>
              <a:rPr lang="en-US" sz="1800" dirty="0" smtClean="0">
                <a:solidFill>
                  <a:srgbClr val="002060"/>
                </a:solidFill>
              </a:rPr>
              <a:t>“broadcasters” as automation system </a:t>
            </a:r>
            <a:r>
              <a:rPr lang="en-US" sz="1800" dirty="0">
                <a:solidFill>
                  <a:srgbClr val="002060"/>
                </a:solidFill>
              </a:rPr>
              <a:t>for </a:t>
            </a:r>
            <a:r>
              <a:rPr lang="en-US" sz="1800" dirty="0" smtClean="0">
                <a:solidFill>
                  <a:srgbClr val="002060"/>
                </a:solidFill>
              </a:rPr>
              <a:t>their </a:t>
            </a:r>
            <a:r>
              <a:rPr lang="en-US" sz="1800" dirty="0">
                <a:solidFill>
                  <a:srgbClr val="002060"/>
                </a:solidFill>
              </a:rPr>
              <a:t>broadcast operations, therefore </a:t>
            </a:r>
            <a:r>
              <a:rPr lang="en-US" sz="1800" dirty="0" smtClean="0">
                <a:solidFill>
                  <a:srgbClr val="002060"/>
                </a:solidFill>
              </a:rPr>
              <a:t>provide MAM and automation platform as well as workflow engine to build all exchanges of information and media with sources and Perfect Memory semantic data base</a:t>
            </a:r>
          </a:p>
          <a:p>
            <a:pPr lvl="2"/>
            <a:r>
              <a:rPr lang="en-US" sz="1800" dirty="0" err="1" smtClean="0"/>
              <a:t>Agilience</a:t>
            </a:r>
            <a:r>
              <a:rPr lang="en-US" sz="1800" dirty="0" smtClean="0"/>
              <a:t>, a French start-up able to identify and address opinion leaders of viewers communities through social media (communities such as </a:t>
            </a:r>
            <a:r>
              <a:rPr lang="en-US" sz="1800" dirty="0" err="1" smtClean="0"/>
              <a:t>BeTV</a:t>
            </a:r>
            <a:r>
              <a:rPr lang="en-US" sz="1800" dirty="0" smtClean="0"/>
              <a:t> subscribers who are  fans of  football or documentaries) thanks to smart custom algorithms technology</a:t>
            </a:r>
          </a:p>
          <a:p>
            <a:pPr marL="1349375" lvl="4" indent="-368300">
              <a:buClrTx/>
              <a:buNone/>
            </a:pPr>
            <a:r>
              <a:rPr lang="en-US" sz="2000" dirty="0" smtClean="0"/>
              <a:t>	</a:t>
            </a:r>
            <a:endParaRPr lang="en-US" sz="1800" dirty="0" smtClean="0"/>
          </a:p>
        </p:txBody>
      </p:sp>
      <p:pic>
        <p:nvPicPr>
          <p:cNvPr id="7" name="Picture 18" descr="Afficher l'image d'origin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782" t="10000" r="11618" b="1801"/>
          <a:stretch/>
        </p:blipFill>
        <p:spPr bwMode="auto">
          <a:xfrm>
            <a:off x="357160" y="4071942"/>
            <a:ext cx="513085" cy="69836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6" descr="Afficher l'image d'origin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3353" y="2071682"/>
            <a:ext cx="816747" cy="208365"/>
          </a:xfrm>
          <a:prstGeom prst="rect">
            <a:avLst/>
          </a:prstGeom>
          <a:solidFill>
            <a:schemeClr val="bg1"/>
          </a:solidFill>
          <a:ln>
            <a:solidFill>
              <a:srgbClr val="002060"/>
            </a:solidFill>
          </a:ln>
        </p:spPr>
      </p:pic>
      <p:pic>
        <p:nvPicPr>
          <p:cNvPr id="13" name="Picture 6" descr="Afficher l'image d'origin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5720" y="2857500"/>
            <a:ext cx="677418" cy="292419"/>
          </a:xfrm>
          <a:prstGeom prst="rect">
            <a:avLst/>
          </a:prstGeom>
          <a:solidFill>
            <a:schemeClr val="bg1"/>
          </a:solidFill>
        </p:spPr>
      </p:pic>
      <p:sp>
        <p:nvSpPr>
          <p:cNvPr id="9" name="Rectangle 8"/>
          <p:cNvSpPr/>
          <p:nvPr/>
        </p:nvSpPr>
        <p:spPr>
          <a:xfrm>
            <a:off x="1357290" y="4929200"/>
            <a:ext cx="7572428" cy="1200329"/>
          </a:xfrm>
          <a:prstGeom prst="rect">
            <a:avLst/>
          </a:prstGeom>
        </p:spPr>
        <p:txBody>
          <a:bodyPr wrap="square">
            <a:spAutoFit/>
          </a:bodyPr>
          <a:lstStyle/>
          <a:p>
            <a:r>
              <a:rPr lang="en-US" sz="1800" dirty="0" err="1" smtClean="0">
                <a:solidFill>
                  <a:srgbClr val="595959"/>
                </a:solidFill>
                <a:latin typeface="+mn-lt"/>
              </a:rPr>
              <a:t>Plurimedia</a:t>
            </a:r>
            <a:r>
              <a:rPr lang="en-US" sz="1800" dirty="0" smtClean="0">
                <a:solidFill>
                  <a:srgbClr val="595959"/>
                </a:solidFill>
                <a:latin typeface="+mn-lt"/>
              </a:rPr>
              <a:t> leaders of EPG data market in France and in Belgium, to develop new B2B services for content distributors, enabling them to access to a richer information for commercialization, providing currently EPG info and keywords to qualify content</a:t>
            </a:r>
          </a:p>
        </p:txBody>
      </p:sp>
      <p:pic>
        <p:nvPicPr>
          <p:cNvPr id="14" name="Picture 12" descr="Afficher l'image d'origin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7158" y="5333251"/>
            <a:ext cx="611794" cy="310331"/>
          </a:xfrm>
          <a:prstGeom prst="rect">
            <a:avLst/>
          </a:prstGeom>
          <a:solidFill>
            <a:schemeClr val="bg1"/>
          </a:solidFill>
          <a:ln>
            <a:noFill/>
          </a:ln>
        </p:spPr>
      </p:pic>
      <p:sp>
        <p:nvSpPr>
          <p:cNvPr id="11" name="Rectangle 10"/>
          <p:cNvSpPr/>
          <p:nvPr/>
        </p:nvSpPr>
        <p:spPr>
          <a:xfrm>
            <a:off x="5072066" y="6623774"/>
            <a:ext cx="3500462" cy="261610"/>
          </a:xfrm>
          <a:prstGeom prst="rect">
            <a:avLst/>
          </a:prstGeom>
        </p:spPr>
        <p:txBody>
          <a:bodyPr wrap="square">
            <a:spAutoFit/>
          </a:bodyPr>
          <a:lstStyle/>
          <a:p>
            <a:r>
              <a:rPr lang="en-GB" sz="1100" dirty="0" smtClean="0"/>
              <a:t>Roger Roberts – roger.roberts904@gmail.com</a:t>
            </a:r>
            <a:endParaRPr lang="en-GB" sz="1100" dirty="0"/>
          </a:p>
        </p:txBody>
      </p:sp>
    </p:spTree>
    <p:extLst>
      <p:ext uri="{BB962C8B-B14F-4D97-AF65-F5344CB8AC3E}">
        <p14:creationId xmlns="" xmlns:p14="http://schemas.microsoft.com/office/powerpoint/2010/main" val="3424788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400" dirty="0" smtClean="0"/>
              <a:t>The “IPG </a:t>
            </a:r>
            <a:r>
              <a:rPr lang="en-US" sz="2400" dirty="0"/>
              <a:t>4 </a:t>
            </a:r>
            <a:r>
              <a:rPr lang="en-US" sz="2400" dirty="0" smtClean="0"/>
              <a:t>U” project </a:t>
            </a:r>
            <a:r>
              <a:rPr lang="en-US" sz="2400" dirty="0"/>
              <a:t>: </a:t>
            </a:r>
            <a:r>
              <a:rPr lang="en-US" sz="2400" dirty="0" smtClean="0"/>
              <a:t>partners (2)</a:t>
            </a:r>
            <a:endParaRPr lang="en-US" dirty="0"/>
          </a:p>
        </p:txBody>
      </p:sp>
      <p:sp>
        <p:nvSpPr>
          <p:cNvPr id="3" name="Espace réservé du texte 2"/>
          <p:cNvSpPr>
            <a:spLocks noGrp="1"/>
          </p:cNvSpPr>
          <p:nvPr>
            <p:ph type="body" sz="half" idx="1"/>
          </p:nvPr>
        </p:nvSpPr>
        <p:spPr>
          <a:xfrm>
            <a:off x="0" y="1034752"/>
            <a:ext cx="9144000" cy="5562600"/>
          </a:xfrm>
        </p:spPr>
        <p:txBody>
          <a:bodyPr/>
          <a:lstStyle/>
          <a:p>
            <a:pPr>
              <a:buNone/>
            </a:pPr>
            <a:r>
              <a:rPr lang="en-US" dirty="0" smtClean="0"/>
              <a:t> </a:t>
            </a:r>
            <a:endParaRPr lang="en-US" sz="2400" dirty="0" smtClean="0"/>
          </a:p>
          <a:p>
            <a:pPr lvl="2">
              <a:buClrTx/>
              <a:buFont typeface="Arial" panose="020B0604020202020204" pitchFamily="34" charset="0"/>
              <a:buChar char="•"/>
            </a:pPr>
            <a:r>
              <a:rPr lang="en-US" sz="1800" dirty="0" err="1" smtClean="0"/>
              <a:t>Belgavox</a:t>
            </a:r>
            <a:r>
              <a:rPr lang="en-US" sz="1800" dirty="0"/>
              <a:t>, as documentary producer as well as archive rights owner, will help to specify and to test the rights management design and distributors new usages </a:t>
            </a:r>
          </a:p>
          <a:p>
            <a:pPr lvl="2">
              <a:buClrTx/>
              <a:buFont typeface="Arial" panose="020B0604020202020204" pitchFamily="34" charset="0"/>
              <a:buChar char="•"/>
            </a:pPr>
            <a:r>
              <a:rPr lang="en-US" sz="1800" dirty="0" smtClean="0"/>
              <a:t>VOO as Belgian Pay TV operator experimenting a new platform of services and in capability of offering a real panel of viewers/subscribers for testing these new services </a:t>
            </a:r>
          </a:p>
          <a:p>
            <a:pPr lvl="2">
              <a:buClrTx/>
              <a:buFont typeface="Arial" panose="020B0604020202020204" pitchFamily="34" charset="0"/>
              <a:buChar char="•"/>
            </a:pPr>
            <a:r>
              <a:rPr lang="en-US" sz="1800" dirty="0" smtClean="0"/>
              <a:t>Its subsidiary pay-TV broadcaster Be TV (bouquet of 43 TV-channels including 7 “owned and operated”) to elaborate relevant new 2nd screen usages and services for its viewers and delivering internal </a:t>
            </a:r>
            <a:r>
              <a:rPr lang="en-US" sz="1800" dirty="0" err="1" smtClean="0"/>
              <a:t>programme</a:t>
            </a:r>
            <a:r>
              <a:rPr lang="en-US" sz="1800" dirty="0" smtClean="0"/>
              <a:t> information for enriching future IPG database</a:t>
            </a:r>
            <a:endParaRPr lang="en-US" sz="2400" dirty="0" smtClean="0"/>
          </a:p>
          <a:p>
            <a:pPr lvl="2"/>
            <a:r>
              <a:rPr lang="en-US" sz="1800" dirty="0" smtClean="0"/>
              <a:t>Meanwhile Kane, specialist of benchmark studies and business intelligence will manage the project with the help of TITAN association, especially in charge of dissemination. Titan will as well be active in the specification of the standardization, the </a:t>
            </a:r>
            <a:r>
              <a:rPr lang="en-US" sz="1800" dirty="0" err="1" smtClean="0"/>
              <a:t>modelling</a:t>
            </a:r>
            <a:r>
              <a:rPr lang="en-US" sz="1800" dirty="0" smtClean="0"/>
              <a:t>, structuring of objects &amp; wrapper issues. </a:t>
            </a:r>
          </a:p>
          <a:p>
            <a:pPr lvl="2"/>
            <a:endParaRPr lang="en-US" sz="2000" dirty="0" smtClean="0"/>
          </a:p>
          <a:p>
            <a:pPr marL="1349375" lvl="4" indent="-368300">
              <a:buClrTx/>
              <a:buNone/>
            </a:pPr>
            <a:r>
              <a:rPr lang="en-US" sz="2000" dirty="0" smtClean="0"/>
              <a:t>	</a:t>
            </a:r>
            <a:endParaRPr lang="en-US" sz="1800" dirty="0" smtClean="0"/>
          </a:p>
        </p:txBody>
      </p:sp>
      <p:pic>
        <p:nvPicPr>
          <p:cNvPr id="9" name="Picture 2" descr="Afficher l'image d'origin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808" y="1928802"/>
            <a:ext cx="918618" cy="22506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Afficher l'image d'origine"/>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7206" t="45539" r="4675" b="4062"/>
          <a:stretch/>
        </p:blipFill>
        <p:spPr bwMode="auto">
          <a:xfrm>
            <a:off x="249731" y="2714624"/>
            <a:ext cx="678933" cy="35771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8" descr="Afficher l'image d'origin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3131" y="3643314"/>
            <a:ext cx="544095" cy="328724"/>
          </a:xfrm>
          <a:prstGeom prst="rect">
            <a:avLst/>
          </a:prstGeom>
          <a:solidFill>
            <a:schemeClr val="bg1"/>
          </a:solidFill>
        </p:spPr>
      </p:pic>
      <p:pic>
        <p:nvPicPr>
          <p:cNvPr id="10" name="Picture 3"/>
          <p:cNvPicPr>
            <a:picLocks noChangeAspect="1" noChangeArrowheads="1"/>
          </p:cNvPicPr>
          <p:nvPr/>
        </p:nvPicPr>
        <p:blipFill>
          <a:blip r:embed="rId5" cstate="print"/>
          <a:srcRect/>
          <a:stretch>
            <a:fillRect/>
          </a:stretch>
        </p:blipFill>
        <p:spPr bwMode="auto">
          <a:xfrm>
            <a:off x="214282" y="4857760"/>
            <a:ext cx="708506" cy="315410"/>
          </a:xfrm>
          <a:prstGeom prst="rect">
            <a:avLst/>
          </a:prstGeom>
          <a:solidFill>
            <a:srgbClr val="FFC000"/>
          </a:solidFill>
          <a:ln w="9525">
            <a:noFill/>
            <a:miter lim="800000"/>
            <a:headEnd/>
            <a:tailEnd/>
          </a:ln>
        </p:spPr>
      </p:pic>
      <p:pic>
        <p:nvPicPr>
          <p:cNvPr id="11" name="Picture 2" descr="Titan websit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2844" y="5357826"/>
            <a:ext cx="924050" cy="271300"/>
          </a:xfrm>
          <a:prstGeom prst="rect">
            <a:avLst/>
          </a:prstGeom>
          <a:solidFill>
            <a:schemeClr val="accent1"/>
          </a:solidFill>
          <a:extLst/>
        </p:spPr>
      </p:pic>
      <p:sp>
        <p:nvSpPr>
          <p:cNvPr id="12" name="Rectangle 11"/>
          <p:cNvSpPr/>
          <p:nvPr/>
        </p:nvSpPr>
        <p:spPr>
          <a:xfrm>
            <a:off x="5072066" y="6623774"/>
            <a:ext cx="3500462" cy="261610"/>
          </a:xfrm>
          <a:prstGeom prst="rect">
            <a:avLst/>
          </a:prstGeom>
        </p:spPr>
        <p:txBody>
          <a:bodyPr wrap="square">
            <a:spAutoFit/>
          </a:bodyPr>
          <a:lstStyle/>
          <a:p>
            <a:r>
              <a:rPr lang="en-GB" sz="1100" dirty="0" smtClean="0"/>
              <a:t>Roger Roberts – roger.roberts904@gmail.com</a:t>
            </a:r>
            <a:endParaRPr lang="en-GB" sz="1100" dirty="0"/>
          </a:p>
        </p:txBody>
      </p:sp>
    </p:spTree>
    <p:extLst>
      <p:ext uri="{BB962C8B-B14F-4D97-AF65-F5344CB8AC3E}">
        <p14:creationId xmlns="" xmlns:p14="http://schemas.microsoft.com/office/powerpoint/2010/main" val="384383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400" dirty="0" smtClean="0"/>
              <a:t>The “IPG </a:t>
            </a:r>
            <a:r>
              <a:rPr lang="en-US" sz="2400" dirty="0"/>
              <a:t>4 </a:t>
            </a:r>
            <a:r>
              <a:rPr lang="en-US" sz="2400" dirty="0" smtClean="0"/>
              <a:t>U” project: possible partners (3)</a:t>
            </a:r>
            <a:endParaRPr lang="en-US" dirty="0"/>
          </a:p>
        </p:txBody>
      </p:sp>
      <p:sp>
        <p:nvSpPr>
          <p:cNvPr id="3" name="Espace réservé du texte 2"/>
          <p:cNvSpPr>
            <a:spLocks noGrp="1"/>
          </p:cNvSpPr>
          <p:nvPr>
            <p:ph type="body" sz="half" idx="1"/>
          </p:nvPr>
        </p:nvSpPr>
        <p:spPr>
          <a:xfrm>
            <a:off x="21283" y="1295424"/>
            <a:ext cx="9144000" cy="5562600"/>
          </a:xfrm>
        </p:spPr>
        <p:txBody>
          <a:bodyPr/>
          <a:lstStyle/>
          <a:p>
            <a:r>
              <a:rPr lang="en-US" sz="2400" dirty="0" smtClean="0"/>
              <a:t>The </a:t>
            </a:r>
            <a:r>
              <a:rPr lang="en-US" sz="2400" dirty="0"/>
              <a:t>following possible partners have not yet agreed on </a:t>
            </a:r>
            <a:r>
              <a:rPr lang="en-US" sz="2400" dirty="0" smtClean="0"/>
              <a:t>partnering:</a:t>
            </a:r>
            <a:endParaRPr lang="en-US" sz="2400" dirty="0"/>
          </a:p>
          <a:p>
            <a:pPr lvl="2"/>
            <a:r>
              <a:rPr lang="en-US" sz="1800" dirty="0" err="1" smtClean="0"/>
              <a:t>FranceTélévisions</a:t>
            </a:r>
            <a:r>
              <a:rPr lang="en-US" sz="1800" dirty="0" smtClean="0"/>
              <a:t> </a:t>
            </a:r>
            <a:r>
              <a:rPr lang="en-US" sz="1800" dirty="0"/>
              <a:t>laboratory has implemented a semantic base </a:t>
            </a:r>
            <a:r>
              <a:rPr lang="en-US" sz="1800" dirty="0" smtClean="0"/>
              <a:t>(collecting </a:t>
            </a:r>
            <a:r>
              <a:rPr lang="en-US" sz="1800" dirty="0"/>
              <a:t>all metadata in the early phase of production that could be used as test and field trial for </a:t>
            </a:r>
            <a:r>
              <a:rPr lang="en-US" sz="1800" dirty="0" smtClean="0"/>
              <a:t>building the Data Lake and specify certain </a:t>
            </a:r>
            <a:r>
              <a:rPr lang="en-US" sz="1800" dirty="0"/>
              <a:t>usages in the project </a:t>
            </a:r>
            <a:endParaRPr lang="en-US" sz="1800" dirty="0" smtClean="0"/>
          </a:p>
          <a:p>
            <a:pPr lvl="2"/>
            <a:r>
              <a:rPr lang="en-US" sz="1800" dirty="0" smtClean="0"/>
              <a:t>Eltrona : a cable operator in Luxemburg offering technology for Broadcasting and Security</a:t>
            </a:r>
          </a:p>
          <a:p>
            <a:pPr lvl="2"/>
            <a:r>
              <a:rPr lang="en-US" sz="1800" dirty="0" err="1" smtClean="0"/>
              <a:t>Fraunhofer</a:t>
            </a:r>
            <a:r>
              <a:rPr lang="en-US" sz="1800" dirty="0" smtClean="0"/>
              <a:t>  IDMT (</a:t>
            </a:r>
            <a:r>
              <a:rPr lang="nn-NO" sz="1800" dirty="0" smtClean="0"/>
              <a:t>Institute for Digital Media Technology </a:t>
            </a:r>
            <a:r>
              <a:rPr lang="en-US" sz="1800" dirty="0" smtClean="0"/>
              <a:t>- </a:t>
            </a:r>
            <a:r>
              <a:rPr lang="en-US" sz="1800" dirty="0" err="1" smtClean="0"/>
              <a:t>Ilmenau</a:t>
            </a:r>
            <a:r>
              <a:rPr lang="en-US" sz="1800" dirty="0" smtClean="0"/>
              <a:t>) : Business Unit Media Management and </a:t>
            </a:r>
            <a:r>
              <a:rPr lang="en-US" sz="1800" dirty="0" err="1" smtClean="0"/>
              <a:t>Delivery.The</a:t>
            </a:r>
            <a:r>
              <a:rPr lang="en-US" sz="1800" dirty="0" smtClean="0"/>
              <a:t> Media Management and Delivery business unit offers solutions for automatic annotation, search and quality control of audiovisual content as well as for management, processing and interactive  usage of A/V content.</a:t>
            </a:r>
          </a:p>
          <a:p>
            <a:pPr lvl="2"/>
            <a:r>
              <a:rPr lang="en-US" sz="1800" dirty="0" smtClean="0"/>
              <a:t>The EBU (European Broadcasting Union) will be present as associate partner to make the liaison between the project and the various normalization authorities especially regarding the “</a:t>
            </a:r>
            <a:r>
              <a:rPr lang="en-US" sz="1800" dirty="0" err="1" smtClean="0"/>
              <a:t>TVAnytime</a:t>
            </a:r>
            <a:r>
              <a:rPr lang="en-US" sz="1800" dirty="0" smtClean="0"/>
              <a:t>” EPG standard. </a:t>
            </a:r>
          </a:p>
          <a:p>
            <a:pPr marL="981075" lvl="2" indent="0" algn="ctr">
              <a:buNone/>
            </a:pPr>
            <a:r>
              <a:rPr lang="en-US" sz="3200" b="1" dirty="0" smtClean="0">
                <a:solidFill>
                  <a:srgbClr val="002060"/>
                </a:solidFill>
              </a:rPr>
              <a:t>- YOU !!!!!!!!!!!!!!!!!!!!!!!!!! -</a:t>
            </a:r>
            <a:endParaRPr lang="en-US" sz="3200" b="1" dirty="0">
              <a:solidFill>
                <a:srgbClr val="002060"/>
              </a:solidFill>
            </a:endParaRPr>
          </a:p>
          <a:p>
            <a:pPr lvl="2"/>
            <a:endParaRPr lang="en-US" sz="1800" dirty="0">
              <a:solidFill>
                <a:srgbClr val="002060"/>
              </a:solidFill>
            </a:endParaRPr>
          </a:p>
        </p:txBody>
      </p:sp>
      <p:pic>
        <p:nvPicPr>
          <p:cNvPr id="13" name="Picture 2" descr="Afficher l'image d'origin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0979" y="2519081"/>
            <a:ext cx="717685" cy="409857"/>
          </a:xfrm>
          <a:prstGeom prst="rect">
            <a:avLst/>
          </a:prstGeom>
          <a:noFill/>
          <a:extLst>
            <a:ext uri="{909E8E84-426E-40DD-AFC4-6F175D3DCCD1}">
              <a14:hiddenFill xmlns=""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3" cstate="print"/>
          <a:srcRect/>
          <a:stretch>
            <a:fillRect/>
          </a:stretch>
        </p:blipFill>
        <p:spPr bwMode="auto">
          <a:xfrm>
            <a:off x="214284" y="3214690"/>
            <a:ext cx="666748" cy="329563"/>
          </a:xfrm>
          <a:prstGeom prst="rect">
            <a:avLst/>
          </a:prstGeom>
          <a:noFill/>
          <a:ln w="9525">
            <a:noFill/>
            <a:miter lim="800000"/>
            <a:headEnd/>
            <a:tailEnd/>
          </a:ln>
          <a:effectLst/>
        </p:spPr>
      </p:pic>
      <p:pic>
        <p:nvPicPr>
          <p:cNvPr id="4" name="Picture 2"/>
          <p:cNvPicPr>
            <a:picLocks noChangeAspect="1" noChangeArrowheads="1"/>
          </p:cNvPicPr>
          <p:nvPr/>
        </p:nvPicPr>
        <p:blipFill>
          <a:blip r:embed="rId4"/>
          <a:srcRect/>
          <a:stretch>
            <a:fillRect/>
          </a:stretch>
        </p:blipFill>
        <p:spPr bwMode="auto">
          <a:xfrm>
            <a:off x="214283" y="4071942"/>
            <a:ext cx="809624" cy="283368"/>
          </a:xfrm>
          <a:prstGeom prst="rect">
            <a:avLst/>
          </a:prstGeom>
          <a:noFill/>
          <a:ln w="9525">
            <a:noFill/>
            <a:miter lim="800000"/>
            <a:headEnd/>
            <a:tailEnd/>
          </a:ln>
          <a:effectLst/>
        </p:spPr>
      </p:pic>
      <p:pic>
        <p:nvPicPr>
          <p:cNvPr id="10" name="Picture 14" descr="Afficher l'image d'origin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0681" y="5286392"/>
            <a:ext cx="857717" cy="361045"/>
          </a:xfrm>
          <a:prstGeom prst="rect">
            <a:avLst/>
          </a:prstGeom>
          <a:solidFill>
            <a:schemeClr val="bg1"/>
          </a:solidFill>
        </p:spPr>
      </p:pic>
      <p:sp>
        <p:nvSpPr>
          <p:cNvPr id="8" name="Rectangle 7"/>
          <p:cNvSpPr/>
          <p:nvPr/>
        </p:nvSpPr>
        <p:spPr>
          <a:xfrm>
            <a:off x="5072066" y="6623774"/>
            <a:ext cx="3500462" cy="261610"/>
          </a:xfrm>
          <a:prstGeom prst="rect">
            <a:avLst/>
          </a:prstGeom>
        </p:spPr>
        <p:txBody>
          <a:bodyPr wrap="square">
            <a:spAutoFit/>
          </a:bodyPr>
          <a:lstStyle/>
          <a:p>
            <a:r>
              <a:rPr lang="en-GB" sz="1100" dirty="0" smtClean="0"/>
              <a:t>Roger Roberts – roger.roberts904@gmail.com</a:t>
            </a:r>
            <a:endParaRPr lang="en-GB" sz="1100" dirty="0"/>
          </a:p>
        </p:txBody>
      </p:sp>
    </p:spTree>
    <p:extLst>
      <p:ext uri="{BB962C8B-B14F-4D97-AF65-F5344CB8AC3E}">
        <p14:creationId xmlns="" xmlns:p14="http://schemas.microsoft.com/office/powerpoint/2010/main" val="10906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Contact Info</a:t>
            </a:r>
            <a:endParaRPr lang="en-GB" dirty="0"/>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13</a:t>
            </a:fld>
            <a:endParaRPr lang="en-GB" altLang="en-US"/>
          </a:p>
        </p:txBody>
      </p:sp>
      <p:sp>
        <p:nvSpPr>
          <p:cNvPr id="5" name="TextBox 4"/>
          <p:cNvSpPr txBox="1"/>
          <p:nvPr/>
        </p:nvSpPr>
        <p:spPr>
          <a:xfrm>
            <a:off x="1475656" y="1500176"/>
            <a:ext cx="7096872" cy="5386090"/>
          </a:xfrm>
          <a:prstGeom prst="rect">
            <a:avLst/>
          </a:prstGeom>
          <a:noFill/>
        </p:spPr>
        <p:txBody>
          <a:bodyPr wrap="square" rtlCol="0">
            <a:spAutoFit/>
          </a:bodyPr>
          <a:lstStyle/>
          <a:p>
            <a:r>
              <a:rPr lang="en-GB" sz="2000" dirty="0" smtClean="0"/>
              <a:t>For more information and for interest to participate please contact:</a:t>
            </a:r>
          </a:p>
          <a:p>
            <a:endParaRPr lang="en-GB" sz="2000" dirty="0" smtClean="0">
              <a:solidFill>
                <a:schemeClr val="bg1">
                  <a:lumMod val="50000"/>
                </a:schemeClr>
              </a:solidFill>
            </a:endParaRPr>
          </a:p>
          <a:p>
            <a:r>
              <a:rPr lang="en-GB" sz="2000" dirty="0" smtClean="0">
                <a:solidFill>
                  <a:schemeClr val="bg1">
                    <a:lumMod val="50000"/>
                  </a:schemeClr>
                </a:solidFill>
              </a:rPr>
              <a:t>		</a:t>
            </a:r>
            <a:r>
              <a:rPr lang="en-GB" sz="1800" dirty="0" smtClean="0">
                <a:solidFill>
                  <a:schemeClr val="bg1">
                    <a:lumMod val="50000"/>
                  </a:schemeClr>
                </a:solidFill>
              </a:rPr>
              <a:t>Charles Bebert</a:t>
            </a:r>
          </a:p>
          <a:p>
            <a:r>
              <a:rPr lang="en-GB" sz="1800" dirty="0" smtClean="0">
                <a:solidFill>
                  <a:schemeClr val="bg1">
                    <a:lumMod val="50000"/>
                  </a:schemeClr>
                </a:solidFill>
              </a:rPr>
              <a:t>		</a:t>
            </a:r>
          </a:p>
          <a:p>
            <a:r>
              <a:rPr lang="en-GB" sz="1800" dirty="0" smtClean="0">
                <a:solidFill>
                  <a:schemeClr val="bg1">
                    <a:lumMod val="50000"/>
                  </a:schemeClr>
                </a:solidFill>
              </a:rPr>
              <a:t>		&lt;</a:t>
            </a:r>
            <a:r>
              <a:rPr lang="fr-BE" sz="1800" dirty="0" smtClean="0">
                <a:solidFill>
                  <a:schemeClr val="bg1">
                    <a:lumMod val="50000"/>
                  </a:schemeClr>
                </a:solidFill>
              </a:rPr>
              <a:t>charles.bebert@gmail.com&gt;</a:t>
            </a:r>
            <a:endParaRPr lang="en-GB" sz="1800" dirty="0" smtClean="0">
              <a:solidFill>
                <a:schemeClr val="bg1">
                  <a:lumMod val="50000"/>
                </a:schemeClr>
              </a:solidFill>
            </a:endParaRPr>
          </a:p>
          <a:p>
            <a:r>
              <a:rPr lang="en-GB" sz="1800" dirty="0" smtClean="0">
                <a:solidFill>
                  <a:schemeClr val="bg1">
                    <a:lumMod val="50000"/>
                  </a:schemeClr>
                </a:solidFill>
              </a:rPr>
              <a:t>		</a:t>
            </a:r>
          </a:p>
          <a:p>
            <a:r>
              <a:rPr lang="en-GB" sz="1800" dirty="0" smtClean="0">
                <a:solidFill>
                  <a:schemeClr val="bg1">
                    <a:lumMod val="50000"/>
                  </a:schemeClr>
                </a:solidFill>
              </a:rPr>
              <a:t>		Tel :</a:t>
            </a:r>
            <a:r>
              <a:rPr lang="fr-BE" sz="1800" dirty="0" smtClean="0">
                <a:solidFill>
                  <a:schemeClr val="bg1">
                    <a:lumMod val="50000"/>
                  </a:schemeClr>
                </a:solidFill>
              </a:rPr>
              <a:t> +33143295305</a:t>
            </a:r>
            <a:endParaRPr lang="en-GB" sz="1800" dirty="0" smtClean="0">
              <a:solidFill>
                <a:schemeClr val="bg1">
                  <a:lumMod val="50000"/>
                </a:schemeClr>
              </a:solidFill>
            </a:endParaRPr>
          </a:p>
          <a:p>
            <a:r>
              <a:rPr lang="en-GB" sz="1800" dirty="0" smtClean="0">
                <a:solidFill>
                  <a:schemeClr val="bg1">
                    <a:lumMod val="50000"/>
                  </a:schemeClr>
                </a:solidFill>
              </a:rPr>
              <a:t>		</a:t>
            </a:r>
          </a:p>
          <a:p>
            <a:r>
              <a:rPr lang="en-GB" sz="1800" dirty="0" smtClean="0">
                <a:solidFill>
                  <a:schemeClr val="bg1">
                    <a:lumMod val="50000"/>
                  </a:schemeClr>
                </a:solidFill>
              </a:rPr>
              <a:t>		</a:t>
            </a:r>
            <a:r>
              <a:rPr lang="fr-BE" sz="1800" dirty="0" smtClean="0">
                <a:solidFill>
                  <a:schemeClr val="bg1">
                    <a:lumMod val="50000"/>
                  </a:schemeClr>
                </a:solidFill>
              </a:rPr>
              <a:t>Kane, 47 rue </a:t>
            </a:r>
            <a:r>
              <a:rPr lang="fr-BE" sz="1800" dirty="0" err="1" smtClean="0">
                <a:solidFill>
                  <a:schemeClr val="bg1">
                    <a:lumMod val="50000"/>
                  </a:schemeClr>
                </a:solidFill>
              </a:rPr>
              <a:t>Vavin</a:t>
            </a:r>
            <a:r>
              <a:rPr lang="fr-BE" sz="1800" dirty="0" smtClean="0">
                <a:solidFill>
                  <a:schemeClr val="bg1">
                    <a:lumMod val="50000"/>
                  </a:schemeClr>
                </a:solidFill>
              </a:rPr>
              <a:t>, 75006 Paris - France</a:t>
            </a:r>
            <a:endParaRPr lang="en-GB" sz="1800" dirty="0" smtClean="0">
              <a:solidFill>
                <a:schemeClr val="bg1">
                  <a:lumMod val="50000"/>
                </a:schemeClr>
              </a:solidFill>
            </a:endParaRPr>
          </a:p>
          <a:p>
            <a:r>
              <a:rPr lang="en-GB" sz="1800" dirty="0" smtClean="0">
                <a:solidFill>
                  <a:schemeClr val="bg1">
                    <a:lumMod val="50000"/>
                  </a:schemeClr>
                </a:solidFill>
              </a:rPr>
              <a:t>		</a:t>
            </a:r>
          </a:p>
          <a:p>
            <a:endParaRPr lang="en-GB" sz="18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smtClean="0">
              <a:solidFill>
                <a:schemeClr val="bg1">
                  <a:lumMod val="50000"/>
                </a:schemeClr>
              </a:solidFill>
            </a:endParaRPr>
          </a:p>
          <a:p>
            <a:endParaRPr lang="en-GB" sz="2000" dirty="0">
              <a:solidFill>
                <a:schemeClr val="bg1">
                  <a:lumMod val="50000"/>
                </a:schemeClr>
              </a:solidFill>
            </a:endParaRPr>
          </a:p>
        </p:txBody>
      </p:sp>
      <p:pic>
        <p:nvPicPr>
          <p:cNvPr id="7" name="Picture 2"/>
          <p:cNvPicPr>
            <a:picLocks noChangeAspect="1" noChangeArrowheads="1"/>
          </p:cNvPicPr>
          <p:nvPr/>
        </p:nvPicPr>
        <p:blipFill>
          <a:blip r:embed="rId2"/>
          <a:srcRect/>
          <a:stretch>
            <a:fillRect/>
          </a:stretch>
        </p:blipFill>
        <p:spPr bwMode="auto">
          <a:xfrm>
            <a:off x="1671894" y="2571748"/>
            <a:ext cx="1476834" cy="1843089"/>
          </a:xfrm>
          <a:prstGeom prst="rect">
            <a:avLst/>
          </a:prstGeom>
          <a:noFill/>
          <a:ln w="9525">
            <a:solidFill>
              <a:schemeClr val="accent1"/>
            </a:solidFill>
            <a:miter lim="800000"/>
            <a:headEnd/>
            <a:tailEnd/>
          </a:ln>
          <a:effectLst/>
        </p:spPr>
      </p:pic>
      <p:sp>
        <p:nvSpPr>
          <p:cNvPr id="8" name="Rectangle 7"/>
          <p:cNvSpPr/>
          <p:nvPr/>
        </p:nvSpPr>
        <p:spPr>
          <a:xfrm>
            <a:off x="428596" y="5000636"/>
            <a:ext cx="8643998" cy="1200329"/>
          </a:xfrm>
          <a:prstGeom prst="rect">
            <a:avLst/>
          </a:prstGeom>
          <a:ln w="15875">
            <a:solidFill>
              <a:schemeClr val="accent1"/>
            </a:solidFill>
            <a:prstDash val="sysDash"/>
          </a:ln>
        </p:spPr>
        <p:txBody>
          <a:bodyPr wrap="square">
            <a:spAutoFit/>
          </a:bodyPr>
          <a:lstStyle/>
          <a:p>
            <a:pPr algn="ctr"/>
            <a:r>
              <a:rPr lang="en-US" dirty="0" smtClean="0"/>
              <a:t>Join a consortium of European companies,  a panel of operators and broadcasters to imagine and test new </a:t>
            </a:r>
            <a:r>
              <a:rPr lang="en-US" dirty="0" smtClean="0"/>
              <a:t>AV usages </a:t>
            </a:r>
            <a:r>
              <a:rPr lang="en-US" dirty="0" smtClean="0"/>
              <a:t>using the actual infrastructures!</a:t>
            </a:r>
            <a:endParaRPr lang="fr-BE" dirty="0"/>
          </a:p>
        </p:txBody>
      </p:sp>
      <p:sp>
        <p:nvSpPr>
          <p:cNvPr id="10" name="Rectangle 9"/>
          <p:cNvSpPr/>
          <p:nvPr/>
        </p:nvSpPr>
        <p:spPr>
          <a:xfrm>
            <a:off x="5072066" y="6623774"/>
            <a:ext cx="3500462" cy="261610"/>
          </a:xfrm>
          <a:prstGeom prst="rect">
            <a:avLst/>
          </a:prstGeom>
        </p:spPr>
        <p:txBody>
          <a:bodyPr wrap="square">
            <a:spAutoFit/>
          </a:bodyPr>
          <a:lstStyle/>
          <a:p>
            <a:r>
              <a:rPr lang="en-GB" sz="1100" dirty="0" smtClean="0"/>
              <a:t>Roger Roberts – roger.roberts904@gmail.com</a:t>
            </a:r>
            <a:endParaRPr lang="en-GB" sz="1100" dirty="0"/>
          </a:p>
        </p:txBody>
      </p:sp>
    </p:spTree>
    <p:extLst>
      <p:ext uri="{BB962C8B-B14F-4D97-AF65-F5344CB8AC3E}">
        <p14:creationId xmlns="" xmlns:p14="http://schemas.microsoft.com/office/powerpoint/2010/main" val="1163398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smtClean="0"/>
              <a:t>Teaser</a:t>
            </a:r>
            <a:endParaRPr lang="en-GB" dirty="0"/>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2</a:t>
            </a:fld>
            <a:endParaRPr lang="en-GB" altLang="en-US"/>
          </a:p>
        </p:txBody>
      </p:sp>
      <p:sp>
        <p:nvSpPr>
          <p:cNvPr id="3" name="Rectangle 2"/>
          <p:cNvSpPr/>
          <p:nvPr/>
        </p:nvSpPr>
        <p:spPr>
          <a:xfrm>
            <a:off x="5072066" y="6623774"/>
            <a:ext cx="3500462" cy="261610"/>
          </a:xfrm>
          <a:prstGeom prst="rect">
            <a:avLst/>
          </a:prstGeom>
        </p:spPr>
        <p:txBody>
          <a:bodyPr wrap="square">
            <a:spAutoFit/>
          </a:bodyPr>
          <a:lstStyle/>
          <a:p>
            <a:r>
              <a:rPr lang="en-GB" sz="1100" dirty="0" smtClean="0"/>
              <a:t>Roger Roberts – roger.roberts904@gmail.com</a:t>
            </a:r>
            <a:endParaRPr lang="en-GB" sz="1100" dirty="0"/>
          </a:p>
        </p:txBody>
      </p:sp>
      <p:sp>
        <p:nvSpPr>
          <p:cNvPr id="6" name="Rectangle 5"/>
          <p:cNvSpPr/>
          <p:nvPr/>
        </p:nvSpPr>
        <p:spPr>
          <a:xfrm>
            <a:off x="285721" y="1977932"/>
            <a:ext cx="8715436" cy="2677656"/>
          </a:xfrm>
          <a:prstGeom prst="rect">
            <a:avLst/>
          </a:prstGeom>
        </p:spPr>
        <p:txBody>
          <a:bodyPr wrap="square">
            <a:spAutoFit/>
          </a:bodyPr>
          <a:lstStyle/>
          <a:p>
            <a:r>
              <a:rPr lang="en-GB" i="1" dirty="0" smtClean="0"/>
              <a:t>“</a:t>
            </a:r>
            <a:r>
              <a:rPr lang="en-GB" dirty="0" smtClean="0"/>
              <a:t>I invite each of you to sit down in front of your television set when your station goes on the air and stay there, for a day, </a:t>
            </a:r>
            <a:r>
              <a:rPr lang="en-GB" i="1" dirty="0" smtClean="0"/>
              <a:t>without a book, without a magazine, without a newspaper, without a profit and loss sheet or a rating book to distract you</a:t>
            </a:r>
            <a:r>
              <a:rPr lang="en-GB" dirty="0" smtClean="0"/>
              <a:t>. Keep your eyes glued to that set until the station signs off. I can assure you that what you will observe is </a:t>
            </a:r>
            <a:r>
              <a:rPr lang="en-GB" b="1" dirty="0" smtClean="0"/>
              <a:t>a vast wasteland</a:t>
            </a:r>
            <a:r>
              <a:rPr lang="en-GB" dirty="0" smtClean="0"/>
              <a:t>.” </a:t>
            </a:r>
          </a:p>
        </p:txBody>
      </p:sp>
      <p:sp>
        <p:nvSpPr>
          <p:cNvPr id="7" name="Rectangle 6"/>
          <p:cNvSpPr/>
          <p:nvPr/>
        </p:nvSpPr>
        <p:spPr>
          <a:xfrm>
            <a:off x="285720" y="4714888"/>
            <a:ext cx="8572560" cy="461665"/>
          </a:xfrm>
          <a:prstGeom prst="rect">
            <a:avLst/>
          </a:prstGeom>
        </p:spPr>
        <p:txBody>
          <a:bodyPr wrap="square">
            <a:spAutoFit/>
          </a:bodyPr>
          <a:lstStyle/>
          <a:p>
            <a:r>
              <a:rPr lang="en-GB" dirty="0" smtClean="0"/>
              <a:t>FCC Chairman Newton </a:t>
            </a:r>
            <a:r>
              <a:rPr lang="en-GB" dirty="0" err="1" smtClean="0"/>
              <a:t>Minow</a:t>
            </a:r>
            <a:r>
              <a:rPr lang="en-GB" dirty="0" smtClean="0"/>
              <a:t> </a:t>
            </a:r>
            <a:r>
              <a:rPr lang="en-GB" b="1" dirty="0" smtClean="0"/>
              <a:t>in 1961 </a:t>
            </a:r>
            <a:endParaRPr lang="fr-BE" dirty="0"/>
          </a:p>
        </p:txBody>
      </p:sp>
      <p:sp>
        <p:nvSpPr>
          <p:cNvPr id="9" name="ZoneTexte 8"/>
          <p:cNvSpPr txBox="1"/>
          <p:nvPr/>
        </p:nvSpPr>
        <p:spPr>
          <a:xfrm>
            <a:off x="357158" y="1643050"/>
            <a:ext cx="8572560" cy="3939540"/>
          </a:xfrm>
          <a:prstGeom prst="rect">
            <a:avLst/>
          </a:prstGeom>
          <a:solidFill>
            <a:schemeClr val="bg1">
              <a:lumMod val="65000"/>
              <a:alpha val="57000"/>
            </a:schemeClr>
          </a:solidFill>
          <a:effectLst>
            <a:outerShdw blurRad="50800" dist="50800" dir="5400000" algn="ctr" rotWithShape="0">
              <a:srgbClr val="000000"/>
            </a:outerShdw>
          </a:effectLst>
        </p:spPr>
        <p:txBody>
          <a:bodyPr wrap="square" rtlCol="0">
            <a:spAutoFit/>
          </a:bodyPr>
          <a:lstStyle/>
          <a:p>
            <a:pPr algn="ctr"/>
            <a:r>
              <a:rPr lang="fr-BE" sz="25000" dirty="0" smtClean="0">
                <a:solidFill>
                  <a:srgbClr val="FF0000"/>
                </a:solidFill>
              </a:rPr>
              <a:t>80 %</a:t>
            </a:r>
            <a:endParaRPr lang="fr-BE" sz="25000" dirty="0">
              <a:solidFill>
                <a:srgbClr val="FF0000"/>
              </a:solidFill>
            </a:endParaRPr>
          </a:p>
        </p:txBody>
      </p:sp>
    </p:spTree>
    <p:extLst>
      <p:ext uri="{BB962C8B-B14F-4D97-AF65-F5344CB8AC3E}">
        <p14:creationId xmlns="" xmlns:p14="http://schemas.microsoft.com/office/powerpoint/2010/main" val="4032734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smtClean="0"/>
              <a:t>Organisation Profile</a:t>
            </a:r>
            <a:endParaRPr lang="en-GB" dirty="0"/>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3</a:t>
            </a:fld>
            <a:endParaRPr lang="en-GB" altLang="en-US"/>
          </a:p>
        </p:txBody>
      </p:sp>
      <p:sp>
        <p:nvSpPr>
          <p:cNvPr id="6" name="Rectangle 5"/>
          <p:cNvSpPr/>
          <p:nvPr/>
        </p:nvSpPr>
        <p:spPr>
          <a:xfrm>
            <a:off x="428596" y="1442856"/>
            <a:ext cx="8501122" cy="769441"/>
          </a:xfrm>
          <a:prstGeom prst="rect">
            <a:avLst/>
          </a:prstGeom>
        </p:spPr>
        <p:txBody>
          <a:bodyPr wrap="square">
            <a:spAutoFit/>
          </a:bodyPr>
          <a:lstStyle/>
          <a:p>
            <a:pPr algn="ctr"/>
            <a:r>
              <a:rPr lang="en-US" sz="2200" dirty="0" smtClean="0"/>
              <a:t>TITAN is a Think Tank that works on migration capacity, exchange and persistence of Media in a Digital and Semantic Universe!</a:t>
            </a:r>
            <a:endParaRPr lang="fr-BE" sz="22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8728" y="2341587"/>
            <a:ext cx="7000924" cy="4159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ZoneTexte 3"/>
          <p:cNvSpPr txBox="1">
            <a:spLocks noChangeArrowheads="1"/>
          </p:cNvSpPr>
          <p:nvPr/>
        </p:nvSpPr>
        <p:spPr bwMode="auto">
          <a:xfrm>
            <a:off x="1438990" y="5715016"/>
            <a:ext cx="2116188" cy="657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1548" tIns="35774" rIns="71548" bIns="35774">
            <a:spAutoFit/>
          </a:bodyPr>
          <a:lstStyle>
            <a:lvl1pPr eaLnBrk="0" hangingPunct="0">
              <a:defRPr sz="2700" b="1">
                <a:solidFill>
                  <a:schemeClr val="tx1"/>
                </a:solidFill>
                <a:latin typeface="Arial" pitchFamily="34" charset="0"/>
              </a:defRPr>
            </a:lvl1pPr>
            <a:lvl2pPr marL="742950" indent="-285750" eaLnBrk="0" hangingPunct="0">
              <a:defRPr sz="2700" b="1">
                <a:solidFill>
                  <a:schemeClr val="tx1"/>
                </a:solidFill>
                <a:latin typeface="Arial" pitchFamily="34" charset="0"/>
              </a:defRPr>
            </a:lvl2pPr>
            <a:lvl3pPr marL="1143000" indent="-228600" eaLnBrk="0" hangingPunct="0">
              <a:defRPr sz="2700" b="1">
                <a:solidFill>
                  <a:schemeClr val="tx1"/>
                </a:solidFill>
                <a:latin typeface="Arial" pitchFamily="34" charset="0"/>
              </a:defRPr>
            </a:lvl3pPr>
            <a:lvl4pPr marL="1600200" indent="-228600" eaLnBrk="0" hangingPunct="0">
              <a:defRPr sz="2700" b="1">
                <a:solidFill>
                  <a:schemeClr val="tx1"/>
                </a:solidFill>
                <a:latin typeface="Arial" pitchFamily="34" charset="0"/>
              </a:defRPr>
            </a:lvl4pPr>
            <a:lvl5pPr marL="2057400" indent="-228600" eaLnBrk="0" hangingPunct="0">
              <a:defRPr sz="2700" b="1">
                <a:solidFill>
                  <a:schemeClr val="tx1"/>
                </a:solidFill>
                <a:latin typeface="Arial" pitchFamily="34" charset="0"/>
              </a:defRPr>
            </a:lvl5pPr>
            <a:lvl6pPr marL="2514600" indent="-228600" eaLnBrk="0" fontAlgn="base" hangingPunct="0">
              <a:spcBef>
                <a:spcPct val="0"/>
              </a:spcBef>
              <a:spcAft>
                <a:spcPct val="0"/>
              </a:spcAft>
              <a:defRPr sz="2700" b="1">
                <a:solidFill>
                  <a:schemeClr val="tx1"/>
                </a:solidFill>
                <a:latin typeface="Arial" pitchFamily="34" charset="0"/>
              </a:defRPr>
            </a:lvl6pPr>
            <a:lvl7pPr marL="2971800" indent="-228600" eaLnBrk="0" fontAlgn="base" hangingPunct="0">
              <a:spcBef>
                <a:spcPct val="0"/>
              </a:spcBef>
              <a:spcAft>
                <a:spcPct val="0"/>
              </a:spcAft>
              <a:defRPr sz="2700" b="1">
                <a:solidFill>
                  <a:schemeClr val="tx1"/>
                </a:solidFill>
                <a:latin typeface="Arial" pitchFamily="34" charset="0"/>
              </a:defRPr>
            </a:lvl7pPr>
            <a:lvl8pPr marL="3429000" indent="-228600" eaLnBrk="0" fontAlgn="base" hangingPunct="0">
              <a:spcBef>
                <a:spcPct val="0"/>
              </a:spcBef>
              <a:spcAft>
                <a:spcPct val="0"/>
              </a:spcAft>
              <a:defRPr sz="2700" b="1">
                <a:solidFill>
                  <a:schemeClr val="tx1"/>
                </a:solidFill>
                <a:latin typeface="Arial" pitchFamily="34" charset="0"/>
              </a:defRPr>
            </a:lvl8pPr>
            <a:lvl9pPr marL="3886200" indent="-228600" eaLnBrk="0" fontAlgn="base" hangingPunct="0">
              <a:spcBef>
                <a:spcPct val="0"/>
              </a:spcBef>
              <a:spcAft>
                <a:spcPct val="0"/>
              </a:spcAft>
              <a:defRPr sz="2700" b="1">
                <a:solidFill>
                  <a:schemeClr val="tx1"/>
                </a:solidFill>
                <a:latin typeface="Arial" pitchFamily="34" charset="0"/>
              </a:defRPr>
            </a:lvl9pPr>
          </a:lstStyle>
          <a:p>
            <a:pPr algn="ctr" eaLnBrk="1" fontAlgn="base" hangingPunct="1">
              <a:spcBef>
                <a:spcPct val="0"/>
              </a:spcBef>
              <a:spcAft>
                <a:spcPct val="0"/>
              </a:spcAft>
            </a:pPr>
            <a:r>
              <a:rPr lang="fr-BE" altLang="fr-FR" sz="1900" b="0" dirty="0" smtClean="0">
                <a:solidFill>
                  <a:srgbClr val="000000"/>
                </a:solidFill>
              </a:rPr>
              <a:t>The object </a:t>
            </a:r>
            <a:r>
              <a:rPr lang="fr-BE" altLang="fr-FR" sz="1900" dirty="0" smtClean="0">
                <a:solidFill>
                  <a:srgbClr val="FF0000"/>
                </a:solidFill>
              </a:rPr>
              <a:t>is not</a:t>
            </a:r>
          </a:p>
          <a:p>
            <a:pPr algn="ctr" eaLnBrk="1" fontAlgn="base" hangingPunct="1">
              <a:spcBef>
                <a:spcPct val="0"/>
              </a:spcBef>
              <a:spcAft>
                <a:spcPct val="0"/>
              </a:spcAft>
            </a:pPr>
            <a:r>
              <a:rPr lang="fr-BE" altLang="fr-FR" sz="1900" b="0" dirty="0" smtClean="0">
                <a:solidFill>
                  <a:srgbClr val="000000"/>
                </a:solidFill>
              </a:rPr>
              <a:t>the representation</a:t>
            </a:r>
          </a:p>
        </p:txBody>
      </p:sp>
      <p:sp>
        <p:nvSpPr>
          <p:cNvPr id="9" name="ZoneTexte 3"/>
          <p:cNvSpPr txBox="1">
            <a:spLocks noChangeArrowheads="1"/>
          </p:cNvSpPr>
          <p:nvPr/>
        </p:nvSpPr>
        <p:spPr bwMode="auto">
          <a:xfrm>
            <a:off x="4740364" y="5715016"/>
            <a:ext cx="2760594" cy="626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1548" tIns="35774" rIns="71548" bIns="35774">
            <a:spAutoFit/>
          </a:bodyPr>
          <a:lstStyle>
            <a:lvl1pPr eaLnBrk="0" hangingPunct="0">
              <a:defRPr sz="2700" b="1">
                <a:solidFill>
                  <a:schemeClr val="tx1"/>
                </a:solidFill>
                <a:latin typeface="Arial" pitchFamily="34" charset="0"/>
              </a:defRPr>
            </a:lvl1pPr>
            <a:lvl2pPr marL="742950" indent="-285750" eaLnBrk="0" hangingPunct="0">
              <a:defRPr sz="2700" b="1">
                <a:solidFill>
                  <a:schemeClr val="tx1"/>
                </a:solidFill>
                <a:latin typeface="Arial" pitchFamily="34" charset="0"/>
              </a:defRPr>
            </a:lvl2pPr>
            <a:lvl3pPr marL="1143000" indent="-228600" eaLnBrk="0" hangingPunct="0">
              <a:defRPr sz="2700" b="1">
                <a:solidFill>
                  <a:schemeClr val="tx1"/>
                </a:solidFill>
                <a:latin typeface="Arial" pitchFamily="34" charset="0"/>
              </a:defRPr>
            </a:lvl3pPr>
            <a:lvl4pPr marL="1600200" indent="-228600" eaLnBrk="0" hangingPunct="0">
              <a:defRPr sz="2700" b="1">
                <a:solidFill>
                  <a:schemeClr val="tx1"/>
                </a:solidFill>
                <a:latin typeface="Arial" pitchFamily="34" charset="0"/>
              </a:defRPr>
            </a:lvl4pPr>
            <a:lvl5pPr marL="2057400" indent="-228600" eaLnBrk="0" hangingPunct="0">
              <a:defRPr sz="2700" b="1">
                <a:solidFill>
                  <a:schemeClr val="tx1"/>
                </a:solidFill>
                <a:latin typeface="Arial" pitchFamily="34" charset="0"/>
              </a:defRPr>
            </a:lvl5pPr>
            <a:lvl6pPr marL="2514600" indent="-228600" eaLnBrk="0" fontAlgn="base" hangingPunct="0">
              <a:spcBef>
                <a:spcPct val="0"/>
              </a:spcBef>
              <a:spcAft>
                <a:spcPct val="0"/>
              </a:spcAft>
              <a:defRPr sz="2700" b="1">
                <a:solidFill>
                  <a:schemeClr val="tx1"/>
                </a:solidFill>
                <a:latin typeface="Arial" pitchFamily="34" charset="0"/>
              </a:defRPr>
            </a:lvl6pPr>
            <a:lvl7pPr marL="2971800" indent="-228600" eaLnBrk="0" fontAlgn="base" hangingPunct="0">
              <a:spcBef>
                <a:spcPct val="0"/>
              </a:spcBef>
              <a:spcAft>
                <a:spcPct val="0"/>
              </a:spcAft>
              <a:defRPr sz="2700" b="1">
                <a:solidFill>
                  <a:schemeClr val="tx1"/>
                </a:solidFill>
                <a:latin typeface="Arial" pitchFamily="34" charset="0"/>
              </a:defRPr>
            </a:lvl7pPr>
            <a:lvl8pPr marL="3429000" indent="-228600" eaLnBrk="0" fontAlgn="base" hangingPunct="0">
              <a:spcBef>
                <a:spcPct val="0"/>
              </a:spcBef>
              <a:spcAft>
                <a:spcPct val="0"/>
              </a:spcAft>
              <a:defRPr sz="2700" b="1">
                <a:solidFill>
                  <a:schemeClr val="tx1"/>
                </a:solidFill>
                <a:latin typeface="Arial" pitchFamily="34" charset="0"/>
              </a:defRPr>
            </a:lvl8pPr>
            <a:lvl9pPr marL="3886200" indent="-228600" eaLnBrk="0" fontAlgn="base" hangingPunct="0">
              <a:spcBef>
                <a:spcPct val="0"/>
              </a:spcBef>
              <a:spcAft>
                <a:spcPct val="0"/>
              </a:spcAft>
              <a:defRPr sz="2700" b="1">
                <a:solidFill>
                  <a:schemeClr val="tx1"/>
                </a:solidFill>
                <a:latin typeface="Arial" pitchFamily="34" charset="0"/>
              </a:defRPr>
            </a:lvl9pPr>
          </a:lstStyle>
          <a:p>
            <a:pPr algn="ctr" eaLnBrk="1" fontAlgn="base" hangingPunct="1">
              <a:spcBef>
                <a:spcPct val="0"/>
              </a:spcBef>
              <a:spcAft>
                <a:spcPct val="0"/>
              </a:spcAft>
            </a:pPr>
            <a:r>
              <a:rPr lang="fr-BE" altLang="fr-FR" sz="1800" b="0" dirty="0" smtClean="0">
                <a:solidFill>
                  <a:srgbClr val="000000"/>
                </a:solidFill>
              </a:rPr>
              <a:t>The representation </a:t>
            </a:r>
            <a:r>
              <a:rPr lang="fr-BE" altLang="fr-FR" sz="1800" dirty="0" smtClean="0">
                <a:solidFill>
                  <a:srgbClr val="FF0000"/>
                </a:solidFill>
              </a:rPr>
              <a:t>is not</a:t>
            </a:r>
          </a:p>
          <a:p>
            <a:pPr algn="ctr" eaLnBrk="1" fontAlgn="base" hangingPunct="1">
              <a:spcBef>
                <a:spcPct val="0"/>
              </a:spcBef>
              <a:spcAft>
                <a:spcPct val="0"/>
              </a:spcAft>
            </a:pPr>
            <a:r>
              <a:rPr lang="fr-BE" altLang="fr-FR" sz="1800" b="0" dirty="0" smtClean="0">
                <a:solidFill>
                  <a:srgbClr val="000000"/>
                </a:solidFill>
              </a:rPr>
              <a:t>the meaning </a:t>
            </a:r>
          </a:p>
        </p:txBody>
      </p:sp>
      <p:pic>
        <p:nvPicPr>
          <p:cNvPr id="10" name="Image 9" descr="magritt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846" y="2428868"/>
            <a:ext cx="9144001" cy="3699670"/>
          </a:xfrm>
          <a:prstGeom prst="rect">
            <a:avLst/>
          </a:prstGeom>
        </p:spPr>
      </p:pic>
      <p:sp>
        <p:nvSpPr>
          <p:cNvPr id="11" name="Rectangle 10"/>
          <p:cNvSpPr/>
          <p:nvPr/>
        </p:nvSpPr>
        <p:spPr>
          <a:xfrm>
            <a:off x="5072066" y="6623774"/>
            <a:ext cx="3500462" cy="261610"/>
          </a:xfrm>
          <a:prstGeom prst="rect">
            <a:avLst/>
          </a:prstGeom>
        </p:spPr>
        <p:txBody>
          <a:bodyPr wrap="square">
            <a:spAutoFit/>
          </a:bodyPr>
          <a:lstStyle/>
          <a:p>
            <a:r>
              <a:rPr lang="en-GB" sz="1100" dirty="0" smtClean="0"/>
              <a:t>Roger Roberts – roger.roberts904@gmail.com</a:t>
            </a:r>
            <a:endParaRPr lang="en-GB" sz="1100" dirty="0"/>
          </a:p>
        </p:txBody>
      </p:sp>
    </p:spTree>
    <p:extLst>
      <p:ext uri="{BB962C8B-B14F-4D97-AF65-F5344CB8AC3E}">
        <p14:creationId xmlns="" xmlns:p14="http://schemas.microsoft.com/office/powerpoint/2010/main" val="1635639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xit" presetSubtype="16" fill="hold" nodeType="clickEffect">
                                  <p:stCondLst>
                                    <p:cond delay="0"/>
                                  </p:stCondLst>
                                  <p:childTnLst>
                                    <p:animEffect transition="out" filter="box(in)">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4</a:t>
            </a:fld>
            <a:endParaRPr lang="en-GB" altLang="en-US"/>
          </a:p>
        </p:txBody>
      </p:sp>
      <p:sp>
        <p:nvSpPr>
          <p:cNvPr id="7" name="Rectangle 6"/>
          <p:cNvSpPr/>
          <p:nvPr/>
        </p:nvSpPr>
        <p:spPr>
          <a:xfrm>
            <a:off x="6575491" y="4000504"/>
            <a:ext cx="2425665" cy="577850"/>
          </a:xfrm>
          <a:prstGeom prst="rect">
            <a:avLst/>
          </a:prstGeom>
        </p:spPr>
        <p:txBody>
          <a:bodyPr wrap="none">
            <a:spAutoFit/>
          </a:bodyPr>
          <a:lstStyle/>
          <a:p>
            <a:pPr algn="ctr">
              <a:lnSpc>
                <a:spcPct val="150000"/>
              </a:lnSpc>
            </a:pPr>
            <a:r>
              <a:rPr lang="fr-BE" altLang="fr-FR" sz="2400" b="1" dirty="0" err="1" smtClean="0">
                <a:solidFill>
                  <a:schemeClr val="accent1">
                    <a:lumMod val="50000"/>
                  </a:schemeClr>
                </a:solidFill>
              </a:rPr>
              <a:t>Representation</a:t>
            </a:r>
            <a:endParaRPr lang="fr-BE" altLang="fr-FR" sz="2400" b="1" dirty="0" smtClean="0">
              <a:solidFill>
                <a:schemeClr val="accent1">
                  <a:lumMod val="50000"/>
                </a:schemeClr>
              </a:solidFill>
            </a:endParaRPr>
          </a:p>
        </p:txBody>
      </p:sp>
      <p:sp>
        <p:nvSpPr>
          <p:cNvPr id="9" name="Line 5"/>
          <p:cNvSpPr>
            <a:spLocks noChangeShapeType="1"/>
          </p:cNvSpPr>
          <p:nvPr/>
        </p:nvSpPr>
        <p:spPr bwMode="auto">
          <a:xfrm>
            <a:off x="6337718" y="3714752"/>
            <a:ext cx="2592000" cy="0"/>
          </a:xfrm>
          <a:prstGeom prst="line">
            <a:avLst/>
          </a:prstGeom>
          <a:noFill/>
          <a:ln w="50800">
            <a:solidFill>
              <a:srgbClr val="FFCC00"/>
            </a:solidFill>
            <a:round/>
            <a:headEnd type="none" w="sm" len="sm"/>
            <a:tailEnd type="none" w="sm" len="med"/>
          </a:ln>
        </p:spPr>
        <p:txBody>
          <a:bodyPr/>
          <a:lstStyle/>
          <a:p>
            <a:endParaRPr lang="fr-BE"/>
          </a:p>
        </p:txBody>
      </p:sp>
      <p:cxnSp>
        <p:nvCxnSpPr>
          <p:cNvPr id="10" name="Connecteur droit avec flèche 9"/>
          <p:cNvCxnSpPr/>
          <p:nvPr/>
        </p:nvCxnSpPr>
        <p:spPr bwMode="auto">
          <a:xfrm flipV="1">
            <a:off x="5000628" y="2057384"/>
            <a:ext cx="1343028" cy="585798"/>
          </a:xfrm>
          <a:prstGeom prst="straightConnector1">
            <a:avLst/>
          </a:prstGeom>
          <a:solidFill>
            <a:srgbClr val="C1CEFF"/>
          </a:solidFill>
          <a:ln w="12700" cap="flat" cmpd="sng" algn="ctr">
            <a:noFill/>
            <a:prstDash val="solid"/>
            <a:round/>
            <a:headEnd type="none" w="med" len="med"/>
            <a:tailEnd type="arrow"/>
          </a:ln>
          <a:effectLst/>
        </p:spPr>
      </p:cxnSp>
      <p:sp>
        <p:nvSpPr>
          <p:cNvPr id="12" name="Rectangle 11"/>
          <p:cNvSpPr/>
          <p:nvPr/>
        </p:nvSpPr>
        <p:spPr>
          <a:xfrm>
            <a:off x="6924528" y="2786058"/>
            <a:ext cx="1790876" cy="577850"/>
          </a:xfrm>
          <a:prstGeom prst="rect">
            <a:avLst/>
          </a:prstGeom>
        </p:spPr>
        <p:txBody>
          <a:bodyPr wrap="none">
            <a:spAutoFit/>
          </a:bodyPr>
          <a:lstStyle/>
          <a:p>
            <a:pPr algn="ctr">
              <a:lnSpc>
                <a:spcPct val="150000"/>
              </a:lnSpc>
            </a:pPr>
            <a:r>
              <a:rPr lang="fr-BE" altLang="fr-FR" sz="2400" b="1" dirty="0" err="1" smtClean="0">
                <a:solidFill>
                  <a:schemeClr val="accent1">
                    <a:lumMod val="50000"/>
                  </a:schemeClr>
                </a:solidFill>
              </a:rPr>
              <a:t>Denotation</a:t>
            </a:r>
            <a:endParaRPr lang="fr-BE" altLang="fr-FR" sz="2400" b="1" dirty="0" smtClean="0">
              <a:solidFill>
                <a:schemeClr val="accent1">
                  <a:lumMod val="50000"/>
                </a:schemeClr>
              </a:solidFill>
            </a:endParaRPr>
          </a:p>
        </p:txBody>
      </p:sp>
      <p:sp>
        <p:nvSpPr>
          <p:cNvPr id="13" name="Rectangle 12"/>
          <p:cNvSpPr/>
          <p:nvPr/>
        </p:nvSpPr>
        <p:spPr>
          <a:xfrm>
            <a:off x="6842287" y="1714488"/>
            <a:ext cx="2087431" cy="570990"/>
          </a:xfrm>
          <a:prstGeom prst="rect">
            <a:avLst/>
          </a:prstGeom>
        </p:spPr>
        <p:txBody>
          <a:bodyPr wrap="none">
            <a:spAutoFit/>
          </a:bodyPr>
          <a:lstStyle/>
          <a:p>
            <a:pPr algn="ctr">
              <a:lnSpc>
                <a:spcPct val="150000"/>
              </a:lnSpc>
            </a:pPr>
            <a:r>
              <a:rPr lang="fr-BE" altLang="fr-FR" sz="2400" b="1" dirty="0" smtClean="0">
                <a:solidFill>
                  <a:schemeClr val="accent1">
                    <a:lumMod val="50000"/>
                  </a:schemeClr>
                </a:solidFill>
              </a:rPr>
              <a:t>Connotation</a:t>
            </a:r>
          </a:p>
        </p:txBody>
      </p:sp>
      <p:cxnSp>
        <p:nvCxnSpPr>
          <p:cNvPr id="14" name="Connecteur droit avec flèche 13"/>
          <p:cNvCxnSpPr/>
          <p:nvPr/>
        </p:nvCxnSpPr>
        <p:spPr bwMode="auto">
          <a:xfrm flipV="1">
            <a:off x="6286512" y="2071422"/>
            <a:ext cx="571504" cy="256"/>
          </a:xfrm>
          <a:prstGeom prst="straightConnector1">
            <a:avLst/>
          </a:prstGeom>
          <a:solidFill>
            <a:srgbClr val="C1CEFF"/>
          </a:solidFill>
          <a:ln w="41275" cap="flat" cmpd="sng" algn="ctr">
            <a:solidFill>
              <a:schemeClr val="accent1"/>
            </a:solidFill>
            <a:prstDash val="sysDash"/>
            <a:round/>
            <a:headEnd type="none" w="med" len="med"/>
            <a:tailEnd type="arrow"/>
          </a:ln>
          <a:effectLst/>
        </p:spPr>
      </p:cxnSp>
      <p:cxnSp>
        <p:nvCxnSpPr>
          <p:cNvPr id="16" name="Connecteur droit avec flèche 15"/>
          <p:cNvCxnSpPr/>
          <p:nvPr/>
        </p:nvCxnSpPr>
        <p:spPr bwMode="auto">
          <a:xfrm flipV="1">
            <a:off x="5786446" y="4357437"/>
            <a:ext cx="642942" cy="257"/>
          </a:xfrm>
          <a:prstGeom prst="straightConnector1">
            <a:avLst/>
          </a:prstGeom>
          <a:solidFill>
            <a:srgbClr val="C1CEFF"/>
          </a:solidFill>
          <a:ln w="41275" cap="flat" cmpd="sng" algn="ctr">
            <a:solidFill>
              <a:schemeClr val="accent1"/>
            </a:solidFill>
            <a:prstDash val="sysDash"/>
            <a:round/>
            <a:headEnd type="none" w="med" len="med"/>
            <a:tailEnd type="arrow"/>
          </a:ln>
          <a:effectLst/>
        </p:spPr>
      </p:cxnSp>
      <p:sp>
        <p:nvSpPr>
          <p:cNvPr id="22" name="ZoneTexte 21"/>
          <p:cNvSpPr txBox="1"/>
          <p:nvPr/>
        </p:nvSpPr>
        <p:spPr>
          <a:xfrm>
            <a:off x="3643306" y="4143380"/>
            <a:ext cx="1928826" cy="461665"/>
          </a:xfrm>
          <a:prstGeom prst="rect">
            <a:avLst/>
          </a:prstGeom>
          <a:noFill/>
          <a:ln w="31750">
            <a:solidFill>
              <a:schemeClr val="accent1"/>
            </a:solidFill>
          </a:ln>
        </p:spPr>
        <p:txBody>
          <a:bodyPr wrap="square" rtlCol="0">
            <a:spAutoFit/>
          </a:bodyPr>
          <a:lstStyle/>
          <a:p>
            <a:pPr algn="ctr"/>
            <a:r>
              <a:rPr lang="fr-BE" dirty="0" smtClean="0"/>
              <a:t>09/11/2001</a:t>
            </a:r>
            <a:endParaRPr lang="fr-BE" dirty="0"/>
          </a:p>
        </p:txBody>
      </p:sp>
      <p:sp>
        <p:nvSpPr>
          <p:cNvPr id="23" name="Line 5"/>
          <p:cNvSpPr>
            <a:spLocks noChangeShapeType="1"/>
          </p:cNvSpPr>
          <p:nvPr/>
        </p:nvSpPr>
        <p:spPr bwMode="auto">
          <a:xfrm>
            <a:off x="3265884" y="3714752"/>
            <a:ext cx="2592000" cy="0"/>
          </a:xfrm>
          <a:prstGeom prst="line">
            <a:avLst/>
          </a:prstGeom>
          <a:noFill/>
          <a:ln w="50800">
            <a:solidFill>
              <a:srgbClr val="FFCC00"/>
            </a:solidFill>
            <a:round/>
            <a:headEnd type="none" w="sm" len="sm"/>
            <a:tailEnd type="none" w="sm" len="med"/>
          </a:ln>
        </p:spPr>
        <p:txBody>
          <a:bodyPr/>
          <a:lstStyle/>
          <a:p>
            <a:endParaRPr lang="fr-BE"/>
          </a:p>
        </p:txBody>
      </p:sp>
      <p:sp>
        <p:nvSpPr>
          <p:cNvPr id="24" name="ZoneTexte 23"/>
          <p:cNvSpPr txBox="1"/>
          <p:nvPr/>
        </p:nvSpPr>
        <p:spPr>
          <a:xfrm>
            <a:off x="3325708" y="2928934"/>
            <a:ext cx="2460738" cy="461665"/>
          </a:xfrm>
          <a:prstGeom prst="rect">
            <a:avLst/>
          </a:prstGeom>
          <a:noFill/>
        </p:spPr>
        <p:txBody>
          <a:bodyPr wrap="none" rtlCol="0">
            <a:spAutoFit/>
          </a:bodyPr>
          <a:lstStyle/>
          <a:p>
            <a:r>
              <a:rPr lang="fr-BE" dirty="0" err="1" smtClean="0"/>
              <a:t>Month</a:t>
            </a:r>
            <a:r>
              <a:rPr lang="fr-BE" dirty="0" smtClean="0"/>
              <a:t>/Day/ </a:t>
            </a:r>
            <a:r>
              <a:rPr lang="fr-BE" dirty="0" err="1" smtClean="0"/>
              <a:t>Year</a:t>
            </a:r>
            <a:endParaRPr lang="fr-BE" dirty="0"/>
          </a:p>
        </p:txBody>
      </p:sp>
      <p:sp>
        <p:nvSpPr>
          <p:cNvPr id="25" name="ZoneTexte 24"/>
          <p:cNvSpPr txBox="1"/>
          <p:nvPr/>
        </p:nvSpPr>
        <p:spPr>
          <a:xfrm>
            <a:off x="3442591" y="1714488"/>
            <a:ext cx="2272417" cy="830997"/>
          </a:xfrm>
          <a:prstGeom prst="rect">
            <a:avLst/>
          </a:prstGeom>
          <a:noFill/>
        </p:spPr>
        <p:txBody>
          <a:bodyPr wrap="none" rtlCol="0">
            <a:spAutoFit/>
          </a:bodyPr>
          <a:lstStyle/>
          <a:p>
            <a:pPr algn="ctr"/>
            <a:r>
              <a:rPr lang="fr-BE" b="1" dirty="0" err="1" smtClean="0"/>
              <a:t>September</a:t>
            </a:r>
            <a:r>
              <a:rPr lang="fr-BE" b="1" dirty="0" smtClean="0"/>
              <a:t> </a:t>
            </a:r>
            <a:r>
              <a:rPr lang="fr-BE" b="1" dirty="0" smtClean="0"/>
              <a:t>11 </a:t>
            </a:r>
            <a:endParaRPr lang="fr-BE" b="1" dirty="0" smtClean="0"/>
          </a:p>
          <a:p>
            <a:pPr algn="ctr"/>
            <a:r>
              <a:rPr lang="fr-BE" b="1" dirty="0" err="1" smtClean="0"/>
              <a:t>attacks</a:t>
            </a:r>
            <a:endParaRPr lang="fr-BE" dirty="0" smtClean="0"/>
          </a:p>
        </p:txBody>
      </p:sp>
      <p:sp>
        <p:nvSpPr>
          <p:cNvPr id="26" name="Text Box 4"/>
          <p:cNvSpPr txBox="1">
            <a:spLocks noChangeArrowheads="1"/>
          </p:cNvSpPr>
          <p:nvPr/>
        </p:nvSpPr>
        <p:spPr bwMode="auto">
          <a:xfrm>
            <a:off x="515180" y="3994158"/>
            <a:ext cx="2413746" cy="577850"/>
          </a:xfrm>
          <a:prstGeom prst="rect">
            <a:avLst/>
          </a:prstGeom>
          <a:noFill/>
          <a:ln w="15875">
            <a:noFill/>
            <a:miter lim="800000"/>
            <a:headEnd type="none" w="sm" len="sm"/>
            <a:tailEnd type="none" w="sm" len="med"/>
          </a:ln>
        </p:spPr>
        <p:txBody>
          <a:bodyPr wrap="square">
            <a:spAutoFit/>
          </a:bodyPr>
          <a:lstStyle/>
          <a:p>
            <a:pPr algn="ctr">
              <a:lnSpc>
                <a:spcPct val="150000"/>
              </a:lnSpc>
            </a:pPr>
            <a:r>
              <a:rPr lang="fr-BE" altLang="fr-FR" sz="2400" b="1" dirty="0" smtClean="0">
                <a:solidFill>
                  <a:schemeClr val="accent1">
                    <a:lumMod val="50000"/>
                  </a:schemeClr>
                </a:solidFill>
              </a:rPr>
              <a:t>Signifier</a:t>
            </a:r>
            <a:endParaRPr lang="fr-FR" altLang="fr-FR" sz="2400" b="1" dirty="0">
              <a:solidFill>
                <a:schemeClr val="accent1">
                  <a:lumMod val="50000"/>
                </a:schemeClr>
              </a:solidFill>
            </a:endParaRPr>
          </a:p>
        </p:txBody>
      </p:sp>
      <p:sp>
        <p:nvSpPr>
          <p:cNvPr id="27" name="Line 5"/>
          <p:cNvSpPr>
            <a:spLocks noChangeShapeType="1"/>
          </p:cNvSpPr>
          <p:nvPr/>
        </p:nvSpPr>
        <p:spPr bwMode="auto">
          <a:xfrm>
            <a:off x="285720" y="3714752"/>
            <a:ext cx="2700000" cy="0"/>
          </a:xfrm>
          <a:prstGeom prst="line">
            <a:avLst/>
          </a:prstGeom>
          <a:noFill/>
          <a:ln w="50800">
            <a:solidFill>
              <a:srgbClr val="FFCC00"/>
            </a:solidFill>
            <a:round/>
            <a:headEnd type="none" w="sm" len="sm"/>
            <a:tailEnd type="none" w="sm" len="med"/>
          </a:ln>
        </p:spPr>
        <p:txBody>
          <a:bodyPr/>
          <a:lstStyle/>
          <a:p>
            <a:endParaRPr lang="fr-BE"/>
          </a:p>
        </p:txBody>
      </p:sp>
      <p:cxnSp>
        <p:nvCxnSpPr>
          <p:cNvPr id="33" name="Connecteur droit avec flèche 32"/>
          <p:cNvCxnSpPr/>
          <p:nvPr/>
        </p:nvCxnSpPr>
        <p:spPr bwMode="auto">
          <a:xfrm flipV="1">
            <a:off x="6286512" y="3142992"/>
            <a:ext cx="571504" cy="256"/>
          </a:xfrm>
          <a:prstGeom prst="straightConnector1">
            <a:avLst/>
          </a:prstGeom>
          <a:solidFill>
            <a:srgbClr val="C1CEFF"/>
          </a:solidFill>
          <a:ln w="41275" cap="flat" cmpd="sng" algn="ctr">
            <a:solidFill>
              <a:schemeClr val="accent1"/>
            </a:solidFill>
            <a:prstDash val="sysDash"/>
            <a:round/>
            <a:headEnd type="none" w="med" len="med"/>
            <a:tailEnd type="arrow"/>
          </a:ln>
          <a:effectLst/>
        </p:spPr>
      </p:cxnSp>
      <p:sp>
        <p:nvSpPr>
          <p:cNvPr id="35" name="Rectangle 34"/>
          <p:cNvSpPr/>
          <p:nvPr/>
        </p:nvSpPr>
        <p:spPr>
          <a:xfrm>
            <a:off x="2071670" y="285728"/>
            <a:ext cx="5000087" cy="523220"/>
          </a:xfrm>
          <a:prstGeom prst="rect">
            <a:avLst/>
          </a:prstGeom>
        </p:spPr>
        <p:txBody>
          <a:bodyPr wrap="none">
            <a:spAutoFit/>
          </a:bodyPr>
          <a:lstStyle/>
          <a:p>
            <a:pPr algn="ctr"/>
            <a:r>
              <a:rPr lang="en-US" sz="2800" b="1" dirty="0" smtClean="0">
                <a:solidFill>
                  <a:srgbClr val="595959"/>
                </a:solidFill>
                <a:latin typeface="+mj-lt"/>
                <a:ea typeface="+mj-ea"/>
                <a:cs typeface="+mj-cs"/>
              </a:rPr>
              <a:t>Modeling of a signs </a:t>
            </a:r>
            <a:r>
              <a:rPr lang="en-US" sz="2800" b="1" dirty="0" smtClean="0">
                <a:solidFill>
                  <a:srgbClr val="595959"/>
                </a:solidFill>
                <a:latin typeface="+mj-lt"/>
                <a:ea typeface="+mj-ea"/>
                <a:cs typeface="+mj-cs"/>
              </a:rPr>
              <a:t>system:</a:t>
            </a:r>
            <a:endParaRPr lang="fr-BE" sz="2800" b="1" dirty="0" smtClean="0">
              <a:solidFill>
                <a:srgbClr val="595959"/>
              </a:solidFill>
              <a:latin typeface="+mj-lt"/>
              <a:ea typeface="+mj-ea"/>
              <a:cs typeface="+mj-cs"/>
            </a:endParaRPr>
          </a:p>
        </p:txBody>
      </p:sp>
      <p:sp>
        <p:nvSpPr>
          <p:cNvPr id="36" name="Text Box 4"/>
          <p:cNvSpPr txBox="1">
            <a:spLocks noChangeArrowheads="1"/>
          </p:cNvSpPr>
          <p:nvPr/>
        </p:nvSpPr>
        <p:spPr bwMode="auto">
          <a:xfrm>
            <a:off x="500034" y="2779712"/>
            <a:ext cx="2413746" cy="577850"/>
          </a:xfrm>
          <a:prstGeom prst="rect">
            <a:avLst/>
          </a:prstGeom>
          <a:noFill/>
          <a:ln w="15875">
            <a:noFill/>
            <a:miter lim="800000"/>
            <a:headEnd type="none" w="sm" len="sm"/>
            <a:tailEnd type="none" w="sm" len="med"/>
          </a:ln>
        </p:spPr>
        <p:txBody>
          <a:bodyPr wrap="square">
            <a:spAutoFit/>
          </a:bodyPr>
          <a:lstStyle/>
          <a:p>
            <a:pPr algn="ctr">
              <a:lnSpc>
                <a:spcPct val="150000"/>
              </a:lnSpc>
            </a:pPr>
            <a:r>
              <a:rPr lang="fr-BE" altLang="fr-FR" sz="2400" b="1" dirty="0" err="1" smtClean="0">
                <a:solidFill>
                  <a:schemeClr val="accent1">
                    <a:lumMod val="50000"/>
                  </a:schemeClr>
                </a:solidFill>
              </a:rPr>
              <a:t>Signified</a:t>
            </a:r>
            <a:endParaRPr lang="fr-FR" altLang="fr-FR" sz="2400" b="1" dirty="0">
              <a:solidFill>
                <a:schemeClr val="accent1">
                  <a:lumMod val="50000"/>
                </a:schemeClr>
              </a:solidFill>
            </a:endParaRPr>
          </a:p>
        </p:txBody>
      </p:sp>
      <p:sp>
        <p:nvSpPr>
          <p:cNvPr id="37" name="Rectangle 36"/>
          <p:cNvSpPr/>
          <p:nvPr/>
        </p:nvSpPr>
        <p:spPr>
          <a:xfrm>
            <a:off x="5072066" y="6623774"/>
            <a:ext cx="3500462" cy="261610"/>
          </a:xfrm>
          <a:prstGeom prst="rect">
            <a:avLst/>
          </a:prstGeom>
        </p:spPr>
        <p:txBody>
          <a:bodyPr wrap="square">
            <a:spAutoFit/>
          </a:bodyPr>
          <a:lstStyle/>
          <a:p>
            <a:r>
              <a:rPr lang="en-GB" sz="1100" dirty="0" smtClean="0"/>
              <a:t>Roger Roberts – roger.roberts904@gmail.com</a:t>
            </a:r>
            <a:endParaRPr lang="en-GB" sz="11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p:bldP spid="13" grpId="0"/>
      <p:bldP spid="22" grpId="0" animBg="1"/>
      <p:bldP spid="23" grpId="0" animBg="1"/>
      <p:bldP spid="24" grpId="0"/>
      <p:bldP spid="25" grpId="0"/>
      <p:bldP spid="26" grpId="0"/>
      <p:bldP spid="27"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5</a:t>
            </a:fld>
            <a:endParaRPr lang="en-GB" altLang="en-US"/>
          </a:p>
        </p:txBody>
      </p:sp>
      <p:sp>
        <p:nvSpPr>
          <p:cNvPr id="5" name="Rectangle 4"/>
          <p:cNvSpPr/>
          <p:nvPr/>
        </p:nvSpPr>
        <p:spPr>
          <a:xfrm>
            <a:off x="6786578" y="4831217"/>
            <a:ext cx="1928826" cy="1169551"/>
          </a:xfrm>
          <a:prstGeom prst="rect">
            <a:avLst/>
          </a:prstGeom>
        </p:spPr>
        <p:txBody>
          <a:bodyPr wrap="square">
            <a:spAutoFit/>
          </a:bodyPr>
          <a:lstStyle/>
          <a:p>
            <a:r>
              <a:rPr lang="fr-BE" sz="1400" dirty="0" smtClean="0"/>
              <a:t>00110000 00111001 00101111 00110001 </a:t>
            </a:r>
            <a:r>
              <a:rPr lang="fr-BE" sz="1400" dirty="0" err="1" smtClean="0"/>
              <a:t>00110001</a:t>
            </a:r>
            <a:r>
              <a:rPr lang="fr-BE" sz="1400" dirty="0" smtClean="0"/>
              <a:t> 00101111 00110010 00110000 </a:t>
            </a:r>
            <a:r>
              <a:rPr lang="fr-BE" sz="1400" dirty="0" err="1" smtClean="0"/>
              <a:t>00110000</a:t>
            </a:r>
            <a:r>
              <a:rPr lang="fr-BE" sz="1400" dirty="0" smtClean="0"/>
              <a:t> 00110001</a:t>
            </a:r>
            <a:endParaRPr lang="fr-BE" sz="1400" dirty="0"/>
          </a:p>
        </p:txBody>
      </p:sp>
      <p:sp>
        <p:nvSpPr>
          <p:cNvPr id="6" name="ZoneTexte 5"/>
          <p:cNvSpPr txBox="1"/>
          <p:nvPr/>
        </p:nvSpPr>
        <p:spPr>
          <a:xfrm>
            <a:off x="6715140" y="4143380"/>
            <a:ext cx="1928826" cy="461665"/>
          </a:xfrm>
          <a:prstGeom prst="rect">
            <a:avLst/>
          </a:prstGeom>
          <a:noFill/>
          <a:ln w="31750">
            <a:solidFill>
              <a:schemeClr val="accent1"/>
            </a:solidFill>
          </a:ln>
        </p:spPr>
        <p:txBody>
          <a:bodyPr wrap="square" rtlCol="0">
            <a:spAutoFit/>
          </a:bodyPr>
          <a:lstStyle/>
          <a:p>
            <a:pPr algn="ctr"/>
            <a:r>
              <a:rPr lang="fr-BE" dirty="0" smtClean="0"/>
              <a:t>09/11/2001</a:t>
            </a:r>
            <a:endParaRPr lang="fr-BE" dirty="0"/>
          </a:p>
        </p:txBody>
      </p:sp>
      <p:sp>
        <p:nvSpPr>
          <p:cNvPr id="7" name="Line 5"/>
          <p:cNvSpPr>
            <a:spLocks noChangeShapeType="1"/>
          </p:cNvSpPr>
          <p:nvPr/>
        </p:nvSpPr>
        <p:spPr bwMode="auto">
          <a:xfrm>
            <a:off x="6357950" y="3714752"/>
            <a:ext cx="2592000" cy="0"/>
          </a:xfrm>
          <a:prstGeom prst="line">
            <a:avLst/>
          </a:prstGeom>
          <a:noFill/>
          <a:ln w="50800">
            <a:solidFill>
              <a:srgbClr val="FFCC00"/>
            </a:solidFill>
            <a:round/>
            <a:headEnd type="none" w="sm" len="sm"/>
            <a:tailEnd type="none" w="sm" len="med"/>
          </a:ln>
        </p:spPr>
        <p:txBody>
          <a:bodyPr/>
          <a:lstStyle/>
          <a:p>
            <a:endParaRPr lang="fr-BE"/>
          </a:p>
        </p:txBody>
      </p:sp>
      <p:sp>
        <p:nvSpPr>
          <p:cNvPr id="8" name="ZoneTexte 7"/>
          <p:cNvSpPr txBox="1"/>
          <p:nvPr/>
        </p:nvSpPr>
        <p:spPr>
          <a:xfrm>
            <a:off x="7493040" y="2988230"/>
            <a:ext cx="293670" cy="369332"/>
          </a:xfrm>
          <a:prstGeom prst="rect">
            <a:avLst/>
          </a:prstGeom>
          <a:noFill/>
        </p:spPr>
        <p:txBody>
          <a:bodyPr wrap="none" rtlCol="0">
            <a:spAutoFit/>
          </a:bodyPr>
          <a:lstStyle/>
          <a:p>
            <a:r>
              <a:rPr lang="fr-BE" dirty="0" smtClean="0"/>
              <a:t>?</a:t>
            </a:r>
            <a:endParaRPr lang="fr-BE" dirty="0"/>
          </a:p>
        </p:txBody>
      </p:sp>
      <p:sp>
        <p:nvSpPr>
          <p:cNvPr id="9" name="ZoneTexte 8"/>
          <p:cNvSpPr txBox="1"/>
          <p:nvPr/>
        </p:nvSpPr>
        <p:spPr>
          <a:xfrm>
            <a:off x="7493039" y="1714488"/>
            <a:ext cx="293671" cy="369332"/>
          </a:xfrm>
          <a:prstGeom prst="rect">
            <a:avLst/>
          </a:prstGeom>
          <a:noFill/>
        </p:spPr>
        <p:txBody>
          <a:bodyPr wrap="none" rtlCol="0">
            <a:spAutoFit/>
          </a:bodyPr>
          <a:lstStyle/>
          <a:p>
            <a:pPr algn="ctr"/>
            <a:r>
              <a:rPr lang="fr-BE" dirty="0" smtClean="0"/>
              <a:t>?</a:t>
            </a:r>
          </a:p>
        </p:txBody>
      </p:sp>
      <p:grpSp>
        <p:nvGrpSpPr>
          <p:cNvPr id="34" name="Groupe 33"/>
          <p:cNvGrpSpPr/>
          <p:nvPr/>
        </p:nvGrpSpPr>
        <p:grpSpPr>
          <a:xfrm>
            <a:off x="357158" y="1714488"/>
            <a:ext cx="5735272" cy="2890557"/>
            <a:chOff x="357158" y="1714488"/>
            <a:chExt cx="5735272" cy="2890557"/>
          </a:xfrm>
        </p:grpSpPr>
        <p:sp>
          <p:nvSpPr>
            <p:cNvPr id="22" name="Rectangle 21"/>
            <p:cNvSpPr/>
            <p:nvPr/>
          </p:nvSpPr>
          <p:spPr>
            <a:xfrm>
              <a:off x="3666765" y="4000504"/>
              <a:ext cx="2425665" cy="577850"/>
            </a:xfrm>
            <a:prstGeom prst="rect">
              <a:avLst/>
            </a:prstGeom>
          </p:spPr>
          <p:txBody>
            <a:bodyPr wrap="none">
              <a:spAutoFit/>
            </a:bodyPr>
            <a:lstStyle/>
            <a:p>
              <a:pPr algn="ctr">
                <a:lnSpc>
                  <a:spcPct val="150000"/>
                </a:lnSpc>
              </a:pPr>
              <a:r>
                <a:rPr lang="fr-BE" altLang="fr-FR" sz="2400" b="1" dirty="0" err="1" smtClean="0">
                  <a:solidFill>
                    <a:schemeClr val="accent1">
                      <a:lumMod val="50000"/>
                    </a:schemeClr>
                  </a:solidFill>
                </a:rPr>
                <a:t>Representation</a:t>
              </a:r>
              <a:endParaRPr lang="fr-BE" altLang="fr-FR" sz="2400" b="1" dirty="0" smtClean="0">
                <a:solidFill>
                  <a:schemeClr val="accent1">
                    <a:lumMod val="50000"/>
                  </a:schemeClr>
                </a:solidFill>
              </a:endParaRPr>
            </a:p>
          </p:txBody>
        </p:sp>
        <p:sp>
          <p:nvSpPr>
            <p:cNvPr id="23" name="Line 5"/>
            <p:cNvSpPr>
              <a:spLocks noChangeShapeType="1"/>
            </p:cNvSpPr>
            <p:nvPr/>
          </p:nvSpPr>
          <p:spPr bwMode="auto">
            <a:xfrm>
              <a:off x="3428992" y="3714752"/>
              <a:ext cx="2592000" cy="0"/>
            </a:xfrm>
            <a:prstGeom prst="line">
              <a:avLst/>
            </a:prstGeom>
            <a:noFill/>
            <a:ln w="50800">
              <a:solidFill>
                <a:srgbClr val="FFCC00"/>
              </a:solidFill>
              <a:round/>
              <a:headEnd type="none" w="sm" len="sm"/>
              <a:tailEnd type="none" w="sm" len="med"/>
            </a:ln>
          </p:spPr>
          <p:txBody>
            <a:bodyPr/>
            <a:lstStyle/>
            <a:p>
              <a:endParaRPr lang="fr-BE"/>
            </a:p>
          </p:txBody>
        </p:sp>
        <p:cxnSp>
          <p:nvCxnSpPr>
            <p:cNvPr id="24" name="Connecteur droit avec flèche 23"/>
            <p:cNvCxnSpPr/>
            <p:nvPr/>
          </p:nvCxnSpPr>
          <p:spPr bwMode="auto">
            <a:xfrm flipV="1">
              <a:off x="2091902" y="2057384"/>
              <a:ext cx="1343028" cy="585798"/>
            </a:xfrm>
            <a:prstGeom prst="straightConnector1">
              <a:avLst/>
            </a:prstGeom>
            <a:solidFill>
              <a:srgbClr val="C1CEFF"/>
            </a:solidFill>
            <a:ln w="12700" cap="flat" cmpd="sng" algn="ctr">
              <a:noFill/>
              <a:prstDash val="solid"/>
              <a:round/>
              <a:headEnd type="none" w="med" len="med"/>
              <a:tailEnd type="arrow"/>
            </a:ln>
            <a:effectLst/>
          </p:spPr>
        </p:cxnSp>
        <p:sp>
          <p:nvSpPr>
            <p:cNvPr id="25" name="Rectangle 24"/>
            <p:cNvSpPr/>
            <p:nvPr/>
          </p:nvSpPr>
          <p:spPr>
            <a:xfrm>
              <a:off x="4067008" y="2786058"/>
              <a:ext cx="1790876" cy="577850"/>
            </a:xfrm>
            <a:prstGeom prst="rect">
              <a:avLst/>
            </a:prstGeom>
          </p:spPr>
          <p:txBody>
            <a:bodyPr wrap="none">
              <a:spAutoFit/>
            </a:bodyPr>
            <a:lstStyle/>
            <a:p>
              <a:pPr algn="ctr">
                <a:lnSpc>
                  <a:spcPct val="150000"/>
                </a:lnSpc>
              </a:pPr>
              <a:r>
                <a:rPr lang="fr-BE" altLang="fr-FR" sz="2400" b="1" dirty="0" err="1" smtClean="0">
                  <a:solidFill>
                    <a:schemeClr val="accent1">
                      <a:lumMod val="50000"/>
                    </a:schemeClr>
                  </a:solidFill>
                </a:rPr>
                <a:t>Denotation</a:t>
              </a:r>
              <a:endParaRPr lang="fr-BE" altLang="fr-FR" sz="2400" b="1" dirty="0" smtClean="0">
                <a:solidFill>
                  <a:schemeClr val="accent1">
                    <a:lumMod val="50000"/>
                  </a:schemeClr>
                </a:solidFill>
              </a:endParaRPr>
            </a:p>
          </p:txBody>
        </p:sp>
        <p:sp>
          <p:nvSpPr>
            <p:cNvPr id="26" name="Rectangle 25"/>
            <p:cNvSpPr/>
            <p:nvPr/>
          </p:nvSpPr>
          <p:spPr>
            <a:xfrm>
              <a:off x="3933561" y="1714488"/>
              <a:ext cx="2087431" cy="570990"/>
            </a:xfrm>
            <a:prstGeom prst="rect">
              <a:avLst/>
            </a:prstGeom>
          </p:spPr>
          <p:txBody>
            <a:bodyPr wrap="none">
              <a:spAutoFit/>
            </a:bodyPr>
            <a:lstStyle/>
            <a:p>
              <a:pPr algn="ctr">
                <a:lnSpc>
                  <a:spcPct val="150000"/>
                </a:lnSpc>
              </a:pPr>
              <a:r>
                <a:rPr lang="fr-BE" altLang="fr-FR" sz="2400" b="1" dirty="0" smtClean="0">
                  <a:solidFill>
                    <a:schemeClr val="accent1">
                      <a:lumMod val="50000"/>
                    </a:schemeClr>
                  </a:solidFill>
                </a:rPr>
                <a:t>Connotation</a:t>
              </a:r>
            </a:p>
          </p:txBody>
        </p:sp>
        <p:cxnSp>
          <p:nvCxnSpPr>
            <p:cNvPr id="27" name="Connecteur droit avec flèche 26"/>
            <p:cNvCxnSpPr/>
            <p:nvPr/>
          </p:nvCxnSpPr>
          <p:spPr bwMode="auto">
            <a:xfrm flipV="1">
              <a:off x="3377786" y="2071422"/>
              <a:ext cx="571504" cy="256"/>
            </a:xfrm>
            <a:prstGeom prst="straightConnector1">
              <a:avLst/>
            </a:prstGeom>
            <a:solidFill>
              <a:srgbClr val="C1CEFF"/>
            </a:solidFill>
            <a:ln w="41275" cap="flat" cmpd="sng" algn="ctr">
              <a:solidFill>
                <a:schemeClr val="accent1"/>
              </a:solidFill>
              <a:prstDash val="sysDash"/>
              <a:round/>
              <a:headEnd type="none" w="med" len="med"/>
              <a:tailEnd type="arrow"/>
            </a:ln>
            <a:effectLst/>
          </p:spPr>
        </p:cxnSp>
        <p:cxnSp>
          <p:nvCxnSpPr>
            <p:cNvPr id="28" name="Connecteur droit avec flèche 27"/>
            <p:cNvCxnSpPr/>
            <p:nvPr/>
          </p:nvCxnSpPr>
          <p:spPr bwMode="auto">
            <a:xfrm flipV="1">
              <a:off x="3000364" y="4357437"/>
              <a:ext cx="642942" cy="257"/>
            </a:xfrm>
            <a:prstGeom prst="straightConnector1">
              <a:avLst/>
            </a:prstGeom>
            <a:solidFill>
              <a:srgbClr val="C1CEFF"/>
            </a:solidFill>
            <a:ln w="41275" cap="flat" cmpd="sng" algn="ctr">
              <a:solidFill>
                <a:schemeClr val="accent1"/>
              </a:solidFill>
              <a:prstDash val="sysDash"/>
              <a:round/>
              <a:headEnd type="none" w="med" len="med"/>
              <a:tailEnd type="arrow"/>
            </a:ln>
            <a:effectLst/>
          </p:spPr>
        </p:cxnSp>
        <p:sp>
          <p:nvSpPr>
            <p:cNvPr id="29" name="ZoneTexte 28"/>
            <p:cNvSpPr txBox="1"/>
            <p:nvPr/>
          </p:nvSpPr>
          <p:spPr>
            <a:xfrm>
              <a:off x="734580" y="4143380"/>
              <a:ext cx="1928826" cy="461665"/>
            </a:xfrm>
            <a:prstGeom prst="rect">
              <a:avLst/>
            </a:prstGeom>
            <a:noFill/>
            <a:ln w="31750">
              <a:solidFill>
                <a:schemeClr val="accent1"/>
              </a:solidFill>
            </a:ln>
          </p:spPr>
          <p:txBody>
            <a:bodyPr wrap="square" rtlCol="0">
              <a:spAutoFit/>
            </a:bodyPr>
            <a:lstStyle/>
            <a:p>
              <a:pPr algn="ctr"/>
              <a:r>
                <a:rPr lang="fr-BE" dirty="0" smtClean="0"/>
                <a:t>09/11/2001</a:t>
              </a:r>
              <a:endParaRPr lang="fr-BE" dirty="0"/>
            </a:p>
          </p:txBody>
        </p:sp>
        <p:sp>
          <p:nvSpPr>
            <p:cNvPr id="30" name="Line 5"/>
            <p:cNvSpPr>
              <a:spLocks noChangeShapeType="1"/>
            </p:cNvSpPr>
            <p:nvPr/>
          </p:nvSpPr>
          <p:spPr bwMode="auto">
            <a:xfrm>
              <a:off x="357158" y="3714752"/>
              <a:ext cx="2592000" cy="0"/>
            </a:xfrm>
            <a:prstGeom prst="line">
              <a:avLst/>
            </a:prstGeom>
            <a:noFill/>
            <a:ln w="50800">
              <a:solidFill>
                <a:srgbClr val="FFCC00"/>
              </a:solidFill>
              <a:round/>
              <a:headEnd type="none" w="sm" len="sm"/>
              <a:tailEnd type="none" w="sm" len="med"/>
            </a:ln>
          </p:spPr>
          <p:txBody>
            <a:bodyPr/>
            <a:lstStyle/>
            <a:p>
              <a:endParaRPr lang="fr-BE"/>
            </a:p>
          </p:txBody>
        </p:sp>
        <p:sp>
          <p:nvSpPr>
            <p:cNvPr id="31" name="ZoneTexte 30"/>
            <p:cNvSpPr txBox="1"/>
            <p:nvPr/>
          </p:nvSpPr>
          <p:spPr>
            <a:xfrm>
              <a:off x="416982" y="2928934"/>
              <a:ext cx="2460738" cy="461665"/>
            </a:xfrm>
            <a:prstGeom prst="rect">
              <a:avLst/>
            </a:prstGeom>
            <a:noFill/>
          </p:spPr>
          <p:txBody>
            <a:bodyPr wrap="none" rtlCol="0">
              <a:spAutoFit/>
            </a:bodyPr>
            <a:lstStyle/>
            <a:p>
              <a:r>
                <a:rPr lang="fr-BE" dirty="0" err="1" smtClean="0"/>
                <a:t>Month</a:t>
              </a:r>
              <a:r>
                <a:rPr lang="fr-BE" dirty="0" smtClean="0"/>
                <a:t>/Day/ </a:t>
              </a:r>
              <a:r>
                <a:rPr lang="fr-BE" dirty="0" err="1" smtClean="0"/>
                <a:t>Year</a:t>
              </a:r>
              <a:endParaRPr lang="fr-BE" dirty="0"/>
            </a:p>
          </p:txBody>
        </p:sp>
        <p:sp>
          <p:nvSpPr>
            <p:cNvPr id="32" name="ZoneTexte 31"/>
            <p:cNvSpPr txBox="1"/>
            <p:nvPr/>
          </p:nvSpPr>
          <p:spPr>
            <a:xfrm>
              <a:off x="533865" y="1714488"/>
              <a:ext cx="2272417" cy="830997"/>
            </a:xfrm>
            <a:prstGeom prst="rect">
              <a:avLst/>
            </a:prstGeom>
            <a:noFill/>
          </p:spPr>
          <p:txBody>
            <a:bodyPr wrap="none" rtlCol="0">
              <a:spAutoFit/>
            </a:bodyPr>
            <a:lstStyle/>
            <a:p>
              <a:pPr algn="ctr"/>
              <a:r>
                <a:rPr lang="fr-BE" b="1" dirty="0" err="1" smtClean="0"/>
                <a:t>September</a:t>
              </a:r>
              <a:r>
                <a:rPr lang="fr-BE" b="1" dirty="0" smtClean="0"/>
                <a:t> </a:t>
              </a:r>
              <a:r>
                <a:rPr lang="fr-BE" b="1" dirty="0" smtClean="0"/>
                <a:t>11 </a:t>
              </a:r>
              <a:endParaRPr lang="fr-BE" b="1" dirty="0" smtClean="0"/>
            </a:p>
            <a:p>
              <a:pPr algn="ctr"/>
              <a:r>
                <a:rPr lang="fr-BE" b="1" dirty="0" err="1" smtClean="0"/>
                <a:t>attacks</a:t>
              </a:r>
              <a:endParaRPr lang="fr-BE" dirty="0" smtClean="0"/>
            </a:p>
          </p:txBody>
        </p:sp>
        <p:cxnSp>
          <p:nvCxnSpPr>
            <p:cNvPr id="33" name="Connecteur droit avec flèche 32"/>
            <p:cNvCxnSpPr/>
            <p:nvPr/>
          </p:nvCxnSpPr>
          <p:spPr bwMode="auto">
            <a:xfrm flipV="1">
              <a:off x="3377786" y="3142992"/>
              <a:ext cx="571504" cy="256"/>
            </a:xfrm>
            <a:prstGeom prst="straightConnector1">
              <a:avLst/>
            </a:prstGeom>
            <a:solidFill>
              <a:srgbClr val="C1CEFF"/>
            </a:solidFill>
            <a:ln w="41275" cap="flat" cmpd="sng" algn="ctr">
              <a:solidFill>
                <a:schemeClr val="accent1"/>
              </a:solidFill>
              <a:prstDash val="sysDash"/>
              <a:round/>
              <a:headEnd type="none" w="med" len="med"/>
              <a:tailEnd type="arrow"/>
            </a:ln>
            <a:effectLst/>
          </p:spPr>
        </p:cxnSp>
      </p:grpSp>
      <p:grpSp>
        <p:nvGrpSpPr>
          <p:cNvPr id="37" name="Groupe 36"/>
          <p:cNvGrpSpPr/>
          <p:nvPr/>
        </p:nvGrpSpPr>
        <p:grpSpPr>
          <a:xfrm>
            <a:off x="3071802" y="5143512"/>
            <a:ext cx="2743219" cy="577850"/>
            <a:chOff x="3071802" y="5143512"/>
            <a:chExt cx="2743219" cy="577850"/>
          </a:xfrm>
        </p:grpSpPr>
        <p:sp>
          <p:nvSpPr>
            <p:cNvPr id="35" name="Rectangle 34"/>
            <p:cNvSpPr/>
            <p:nvPr/>
          </p:nvSpPr>
          <p:spPr>
            <a:xfrm>
              <a:off x="3717972" y="5143512"/>
              <a:ext cx="2097049" cy="577850"/>
            </a:xfrm>
            <a:prstGeom prst="rect">
              <a:avLst/>
            </a:prstGeom>
          </p:spPr>
          <p:txBody>
            <a:bodyPr wrap="none">
              <a:spAutoFit/>
            </a:bodyPr>
            <a:lstStyle/>
            <a:p>
              <a:pPr algn="ctr">
                <a:lnSpc>
                  <a:spcPct val="150000"/>
                </a:lnSpc>
              </a:pPr>
              <a:r>
                <a:rPr lang="fr-BE" altLang="fr-FR" b="1" dirty="0" err="1" smtClean="0">
                  <a:solidFill>
                    <a:schemeClr val="accent1">
                      <a:lumMod val="50000"/>
                    </a:schemeClr>
                  </a:solidFill>
                </a:rPr>
                <a:t>Digitalization</a:t>
              </a:r>
              <a:endParaRPr lang="fr-BE" altLang="fr-FR" b="1" dirty="0" smtClean="0">
                <a:solidFill>
                  <a:schemeClr val="accent1">
                    <a:lumMod val="50000"/>
                  </a:schemeClr>
                </a:solidFill>
              </a:endParaRPr>
            </a:p>
          </p:txBody>
        </p:sp>
        <p:cxnSp>
          <p:nvCxnSpPr>
            <p:cNvPr id="36" name="Connecteur droit avec flèche 35"/>
            <p:cNvCxnSpPr/>
            <p:nvPr/>
          </p:nvCxnSpPr>
          <p:spPr bwMode="auto">
            <a:xfrm flipV="1">
              <a:off x="3071802" y="5500702"/>
              <a:ext cx="642942" cy="257"/>
            </a:xfrm>
            <a:prstGeom prst="straightConnector1">
              <a:avLst/>
            </a:prstGeom>
            <a:solidFill>
              <a:srgbClr val="C1CEFF"/>
            </a:solidFill>
            <a:ln w="41275" cap="flat" cmpd="sng" algn="ctr">
              <a:solidFill>
                <a:schemeClr val="accent1"/>
              </a:solidFill>
              <a:prstDash val="sysDash"/>
              <a:round/>
              <a:headEnd type="none" w="med" len="med"/>
              <a:tailEnd type="arrow"/>
            </a:ln>
            <a:effectLst/>
          </p:spPr>
        </p:cxnSp>
      </p:grpSp>
      <p:sp>
        <p:nvSpPr>
          <p:cNvPr id="39" name="Rectangle 38"/>
          <p:cNvSpPr/>
          <p:nvPr/>
        </p:nvSpPr>
        <p:spPr>
          <a:xfrm>
            <a:off x="1500166" y="285728"/>
            <a:ext cx="6157456" cy="523220"/>
          </a:xfrm>
          <a:prstGeom prst="rect">
            <a:avLst/>
          </a:prstGeom>
        </p:spPr>
        <p:txBody>
          <a:bodyPr wrap="none">
            <a:spAutoFit/>
          </a:bodyPr>
          <a:lstStyle/>
          <a:p>
            <a:pPr algn="ctr"/>
            <a:r>
              <a:rPr lang="en-US" sz="2800" b="1" dirty="0" smtClean="0">
                <a:solidFill>
                  <a:srgbClr val="595959"/>
                </a:solidFill>
                <a:latin typeface="+mj-lt"/>
                <a:ea typeface="+mj-ea"/>
                <a:cs typeface="+mj-cs"/>
              </a:rPr>
              <a:t>Modeling of a </a:t>
            </a:r>
            <a:r>
              <a:rPr lang="en-US" sz="2800" b="1" dirty="0" smtClean="0">
                <a:solidFill>
                  <a:srgbClr val="595959"/>
                </a:solidFill>
                <a:latin typeface="+mj-lt"/>
                <a:ea typeface="+mj-ea"/>
                <a:cs typeface="+mj-cs"/>
              </a:rPr>
              <a:t>digital sign system:</a:t>
            </a:r>
            <a:endParaRPr lang="fr-BE" sz="2800" b="1" dirty="0" smtClean="0">
              <a:solidFill>
                <a:srgbClr val="595959"/>
              </a:solidFill>
              <a:latin typeface="+mj-lt"/>
              <a:ea typeface="+mj-ea"/>
              <a:cs typeface="+mj-cs"/>
            </a:endParaRPr>
          </a:p>
        </p:txBody>
      </p:sp>
      <p:pic>
        <p:nvPicPr>
          <p:cNvPr id="42" name="Picture 2"/>
          <p:cNvPicPr>
            <a:picLocks noChangeAspect="1" noChangeArrowheads="1"/>
          </p:cNvPicPr>
          <p:nvPr/>
        </p:nvPicPr>
        <p:blipFill>
          <a:blip r:embed="rId2"/>
          <a:srcRect/>
          <a:stretch>
            <a:fillRect/>
          </a:stretch>
        </p:blipFill>
        <p:spPr bwMode="auto">
          <a:xfrm rot="3805014">
            <a:off x="2685761" y="1114837"/>
            <a:ext cx="4017614" cy="5453165"/>
          </a:xfrm>
          <a:prstGeom prst="rect">
            <a:avLst/>
          </a:prstGeom>
          <a:noFill/>
          <a:ln w="9525">
            <a:noFill/>
            <a:miter lim="800000"/>
            <a:headEnd/>
            <a:tailEnd/>
          </a:ln>
          <a:effectLst/>
        </p:spPr>
      </p:pic>
      <p:sp>
        <p:nvSpPr>
          <p:cNvPr id="43" name="Rectangle 42"/>
          <p:cNvSpPr/>
          <p:nvPr/>
        </p:nvSpPr>
        <p:spPr>
          <a:xfrm>
            <a:off x="5072066" y="6623774"/>
            <a:ext cx="3500462" cy="261610"/>
          </a:xfrm>
          <a:prstGeom prst="rect">
            <a:avLst/>
          </a:prstGeom>
        </p:spPr>
        <p:txBody>
          <a:bodyPr wrap="square">
            <a:spAutoFit/>
          </a:bodyPr>
          <a:lstStyle/>
          <a:p>
            <a:r>
              <a:rPr lang="en-GB" sz="1100" dirty="0" smtClean="0"/>
              <a:t>Roger Roberts – roger.roberts904@gmail.com</a:t>
            </a:r>
            <a:endParaRPr lang="en-GB" sz="11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1000" fill="hold"/>
                                        <p:tgtEl>
                                          <p:spTgt spid="42"/>
                                        </p:tgtEl>
                                        <p:attrNameLst>
                                          <p:attrName>ppt_w</p:attrName>
                                        </p:attrNameLst>
                                      </p:cBhvr>
                                      <p:tavLst>
                                        <p:tav tm="0">
                                          <p:val>
                                            <p:strVal val="#ppt_w*0.70"/>
                                          </p:val>
                                        </p:tav>
                                        <p:tav tm="100000">
                                          <p:val>
                                            <p:strVal val="#ppt_w"/>
                                          </p:val>
                                        </p:tav>
                                      </p:tavLst>
                                    </p:anim>
                                    <p:anim calcmode="lin" valueType="num">
                                      <p:cBhvr>
                                        <p:cTn id="24" dur="1000" fill="hold"/>
                                        <p:tgtEl>
                                          <p:spTgt spid="42"/>
                                        </p:tgtEl>
                                        <p:attrNameLst>
                                          <p:attrName>ppt_h</p:attrName>
                                        </p:attrNameLst>
                                      </p:cBhvr>
                                      <p:tavLst>
                                        <p:tav tm="0">
                                          <p:val>
                                            <p:strVal val="#ppt_h"/>
                                          </p:val>
                                        </p:tav>
                                        <p:tav tm="100000">
                                          <p:val>
                                            <p:strVal val="#ppt_h"/>
                                          </p:val>
                                        </p:tav>
                                      </p:tavLst>
                                    </p:anim>
                                    <p:animEffect transition="in" filter="fade">
                                      <p:cBhvr>
                                        <p:cTn id="2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Proposal Introduction (1)</a:t>
            </a:r>
            <a:endParaRPr lang="en-GB" dirty="0"/>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6</a:t>
            </a:fld>
            <a:endParaRPr lang="en-GB" altLang="en-US"/>
          </a:p>
        </p:txBody>
      </p:sp>
      <p:sp>
        <p:nvSpPr>
          <p:cNvPr id="12289" name="Rectangle 1"/>
          <p:cNvSpPr>
            <a:spLocks noChangeArrowheads="1"/>
          </p:cNvSpPr>
          <p:nvPr/>
        </p:nvSpPr>
        <p:spPr bwMode="auto">
          <a:xfrm>
            <a:off x="928662" y="1319179"/>
            <a:ext cx="800105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IPG4U</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intends to extend the actual EPG (Electronic Program Guide) into an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Interactive Program Guide</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as a means of finding and ordering media content on any TV or mobile platform: Linear TV and radio, video and audio content on demand, OTT offering, web and mobile specific contents..</a:t>
            </a:r>
            <a:endParaRPr kumimoji="0" lang="fr-B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Based on semantic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Web 3.0 technologies</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IPG4U will make it possible for users to select content in a complete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new navigation experience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based on various content qualification, analytics and user preferences. It will also use the</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LOD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(Linked Open Data) network to enrich content indexing, and will open new smart navigation opportunities: a discovery guide.</a:t>
            </a:r>
            <a:endParaRPr kumimoji="0" lang="fr-B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As part of the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recommendation</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processes, IPG4U will as well experiment new methods of auto-promotion  for TV or radio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programmes</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using social media networks, selecting opinion leaders and key topics thanks to some social media analytics tools.</a:t>
            </a:r>
            <a:endParaRPr kumimoji="0" lang="fr-B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As such, the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modelling</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technology developed by IPG4U could be a key element for the further adoption of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360-degree publishing strategies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by telecommunication operators against the diverse cultural and linguistic backdrop that Europe has to offer!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072066" y="6623774"/>
            <a:ext cx="3500462" cy="261610"/>
          </a:xfrm>
          <a:prstGeom prst="rect">
            <a:avLst/>
          </a:prstGeom>
        </p:spPr>
        <p:txBody>
          <a:bodyPr wrap="square">
            <a:spAutoFit/>
          </a:bodyPr>
          <a:lstStyle/>
          <a:p>
            <a:r>
              <a:rPr lang="en-GB" sz="1100" dirty="0" smtClean="0"/>
              <a:t>Roger Roberts – roger.roberts904@gmail.com</a:t>
            </a:r>
            <a:endParaRPr lang="en-GB" sz="11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6" descr="Afficher l'image d'origin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8103" t="24574" r="26366" b="51212"/>
          <a:stretch/>
        </p:blipFill>
        <p:spPr bwMode="auto">
          <a:xfrm>
            <a:off x="5551721" y="2786058"/>
            <a:ext cx="402276" cy="431496"/>
          </a:xfrm>
          <a:prstGeom prst="rect">
            <a:avLst/>
          </a:prstGeom>
          <a:solidFill>
            <a:srgbClr val="000000">
              <a:alpha val="50196"/>
            </a:srgbClr>
          </a:solidFill>
        </p:spPr>
      </p:pic>
      <p:sp>
        <p:nvSpPr>
          <p:cNvPr id="2" name="Titre 1"/>
          <p:cNvSpPr>
            <a:spLocks noGrp="1"/>
          </p:cNvSpPr>
          <p:nvPr>
            <p:ph type="title"/>
          </p:nvPr>
        </p:nvSpPr>
        <p:spPr/>
        <p:txBody>
          <a:bodyPr/>
          <a:lstStyle/>
          <a:p>
            <a:pPr algn="ctr"/>
            <a:r>
              <a:rPr lang="en-US" sz="2200" dirty="0" smtClean="0">
                <a:solidFill>
                  <a:schemeClr val="bg1"/>
                </a:solidFill>
              </a:rPr>
              <a:t>The “IPG4U” project: </a:t>
            </a:r>
            <a:r>
              <a:rPr lang="en-US" sz="2200" dirty="0" err="1" smtClean="0">
                <a:solidFill>
                  <a:schemeClr val="bg1"/>
                </a:solidFill>
              </a:rPr>
              <a:t>Meta#data</a:t>
            </a:r>
            <a:r>
              <a:rPr lang="en-US" sz="2200" dirty="0" smtClean="0">
                <a:solidFill>
                  <a:schemeClr val="bg1"/>
                </a:solidFill>
              </a:rPr>
              <a:t> flow proposed architecture</a:t>
            </a:r>
            <a:endParaRPr lang="en-US" sz="2200" dirty="0">
              <a:solidFill>
                <a:srgbClr val="FF0000"/>
              </a:solidFill>
            </a:endParaRPr>
          </a:p>
        </p:txBody>
      </p:sp>
      <p:pic>
        <p:nvPicPr>
          <p:cNvPr id="1030" name="Picture 6" descr="Afficher l'image d'origin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8103" t="24574" r="26366" b="51212"/>
          <a:stretch/>
        </p:blipFill>
        <p:spPr bwMode="auto">
          <a:xfrm>
            <a:off x="2548864" y="2711752"/>
            <a:ext cx="402276" cy="431496"/>
          </a:xfrm>
          <a:prstGeom prst="rect">
            <a:avLst/>
          </a:prstGeom>
          <a:solidFill>
            <a:srgbClr val="000000">
              <a:alpha val="50196"/>
            </a:srgbClr>
          </a:solidFill>
        </p:spPr>
      </p:pic>
      <p:pic>
        <p:nvPicPr>
          <p:cNvPr id="64" name="Picture 6" descr="Afficher l'image d'origin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8103" t="24574" r="26366" b="51212"/>
          <a:stretch/>
        </p:blipFill>
        <p:spPr bwMode="auto">
          <a:xfrm>
            <a:off x="3656751" y="2711752"/>
            <a:ext cx="402276" cy="431496"/>
          </a:xfrm>
          <a:prstGeom prst="rect">
            <a:avLst/>
          </a:prstGeom>
          <a:solidFill>
            <a:srgbClr val="000000">
              <a:alpha val="50196"/>
            </a:srgbClr>
          </a:solidFill>
        </p:spPr>
      </p:pic>
      <p:pic>
        <p:nvPicPr>
          <p:cNvPr id="65" name="Picture 6" descr="Afficher l'image d'origin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8103" t="24574" r="26366" b="51212"/>
          <a:stretch/>
        </p:blipFill>
        <p:spPr bwMode="auto">
          <a:xfrm>
            <a:off x="4609299" y="2711752"/>
            <a:ext cx="402276" cy="431496"/>
          </a:xfrm>
          <a:prstGeom prst="rect">
            <a:avLst/>
          </a:prstGeom>
          <a:solidFill>
            <a:srgbClr val="000000">
              <a:alpha val="50196"/>
            </a:srgbClr>
          </a:solidFill>
        </p:spPr>
      </p:pic>
      <p:pic>
        <p:nvPicPr>
          <p:cNvPr id="68" name="Picture 6" descr="Afficher l'image d'origin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8103" t="24574" r="26366" b="51212"/>
          <a:stretch/>
        </p:blipFill>
        <p:spPr bwMode="auto">
          <a:xfrm>
            <a:off x="1781654" y="3571876"/>
            <a:ext cx="402276" cy="431496"/>
          </a:xfrm>
          <a:prstGeom prst="rect">
            <a:avLst/>
          </a:prstGeom>
          <a:solidFill>
            <a:srgbClr val="000000">
              <a:alpha val="50196"/>
            </a:srgbClr>
          </a:solidFill>
        </p:spPr>
      </p:pic>
      <p:pic>
        <p:nvPicPr>
          <p:cNvPr id="69" name="Picture 6" descr="Afficher l'image d'origin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8103" t="24574" r="26366" b="51212"/>
          <a:stretch/>
        </p:blipFill>
        <p:spPr bwMode="auto">
          <a:xfrm>
            <a:off x="1816534" y="2714620"/>
            <a:ext cx="402276" cy="431496"/>
          </a:xfrm>
          <a:prstGeom prst="rect">
            <a:avLst/>
          </a:prstGeom>
          <a:solidFill>
            <a:srgbClr val="000000">
              <a:alpha val="50196"/>
            </a:srgbClr>
          </a:solidFill>
        </p:spPr>
      </p:pic>
      <p:pic>
        <p:nvPicPr>
          <p:cNvPr id="72" name="Picture 6" descr="Afficher l'image d'origin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8103" t="24574" r="26366" b="51212"/>
          <a:stretch/>
        </p:blipFill>
        <p:spPr bwMode="auto">
          <a:xfrm>
            <a:off x="5490489" y="3569008"/>
            <a:ext cx="402276" cy="431496"/>
          </a:xfrm>
          <a:prstGeom prst="rect">
            <a:avLst/>
          </a:prstGeom>
          <a:solidFill>
            <a:srgbClr val="000000">
              <a:alpha val="50196"/>
            </a:srgbClr>
          </a:solidFill>
        </p:spPr>
      </p:pic>
      <p:sp>
        <p:nvSpPr>
          <p:cNvPr id="77" name="Rectangle 76"/>
          <p:cNvSpPr/>
          <p:nvPr/>
        </p:nvSpPr>
        <p:spPr bwMode="auto">
          <a:xfrm>
            <a:off x="2495341" y="1805836"/>
            <a:ext cx="658701" cy="564866"/>
          </a:xfrm>
          <a:prstGeom prst="rect">
            <a:avLst/>
          </a:prstGeom>
          <a:solidFill>
            <a:srgbClr val="66C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smtClean="0">
                <a:solidFill>
                  <a:schemeClr val="accent1">
                    <a:lumMod val="75000"/>
                  </a:schemeClr>
                </a:solidFill>
              </a:rPr>
              <a:t>Live PGM</a:t>
            </a:r>
            <a:endParaRPr kumimoji="0" lang="en-US" sz="1400" b="0" i="0" u="none" strike="noStrike" cap="none" normalizeH="0" baseline="0" dirty="0" smtClean="0">
              <a:ln>
                <a:noFill/>
              </a:ln>
              <a:solidFill>
                <a:schemeClr val="accent1">
                  <a:lumMod val="75000"/>
                </a:schemeClr>
              </a:solidFill>
              <a:effectLst/>
              <a:latin typeface="Tahoma" pitchFamily="34" charset="0"/>
            </a:endParaRPr>
          </a:p>
        </p:txBody>
      </p:sp>
      <p:sp>
        <p:nvSpPr>
          <p:cNvPr id="85" name="Rectangle 84"/>
          <p:cNvSpPr/>
          <p:nvPr/>
        </p:nvSpPr>
        <p:spPr bwMode="auto">
          <a:xfrm>
            <a:off x="4481786" y="1795934"/>
            <a:ext cx="702540" cy="564866"/>
          </a:xfrm>
          <a:prstGeom prst="rect">
            <a:avLst/>
          </a:prstGeom>
          <a:solidFill>
            <a:schemeClr val="accent1">
              <a:lumMod val="50000"/>
              <a:alpha val="5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34" charset="0"/>
              </a:rPr>
              <a:t>Web Portal</a:t>
            </a:r>
          </a:p>
        </p:txBody>
      </p:sp>
      <p:sp>
        <p:nvSpPr>
          <p:cNvPr id="88" name="Rectangle 87"/>
          <p:cNvSpPr/>
          <p:nvPr/>
        </p:nvSpPr>
        <p:spPr bwMode="auto">
          <a:xfrm>
            <a:off x="8358214" y="1214422"/>
            <a:ext cx="591914" cy="3143272"/>
          </a:xfrm>
          <a:prstGeom prst="rect">
            <a:avLst/>
          </a:prstGeom>
          <a:solidFill>
            <a:srgbClr val="66CCFF">
              <a:alpha val="49804"/>
            </a:srgbClr>
          </a:solidFill>
          <a:ln w="12700" cap="flat" cmpd="sng" algn="ctr">
            <a:noFill/>
            <a:prstDash val="solid"/>
            <a:round/>
            <a:headEnd type="none" w="med" len="med"/>
            <a:tailEnd type="none" w="med" len="med"/>
          </a:ln>
          <a:effectLst/>
        </p:spPr>
        <p:txBody>
          <a:bodyPr vert="wordArtVert" wrap="square" lIns="91440" tIns="45720" rIns="91440" bIns="45720" numCol="1" rtlCol="0" anchor="t" anchorCtr="0" compatLnSpc="1">
            <a:prstTxWarp prst="textNoShape">
              <a:avLst/>
            </a:prstTxWarp>
          </a:bodyPr>
          <a:lstStyle/>
          <a:p>
            <a:pPr algn="ctr" eaLnBrk="0" hangingPunct="0"/>
            <a:r>
              <a:rPr kumimoji="0" lang="en-US" sz="1600" b="0" i="0" u="none" strike="noStrike" cap="none" normalizeH="0" baseline="0" dirty="0" smtClean="0">
                <a:ln>
                  <a:noFill/>
                </a:ln>
                <a:solidFill>
                  <a:schemeClr val="accent1">
                    <a:lumMod val="75000"/>
                  </a:schemeClr>
                </a:solidFill>
                <a:effectLst/>
              </a:rPr>
              <a:t>Communities</a:t>
            </a:r>
          </a:p>
        </p:txBody>
      </p:sp>
      <p:sp>
        <p:nvSpPr>
          <p:cNvPr id="4" name="Rectangle 3"/>
          <p:cNvSpPr/>
          <p:nvPr/>
        </p:nvSpPr>
        <p:spPr bwMode="auto">
          <a:xfrm>
            <a:off x="1975394" y="2928941"/>
            <a:ext cx="3764990" cy="882589"/>
          </a:xfrm>
          <a:prstGeom prst="rect">
            <a:avLst/>
          </a:prstGeom>
          <a:noFill/>
          <a:ln w="31750" cap="flat" cmpd="sng" algn="ctr">
            <a:solidFill>
              <a:srgbClr val="0070C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89" name="Rectangle 88"/>
          <p:cNvSpPr/>
          <p:nvPr/>
        </p:nvSpPr>
        <p:spPr bwMode="auto">
          <a:xfrm>
            <a:off x="381144" y="4929198"/>
            <a:ext cx="1374158" cy="642942"/>
          </a:xfrm>
          <a:prstGeom prst="rect">
            <a:avLst/>
          </a:prstGeom>
          <a:solidFill>
            <a:srgbClr val="66CCFF">
              <a:alpha val="49804"/>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200000"/>
              </a:lnSpc>
              <a:spcBef>
                <a:spcPct val="0"/>
              </a:spcBef>
              <a:spcAft>
                <a:spcPct val="0"/>
              </a:spcAft>
              <a:buClrTx/>
              <a:buSzTx/>
              <a:buFontTx/>
              <a:buNone/>
              <a:tabLst/>
            </a:pPr>
            <a:r>
              <a:rPr lang="en-US" sz="1600" b="1" dirty="0" smtClean="0">
                <a:solidFill>
                  <a:schemeClr val="accent1">
                    <a:lumMod val="75000"/>
                  </a:schemeClr>
                </a:solidFill>
              </a:rPr>
              <a:t>NETWORKS</a:t>
            </a:r>
            <a:endParaRPr kumimoji="0" lang="en-US" sz="1600" b="1" i="0" u="none" strike="noStrike" cap="none" normalizeH="0" baseline="0" dirty="0" smtClean="0">
              <a:ln>
                <a:noFill/>
              </a:ln>
              <a:solidFill>
                <a:schemeClr val="accent1">
                  <a:lumMod val="75000"/>
                </a:schemeClr>
              </a:solidFill>
              <a:effectLst/>
              <a:latin typeface="Tahoma" pitchFamily="34" charset="0"/>
            </a:endParaRPr>
          </a:p>
        </p:txBody>
      </p:sp>
      <p:sp>
        <p:nvSpPr>
          <p:cNvPr id="96" name="Rectangle 95"/>
          <p:cNvSpPr/>
          <p:nvPr/>
        </p:nvSpPr>
        <p:spPr bwMode="auto">
          <a:xfrm>
            <a:off x="285721" y="3435638"/>
            <a:ext cx="1171198" cy="564866"/>
          </a:xfrm>
          <a:prstGeom prst="rect">
            <a:avLst/>
          </a:prstGeom>
          <a:solidFill>
            <a:srgbClr val="66C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accent1">
                    <a:lumMod val="75000"/>
                  </a:schemeClr>
                </a:solidFill>
                <a:effectLst/>
                <a:latin typeface="Tahoma" pitchFamily="34" charset="0"/>
              </a:rPr>
              <a:t>Automation</a:t>
            </a:r>
          </a:p>
        </p:txBody>
      </p:sp>
      <p:sp>
        <p:nvSpPr>
          <p:cNvPr id="97" name="Rectangle 96"/>
          <p:cNvSpPr/>
          <p:nvPr/>
        </p:nvSpPr>
        <p:spPr bwMode="auto">
          <a:xfrm>
            <a:off x="2428860" y="1285860"/>
            <a:ext cx="1714512" cy="285752"/>
          </a:xfrm>
          <a:prstGeom prst="rect">
            <a:avLst/>
          </a:prstGeom>
          <a:solidFill>
            <a:srgbClr val="66C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Tahoma" pitchFamily="34" charset="0"/>
              </a:rPr>
              <a:t>MAM</a:t>
            </a:r>
          </a:p>
        </p:txBody>
      </p:sp>
      <p:grpSp>
        <p:nvGrpSpPr>
          <p:cNvPr id="3" name="Groupe 82"/>
          <p:cNvGrpSpPr/>
          <p:nvPr/>
        </p:nvGrpSpPr>
        <p:grpSpPr>
          <a:xfrm>
            <a:off x="562901" y="1785926"/>
            <a:ext cx="702540" cy="564866"/>
            <a:chOff x="656718" y="1832182"/>
            <a:chExt cx="819630" cy="564866"/>
          </a:xfrm>
        </p:grpSpPr>
        <p:sp>
          <p:nvSpPr>
            <p:cNvPr id="102" name="Rectangle 101"/>
            <p:cNvSpPr/>
            <p:nvPr/>
          </p:nvSpPr>
          <p:spPr bwMode="auto">
            <a:xfrm>
              <a:off x="656718" y="1832182"/>
              <a:ext cx="819630" cy="564866"/>
            </a:xfrm>
            <a:prstGeom prst="rect">
              <a:avLst/>
            </a:prstGeom>
            <a:solidFill>
              <a:srgbClr val="66C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ahoma" pitchFamily="34" charset="0"/>
              </a:endParaRPr>
            </a:p>
          </p:txBody>
        </p:sp>
        <p:pic>
          <p:nvPicPr>
            <p:cNvPr id="103" name="Picture 12" descr="Afficher l'image d'origin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3640" y="1959449"/>
              <a:ext cx="713760" cy="310331"/>
            </a:xfrm>
            <a:prstGeom prst="rect">
              <a:avLst/>
            </a:prstGeom>
            <a:solidFill>
              <a:schemeClr val="bg1"/>
            </a:solidFill>
            <a:ln>
              <a:noFill/>
            </a:ln>
          </p:spPr>
        </p:pic>
      </p:grpSp>
      <p:pic>
        <p:nvPicPr>
          <p:cNvPr id="104" name="Picture 6" descr="Afficher l'image d'origin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8103" t="24574" r="26366" b="51212"/>
          <a:stretch/>
        </p:blipFill>
        <p:spPr bwMode="auto">
          <a:xfrm>
            <a:off x="6715140" y="6072206"/>
            <a:ext cx="402276" cy="431496"/>
          </a:xfrm>
          <a:prstGeom prst="rect">
            <a:avLst/>
          </a:prstGeom>
          <a:solidFill>
            <a:srgbClr val="000000">
              <a:alpha val="50196"/>
            </a:srgbClr>
          </a:solidFill>
        </p:spPr>
      </p:pic>
      <p:sp>
        <p:nvSpPr>
          <p:cNvPr id="9" name="ZoneTexte 8"/>
          <p:cNvSpPr txBox="1"/>
          <p:nvPr/>
        </p:nvSpPr>
        <p:spPr>
          <a:xfrm>
            <a:off x="7075635" y="6143644"/>
            <a:ext cx="1898277" cy="261610"/>
          </a:xfrm>
          <a:prstGeom prst="rect">
            <a:avLst/>
          </a:prstGeom>
          <a:noFill/>
        </p:spPr>
        <p:txBody>
          <a:bodyPr wrap="none" rtlCol="0">
            <a:spAutoFit/>
          </a:bodyPr>
          <a:lstStyle/>
          <a:p>
            <a:r>
              <a:rPr lang="en-US" sz="1100" dirty="0" smtClean="0">
                <a:solidFill>
                  <a:srgbClr val="002060"/>
                </a:solidFill>
              </a:rPr>
              <a:t>IOW: Interoperability wicket</a:t>
            </a:r>
            <a:endParaRPr lang="en-US" sz="1100" dirty="0">
              <a:solidFill>
                <a:srgbClr val="002060"/>
              </a:solidFill>
            </a:endParaRPr>
          </a:p>
        </p:txBody>
      </p:sp>
      <p:sp>
        <p:nvSpPr>
          <p:cNvPr id="117" name="Rectangle 116"/>
          <p:cNvSpPr/>
          <p:nvPr/>
        </p:nvSpPr>
        <p:spPr bwMode="auto">
          <a:xfrm>
            <a:off x="1714480" y="4305653"/>
            <a:ext cx="2183962" cy="337794"/>
          </a:xfrm>
          <a:prstGeom prst="rect">
            <a:avLst/>
          </a:prstGeom>
          <a:solidFill>
            <a:srgbClr val="66C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accent1">
                    <a:lumMod val="75000"/>
                  </a:schemeClr>
                </a:solidFill>
              </a:rPr>
              <a:t>Broadcast Front End</a:t>
            </a:r>
            <a:endParaRPr kumimoji="0" lang="en-US" sz="1600" b="0" i="0" u="none" strike="noStrike" cap="none" normalizeH="0" baseline="0" dirty="0" smtClean="0">
              <a:ln>
                <a:noFill/>
              </a:ln>
              <a:solidFill>
                <a:schemeClr val="accent1">
                  <a:lumMod val="75000"/>
                </a:schemeClr>
              </a:solidFill>
              <a:effectLst/>
            </a:endParaRPr>
          </a:p>
        </p:txBody>
      </p:sp>
      <p:cxnSp>
        <p:nvCxnSpPr>
          <p:cNvPr id="119" name="Connecteur droit 118"/>
          <p:cNvCxnSpPr/>
          <p:nvPr/>
        </p:nvCxnSpPr>
        <p:spPr bwMode="auto">
          <a:xfrm>
            <a:off x="2727922" y="2382440"/>
            <a:ext cx="0" cy="260749"/>
          </a:xfrm>
          <a:prstGeom prst="line">
            <a:avLst/>
          </a:prstGeom>
          <a:solidFill>
            <a:srgbClr val="C1CEFF"/>
          </a:solidFill>
          <a:ln w="28575" cap="flat" cmpd="sng" algn="ctr">
            <a:solidFill>
              <a:srgbClr val="003399"/>
            </a:solidFill>
            <a:prstDash val="sysDot"/>
            <a:round/>
            <a:headEnd type="none" w="med" len="med"/>
            <a:tailEnd type="triangle" w="med" len="med"/>
          </a:ln>
          <a:effectLst/>
        </p:spPr>
      </p:cxnSp>
      <p:cxnSp>
        <p:nvCxnSpPr>
          <p:cNvPr id="120" name="Connecteur droit 119"/>
          <p:cNvCxnSpPr/>
          <p:nvPr/>
        </p:nvCxnSpPr>
        <p:spPr bwMode="auto">
          <a:xfrm>
            <a:off x="2813028" y="2382440"/>
            <a:ext cx="0" cy="260749"/>
          </a:xfrm>
          <a:prstGeom prst="line">
            <a:avLst/>
          </a:prstGeom>
          <a:solidFill>
            <a:srgbClr val="C1CEFF"/>
          </a:solidFill>
          <a:ln w="28575" cap="flat" cmpd="sng" algn="ctr">
            <a:solidFill>
              <a:srgbClr val="003399"/>
            </a:solidFill>
            <a:prstDash val="sysDot"/>
            <a:round/>
            <a:headEnd type="triangle" w="med" len="med"/>
            <a:tailEnd type="none" w="med" len="med"/>
          </a:ln>
          <a:effectLst/>
        </p:spPr>
      </p:cxnSp>
      <p:cxnSp>
        <p:nvCxnSpPr>
          <p:cNvPr id="122" name="Connecteur droit 121"/>
          <p:cNvCxnSpPr/>
          <p:nvPr/>
        </p:nvCxnSpPr>
        <p:spPr bwMode="auto">
          <a:xfrm>
            <a:off x="3790430" y="2382440"/>
            <a:ext cx="0" cy="260749"/>
          </a:xfrm>
          <a:prstGeom prst="line">
            <a:avLst/>
          </a:prstGeom>
          <a:solidFill>
            <a:srgbClr val="C1CEFF"/>
          </a:solidFill>
          <a:ln w="28575" cap="flat" cmpd="sng" algn="ctr">
            <a:solidFill>
              <a:srgbClr val="003399"/>
            </a:solidFill>
            <a:prstDash val="sysDot"/>
            <a:round/>
            <a:headEnd type="none" w="med" len="med"/>
            <a:tailEnd type="triangle" w="med" len="med"/>
          </a:ln>
          <a:effectLst/>
        </p:spPr>
      </p:cxnSp>
      <p:cxnSp>
        <p:nvCxnSpPr>
          <p:cNvPr id="123" name="Connecteur droit 122"/>
          <p:cNvCxnSpPr/>
          <p:nvPr/>
        </p:nvCxnSpPr>
        <p:spPr bwMode="auto">
          <a:xfrm>
            <a:off x="3875535" y="2357437"/>
            <a:ext cx="0" cy="260749"/>
          </a:xfrm>
          <a:prstGeom prst="line">
            <a:avLst/>
          </a:prstGeom>
          <a:solidFill>
            <a:srgbClr val="C1CEFF"/>
          </a:solidFill>
          <a:ln w="28575" cap="flat" cmpd="sng" algn="ctr">
            <a:solidFill>
              <a:srgbClr val="003399"/>
            </a:solidFill>
            <a:prstDash val="sysDot"/>
            <a:round/>
            <a:headEnd type="triangle" w="med" len="med"/>
            <a:tailEnd type="none" w="med" len="med"/>
          </a:ln>
          <a:effectLst/>
        </p:spPr>
      </p:cxnSp>
      <p:cxnSp>
        <p:nvCxnSpPr>
          <p:cNvPr id="126" name="Connecteur droit 125"/>
          <p:cNvCxnSpPr/>
          <p:nvPr/>
        </p:nvCxnSpPr>
        <p:spPr bwMode="auto">
          <a:xfrm>
            <a:off x="4764639" y="2382440"/>
            <a:ext cx="0" cy="260749"/>
          </a:xfrm>
          <a:prstGeom prst="line">
            <a:avLst/>
          </a:prstGeom>
          <a:solidFill>
            <a:srgbClr val="C1CEFF"/>
          </a:solidFill>
          <a:ln w="28575" cap="flat" cmpd="sng" algn="ctr">
            <a:solidFill>
              <a:srgbClr val="003399"/>
            </a:solidFill>
            <a:prstDash val="sysDot"/>
            <a:round/>
            <a:headEnd type="none" w="med" len="med"/>
            <a:tailEnd type="triangle" w="med" len="med"/>
          </a:ln>
          <a:effectLst/>
        </p:spPr>
      </p:cxnSp>
      <p:cxnSp>
        <p:nvCxnSpPr>
          <p:cNvPr id="127" name="Connecteur droit 126"/>
          <p:cNvCxnSpPr/>
          <p:nvPr/>
        </p:nvCxnSpPr>
        <p:spPr bwMode="auto">
          <a:xfrm>
            <a:off x="4849744" y="2382440"/>
            <a:ext cx="0" cy="260749"/>
          </a:xfrm>
          <a:prstGeom prst="line">
            <a:avLst/>
          </a:prstGeom>
          <a:solidFill>
            <a:srgbClr val="C1CEFF"/>
          </a:solidFill>
          <a:ln w="28575" cap="flat" cmpd="sng" algn="ctr">
            <a:solidFill>
              <a:srgbClr val="003399"/>
            </a:solidFill>
            <a:prstDash val="sysDot"/>
            <a:round/>
            <a:headEnd type="triangle" w="med" len="med"/>
            <a:tailEnd type="none" w="med" len="med"/>
          </a:ln>
          <a:effectLst/>
        </p:spPr>
      </p:cxnSp>
      <p:pic>
        <p:nvPicPr>
          <p:cNvPr id="17" name="Image 16"/>
          <p:cNvPicPr>
            <a:picLocks noChangeAspect="1"/>
          </p:cNvPicPr>
          <p:nvPr/>
        </p:nvPicPr>
        <p:blipFill>
          <a:blip r:embed="rId4"/>
          <a:stretch>
            <a:fillRect/>
          </a:stretch>
        </p:blipFill>
        <p:spPr>
          <a:xfrm rot="5400000">
            <a:off x="1741422" y="1167069"/>
            <a:ext cx="297180" cy="391886"/>
          </a:xfrm>
          <a:prstGeom prst="rect">
            <a:avLst/>
          </a:prstGeom>
          <a:ln>
            <a:solidFill>
              <a:schemeClr val="tx1"/>
            </a:solidFill>
            <a:prstDash val="sysDot"/>
          </a:ln>
        </p:spPr>
      </p:pic>
      <p:sp>
        <p:nvSpPr>
          <p:cNvPr id="99" name="Rectangle 98"/>
          <p:cNvSpPr/>
          <p:nvPr/>
        </p:nvSpPr>
        <p:spPr bwMode="auto">
          <a:xfrm>
            <a:off x="163257" y="1292498"/>
            <a:ext cx="1163419" cy="350552"/>
          </a:xfrm>
          <a:prstGeom prst="rect">
            <a:avLst/>
          </a:prstGeom>
          <a:solidFill>
            <a:srgbClr val="66C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1">
                    <a:lumMod val="75000"/>
                  </a:schemeClr>
                </a:solidFill>
                <a:effectLst/>
                <a:latin typeface="Tahoma" pitchFamily="34" charset="0"/>
              </a:rPr>
              <a:t>Pre-Prod.</a:t>
            </a:r>
          </a:p>
        </p:txBody>
      </p:sp>
      <p:cxnSp>
        <p:nvCxnSpPr>
          <p:cNvPr id="19" name="Connecteur droit 18"/>
          <p:cNvCxnSpPr>
            <a:stCxn id="96" idx="0"/>
            <a:endCxn id="199" idx="2"/>
          </p:cNvCxnSpPr>
          <p:nvPr/>
        </p:nvCxnSpPr>
        <p:spPr bwMode="auto">
          <a:xfrm rot="5400000" flipH="1" flipV="1">
            <a:off x="501333" y="2941731"/>
            <a:ext cx="863894" cy="123921"/>
          </a:xfrm>
          <a:prstGeom prst="line">
            <a:avLst/>
          </a:prstGeom>
          <a:solidFill>
            <a:srgbClr val="C1CEFF"/>
          </a:solidFill>
          <a:ln w="28575" cap="flat" cmpd="sng" algn="ctr">
            <a:solidFill>
              <a:srgbClr val="003399"/>
            </a:solidFill>
            <a:prstDash val="sysDot"/>
            <a:round/>
            <a:headEnd type="triangle" w="med" len="med"/>
            <a:tailEnd type="none" w="med" len="med"/>
          </a:ln>
          <a:effectLst/>
        </p:spPr>
      </p:cxnSp>
      <p:pic>
        <p:nvPicPr>
          <p:cNvPr id="140" name="Picture 6" descr="Afficher l'image d'origin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37209" y="5240342"/>
            <a:ext cx="755144" cy="688988"/>
          </a:xfrm>
          <a:prstGeom prst="rect">
            <a:avLst/>
          </a:prstGeom>
          <a:noFill/>
          <a:extLst>
            <a:ext uri="{909E8E84-426E-40DD-AFC4-6F175D3DCCD1}">
              <a14:hiddenFill xmlns="" xmlns:a14="http://schemas.microsoft.com/office/drawing/2010/main">
                <a:solidFill>
                  <a:srgbClr val="FFFFFF"/>
                </a:solidFill>
              </a14:hiddenFill>
            </a:ext>
          </a:extLst>
        </p:spPr>
      </p:pic>
      <p:pic>
        <p:nvPicPr>
          <p:cNvPr id="146" name="Picture 4" descr="Afficher l'image d'origin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82503" y="5286388"/>
            <a:ext cx="469221" cy="547424"/>
          </a:xfrm>
          <a:prstGeom prst="rect">
            <a:avLst/>
          </a:prstGeom>
          <a:solidFill>
            <a:schemeClr val="accent1">
              <a:lumMod val="20000"/>
              <a:lumOff val="80000"/>
            </a:schemeClr>
          </a:solidFill>
        </p:spPr>
      </p:pic>
      <p:pic>
        <p:nvPicPr>
          <p:cNvPr id="151" name="Picture 2" descr="Afficher l'image d'origine"/>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16502" r="16970"/>
          <a:stretch/>
        </p:blipFill>
        <p:spPr bwMode="auto">
          <a:xfrm>
            <a:off x="4683318" y="5286388"/>
            <a:ext cx="272567" cy="47799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Afficher l'image d'origine"/>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l="5145" t="40208" r="59255" b="33110"/>
          <a:stretch/>
        </p:blipFill>
        <p:spPr bwMode="auto">
          <a:xfrm>
            <a:off x="2685845" y="5628519"/>
            <a:ext cx="498800" cy="25673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 name="Groupe 123"/>
          <p:cNvGrpSpPr/>
          <p:nvPr/>
        </p:nvGrpSpPr>
        <p:grpSpPr>
          <a:xfrm>
            <a:off x="2735023" y="3640451"/>
            <a:ext cx="402276" cy="665265"/>
            <a:chOff x="3190860" y="3640446"/>
            <a:chExt cx="469322" cy="665265"/>
          </a:xfrm>
        </p:grpSpPr>
        <p:pic>
          <p:nvPicPr>
            <p:cNvPr id="74" name="Picture 6" descr="Afficher l'image d'origin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8103" t="24574" r="26366" b="51212"/>
            <a:stretch/>
          </p:blipFill>
          <p:spPr bwMode="auto">
            <a:xfrm>
              <a:off x="3190860" y="3640446"/>
              <a:ext cx="469322" cy="431496"/>
            </a:xfrm>
            <a:prstGeom prst="rect">
              <a:avLst/>
            </a:prstGeom>
            <a:solidFill>
              <a:srgbClr val="000000">
                <a:alpha val="50196"/>
              </a:srgbClr>
            </a:solidFill>
          </p:spPr>
        </p:pic>
        <p:cxnSp>
          <p:nvCxnSpPr>
            <p:cNvPr id="161" name="Connecteur droit 160"/>
            <p:cNvCxnSpPr/>
            <p:nvPr/>
          </p:nvCxnSpPr>
          <p:spPr bwMode="auto">
            <a:xfrm>
              <a:off x="3405174" y="4044962"/>
              <a:ext cx="0" cy="260749"/>
            </a:xfrm>
            <a:prstGeom prst="line">
              <a:avLst/>
            </a:prstGeom>
            <a:solidFill>
              <a:srgbClr val="C1CEFF"/>
            </a:solidFill>
            <a:ln w="28575" cap="flat" cmpd="sng" algn="ctr">
              <a:solidFill>
                <a:srgbClr val="003399"/>
              </a:solidFill>
              <a:prstDash val="sysDot"/>
              <a:round/>
              <a:headEnd type="none" w="med" len="med"/>
              <a:tailEnd type="triangle" w="med" len="med"/>
            </a:ln>
            <a:effectLst/>
          </p:spPr>
        </p:cxnSp>
        <p:cxnSp>
          <p:nvCxnSpPr>
            <p:cNvPr id="162" name="Connecteur droit 161"/>
            <p:cNvCxnSpPr/>
            <p:nvPr/>
          </p:nvCxnSpPr>
          <p:spPr bwMode="auto">
            <a:xfrm>
              <a:off x="3476612" y="4044961"/>
              <a:ext cx="0" cy="260749"/>
            </a:xfrm>
            <a:prstGeom prst="line">
              <a:avLst/>
            </a:prstGeom>
            <a:solidFill>
              <a:srgbClr val="C1CEFF"/>
            </a:solidFill>
            <a:ln w="28575" cap="flat" cmpd="sng" algn="ctr">
              <a:solidFill>
                <a:srgbClr val="003399"/>
              </a:solidFill>
              <a:prstDash val="sysDot"/>
              <a:round/>
              <a:headEnd type="triangle" w="med" len="med"/>
              <a:tailEnd type="none" w="med" len="med"/>
            </a:ln>
            <a:effectLst/>
          </p:spPr>
        </p:cxnSp>
      </p:grpSp>
      <p:cxnSp>
        <p:nvCxnSpPr>
          <p:cNvPr id="41" name="Connecteur droit 40"/>
          <p:cNvCxnSpPr/>
          <p:nvPr/>
        </p:nvCxnSpPr>
        <p:spPr bwMode="auto">
          <a:xfrm>
            <a:off x="1204209" y="6000768"/>
            <a:ext cx="1714512" cy="1588"/>
          </a:xfrm>
          <a:prstGeom prst="line">
            <a:avLst/>
          </a:prstGeom>
          <a:solidFill>
            <a:srgbClr val="C1CEFF"/>
          </a:solidFill>
          <a:ln w="12700" cap="flat" cmpd="sng" algn="ctr">
            <a:solidFill>
              <a:schemeClr val="bg2">
                <a:lumMod val="75000"/>
              </a:schemeClr>
            </a:solidFill>
            <a:prstDash val="solid"/>
            <a:round/>
            <a:headEnd type="none" w="med" len="med"/>
            <a:tailEnd type="none" w="med" len="med"/>
          </a:ln>
          <a:effectLst/>
        </p:spPr>
      </p:cxnSp>
      <p:cxnSp>
        <p:nvCxnSpPr>
          <p:cNvPr id="163" name="Connecteur droit 162"/>
          <p:cNvCxnSpPr>
            <a:stCxn id="1032" idx="2"/>
          </p:cNvCxnSpPr>
          <p:nvPr/>
        </p:nvCxnSpPr>
        <p:spPr bwMode="auto">
          <a:xfrm flipH="1">
            <a:off x="2923221" y="5859125"/>
            <a:ext cx="1" cy="156940"/>
          </a:xfrm>
          <a:prstGeom prst="line">
            <a:avLst/>
          </a:prstGeom>
          <a:solidFill>
            <a:srgbClr val="C1CEFF"/>
          </a:solidFill>
          <a:ln w="12700" cap="flat" cmpd="sng" algn="ctr">
            <a:solidFill>
              <a:schemeClr val="bg2">
                <a:lumMod val="75000"/>
              </a:schemeClr>
            </a:solidFill>
            <a:prstDash val="solid"/>
            <a:round/>
            <a:headEnd type="triangle" w="med" len="med"/>
            <a:tailEnd type="none" w="med" len="med"/>
          </a:ln>
          <a:effectLst/>
        </p:spPr>
      </p:cxnSp>
      <p:cxnSp>
        <p:nvCxnSpPr>
          <p:cNvPr id="166" name="Connecteur droit 165"/>
          <p:cNvCxnSpPr/>
          <p:nvPr/>
        </p:nvCxnSpPr>
        <p:spPr bwMode="auto">
          <a:xfrm>
            <a:off x="1142979" y="6143644"/>
            <a:ext cx="3061629" cy="1588"/>
          </a:xfrm>
          <a:prstGeom prst="line">
            <a:avLst/>
          </a:prstGeom>
          <a:solidFill>
            <a:srgbClr val="C1CEFF"/>
          </a:solidFill>
          <a:ln w="12700" cap="flat" cmpd="sng" algn="ctr">
            <a:solidFill>
              <a:schemeClr val="bg2">
                <a:lumMod val="75000"/>
              </a:schemeClr>
            </a:solidFill>
            <a:prstDash val="solid"/>
            <a:round/>
            <a:headEnd type="none" w="med" len="med"/>
            <a:tailEnd type="none" w="med" len="med"/>
          </a:ln>
          <a:effectLst/>
        </p:spPr>
      </p:cxnSp>
      <p:cxnSp>
        <p:nvCxnSpPr>
          <p:cNvPr id="169" name="Connecteur droit 168"/>
          <p:cNvCxnSpPr/>
          <p:nvPr/>
        </p:nvCxnSpPr>
        <p:spPr bwMode="auto">
          <a:xfrm rot="5400000">
            <a:off x="674550" y="5908919"/>
            <a:ext cx="682734" cy="9189"/>
          </a:xfrm>
          <a:prstGeom prst="line">
            <a:avLst/>
          </a:prstGeom>
          <a:solidFill>
            <a:srgbClr val="C1CEFF"/>
          </a:solidFill>
          <a:ln w="12700" cap="flat" cmpd="sng" algn="ctr">
            <a:solidFill>
              <a:schemeClr val="bg2">
                <a:lumMod val="75000"/>
              </a:schemeClr>
            </a:solidFill>
            <a:prstDash val="solid"/>
            <a:round/>
            <a:headEnd type="none" w="med" len="med"/>
            <a:tailEnd type="none" w="med" len="med"/>
          </a:ln>
          <a:effectLst/>
        </p:spPr>
      </p:cxnSp>
      <p:cxnSp>
        <p:nvCxnSpPr>
          <p:cNvPr id="170" name="Connecteur droit 169"/>
          <p:cNvCxnSpPr/>
          <p:nvPr/>
        </p:nvCxnSpPr>
        <p:spPr bwMode="auto">
          <a:xfrm flipV="1">
            <a:off x="1011324" y="6215089"/>
            <a:ext cx="3805606" cy="40169"/>
          </a:xfrm>
          <a:prstGeom prst="line">
            <a:avLst/>
          </a:prstGeom>
          <a:solidFill>
            <a:srgbClr val="C1CEFF"/>
          </a:solidFill>
          <a:ln w="12700" cap="flat" cmpd="sng" algn="ctr">
            <a:solidFill>
              <a:schemeClr val="bg2">
                <a:lumMod val="75000"/>
              </a:schemeClr>
            </a:solidFill>
            <a:prstDash val="solid"/>
            <a:round/>
            <a:headEnd type="none" w="med" len="med"/>
            <a:tailEnd type="none" w="med" len="med"/>
          </a:ln>
          <a:effectLst/>
        </p:spPr>
      </p:cxnSp>
      <p:cxnSp>
        <p:nvCxnSpPr>
          <p:cNvPr id="171" name="Connecteur droit 170"/>
          <p:cNvCxnSpPr>
            <a:stCxn id="151" idx="2"/>
          </p:cNvCxnSpPr>
          <p:nvPr/>
        </p:nvCxnSpPr>
        <p:spPr bwMode="auto">
          <a:xfrm rot="5400000">
            <a:off x="4592915" y="5988402"/>
            <a:ext cx="450700" cy="2668"/>
          </a:xfrm>
          <a:prstGeom prst="line">
            <a:avLst/>
          </a:prstGeom>
          <a:solidFill>
            <a:srgbClr val="C1CEFF"/>
          </a:solidFill>
          <a:ln w="12700" cap="flat" cmpd="sng" algn="ctr">
            <a:solidFill>
              <a:schemeClr val="bg2">
                <a:lumMod val="75000"/>
              </a:schemeClr>
            </a:solidFill>
            <a:prstDash val="solid"/>
            <a:round/>
            <a:headEnd type="triangle" w="med" len="med"/>
            <a:tailEnd type="none" w="med" len="med"/>
          </a:ln>
          <a:effectLst/>
        </p:spPr>
      </p:cxnSp>
      <p:cxnSp>
        <p:nvCxnSpPr>
          <p:cNvPr id="174" name="Connecteur droit 173"/>
          <p:cNvCxnSpPr/>
          <p:nvPr/>
        </p:nvCxnSpPr>
        <p:spPr bwMode="auto">
          <a:xfrm>
            <a:off x="836813" y="6357958"/>
            <a:ext cx="4469978" cy="1588"/>
          </a:xfrm>
          <a:prstGeom prst="line">
            <a:avLst/>
          </a:prstGeom>
          <a:solidFill>
            <a:srgbClr val="C1CEFF"/>
          </a:solidFill>
          <a:ln w="12700" cap="flat" cmpd="sng" algn="ctr">
            <a:solidFill>
              <a:schemeClr val="bg2">
                <a:lumMod val="75000"/>
              </a:schemeClr>
            </a:solidFill>
            <a:prstDash val="solid"/>
            <a:round/>
            <a:headEnd type="none" w="med" len="med"/>
            <a:tailEnd type="none" w="med" len="med"/>
          </a:ln>
          <a:effectLst/>
        </p:spPr>
      </p:cxnSp>
      <p:cxnSp>
        <p:nvCxnSpPr>
          <p:cNvPr id="175" name="Connecteur droit 174"/>
          <p:cNvCxnSpPr>
            <a:stCxn id="146" idx="2"/>
          </p:cNvCxnSpPr>
          <p:nvPr/>
        </p:nvCxnSpPr>
        <p:spPr bwMode="auto">
          <a:xfrm rot="5400000">
            <a:off x="5049878" y="6090725"/>
            <a:ext cx="524146" cy="10320"/>
          </a:xfrm>
          <a:prstGeom prst="line">
            <a:avLst/>
          </a:prstGeom>
          <a:solidFill>
            <a:srgbClr val="C1CEFF"/>
          </a:solidFill>
          <a:ln w="12700" cap="flat" cmpd="sng" algn="ctr">
            <a:solidFill>
              <a:schemeClr val="bg2">
                <a:lumMod val="75000"/>
              </a:schemeClr>
            </a:solidFill>
            <a:prstDash val="solid"/>
            <a:round/>
            <a:headEnd type="triangle" w="med" len="med"/>
            <a:tailEnd type="none" w="med" len="med"/>
          </a:ln>
          <a:effectLst/>
        </p:spPr>
      </p:cxnSp>
      <p:cxnSp>
        <p:nvCxnSpPr>
          <p:cNvPr id="55" name="Connecteur droit 54"/>
          <p:cNvCxnSpPr>
            <a:stCxn id="117" idx="2"/>
            <a:endCxn id="1032" idx="0"/>
          </p:cNvCxnSpPr>
          <p:nvPr/>
        </p:nvCxnSpPr>
        <p:spPr bwMode="auto">
          <a:xfrm rot="16200000" flipH="1">
            <a:off x="2378319" y="5071589"/>
            <a:ext cx="985068" cy="128784"/>
          </a:xfrm>
          <a:prstGeom prst="line">
            <a:avLst/>
          </a:prstGeom>
          <a:solidFill>
            <a:srgbClr val="C1CEFF"/>
          </a:solidFill>
          <a:ln w="12700" cap="flat" cmpd="sng" algn="ctr">
            <a:solidFill>
              <a:srgbClr val="002060"/>
            </a:solidFill>
            <a:prstDash val="solid"/>
            <a:round/>
            <a:headEnd type="arrow" w="med" len="med"/>
            <a:tailEnd type="arrow" w="med" len="med"/>
          </a:ln>
          <a:effectLst/>
        </p:spPr>
      </p:cxnSp>
      <p:cxnSp>
        <p:nvCxnSpPr>
          <p:cNvPr id="176" name="Connecteur droit 175"/>
          <p:cNvCxnSpPr>
            <a:endCxn id="140" idx="0"/>
          </p:cNvCxnSpPr>
          <p:nvPr/>
        </p:nvCxnSpPr>
        <p:spPr bwMode="auto">
          <a:xfrm rot="5400000">
            <a:off x="4158809" y="4743508"/>
            <a:ext cx="552813" cy="440861"/>
          </a:xfrm>
          <a:prstGeom prst="line">
            <a:avLst/>
          </a:prstGeom>
          <a:solidFill>
            <a:srgbClr val="C1CEFF"/>
          </a:solidFill>
          <a:ln w="12700" cap="flat" cmpd="sng" algn="ctr">
            <a:solidFill>
              <a:srgbClr val="002060"/>
            </a:solidFill>
            <a:prstDash val="solid"/>
            <a:round/>
            <a:headEnd type="arrow" w="med" len="med"/>
            <a:tailEnd type="arrow" w="med" len="med"/>
          </a:ln>
          <a:effectLst/>
        </p:spPr>
      </p:cxnSp>
      <p:cxnSp>
        <p:nvCxnSpPr>
          <p:cNvPr id="177" name="Connecteur droit 176"/>
          <p:cNvCxnSpPr/>
          <p:nvPr/>
        </p:nvCxnSpPr>
        <p:spPr bwMode="auto">
          <a:xfrm rot="16200000" flipH="1">
            <a:off x="4464847" y="4934307"/>
            <a:ext cx="642941" cy="61233"/>
          </a:xfrm>
          <a:prstGeom prst="line">
            <a:avLst/>
          </a:prstGeom>
          <a:solidFill>
            <a:srgbClr val="C1CEFF"/>
          </a:solidFill>
          <a:ln w="12700" cap="flat" cmpd="sng" algn="ctr">
            <a:solidFill>
              <a:srgbClr val="002060"/>
            </a:solidFill>
            <a:prstDash val="solid"/>
            <a:round/>
            <a:headEnd type="arrow" w="med" len="med"/>
            <a:tailEnd type="arrow" w="med" len="med"/>
          </a:ln>
          <a:effectLst/>
        </p:spPr>
      </p:cxnSp>
      <p:cxnSp>
        <p:nvCxnSpPr>
          <p:cNvPr id="179" name="Connecteur droit 178"/>
          <p:cNvCxnSpPr/>
          <p:nvPr/>
        </p:nvCxnSpPr>
        <p:spPr bwMode="auto">
          <a:xfrm rot="16200000" flipH="1">
            <a:off x="4801626" y="4781222"/>
            <a:ext cx="642943" cy="367395"/>
          </a:xfrm>
          <a:prstGeom prst="line">
            <a:avLst/>
          </a:prstGeom>
          <a:solidFill>
            <a:srgbClr val="C1CEFF"/>
          </a:solidFill>
          <a:ln w="12700" cap="flat" cmpd="sng" algn="ctr">
            <a:solidFill>
              <a:srgbClr val="002060"/>
            </a:solidFill>
            <a:prstDash val="solid"/>
            <a:round/>
            <a:headEnd type="arrow" w="med" len="med"/>
            <a:tailEnd type="arrow" w="med" len="med"/>
          </a:ln>
          <a:effectLst/>
        </p:spPr>
      </p:cxnSp>
      <p:sp>
        <p:nvSpPr>
          <p:cNvPr id="61" name="ZoneTexte 60"/>
          <p:cNvSpPr txBox="1"/>
          <p:nvPr/>
        </p:nvSpPr>
        <p:spPr>
          <a:xfrm>
            <a:off x="1551499" y="6318356"/>
            <a:ext cx="2600392" cy="253916"/>
          </a:xfrm>
          <a:prstGeom prst="rect">
            <a:avLst/>
          </a:prstGeom>
          <a:noFill/>
        </p:spPr>
        <p:txBody>
          <a:bodyPr wrap="none" rtlCol="0">
            <a:spAutoFit/>
          </a:bodyPr>
          <a:lstStyle/>
          <a:p>
            <a:r>
              <a:rPr lang="en-US" sz="1050" dirty="0" smtClean="0"/>
              <a:t>Live </a:t>
            </a:r>
            <a:r>
              <a:rPr lang="en-US" sz="1050" dirty="0" err="1" smtClean="0"/>
              <a:t>Broadacast</a:t>
            </a:r>
            <a:r>
              <a:rPr lang="en-US" sz="1050" dirty="0" smtClean="0"/>
              <a:t> &amp; Data Synchronization</a:t>
            </a:r>
            <a:endParaRPr lang="en-US" sz="1050" dirty="0"/>
          </a:p>
        </p:txBody>
      </p:sp>
      <p:grpSp>
        <p:nvGrpSpPr>
          <p:cNvPr id="8" name="Groupe 89"/>
          <p:cNvGrpSpPr/>
          <p:nvPr/>
        </p:nvGrpSpPr>
        <p:grpSpPr>
          <a:xfrm>
            <a:off x="6286515" y="3094509"/>
            <a:ext cx="1196161" cy="1406061"/>
            <a:chOff x="5324702" y="4390666"/>
            <a:chExt cx="1168332" cy="1406061"/>
          </a:xfrm>
        </p:grpSpPr>
        <p:sp>
          <p:nvSpPr>
            <p:cNvPr id="5" name="Organigramme : Stockage à accès direct 4"/>
            <p:cNvSpPr/>
            <p:nvPr/>
          </p:nvSpPr>
          <p:spPr bwMode="auto">
            <a:xfrm rot="16200000">
              <a:off x="5197735" y="4517633"/>
              <a:ext cx="1406061" cy="1152128"/>
            </a:xfrm>
            <a:prstGeom prst="flowChartMagneticDrum">
              <a:avLst/>
            </a:prstGeom>
            <a:solidFill>
              <a:srgbClr val="C1CEFF"/>
            </a:solidFill>
            <a:ln w="12700" cap="flat" cmpd="sng" algn="ctr">
              <a:solidFill>
                <a:srgbClr val="00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62" name="ZoneTexte 61"/>
            <p:cNvSpPr txBox="1"/>
            <p:nvPr/>
          </p:nvSpPr>
          <p:spPr>
            <a:xfrm>
              <a:off x="5324702" y="4911536"/>
              <a:ext cx="1168332" cy="584775"/>
            </a:xfrm>
            <a:prstGeom prst="rect">
              <a:avLst/>
            </a:prstGeom>
            <a:noFill/>
          </p:spPr>
          <p:txBody>
            <a:bodyPr wrap="none" rtlCol="0">
              <a:spAutoFit/>
            </a:bodyPr>
            <a:lstStyle/>
            <a:p>
              <a:pPr algn="ctr"/>
              <a:r>
                <a:rPr lang="en-US" sz="1600" dirty="0" smtClean="0">
                  <a:solidFill>
                    <a:srgbClr val="002060"/>
                  </a:solidFill>
                </a:rPr>
                <a:t>Knowledge</a:t>
              </a:r>
            </a:p>
            <a:p>
              <a:pPr algn="ctr"/>
              <a:r>
                <a:rPr lang="en-US" sz="1600" dirty="0" smtClean="0">
                  <a:solidFill>
                    <a:srgbClr val="002060"/>
                  </a:solidFill>
                </a:rPr>
                <a:t>Base</a:t>
              </a:r>
            </a:p>
          </p:txBody>
        </p:sp>
      </p:grpSp>
      <p:pic>
        <p:nvPicPr>
          <p:cNvPr id="183" name="Picture 16" descr="Afficher l'image d'origine"/>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265390" y="3146036"/>
            <a:ext cx="1099011" cy="282964"/>
          </a:xfrm>
          <a:prstGeom prst="rect">
            <a:avLst/>
          </a:prstGeom>
          <a:solidFill>
            <a:schemeClr val="bg1"/>
          </a:solidFill>
        </p:spPr>
      </p:pic>
      <p:sp>
        <p:nvSpPr>
          <p:cNvPr id="1024" name="ZoneTexte 1023"/>
          <p:cNvSpPr txBox="1"/>
          <p:nvPr/>
        </p:nvSpPr>
        <p:spPr>
          <a:xfrm>
            <a:off x="3286119" y="3376198"/>
            <a:ext cx="1231427" cy="338554"/>
          </a:xfrm>
          <a:prstGeom prst="rect">
            <a:avLst/>
          </a:prstGeom>
          <a:noFill/>
        </p:spPr>
        <p:txBody>
          <a:bodyPr wrap="none" rtlCol="0">
            <a:spAutoFit/>
          </a:bodyPr>
          <a:lstStyle/>
          <a:p>
            <a:r>
              <a:rPr lang="en-US" sz="1600" dirty="0" smtClean="0">
                <a:solidFill>
                  <a:srgbClr val="002060"/>
                </a:solidFill>
              </a:rPr>
              <a:t>middleware</a:t>
            </a:r>
            <a:endParaRPr lang="en-US" sz="1600" dirty="0">
              <a:solidFill>
                <a:srgbClr val="002060"/>
              </a:solidFill>
            </a:endParaRPr>
          </a:p>
        </p:txBody>
      </p:sp>
      <p:sp>
        <p:nvSpPr>
          <p:cNvPr id="1025" name="ZoneTexte 1024"/>
          <p:cNvSpPr txBox="1"/>
          <p:nvPr/>
        </p:nvSpPr>
        <p:spPr>
          <a:xfrm>
            <a:off x="2608782" y="5312023"/>
            <a:ext cx="800219" cy="246221"/>
          </a:xfrm>
          <a:prstGeom prst="rect">
            <a:avLst/>
          </a:prstGeom>
          <a:noFill/>
        </p:spPr>
        <p:txBody>
          <a:bodyPr wrap="none" rtlCol="0">
            <a:spAutoFit/>
          </a:bodyPr>
          <a:lstStyle/>
          <a:p>
            <a:r>
              <a:rPr lang="en-US" sz="1000" dirty="0" smtClean="0">
                <a:solidFill>
                  <a:srgbClr val="002060"/>
                </a:solidFill>
              </a:rPr>
              <a:t>Set-up box</a:t>
            </a:r>
            <a:endParaRPr lang="en-US" sz="1000" dirty="0">
              <a:solidFill>
                <a:srgbClr val="002060"/>
              </a:solidFill>
            </a:endParaRPr>
          </a:p>
        </p:txBody>
      </p:sp>
      <p:sp>
        <p:nvSpPr>
          <p:cNvPr id="186" name="ZoneTexte 185"/>
          <p:cNvSpPr txBox="1"/>
          <p:nvPr/>
        </p:nvSpPr>
        <p:spPr>
          <a:xfrm>
            <a:off x="3839982" y="5203923"/>
            <a:ext cx="800219" cy="400110"/>
          </a:xfrm>
          <a:prstGeom prst="rect">
            <a:avLst/>
          </a:prstGeom>
          <a:noFill/>
        </p:spPr>
        <p:txBody>
          <a:bodyPr wrap="none" rtlCol="0">
            <a:spAutoFit/>
          </a:bodyPr>
          <a:lstStyle/>
          <a:p>
            <a:pPr algn="ctr"/>
            <a:r>
              <a:rPr lang="en-US" sz="1000" dirty="0" smtClean="0">
                <a:solidFill>
                  <a:srgbClr val="002060"/>
                </a:solidFill>
              </a:rPr>
              <a:t>Connected</a:t>
            </a:r>
          </a:p>
          <a:p>
            <a:pPr algn="ctr"/>
            <a:r>
              <a:rPr lang="en-US" sz="1000" dirty="0" smtClean="0">
                <a:solidFill>
                  <a:srgbClr val="002060"/>
                </a:solidFill>
              </a:rPr>
              <a:t>TV</a:t>
            </a:r>
            <a:endParaRPr lang="en-US" sz="1000" dirty="0">
              <a:solidFill>
                <a:srgbClr val="002060"/>
              </a:solidFill>
            </a:endParaRPr>
          </a:p>
        </p:txBody>
      </p:sp>
      <p:sp>
        <p:nvSpPr>
          <p:cNvPr id="187" name="ZoneTexte 186"/>
          <p:cNvSpPr txBox="1"/>
          <p:nvPr/>
        </p:nvSpPr>
        <p:spPr>
          <a:xfrm>
            <a:off x="4572001" y="5857899"/>
            <a:ext cx="603050" cy="246221"/>
          </a:xfrm>
          <a:prstGeom prst="rect">
            <a:avLst/>
          </a:prstGeom>
          <a:noFill/>
          <a:ln>
            <a:noFill/>
          </a:ln>
        </p:spPr>
        <p:txBody>
          <a:bodyPr wrap="none" rtlCol="0">
            <a:spAutoFit/>
          </a:bodyPr>
          <a:lstStyle/>
          <a:p>
            <a:pPr algn="ctr"/>
            <a:r>
              <a:rPr lang="en-US" sz="1000" dirty="0" smtClean="0">
                <a:solidFill>
                  <a:srgbClr val="002060"/>
                </a:solidFill>
              </a:rPr>
              <a:t>Tablets</a:t>
            </a:r>
            <a:endParaRPr lang="en-US" sz="1000" dirty="0">
              <a:solidFill>
                <a:srgbClr val="002060"/>
              </a:solidFill>
            </a:endParaRPr>
          </a:p>
        </p:txBody>
      </p:sp>
      <p:sp>
        <p:nvSpPr>
          <p:cNvPr id="188" name="ZoneTexte 187"/>
          <p:cNvSpPr txBox="1"/>
          <p:nvPr/>
        </p:nvSpPr>
        <p:spPr>
          <a:xfrm>
            <a:off x="5612954" y="5357826"/>
            <a:ext cx="426720" cy="400110"/>
          </a:xfrm>
          <a:prstGeom prst="rect">
            <a:avLst/>
          </a:prstGeom>
          <a:noFill/>
        </p:spPr>
        <p:txBody>
          <a:bodyPr wrap="none" rtlCol="0">
            <a:spAutoFit/>
          </a:bodyPr>
          <a:lstStyle/>
          <a:p>
            <a:pPr algn="ctr"/>
            <a:r>
              <a:rPr lang="en-US" sz="1000" dirty="0" smtClean="0">
                <a:solidFill>
                  <a:srgbClr val="002060"/>
                </a:solidFill>
              </a:rPr>
              <a:t>PCs</a:t>
            </a:r>
          </a:p>
          <a:p>
            <a:pPr algn="ctr"/>
            <a:r>
              <a:rPr lang="en-US" sz="1000" dirty="0" smtClean="0">
                <a:solidFill>
                  <a:srgbClr val="002060"/>
                </a:solidFill>
              </a:rPr>
              <a:t>web</a:t>
            </a:r>
            <a:endParaRPr lang="en-US" sz="1000" dirty="0">
              <a:solidFill>
                <a:srgbClr val="002060"/>
              </a:solidFill>
            </a:endParaRPr>
          </a:p>
        </p:txBody>
      </p:sp>
      <p:sp>
        <p:nvSpPr>
          <p:cNvPr id="189" name="Rectangle 188"/>
          <p:cNvSpPr/>
          <p:nvPr/>
        </p:nvSpPr>
        <p:spPr bwMode="auto">
          <a:xfrm>
            <a:off x="6328365" y="2042898"/>
            <a:ext cx="910891" cy="564866"/>
          </a:xfrm>
          <a:prstGeom prst="rect">
            <a:avLst/>
          </a:prstGeom>
          <a:solidFill>
            <a:srgbClr val="66C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accent1">
                  <a:lumMod val="75000"/>
                </a:schemeClr>
              </a:solidFill>
              <a:effectLst/>
            </a:endParaRPr>
          </a:p>
        </p:txBody>
      </p:sp>
      <p:pic>
        <p:nvPicPr>
          <p:cNvPr id="192" name="Picture 18" descr="Afficher l'image d'origine"/>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l="12782" t="10000" r="11618" b="1801"/>
          <a:stretch/>
        </p:blipFill>
        <p:spPr bwMode="auto">
          <a:xfrm>
            <a:off x="6605326" y="2075704"/>
            <a:ext cx="390901" cy="53206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95" name="Connecteur droit 194"/>
          <p:cNvCxnSpPr>
            <a:stCxn id="189" idx="3"/>
            <a:endCxn id="88" idx="1"/>
          </p:cNvCxnSpPr>
          <p:nvPr/>
        </p:nvCxnSpPr>
        <p:spPr bwMode="auto">
          <a:xfrm>
            <a:off x="7239258" y="2325335"/>
            <a:ext cx="1118958" cy="460727"/>
          </a:xfrm>
          <a:prstGeom prst="line">
            <a:avLst/>
          </a:prstGeom>
          <a:solidFill>
            <a:srgbClr val="C1CEFF"/>
          </a:solidFill>
          <a:ln w="28575" cap="flat" cmpd="sng" algn="ctr">
            <a:solidFill>
              <a:srgbClr val="003399"/>
            </a:solidFill>
            <a:prstDash val="sysDot"/>
            <a:round/>
            <a:headEnd type="triangle" w="med" len="med"/>
            <a:tailEnd type="triangle" w="med" len="med"/>
          </a:ln>
          <a:effectLst/>
        </p:spPr>
      </p:cxnSp>
      <p:sp>
        <p:nvSpPr>
          <p:cNvPr id="1029" name="ZoneTexte 1028"/>
          <p:cNvSpPr txBox="1"/>
          <p:nvPr/>
        </p:nvSpPr>
        <p:spPr>
          <a:xfrm>
            <a:off x="6225279" y="1214422"/>
            <a:ext cx="1386918" cy="738664"/>
          </a:xfrm>
          <a:prstGeom prst="rect">
            <a:avLst/>
          </a:prstGeom>
          <a:noFill/>
        </p:spPr>
        <p:txBody>
          <a:bodyPr wrap="none" rtlCol="0">
            <a:spAutoFit/>
          </a:bodyPr>
          <a:lstStyle/>
          <a:p>
            <a:r>
              <a:rPr lang="en-US" sz="1050" dirty="0" smtClean="0"/>
              <a:t>Social media review</a:t>
            </a:r>
          </a:p>
          <a:p>
            <a:r>
              <a:rPr lang="en-US" sz="1050" dirty="0" smtClean="0"/>
              <a:t>Opinion leaders</a:t>
            </a:r>
          </a:p>
          <a:p>
            <a:r>
              <a:rPr lang="en-US" sz="1050" dirty="0" smtClean="0"/>
              <a:t>Key topics </a:t>
            </a:r>
          </a:p>
          <a:p>
            <a:r>
              <a:rPr lang="en-US" sz="1050" dirty="0" smtClean="0"/>
              <a:t>Communities</a:t>
            </a:r>
            <a:endParaRPr lang="en-US" sz="1050" dirty="0"/>
          </a:p>
        </p:txBody>
      </p:sp>
      <p:sp>
        <p:nvSpPr>
          <p:cNvPr id="199" name="ZoneTexte 198"/>
          <p:cNvSpPr txBox="1"/>
          <p:nvPr/>
        </p:nvSpPr>
        <p:spPr>
          <a:xfrm>
            <a:off x="742607" y="2317828"/>
            <a:ext cx="505267" cy="253916"/>
          </a:xfrm>
          <a:prstGeom prst="rect">
            <a:avLst/>
          </a:prstGeom>
          <a:noFill/>
        </p:spPr>
        <p:txBody>
          <a:bodyPr wrap="none" rtlCol="0">
            <a:spAutoFit/>
          </a:bodyPr>
          <a:lstStyle/>
          <a:p>
            <a:r>
              <a:rPr lang="en-US" sz="1050" dirty="0" smtClean="0"/>
              <a:t>EPG </a:t>
            </a:r>
          </a:p>
        </p:txBody>
      </p:sp>
      <p:sp>
        <p:nvSpPr>
          <p:cNvPr id="200" name="ZoneTexte 199"/>
          <p:cNvSpPr txBox="1"/>
          <p:nvPr/>
        </p:nvSpPr>
        <p:spPr>
          <a:xfrm>
            <a:off x="285720" y="3175084"/>
            <a:ext cx="590226" cy="253916"/>
          </a:xfrm>
          <a:prstGeom prst="rect">
            <a:avLst/>
          </a:prstGeom>
          <a:noFill/>
        </p:spPr>
        <p:txBody>
          <a:bodyPr wrap="none" rtlCol="0">
            <a:spAutoFit/>
          </a:bodyPr>
          <a:lstStyle/>
          <a:p>
            <a:r>
              <a:rPr lang="en-US" sz="1050" dirty="0" smtClean="0"/>
              <a:t>control</a:t>
            </a:r>
            <a:endParaRPr lang="en-US" sz="1050" dirty="0"/>
          </a:p>
        </p:txBody>
      </p:sp>
      <p:sp>
        <p:nvSpPr>
          <p:cNvPr id="201" name="ZoneTexte 200"/>
          <p:cNvSpPr txBox="1"/>
          <p:nvPr/>
        </p:nvSpPr>
        <p:spPr>
          <a:xfrm>
            <a:off x="285720" y="4000504"/>
            <a:ext cx="1224651" cy="253916"/>
          </a:xfrm>
          <a:prstGeom prst="rect">
            <a:avLst/>
          </a:prstGeom>
          <a:noFill/>
        </p:spPr>
        <p:txBody>
          <a:bodyPr wrap="square" rtlCol="0">
            <a:spAutoFit/>
          </a:bodyPr>
          <a:lstStyle/>
          <a:p>
            <a:pPr algn="ctr"/>
            <a:r>
              <a:rPr lang="en-US" sz="1050" dirty="0" smtClean="0"/>
              <a:t>Time coded tags</a:t>
            </a:r>
            <a:endParaRPr lang="en-US" sz="1050" dirty="0"/>
          </a:p>
        </p:txBody>
      </p:sp>
      <p:sp>
        <p:nvSpPr>
          <p:cNvPr id="202" name="ZoneTexte 201"/>
          <p:cNvSpPr txBox="1"/>
          <p:nvPr/>
        </p:nvSpPr>
        <p:spPr>
          <a:xfrm>
            <a:off x="1387906" y="1571612"/>
            <a:ext cx="1071127" cy="415498"/>
          </a:xfrm>
          <a:prstGeom prst="rect">
            <a:avLst/>
          </a:prstGeom>
          <a:noFill/>
        </p:spPr>
        <p:txBody>
          <a:bodyPr wrap="none" rtlCol="0">
            <a:spAutoFit/>
          </a:bodyPr>
          <a:lstStyle/>
          <a:p>
            <a:pPr algn="ctr"/>
            <a:r>
              <a:rPr lang="en-US" sz="1050" dirty="0" err="1" smtClean="0"/>
              <a:t>Meta#data</a:t>
            </a:r>
            <a:endParaRPr lang="en-US" sz="1050" dirty="0" smtClean="0"/>
          </a:p>
          <a:p>
            <a:pPr algn="ctr"/>
            <a:r>
              <a:rPr lang="en-US" sz="1050" dirty="0" smtClean="0"/>
              <a:t>documentation</a:t>
            </a:r>
            <a:endParaRPr lang="en-US" sz="1050" dirty="0"/>
          </a:p>
        </p:txBody>
      </p:sp>
      <p:sp>
        <p:nvSpPr>
          <p:cNvPr id="203" name="ZoneTexte 202"/>
          <p:cNvSpPr txBox="1"/>
          <p:nvPr/>
        </p:nvSpPr>
        <p:spPr>
          <a:xfrm>
            <a:off x="7327469" y="2571744"/>
            <a:ext cx="822661" cy="253916"/>
          </a:xfrm>
          <a:prstGeom prst="rect">
            <a:avLst/>
          </a:prstGeom>
          <a:noFill/>
        </p:spPr>
        <p:txBody>
          <a:bodyPr wrap="none" rtlCol="0">
            <a:spAutoFit/>
          </a:bodyPr>
          <a:lstStyle/>
          <a:p>
            <a:r>
              <a:rPr lang="en-US" sz="1050" dirty="0" err="1" smtClean="0"/>
              <a:t>Meta#data</a:t>
            </a:r>
            <a:endParaRPr lang="en-US" sz="1050" dirty="0"/>
          </a:p>
        </p:txBody>
      </p:sp>
      <p:sp>
        <p:nvSpPr>
          <p:cNvPr id="204" name="ZoneTexte 203"/>
          <p:cNvSpPr txBox="1"/>
          <p:nvPr/>
        </p:nvSpPr>
        <p:spPr>
          <a:xfrm>
            <a:off x="2884021" y="2532142"/>
            <a:ext cx="447558" cy="253916"/>
          </a:xfrm>
          <a:prstGeom prst="rect">
            <a:avLst/>
          </a:prstGeom>
          <a:noFill/>
        </p:spPr>
        <p:txBody>
          <a:bodyPr wrap="none" rtlCol="0">
            <a:spAutoFit/>
          </a:bodyPr>
          <a:lstStyle/>
          <a:p>
            <a:r>
              <a:rPr lang="en-US" sz="1050" dirty="0" smtClean="0"/>
              <a:t>data</a:t>
            </a:r>
            <a:endParaRPr lang="en-US" sz="1050" dirty="0"/>
          </a:p>
        </p:txBody>
      </p:sp>
      <p:sp>
        <p:nvSpPr>
          <p:cNvPr id="205" name="ZoneTexte 204"/>
          <p:cNvSpPr txBox="1"/>
          <p:nvPr/>
        </p:nvSpPr>
        <p:spPr>
          <a:xfrm>
            <a:off x="4006720" y="2532142"/>
            <a:ext cx="447558" cy="253916"/>
          </a:xfrm>
          <a:prstGeom prst="rect">
            <a:avLst/>
          </a:prstGeom>
          <a:noFill/>
        </p:spPr>
        <p:txBody>
          <a:bodyPr wrap="none" rtlCol="0">
            <a:spAutoFit/>
          </a:bodyPr>
          <a:lstStyle/>
          <a:p>
            <a:r>
              <a:rPr lang="en-US" sz="1050" dirty="0" smtClean="0"/>
              <a:t>data</a:t>
            </a:r>
            <a:endParaRPr lang="en-US" sz="1050" dirty="0"/>
          </a:p>
        </p:txBody>
      </p:sp>
      <p:sp>
        <p:nvSpPr>
          <p:cNvPr id="206" name="ZoneTexte 205"/>
          <p:cNvSpPr txBox="1"/>
          <p:nvPr/>
        </p:nvSpPr>
        <p:spPr>
          <a:xfrm>
            <a:off x="5020495" y="2538958"/>
            <a:ext cx="447558" cy="253916"/>
          </a:xfrm>
          <a:prstGeom prst="rect">
            <a:avLst/>
          </a:prstGeom>
          <a:noFill/>
        </p:spPr>
        <p:txBody>
          <a:bodyPr wrap="none" rtlCol="0">
            <a:spAutoFit/>
          </a:bodyPr>
          <a:lstStyle/>
          <a:p>
            <a:r>
              <a:rPr lang="en-US" sz="1050" dirty="0" smtClean="0"/>
              <a:t>data</a:t>
            </a:r>
            <a:endParaRPr lang="en-US" sz="1050" dirty="0"/>
          </a:p>
        </p:txBody>
      </p:sp>
      <p:sp>
        <p:nvSpPr>
          <p:cNvPr id="208" name="ZoneTexte 207"/>
          <p:cNvSpPr txBox="1"/>
          <p:nvPr/>
        </p:nvSpPr>
        <p:spPr>
          <a:xfrm>
            <a:off x="7429520" y="2214554"/>
            <a:ext cx="571504" cy="253916"/>
          </a:xfrm>
          <a:prstGeom prst="rect">
            <a:avLst/>
          </a:prstGeom>
          <a:noFill/>
          <a:ln>
            <a:solidFill>
              <a:schemeClr val="tx1"/>
            </a:solidFill>
            <a:prstDash val="sysDot"/>
          </a:ln>
        </p:spPr>
        <p:txBody>
          <a:bodyPr wrap="square" rtlCol="0">
            <a:spAutoFit/>
          </a:bodyPr>
          <a:lstStyle/>
          <a:p>
            <a:r>
              <a:rPr lang="en-US" sz="1050" dirty="0" smtClean="0"/>
              <a:t>scan</a:t>
            </a:r>
            <a:endParaRPr lang="en-US" sz="1050" dirty="0"/>
          </a:p>
        </p:txBody>
      </p:sp>
      <p:sp>
        <p:nvSpPr>
          <p:cNvPr id="91" name="Rectangle 90"/>
          <p:cNvSpPr/>
          <p:nvPr/>
        </p:nvSpPr>
        <p:spPr bwMode="auto">
          <a:xfrm>
            <a:off x="3502065" y="1792742"/>
            <a:ext cx="702540" cy="564866"/>
          </a:xfrm>
          <a:prstGeom prst="rect">
            <a:avLst/>
          </a:prstGeom>
          <a:solidFill>
            <a:srgbClr val="66CCFF">
              <a:alpha val="49804"/>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accent1">
                    <a:lumMod val="75000"/>
                  </a:schemeClr>
                </a:solidFill>
              </a:rPr>
              <a:t>VOD</a:t>
            </a:r>
            <a:endParaRPr kumimoji="0" lang="en-US" sz="1600" b="0" i="0" u="none" strike="noStrike" cap="none" normalizeH="0" baseline="0" dirty="0" smtClean="0">
              <a:ln>
                <a:noFill/>
              </a:ln>
              <a:solidFill>
                <a:schemeClr val="accent1">
                  <a:lumMod val="75000"/>
                </a:schemeClr>
              </a:solidFill>
              <a:effectLst/>
              <a:latin typeface="Tahoma" pitchFamily="34" charset="0"/>
            </a:endParaRPr>
          </a:p>
        </p:txBody>
      </p:sp>
      <p:cxnSp>
        <p:nvCxnSpPr>
          <p:cNvPr id="94" name="Connecteur droit 93"/>
          <p:cNvCxnSpPr>
            <a:stCxn id="102" idx="3"/>
            <a:endCxn id="77" idx="1"/>
          </p:cNvCxnSpPr>
          <p:nvPr/>
        </p:nvCxnSpPr>
        <p:spPr bwMode="auto">
          <a:xfrm>
            <a:off x="1265441" y="2068359"/>
            <a:ext cx="1229897" cy="19910"/>
          </a:xfrm>
          <a:prstGeom prst="line">
            <a:avLst/>
          </a:prstGeom>
          <a:solidFill>
            <a:srgbClr val="C1CEFF"/>
          </a:solidFill>
          <a:ln w="28575" cap="flat" cmpd="sng" algn="ctr">
            <a:solidFill>
              <a:srgbClr val="003399"/>
            </a:solidFill>
            <a:prstDash val="sysDot"/>
            <a:round/>
            <a:headEnd type="triangle" w="med" len="med"/>
            <a:tailEnd type="triangle" w="med" len="med"/>
          </a:ln>
          <a:effectLst/>
        </p:spPr>
      </p:cxnSp>
      <p:cxnSp>
        <p:nvCxnSpPr>
          <p:cNvPr id="106" name="Connecteur droit 105"/>
          <p:cNvCxnSpPr>
            <a:stCxn id="72" idx="3"/>
            <a:endCxn id="5" idx="0"/>
          </p:cNvCxnSpPr>
          <p:nvPr/>
        </p:nvCxnSpPr>
        <p:spPr bwMode="auto">
          <a:xfrm>
            <a:off x="5892767" y="3784756"/>
            <a:ext cx="393745" cy="12784"/>
          </a:xfrm>
          <a:prstGeom prst="line">
            <a:avLst/>
          </a:prstGeom>
          <a:solidFill>
            <a:srgbClr val="C1CEFF"/>
          </a:solidFill>
          <a:ln w="28575" cap="flat" cmpd="sng" algn="ctr">
            <a:solidFill>
              <a:srgbClr val="003399"/>
            </a:solidFill>
            <a:prstDash val="sysDot"/>
            <a:round/>
            <a:headEnd type="triangle" w="med" len="med"/>
            <a:tailEnd type="triangle" w="med" len="med"/>
          </a:ln>
          <a:effectLst/>
        </p:spPr>
      </p:cxnSp>
      <p:cxnSp>
        <p:nvCxnSpPr>
          <p:cNvPr id="92" name="Connecteur droit 91"/>
          <p:cNvCxnSpPr>
            <a:stCxn id="189" idx="1"/>
            <a:endCxn id="190" idx="0"/>
          </p:cNvCxnSpPr>
          <p:nvPr/>
        </p:nvCxnSpPr>
        <p:spPr bwMode="auto">
          <a:xfrm rot="10800000" flipV="1">
            <a:off x="5752862" y="2325337"/>
            <a:ext cx="575505" cy="460727"/>
          </a:xfrm>
          <a:prstGeom prst="line">
            <a:avLst/>
          </a:prstGeom>
          <a:solidFill>
            <a:srgbClr val="C1CEFF"/>
          </a:solidFill>
          <a:ln w="28575" cap="flat" cmpd="sng" algn="ctr">
            <a:solidFill>
              <a:srgbClr val="003399"/>
            </a:solidFill>
            <a:prstDash val="sysDot"/>
            <a:round/>
            <a:headEnd type="triangle" w="med" len="med"/>
            <a:tailEnd type="triangle" w="med" len="med"/>
          </a:ln>
          <a:effectLst/>
        </p:spPr>
      </p:cxnSp>
      <p:cxnSp>
        <p:nvCxnSpPr>
          <p:cNvPr id="98" name="Connecteur droit 97"/>
          <p:cNvCxnSpPr>
            <a:endCxn id="68" idx="1"/>
          </p:cNvCxnSpPr>
          <p:nvPr/>
        </p:nvCxnSpPr>
        <p:spPr bwMode="auto">
          <a:xfrm>
            <a:off x="1449141" y="3714752"/>
            <a:ext cx="332515" cy="72872"/>
          </a:xfrm>
          <a:prstGeom prst="line">
            <a:avLst/>
          </a:prstGeom>
          <a:solidFill>
            <a:srgbClr val="C1CEFF"/>
          </a:solidFill>
          <a:ln w="28575" cap="flat" cmpd="sng" algn="ctr">
            <a:solidFill>
              <a:srgbClr val="003399"/>
            </a:solidFill>
            <a:prstDash val="sysDot"/>
            <a:round/>
            <a:headEnd type="triangle" w="med" len="med"/>
            <a:tailEnd type="triangle" w="med" len="med"/>
          </a:ln>
          <a:effectLst/>
        </p:spPr>
      </p:cxnSp>
      <p:sp>
        <p:nvSpPr>
          <p:cNvPr id="6" name="Flèche droite rayée 5"/>
          <p:cNvSpPr/>
          <p:nvPr/>
        </p:nvSpPr>
        <p:spPr bwMode="auto">
          <a:xfrm rot="5400000">
            <a:off x="664696" y="4280954"/>
            <a:ext cx="565233" cy="588387"/>
          </a:xfrm>
          <a:prstGeom prst="stripedRightArrow">
            <a:avLst>
              <a:gd name="adj1" fmla="val 38042"/>
              <a:gd name="adj2" fmla="val 41574"/>
            </a:avLst>
          </a:prstGeom>
          <a:solidFill>
            <a:srgbClr val="C1CE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ahoma" pitchFamily="34" charset="0"/>
            </a:endParaRPr>
          </a:p>
        </p:txBody>
      </p:sp>
      <p:sp>
        <p:nvSpPr>
          <p:cNvPr id="84" name="Rectangle 83"/>
          <p:cNvSpPr/>
          <p:nvPr/>
        </p:nvSpPr>
        <p:spPr bwMode="auto">
          <a:xfrm>
            <a:off x="4449538" y="1285860"/>
            <a:ext cx="796023" cy="285752"/>
          </a:xfrm>
          <a:prstGeom prst="rect">
            <a:avLst/>
          </a:prstGeom>
          <a:solidFill>
            <a:schemeClr val="accent1">
              <a:lumMod val="50000"/>
              <a:alpha val="50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rPr>
              <a:t>CMS</a:t>
            </a:r>
            <a:endParaRPr kumimoji="0" lang="en-US" sz="1600" b="0" i="0" u="none" strike="noStrike" cap="none" normalizeH="0" baseline="0" dirty="0" smtClean="0">
              <a:ln>
                <a:noFill/>
              </a:ln>
              <a:solidFill>
                <a:schemeClr val="bg1"/>
              </a:solidFill>
              <a:effectLst/>
              <a:latin typeface="Tahoma" pitchFamily="34" charset="0"/>
            </a:endParaRPr>
          </a:p>
        </p:txBody>
      </p:sp>
      <p:sp>
        <p:nvSpPr>
          <p:cNvPr id="101" name="Rectangle 100"/>
          <p:cNvSpPr/>
          <p:nvPr/>
        </p:nvSpPr>
        <p:spPr bwMode="auto">
          <a:xfrm>
            <a:off x="4082140" y="4286263"/>
            <a:ext cx="1408349" cy="357189"/>
          </a:xfrm>
          <a:prstGeom prst="rect">
            <a:avLst/>
          </a:prstGeom>
          <a:solidFill>
            <a:schemeClr val="accent1">
              <a:lumMod val="50000"/>
              <a:alpha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rPr>
              <a:t>IP Front End</a:t>
            </a:r>
            <a:endParaRPr kumimoji="0" lang="en-US" sz="1600" b="0" i="0" u="none" strike="noStrike" cap="none" normalizeH="0" baseline="0" dirty="0" smtClean="0">
              <a:ln>
                <a:noFill/>
              </a:ln>
              <a:solidFill>
                <a:schemeClr val="bg1"/>
              </a:solidFill>
              <a:effectLst/>
            </a:endParaRPr>
          </a:p>
        </p:txBody>
      </p:sp>
      <p:grpSp>
        <p:nvGrpSpPr>
          <p:cNvPr id="10" name="Groupe 124"/>
          <p:cNvGrpSpPr/>
          <p:nvPr/>
        </p:nvGrpSpPr>
        <p:grpSpPr>
          <a:xfrm>
            <a:off x="4633233" y="3620998"/>
            <a:ext cx="402276" cy="665265"/>
            <a:chOff x="3190860" y="3640446"/>
            <a:chExt cx="469322" cy="665265"/>
          </a:xfrm>
        </p:grpSpPr>
        <p:pic>
          <p:nvPicPr>
            <p:cNvPr id="128" name="Picture 6" descr="Afficher l'image d'origin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8103" t="24574" r="26366" b="51212"/>
            <a:stretch/>
          </p:blipFill>
          <p:spPr bwMode="auto">
            <a:xfrm>
              <a:off x="3190860" y="3640446"/>
              <a:ext cx="469322" cy="431496"/>
            </a:xfrm>
            <a:prstGeom prst="rect">
              <a:avLst/>
            </a:prstGeom>
            <a:solidFill>
              <a:srgbClr val="000000">
                <a:alpha val="50196"/>
              </a:srgbClr>
            </a:solidFill>
          </p:spPr>
        </p:pic>
        <p:cxnSp>
          <p:nvCxnSpPr>
            <p:cNvPr id="129" name="Connecteur droit 128"/>
            <p:cNvCxnSpPr/>
            <p:nvPr/>
          </p:nvCxnSpPr>
          <p:spPr bwMode="auto">
            <a:xfrm>
              <a:off x="3405174" y="4044962"/>
              <a:ext cx="0" cy="260749"/>
            </a:xfrm>
            <a:prstGeom prst="line">
              <a:avLst/>
            </a:prstGeom>
            <a:solidFill>
              <a:srgbClr val="C1CEFF"/>
            </a:solidFill>
            <a:ln w="28575" cap="flat" cmpd="sng" algn="ctr">
              <a:solidFill>
                <a:srgbClr val="003399"/>
              </a:solidFill>
              <a:prstDash val="sysDot"/>
              <a:round/>
              <a:headEnd type="none" w="med" len="med"/>
              <a:tailEnd type="triangle" w="med" len="med"/>
            </a:ln>
            <a:effectLst/>
          </p:spPr>
        </p:cxnSp>
        <p:cxnSp>
          <p:nvCxnSpPr>
            <p:cNvPr id="130" name="Connecteur droit 129"/>
            <p:cNvCxnSpPr/>
            <p:nvPr/>
          </p:nvCxnSpPr>
          <p:spPr bwMode="auto">
            <a:xfrm>
              <a:off x="3476612" y="4044961"/>
              <a:ext cx="0" cy="260749"/>
            </a:xfrm>
            <a:prstGeom prst="line">
              <a:avLst/>
            </a:prstGeom>
            <a:solidFill>
              <a:srgbClr val="C1CEFF"/>
            </a:solidFill>
            <a:ln w="28575" cap="flat" cmpd="sng" algn="ctr">
              <a:solidFill>
                <a:srgbClr val="003399"/>
              </a:solidFill>
              <a:prstDash val="sysDot"/>
              <a:round/>
              <a:headEnd type="triangle" w="med" len="med"/>
              <a:tailEnd type="none" w="med" len="med"/>
            </a:ln>
            <a:effectLst/>
          </p:spPr>
        </p:cxnSp>
      </p:grpSp>
      <p:cxnSp>
        <p:nvCxnSpPr>
          <p:cNvPr id="133" name="Connecteur droit 132"/>
          <p:cNvCxnSpPr/>
          <p:nvPr/>
        </p:nvCxnSpPr>
        <p:spPr bwMode="auto">
          <a:xfrm rot="5400000">
            <a:off x="444585" y="5964372"/>
            <a:ext cx="785818" cy="1361"/>
          </a:xfrm>
          <a:prstGeom prst="line">
            <a:avLst/>
          </a:prstGeom>
          <a:solidFill>
            <a:srgbClr val="C1CEFF"/>
          </a:solidFill>
          <a:ln w="12700" cap="flat" cmpd="sng" algn="ctr">
            <a:solidFill>
              <a:schemeClr val="bg2">
                <a:lumMod val="75000"/>
              </a:schemeClr>
            </a:solidFill>
            <a:prstDash val="solid"/>
            <a:round/>
            <a:headEnd type="none" w="med" len="med"/>
            <a:tailEnd type="none" w="med" len="med"/>
          </a:ln>
          <a:effectLst/>
        </p:spPr>
      </p:cxnSp>
      <p:cxnSp>
        <p:nvCxnSpPr>
          <p:cNvPr id="153" name="Connecteur droit 152"/>
          <p:cNvCxnSpPr/>
          <p:nvPr/>
        </p:nvCxnSpPr>
        <p:spPr bwMode="auto">
          <a:xfrm rot="5400000">
            <a:off x="856543" y="5857215"/>
            <a:ext cx="571504" cy="1361"/>
          </a:xfrm>
          <a:prstGeom prst="line">
            <a:avLst/>
          </a:prstGeom>
          <a:solidFill>
            <a:srgbClr val="C1CEFF"/>
          </a:solidFill>
          <a:ln w="12700" cap="flat" cmpd="sng" algn="ctr">
            <a:solidFill>
              <a:schemeClr val="bg2">
                <a:lumMod val="75000"/>
              </a:schemeClr>
            </a:solidFill>
            <a:prstDash val="solid"/>
            <a:round/>
            <a:headEnd type="none" w="med" len="med"/>
            <a:tailEnd type="none" w="med" len="med"/>
          </a:ln>
          <a:effectLst/>
        </p:spPr>
      </p:cxnSp>
      <p:cxnSp>
        <p:nvCxnSpPr>
          <p:cNvPr id="157" name="Connecteur droit 156"/>
          <p:cNvCxnSpPr/>
          <p:nvPr/>
        </p:nvCxnSpPr>
        <p:spPr bwMode="auto">
          <a:xfrm rot="5400000">
            <a:off x="989214" y="5786571"/>
            <a:ext cx="428628" cy="1361"/>
          </a:xfrm>
          <a:prstGeom prst="line">
            <a:avLst/>
          </a:prstGeom>
          <a:solidFill>
            <a:srgbClr val="C1CEFF"/>
          </a:solidFill>
          <a:ln w="12700" cap="flat" cmpd="sng" algn="ctr">
            <a:solidFill>
              <a:schemeClr val="bg2">
                <a:lumMod val="75000"/>
              </a:schemeClr>
            </a:solidFill>
            <a:prstDash val="solid"/>
            <a:round/>
            <a:headEnd type="none" w="med" len="med"/>
            <a:tailEnd type="none" w="med" len="med"/>
          </a:ln>
          <a:effectLst/>
        </p:spPr>
      </p:cxnSp>
      <p:cxnSp>
        <p:nvCxnSpPr>
          <p:cNvPr id="180" name="Connecteur droit 179"/>
          <p:cNvCxnSpPr/>
          <p:nvPr/>
        </p:nvCxnSpPr>
        <p:spPr bwMode="auto">
          <a:xfrm rot="16200000" flipH="1">
            <a:off x="4097454" y="6036494"/>
            <a:ext cx="214313" cy="1"/>
          </a:xfrm>
          <a:prstGeom prst="line">
            <a:avLst/>
          </a:prstGeom>
          <a:solidFill>
            <a:srgbClr val="C1CEFF"/>
          </a:solidFill>
          <a:ln w="12700" cap="flat" cmpd="sng" algn="ctr">
            <a:solidFill>
              <a:schemeClr val="bg2">
                <a:lumMod val="75000"/>
              </a:schemeClr>
            </a:solidFill>
            <a:prstDash val="solid"/>
            <a:round/>
            <a:headEnd type="triangle" w="med" len="med"/>
            <a:tailEnd type="none" w="med" len="med"/>
          </a:ln>
          <a:effectLst/>
        </p:spPr>
      </p:cxnSp>
      <p:sp>
        <p:nvSpPr>
          <p:cNvPr id="196" name="Rectangle 195"/>
          <p:cNvSpPr/>
          <p:nvPr/>
        </p:nvSpPr>
        <p:spPr bwMode="auto">
          <a:xfrm>
            <a:off x="1500166" y="4214818"/>
            <a:ext cx="4500593" cy="500066"/>
          </a:xfrm>
          <a:prstGeom prst="rect">
            <a:avLst/>
          </a:prstGeom>
          <a:noFill/>
          <a:ln w="317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Tahoma" pitchFamily="34" charset="0"/>
            </a:endParaRPr>
          </a:p>
        </p:txBody>
      </p:sp>
      <p:sp>
        <p:nvSpPr>
          <p:cNvPr id="197" name="ZoneTexte 196"/>
          <p:cNvSpPr txBox="1"/>
          <p:nvPr/>
        </p:nvSpPr>
        <p:spPr>
          <a:xfrm>
            <a:off x="6357950" y="5143512"/>
            <a:ext cx="2428870" cy="600164"/>
          </a:xfrm>
          <a:prstGeom prst="rect">
            <a:avLst/>
          </a:prstGeom>
          <a:noFill/>
          <a:ln>
            <a:solidFill>
              <a:schemeClr val="bg2">
                <a:lumMod val="75000"/>
              </a:schemeClr>
            </a:solidFill>
          </a:ln>
        </p:spPr>
        <p:txBody>
          <a:bodyPr wrap="none" rtlCol="0">
            <a:spAutoFit/>
          </a:bodyPr>
          <a:lstStyle/>
          <a:p>
            <a:pPr algn="ctr"/>
            <a:r>
              <a:rPr lang="fr-BE" dirty="0" smtClean="0"/>
              <a:t>VOOGLE</a:t>
            </a:r>
          </a:p>
          <a:p>
            <a:pPr algn="ctr"/>
            <a:r>
              <a:rPr lang="fr-BE" sz="900" dirty="0" err="1" smtClean="0"/>
              <a:t>Video</a:t>
            </a:r>
            <a:r>
              <a:rPr lang="fr-BE" sz="900" dirty="0" smtClean="0"/>
              <a:t> Object </a:t>
            </a:r>
            <a:r>
              <a:rPr lang="fr-BE" sz="900" dirty="0" err="1" smtClean="0"/>
              <a:t>Ontology</a:t>
            </a:r>
            <a:r>
              <a:rPr lang="fr-BE" sz="900" dirty="0" smtClean="0"/>
              <a:t> Global </a:t>
            </a:r>
            <a:r>
              <a:rPr lang="fr-BE" sz="900" dirty="0" err="1" smtClean="0"/>
              <a:t>Linking</a:t>
            </a:r>
            <a:r>
              <a:rPr lang="fr-BE" sz="900" dirty="0" smtClean="0"/>
              <a:t> Egine</a:t>
            </a:r>
            <a:endParaRPr lang="fr-BE" sz="900" dirty="0"/>
          </a:p>
        </p:txBody>
      </p:sp>
      <p:cxnSp>
        <p:nvCxnSpPr>
          <p:cNvPr id="207" name="Connecteur droit avec flèche 206"/>
          <p:cNvCxnSpPr>
            <a:stCxn id="196" idx="3"/>
            <a:endCxn id="197" idx="0"/>
          </p:cNvCxnSpPr>
          <p:nvPr/>
        </p:nvCxnSpPr>
        <p:spPr bwMode="auto">
          <a:xfrm>
            <a:off x="6000759" y="4464851"/>
            <a:ext cx="1571626" cy="678661"/>
          </a:xfrm>
          <a:prstGeom prst="straightConnector1">
            <a:avLst/>
          </a:prstGeom>
          <a:solidFill>
            <a:srgbClr val="C1CEFF"/>
          </a:solidFill>
          <a:ln w="31750" cap="flat" cmpd="sng" algn="ctr">
            <a:solidFill>
              <a:schemeClr val="bg2">
                <a:lumMod val="75000"/>
              </a:schemeClr>
            </a:solidFill>
            <a:prstDash val="solid"/>
            <a:round/>
            <a:headEnd type="none" w="med" len="med"/>
            <a:tailEnd type="arrow"/>
          </a:ln>
          <a:effectLst/>
        </p:spPr>
      </p:cxnSp>
    </p:spTree>
    <p:extLst>
      <p:ext uri="{BB962C8B-B14F-4D97-AF65-F5344CB8AC3E}">
        <p14:creationId xmlns="" xmlns:p14="http://schemas.microsoft.com/office/powerpoint/2010/main" val="1465730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descr="DSC00824MBC"/>
          <p:cNvPicPr>
            <a:picLocks noChangeAspect="1" noChangeArrowheads="1"/>
          </p:cNvPicPr>
          <p:nvPr/>
        </p:nvPicPr>
        <p:blipFill>
          <a:blip r:embed="rId3" cstate="print"/>
          <a:srcRect/>
          <a:stretch>
            <a:fillRect/>
          </a:stretch>
        </p:blipFill>
        <p:spPr bwMode="auto">
          <a:xfrm>
            <a:off x="-39705" y="-14932"/>
            <a:ext cx="9192117" cy="6568132"/>
          </a:xfrm>
          <a:prstGeom prst="rect">
            <a:avLst/>
          </a:prstGeom>
          <a:noFill/>
          <a:ln w="9525">
            <a:noFill/>
            <a:miter lim="800000"/>
            <a:headEnd/>
            <a:tailEnd/>
          </a:ln>
        </p:spPr>
      </p:pic>
      <p:sp>
        <p:nvSpPr>
          <p:cNvPr id="57" name="Rectangle 56"/>
          <p:cNvSpPr/>
          <p:nvPr/>
        </p:nvSpPr>
        <p:spPr bwMode="auto">
          <a:xfrm>
            <a:off x="-39704" y="-47851"/>
            <a:ext cx="9209497" cy="6536432"/>
          </a:xfrm>
          <a:prstGeom prst="rect">
            <a:avLst/>
          </a:prstGeom>
          <a:solidFill>
            <a:srgbClr val="262626">
              <a:alpha val="54902"/>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DA65"/>
              </a:solidFill>
              <a:effectLst/>
              <a:latin typeface="Tahoma" pitchFamily="34" charset="0"/>
            </a:endParaRPr>
          </a:p>
        </p:txBody>
      </p:sp>
      <p:sp>
        <p:nvSpPr>
          <p:cNvPr id="10242" name="Rectangle 2"/>
          <p:cNvSpPr>
            <a:spLocks noGrp="1" noChangeArrowheads="1"/>
          </p:cNvSpPr>
          <p:nvPr>
            <p:ph type="title"/>
          </p:nvPr>
        </p:nvSpPr>
        <p:spPr>
          <a:xfrm>
            <a:off x="-57085" y="0"/>
            <a:ext cx="9209497" cy="969764"/>
          </a:xfrm>
          <a:solidFill>
            <a:srgbClr val="FFC000"/>
          </a:solidFill>
        </p:spPr>
        <p:txBody>
          <a:bodyPr/>
          <a:lstStyle/>
          <a:p>
            <a:r>
              <a:rPr lang="en-US" sz="2400" dirty="0" smtClean="0">
                <a:solidFill>
                  <a:srgbClr val="002060"/>
                </a:solidFill>
              </a:rPr>
              <a:t>The “IPG4U” project: work packages</a:t>
            </a:r>
            <a:endParaRPr lang="fr-FR" sz="2400" dirty="0">
              <a:solidFill>
                <a:srgbClr val="002060"/>
              </a:solidFill>
            </a:endParaRPr>
          </a:p>
        </p:txBody>
      </p:sp>
      <p:sp>
        <p:nvSpPr>
          <p:cNvPr id="42" name="Bouton d’action : Suivant 41">
            <a:hlinkClick r:id="" action="ppaction://hlinkshowjump?jump=nextslide" highlightClick="1"/>
          </p:cNvPr>
          <p:cNvSpPr/>
          <p:nvPr/>
        </p:nvSpPr>
        <p:spPr bwMode="auto">
          <a:xfrm>
            <a:off x="5535736" y="3719803"/>
            <a:ext cx="232957" cy="292553"/>
          </a:xfrm>
          <a:prstGeom prst="actionButtonForwardNext">
            <a:avLst/>
          </a:prstGeom>
          <a:solidFill>
            <a:srgbClr val="C1CEFF"/>
          </a:solidFill>
          <a:ln w="12700" cap="flat" cmpd="sng" algn="ctr">
            <a:noFill/>
            <a:prstDash val="solid"/>
            <a:round/>
            <a:headEnd type="none" w="med" len="med"/>
            <a:tailEnd type="none" w="med" len="med"/>
          </a:ln>
          <a:effectLst/>
        </p:spPr>
        <p:txBody>
          <a:bodyPr rot="0" spcFirstLastPara="0" vertOverflow="overflow" horzOverflow="overflow" vert="horz" wrap="square" lIns="123834" tIns="61917" rIns="123834" bIns="61917" numCol="1" spcCol="0" rtlCol="0" fromWordArt="0" anchor="t" anchorCtr="0" forceAA="0" compatLnSpc="1">
            <a:prstTxWarp prst="textNoShape">
              <a:avLst/>
            </a:prstTxWarp>
            <a:noAutofit/>
          </a:bodyPr>
          <a:lstStyle/>
          <a:p>
            <a:pPr defTabSz="1238372"/>
            <a:endParaRPr lang="en-US" sz="3250"/>
          </a:p>
        </p:txBody>
      </p:sp>
      <p:grpSp>
        <p:nvGrpSpPr>
          <p:cNvPr id="2" name="Groupe 8"/>
          <p:cNvGrpSpPr/>
          <p:nvPr/>
        </p:nvGrpSpPr>
        <p:grpSpPr>
          <a:xfrm>
            <a:off x="23677" y="917376"/>
            <a:ext cx="9085471" cy="5726334"/>
            <a:chOff x="27624" y="917375"/>
            <a:chExt cx="10599716" cy="5726334"/>
          </a:xfrm>
        </p:grpSpPr>
        <p:sp>
          <p:nvSpPr>
            <p:cNvPr id="38" name="Rectangle à coins arrondis 37"/>
            <p:cNvSpPr/>
            <p:nvPr/>
          </p:nvSpPr>
          <p:spPr bwMode="auto">
            <a:xfrm>
              <a:off x="2452403" y="1242850"/>
              <a:ext cx="1658498" cy="787375"/>
            </a:xfrm>
            <a:prstGeom prst="roundRect">
              <a:avLst/>
            </a:prstGeom>
            <a:solidFill>
              <a:srgbClr val="C1CEFF"/>
            </a:solidFill>
            <a:ln w="127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87752" tIns="43877" rIns="87752" bIns="43877" numCol="1" spcCol="0" rtlCol="0" fromWordArt="0" anchor="t" anchorCtr="0" forceAA="0" compatLnSpc="1">
              <a:prstTxWarp prst="textNoShape">
                <a:avLst/>
              </a:prstTxWarp>
              <a:noAutofit/>
            </a:bodyPr>
            <a:lstStyle/>
            <a:p>
              <a:pPr defTabSz="877511"/>
              <a:r>
                <a:rPr lang="en-US" sz="1536" dirty="0" smtClean="0">
                  <a:solidFill>
                    <a:srgbClr val="002060"/>
                  </a:solidFill>
                </a:rPr>
                <a:t>WP2</a:t>
              </a:r>
              <a:r>
                <a:rPr lang="en-US" sz="1536" dirty="0">
                  <a:solidFill>
                    <a:srgbClr val="002060"/>
                  </a:solidFill>
                </a:rPr>
                <a:t>. </a:t>
              </a:r>
              <a:r>
                <a:rPr lang="en-US" sz="1536" dirty="0" smtClean="0">
                  <a:solidFill>
                    <a:srgbClr val="002060"/>
                  </a:solidFill>
                </a:rPr>
                <a:t>Usages specification</a:t>
              </a:r>
              <a:endParaRPr lang="en-US" sz="1536" dirty="0">
                <a:solidFill>
                  <a:srgbClr val="002060"/>
                </a:solidFill>
              </a:endParaRPr>
            </a:p>
          </p:txBody>
        </p:sp>
        <p:sp>
          <p:nvSpPr>
            <p:cNvPr id="39" name="Rectangle à coins arrondis 38"/>
            <p:cNvSpPr/>
            <p:nvPr/>
          </p:nvSpPr>
          <p:spPr bwMode="auto">
            <a:xfrm>
              <a:off x="3085260" y="2461306"/>
              <a:ext cx="1990729" cy="787375"/>
            </a:xfrm>
            <a:prstGeom prst="roundRect">
              <a:avLst/>
            </a:prstGeom>
            <a:solidFill>
              <a:srgbClr val="C1CEFF"/>
            </a:solidFill>
            <a:ln w="127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87752" tIns="43877" rIns="87752" bIns="43877" numCol="1" spcCol="0" rtlCol="0" fromWordArt="0" anchor="t" anchorCtr="0" forceAA="0" compatLnSpc="1">
              <a:prstTxWarp prst="textNoShape">
                <a:avLst/>
              </a:prstTxWarp>
              <a:noAutofit/>
            </a:bodyPr>
            <a:lstStyle/>
            <a:p>
              <a:pPr defTabSz="877511"/>
              <a:r>
                <a:rPr lang="en-US" sz="1536" dirty="0" smtClean="0">
                  <a:solidFill>
                    <a:srgbClr val="002060"/>
                  </a:solidFill>
                </a:rPr>
                <a:t>WP3</a:t>
              </a:r>
              <a:r>
                <a:rPr lang="en-US" sz="1536" dirty="0">
                  <a:solidFill>
                    <a:srgbClr val="002060"/>
                  </a:solidFill>
                </a:rPr>
                <a:t>. </a:t>
              </a:r>
              <a:r>
                <a:rPr lang="en-US" sz="1536" dirty="0" smtClean="0">
                  <a:solidFill>
                    <a:srgbClr val="002060"/>
                  </a:solidFill>
                </a:rPr>
                <a:t>Enhanced MAM &amp; automation</a:t>
              </a:r>
              <a:endParaRPr lang="en-US" sz="1536" dirty="0">
                <a:solidFill>
                  <a:srgbClr val="002060"/>
                </a:solidFill>
              </a:endParaRPr>
            </a:p>
          </p:txBody>
        </p:sp>
        <p:sp>
          <p:nvSpPr>
            <p:cNvPr id="40" name="Rectangle à coins arrondis 39"/>
            <p:cNvSpPr/>
            <p:nvPr/>
          </p:nvSpPr>
          <p:spPr bwMode="auto">
            <a:xfrm>
              <a:off x="325129" y="1196162"/>
              <a:ext cx="1658498" cy="787375"/>
            </a:xfrm>
            <a:prstGeom prst="roundRect">
              <a:avLst/>
            </a:prstGeom>
            <a:solidFill>
              <a:srgbClr val="C1CEFF"/>
            </a:solidFill>
            <a:ln w="127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87752" tIns="43877" rIns="87752" bIns="43877" numCol="1" spcCol="0" rtlCol="0" fromWordArt="0" anchor="t" anchorCtr="0" forceAA="0" compatLnSpc="1">
              <a:prstTxWarp prst="textNoShape">
                <a:avLst/>
              </a:prstTxWarp>
              <a:noAutofit/>
            </a:bodyPr>
            <a:lstStyle/>
            <a:p>
              <a:pPr defTabSz="877511"/>
              <a:r>
                <a:rPr lang="en-US" sz="1536" dirty="0" smtClean="0">
                  <a:solidFill>
                    <a:srgbClr val="002060"/>
                  </a:solidFill>
                </a:rPr>
                <a:t>WP1</a:t>
              </a:r>
              <a:r>
                <a:rPr lang="en-US" sz="1536" dirty="0">
                  <a:solidFill>
                    <a:srgbClr val="002060"/>
                  </a:solidFill>
                </a:rPr>
                <a:t>. Project management</a:t>
              </a:r>
            </a:p>
          </p:txBody>
        </p:sp>
        <p:sp>
          <p:nvSpPr>
            <p:cNvPr id="41" name="Bouton d’action : Suivant 40">
              <a:hlinkClick r:id="" action="ppaction://hlinkshowjump?jump=nextslide" highlightClick="1"/>
            </p:cNvPr>
            <p:cNvSpPr/>
            <p:nvPr/>
          </p:nvSpPr>
          <p:spPr bwMode="auto">
            <a:xfrm>
              <a:off x="2088162" y="1413984"/>
              <a:ext cx="271783" cy="292553"/>
            </a:xfrm>
            <a:prstGeom prst="actionButtonForwardNext">
              <a:avLst/>
            </a:prstGeom>
            <a:solidFill>
              <a:srgbClr val="C1CEFF"/>
            </a:solidFill>
            <a:ln w="12700" cap="flat" cmpd="sng" algn="ctr">
              <a:noFill/>
              <a:prstDash val="solid"/>
              <a:round/>
              <a:headEnd type="none" w="med" len="med"/>
              <a:tailEnd type="none" w="med" len="med"/>
            </a:ln>
            <a:effectLst/>
          </p:spPr>
          <p:txBody>
            <a:bodyPr rot="0" spcFirstLastPara="0" vertOverflow="overflow" horzOverflow="overflow" vert="horz" wrap="square" lIns="123834" tIns="61917" rIns="123834" bIns="61917" numCol="1" spcCol="0" rtlCol="0" fromWordArt="0" anchor="t" anchorCtr="0" forceAA="0" compatLnSpc="1">
              <a:prstTxWarp prst="textNoShape">
                <a:avLst/>
              </a:prstTxWarp>
              <a:noAutofit/>
            </a:bodyPr>
            <a:lstStyle/>
            <a:p>
              <a:pPr defTabSz="1238372"/>
              <a:endParaRPr lang="en-US" sz="3250"/>
            </a:p>
          </p:txBody>
        </p:sp>
        <p:sp>
          <p:nvSpPr>
            <p:cNvPr id="46" name="Rectangle à coins arrondis 45"/>
            <p:cNvSpPr/>
            <p:nvPr/>
          </p:nvSpPr>
          <p:spPr bwMode="auto">
            <a:xfrm>
              <a:off x="6133506" y="5055760"/>
              <a:ext cx="1865811" cy="787375"/>
            </a:xfrm>
            <a:prstGeom prst="roundRect">
              <a:avLst/>
            </a:prstGeom>
            <a:solidFill>
              <a:srgbClr val="C1CEFF"/>
            </a:solidFill>
            <a:ln w="127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87752" tIns="43877" rIns="87752" bIns="43877" numCol="1" spcCol="0" rtlCol="0" fromWordArt="0" anchor="t" anchorCtr="0" forceAA="0" compatLnSpc="1">
              <a:prstTxWarp prst="textNoShape">
                <a:avLst/>
              </a:prstTxWarp>
              <a:noAutofit/>
            </a:bodyPr>
            <a:lstStyle/>
            <a:p>
              <a:pPr defTabSz="877511"/>
              <a:r>
                <a:rPr lang="en-US" sz="1536" dirty="0" smtClean="0">
                  <a:solidFill>
                    <a:srgbClr val="002060"/>
                  </a:solidFill>
                </a:rPr>
                <a:t>WP6. </a:t>
              </a:r>
              <a:r>
                <a:rPr lang="en-US" sz="1536" dirty="0">
                  <a:solidFill>
                    <a:srgbClr val="002060"/>
                  </a:solidFill>
                </a:rPr>
                <a:t>Dissemination</a:t>
              </a:r>
            </a:p>
          </p:txBody>
        </p:sp>
        <p:sp>
          <p:nvSpPr>
            <p:cNvPr id="47" name="ZoneTexte 46"/>
            <p:cNvSpPr txBox="1"/>
            <p:nvPr/>
          </p:nvSpPr>
          <p:spPr>
            <a:xfrm>
              <a:off x="8200425" y="963303"/>
              <a:ext cx="2426915" cy="3970318"/>
            </a:xfrm>
            <a:prstGeom prst="rect">
              <a:avLst/>
            </a:prstGeom>
            <a:solidFill>
              <a:srgbClr val="B8FFB8"/>
            </a:solidFill>
          </p:spPr>
          <p:txBody>
            <a:bodyPr wrap="square" rtlCol="0">
              <a:spAutoFit/>
            </a:bodyPr>
            <a:lstStyle/>
            <a:p>
              <a:r>
                <a:rPr lang="en-US" sz="1100" dirty="0" smtClean="0">
                  <a:solidFill>
                    <a:srgbClr val="003399"/>
                  </a:solidFill>
                </a:rPr>
                <a:t>. </a:t>
              </a:r>
              <a:r>
                <a:rPr lang="en-US" sz="1400" dirty="0" smtClean="0">
                  <a:solidFill>
                    <a:srgbClr val="003399"/>
                  </a:solidFill>
                </a:rPr>
                <a:t>Building a semantic AV Lake using </a:t>
              </a:r>
              <a:r>
                <a:rPr lang="en-US" sz="1400" dirty="0">
                  <a:solidFill>
                    <a:srgbClr val="003399"/>
                  </a:solidFill>
                </a:rPr>
                <a:t>semantic </a:t>
              </a:r>
              <a:r>
                <a:rPr lang="en-US" sz="1400" dirty="0" smtClean="0">
                  <a:solidFill>
                    <a:srgbClr val="003399"/>
                  </a:solidFill>
                </a:rPr>
                <a:t>middleware, </a:t>
              </a:r>
            </a:p>
            <a:p>
              <a:r>
                <a:rPr lang="en-US" sz="1400" dirty="0" smtClean="0">
                  <a:solidFill>
                    <a:srgbClr val="003399"/>
                  </a:solidFill>
                </a:rPr>
                <a:t>. Creating an IPG database on the Internet, and enriching it with Linked Open Data</a:t>
              </a:r>
            </a:p>
            <a:p>
              <a:r>
                <a:rPr lang="en-US" sz="1400" dirty="0" smtClean="0">
                  <a:solidFill>
                    <a:srgbClr val="003399"/>
                  </a:solidFill>
                </a:rPr>
                <a:t>. Pushing semantic tag and information to Front End</a:t>
              </a:r>
            </a:p>
            <a:p>
              <a:r>
                <a:rPr lang="en-US" sz="1400" dirty="0" smtClean="0">
                  <a:solidFill>
                    <a:srgbClr val="003399"/>
                  </a:solidFill>
                </a:rPr>
                <a:t>. Create interoperability wickets to integrate information from </a:t>
              </a:r>
              <a:r>
                <a:rPr lang="en-US" sz="1400" dirty="0" err="1" smtClean="0">
                  <a:solidFill>
                    <a:srgbClr val="003399"/>
                  </a:solidFill>
                </a:rPr>
                <a:t>Agilience</a:t>
              </a:r>
              <a:r>
                <a:rPr lang="en-US" sz="1400" dirty="0" smtClean="0">
                  <a:solidFill>
                    <a:srgbClr val="003399"/>
                  </a:solidFill>
                </a:rPr>
                <a:t> and from broadcaster </a:t>
              </a:r>
              <a:r>
                <a:rPr lang="en-US" sz="1400" dirty="0" err="1" smtClean="0">
                  <a:solidFill>
                    <a:srgbClr val="003399"/>
                  </a:solidFill>
                </a:rPr>
                <a:t>salehouse</a:t>
              </a:r>
              <a:r>
                <a:rPr lang="en-US" sz="1400" dirty="0" smtClean="0">
                  <a:solidFill>
                    <a:srgbClr val="003399"/>
                  </a:solidFill>
                </a:rPr>
                <a:t> (contextual advertisement)</a:t>
              </a:r>
              <a:endParaRPr lang="en-US" sz="2000" dirty="0">
                <a:solidFill>
                  <a:srgbClr val="003399"/>
                </a:solidFill>
              </a:endParaRPr>
            </a:p>
          </p:txBody>
        </p:sp>
        <p:sp>
          <p:nvSpPr>
            <p:cNvPr id="48" name="ZoneTexte 47"/>
            <p:cNvSpPr txBox="1"/>
            <p:nvPr/>
          </p:nvSpPr>
          <p:spPr>
            <a:xfrm>
              <a:off x="85790" y="2586912"/>
              <a:ext cx="2789747" cy="2031325"/>
            </a:xfrm>
            <a:prstGeom prst="rect">
              <a:avLst/>
            </a:prstGeom>
            <a:solidFill>
              <a:srgbClr val="B8FFB8"/>
            </a:solidFill>
          </p:spPr>
          <p:txBody>
            <a:bodyPr wrap="square" rtlCol="0">
              <a:spAutoFit/>
            </a:bodyPr>
            <a:lstStyle>
              <a:defPPr>
                <a:defRPr lang="fr-FR"/>
              </a:defPPr>
              <a:lvl1pPr>
                <a:defRPr sz="1100">
                  <a:solidFill>
                    <a:srgbClr val="002060"/>
                  </a:solidFill>
                </a:defRPr>
              </a:lvl1pPr>
            </a:lstStyle>
            <a:p>
              <a:r>
                <a:rPr lang="en-US" sz="1400" dirty="0" smtClean="0">
                  <a:solidFill>
                    <a:srgbClr val="003399"/>
                  </a:solidFill>
                </a:rPr>
                <a:t>A. Create workflows to gather information and transfer to and back from the Semantic Lake</a:t>
              </a:r>
            </a:p>
            <a:p>
              <a:r>
                <a:rPr lang="en-US" sz="1400" dirty="0" smtClean="0">
                  <a:solidFill>
                    <a:srgbClr val="003399"/>
                  </a:solidFill>
                </a:rPr>
                <a:t>B. </a:t>
              </a:r>
              <a:r>
                <a:rPr lang="en-US" sz="1400" dirty="0">
                  <a:solidFill>
                    <a:srgbClr val="003399"/>
                  </a:solidFill>
                </a:rPr>
                <a:t>T</a:t>
              </a:r>
              <a:r>
                <a:rPr lang="en-US" sz="1400" dirty="0" smtClean="0">
                  <a:solidFill>
                    <a:srgbClr val="003399"/>
                  </a:solidFill>
                </a:rPr>
                <a:t>ransfer </a:t>
              </a:r>
              <a:r>
                <a:rPr lang="en-US" sz="1400" dirty="0">
                  <a:solidFill>
                    <a:srgbClr val="003399"/>
                  </a:solidFill>
                </a:rPr>
                <a:t>secondary </a:t>
              </a:r>
              <a:r>
                <a:rPr lang="en-US" sz="1400" dirty="0" smtClean="0">
                  <a:solidFill>
                    <a:srgbClr val="003399"/>
                  </a:solidFill>
                </a:rPr>
                <a:t>events to set-up boxes for linear or for on demand TV using automation or for streaming on the web</a:t>
              </a:r>
            </a:p>
          </p:txBody>
        </p:sp>
        <p:sp>
          <p:nvSpPr>
            <p:cNvPr id="55" name="ZoneTexte 54"/>
            <p:cNvSpPr txBox="1"/>
            <p:nvPr/>
          </p:nvSpPr>
          <p:spPr>
            <a:xfrm>
              <a:off x="4169291" y="917375"/>
              <a:ext cx="3723129" cy="1600438"/>
            </a:xfrm>
            <a:prstGeom prst="rect">
              <a:avLst/>
            </a:prstGeom>
            <a:solidFill>
              <a:srgbClr val="B8FFB8"/>
            </a:solidFill>
          </p:spPr>
          <p:txBody>
            <a:bodyPr wrap="square" rtlCol="0">
              <a:spAutoFit/>
            </a:bodyPr>
            <a:lstStyle>
              <a:defPPr>
                <a:defRPr lang="fr-FR"/>
              </a:defPPr>
              <a:lvl1pPr>
                <a:defRPr sz="1100">
                  <a:solidFill>
                    <a:srgbClr val="002060"/>
                  </a:solidFill>
                </a:defRPr>
              </a:lvl1pPr>
            </a:lstStyle>
            <a:p>
              <a:r>
                <a:rPr lang="en-US" sz="1200" dirty="0" smtClean="0"/>
                <a:t>. </a:t>
              </a:r>
              <a:r>
                <a:rPr lang="en-US" sz="1400" dirty="0" smtClean="0"/>
                <a:t>B2C usages</a:t>
              </a:r>
              <a:endParaRPr lang="en-US" sz="1400" dirty="0"/>
            </a:p>
            <a:p>
              <a:r>
                <a:rPr lang="en-US" sz="1400" dirty="0"/>
                <a:t>. B2B usages</a:t>
              </a:r>
            </a:p>
            <a:p>
              <a:r>
                <a:rPr lang="en-US" sz="1400" dirty="0"/>
                <a:t>. Validate Rights ontology choice (MPEG21-RAI) and Norms to be used  (Mix of Web-3 and HTML5, DVB) as well as </a:t>
              </a:r>
              <a:r>
                <a:rPr lang="en-US" sz="1400" dirty="0" err="1"/>
                <a:t>programmes</a:t>
              </a:r>
              <a:r>
                <a:rPr lang="en-US" sz="1400" dirty="0"/>
                <a:t> identification </a:t>
              </a:r>
              <a:r>
                <a:rPr lang="en-US" sz="1400" dirty="0" smtClean="0"/>
                <a:t>issues</a:t>
              </a:r>
              <a:endParaRPr lang="en-US" sz="1200" dirty="0"/>
            </a:p>
          </p:txBody>
        </p:sp>
        <p:sp>
          <p:nvSpPr>
            <p:cNvPr id="58" name="Bouton d’action : Suivant 57">
              <a:hlinkClick r:id="" action="ppaction://hlinkshowjump?jump=nextslide" highlightClick="1"/>
            </p:cNvPr>
            <p:cNvSpPr/>
            <p:nvPr/>
          </p:nvSpPr>
          <p:spPr bwMode="auto">
            <a:xfrm rot="5400000">
              <a:off x="3050359" y="2047009"/>
              <a:ext cx="271783" cy="292553"/>
            </a:xfrm>
            <a:prstGeom prst="actionButtonForwardNext">
              <a:avLst/>
            </a:prstGeom>
            <a:solidFill>
              <a:srgbClr val="C1CEFF"/>
            </a:solidFill>
            <a:ln w="12700" cap="flat" cmpd="sng" algn="ctr">
              <a:noFill/>
              <a:prstDash val="solid"/>
              <a:round/>
              <a:headEnd type="none" w="med" len="med"/>
              <a:tailEnd type="none" w="med" len="med"/>
            </a:ln>
            <a:effectLst/>
          </p:spPr>
          <p:txBody>
            <a:bodyPr rot="0" spcFirstLastPara="0" vertOverflow="overflow" horzOverflow="overflow" vert="horz" wrap="square" lIns="123834" tIns="61917" rIns="123834" bIns="61917" numCol="1" spcCol="0" rtlCol="0" fromWordArt="0" anchor="t" anchorCtr="0" forceAA="0" compatLnSpc="1">
              <a:prstTxWarp prst="textNoShape">
                <a:avLst/>
              </a:prstTxWarp>
              <a:noAutofit/>
            </a:bodyPr>
            <a:lstStyle/>
            <a:p>
              <a:pPr defTabSz="1238372"/>
              <a:endParaRPr lang="en-US" sz="3250"/>
            </a:p>
          </p:txBody>
        </p:sp>
        <p:sp>
          <p:nvSpPr>
            <p:cNvPr id="60" name="Rectangle à coins arrondis 59"/>
            <p:cNvSpPr/>
            <p:nvPr/>
          </p:nvSpPr>
          <p:spPr bwMode="auto">
            <a:xfrm>
              <a:off x="6083818" y="2432220"/>
              <a:ext cx="1865811" cy="787375"/>
            </a:xfrm>
            <a:prstGeom prst="roundRect">
              <a:avLst/>
            </a:prstGeom>
            <a:solidFill>
              <a:srgbClr val="C1CEFF"/>
            </a:solidFill>
            <a:ln w="127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87752" tIns="43877" rIns="87752" bIns="43877" numCol="1" spcCol="0" rtlCol="0" fromWordArt="0" anchor="t" anchorCtr="0" forceAA="0" compatLnSpc="1">
              <a:prstTxWarp prst="textNoShape">
                <a:avLst/>
              </a:prstTxWarp>
              <a:noAutofit/>
            </a:bodyPr>
            <a:lstStyle/>
            <a:p>
              <a:pPr defTabSz="877511"/>
              <a:r>
                <a:rPr lang="en-US" sz="1536" dirty="0" smtClean="0">
                  <a:solidFill>
                    <a:srgbClr val="002060"/>
                  </a:solidFill>
                </a:rPr>
                <a:t>WP4. Semantic A/V Lake</a:t>
              </a:r>
              <a:endParaRPr lang="en-US" sz="1536" dirty="0">
                <a:solidFill>
                  <a:srgbClr val="002060"/>
                </a:solidFill>
              </a:endParaRPr>
            </a:p>
          </p:txBody>
        </p:sp>
        <p:sp>
          <p:nvSpPr>
            <p:cNvPr id="67" name="Rectangle à coins arrondis 66"/>
            <p:cNvSpPr/>
            <p:nvPr/>
          </p:nvSpPr>
          <p:spPr bwMode="auto">
            <a:xfrm>
              <a:off x="6083818" y="3731844"/>
              <a:ext cx="1865811" cy="787375"/>
            </a:xfrm>
            <a:prstGeom prst="roundRect">
              <a:avLst/>
            </a:prstGeom>
            <a:solidFill>
              <a:srgbClr val="C1CEFF"/>
            </a:solidFill>
            <a:ln w="127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87752" tIns="43877" rIns="87752" bIns="43877" numCol="1" spcCol="0" rtlCol="0" fromWordArt="0" anchor="t" anchorCtr="0" forceAA="0" compatLnSpc="1">
              <a:prstTxWarp prst="textNoShape">
                <a:avLst/>
              </a:prstTxWarp>
              <a:noAutofit/>
            </a:bodyPr>
            <a:lstStyle/>
            <a:p>
              <a:pPr defTabSz="877511"/>
              <a:r>
                <a:rPr lang="en-US" sz="1536" dirty="0" smtClean="0">
                  <a:solidFill>
                    <a:srgbClr val="002060"/>
                  </a:solidFill>
                </a:rPr>
                <a:t>WP5. Augmented Front End</a:t>
              </a:r>
              <a:endParaRPr lang="en-US" sz="1536" dirty="0">
                <a:solidFill>
                  <a:srgbClr val="002060"/>
                </a:solidFill>
              </a:endParaRPr>
            </a:p>
          </p:txBody>
        </p:sp>
        <p:sp>
          <p:nvSpPr>
            <p:cNvPr id="71" name="Bouton d’action : Suivant 70">
              <a:hlinkClick r:id="" action="ppaction://hlinkshowjump?jump=nextslide" highlightClick="1"/>
            </p:cNvPr>
            <p:cNvSpPr/>
            <p:nvPr/>
          </p:nvSpPr>
          <p:spPr bwMode="auto">
            <a:xfrm rot="5400000">
              <a:off x="6924982" y="4649713"/>
              <a:ext cx="271783" cy="292553"/>
            </a:xfrm>
            <a:prstGeom prst="actionButtonForwardNext">
              <a:avLst/>
            </a:prstGeom>
            <a:solidFill>
              <a:srgbClr val="C1CEFF"/>
            </a:solidFill>
            <a:ln w="12700" cap="flat" cmpd="sng" algn="ctr">
              <a:noFill/>
              <a:prstDash val="solid"/>
              <a:round/>
              <a:headEnd type="none" w="med" len="med"/>
              <a:tailEnd type="none" w="med" len="med"/>
            </a:ln>
            <a:effectLst/>
          </p:spPr>
          <p:txBody>
            <a:bodyPr rot="0" spcFirstLastPara="0" vertOverflow="overflow" horzOverflow="overflow" vert="horz" wrap="square" lIns="123834" tIns="61917" rIns="123834" bIns="61917" numCol="1" spcCol="0" rtlCol="0" fromWordArt="0" anchor="t" anchorCtr="0" forceAA="0" compatLnSpc="1">
              <a:prstTxWarp prst="textNoShape">
                <a:avLst/>
              </a:prstTxWarp>
              <a:noAutofit/>
            </a:bodyPr>
            <a:lstStyle/>
            <a:p>
              <a:pPr defTabSz="1238372"/>
              <a:endParaRPr lang="en-US" sz="3250"/>
            </a:p>
          </p:txBody>
        </p:sp>
        <p:sp>
          <p:nvSpPr>
            <p:cNvPr id="74" name="ZoneTexte 73"/>
            <p:cNvSpPr txBox="1"/>
            <p:nvPr/>
          </p:nvSpPr>
          <p:spPr>
            <a:xfrm>
              <a:off x="8200425" y="5053867"/>
              <a:ext cx="2292191" cy="954107"/>
            </a:xfrm>
            <a:prstGeom prst="rect">
              <a:avLst/>
            </a:prstGeom>
            <a:solidFill>
              <a:srgbClr val="B8FFB8"/>
            </a:solidFill>
            <a:ln>
              <a:solidFill>
                <a:schemeClr val="accent5">
                  <a:lumMod val="90000"/>
                </a:schemeClr>
              </a:solidFill>
            </a:ln>
          </p:spPr>
          <p:txBody>
            <a:bodyPr wrap="square" rtlCol="0">
              <a:spAutoFit/>
            </a:bodyPr>
            <a:lstStyle>
              <a:defPPr>
                <a:defRPr lang="fr-FR"/>
              </a:defPPr>
              <a:lvl1pPr>
                <a:defRPr sz="1100">
                  <a:solidFill>
                    <a:srgbClr val="002060"/>
                  </a:solidFill>
                </a:defRPr>
              </a:lvl1pPr>
            </a:lstStyle>
            <a:p>
              <a:r>
                <a:rPr lang="en-US" sz="1400" dirty="0" smtClean="0"/>
                <a:t>. Norms adaptation (TV anytime, DVB)</a:t>
              </a:r>
            </a:p>
            <a:p>
              <a:r>
                <a:rPr lang="en-US" sz="1400" dirty="0" smtClean="0"/>
                <a:t>. Publishing breakthrough</a:t>
              </a:r>
            </a:p>
          </p:txBody>
        </p:sp>
        <p:sp>
          <p:nvSpPr>
            <p:cNvPr id="75" name="ZoneTexte 74"/>
            <p:cNvSpPr txBox="1"/>
            <p:nvPr/>
          </p:nvSpPr>
          <p:spPr>
            <a:xfrm>
              <a:off x="27624" y="4612384"/>
              <a:ext cx="5556410" cy="2031325"/>
            </a:xfrm>
            <a:prstGeom prst="rect">
              <a:avLst/>
            </a:prstGeom>
            <a:solidFill>
              <a:srgbClr val="B8FFB8"/>
            </a:solidFill>
          </p:spPr>
          <p:txBody>
            <a:bodyPr wrap="square" rtlCol="0">
              <a:spAutoFit/>
            </a:bodyPr>
            <a:lstStyle/>
            <a:p>
              <a:r>
                <a:rPr lang="en-US" sz="1100" dirty="0" smtClean="0">
                  <a:solidFill>
                    <a:srgbClr val="002060"/>
                  </a:solidFill>
                </a:rPr>
                <a:t>. </a:t>
              </a:r>
              <a:r>
                <a:rPr lang="en-US" sz="1400" dirty="0">
                  <a:solidFill>
                    <a:srgbClr val="003399"/>
                  </a:solidFill>
                </a:rPr>
                <a:t>Creating a tool which allows synchronized display of information and content visualization as well as cache distribution for comfortable navigation</a:t>
              </a:r>
            </a:p>
            <a:p>
              <a:r>
                <a:rPr lang="en-US" sz="1400" dirty="0" smtClean="0">
                  <a:solidFill>
                    <a:srgbClr val="003399"/>
                  </a:solidFill>
                </a:rPr>
                <a:t>- Prototype publishing Testing and demonstrating new services on </a:t>
              </a:r>
            </a:p>
            <a:p>
              <a:r>
                <a:rPr lang="en-US" sz="1400" dirty="0" smtClean="0">
                  <a:solidFill>
                    <a:srgbClr val="003399"/>
                  </a:solidFill>
                </a:rPr>
                <a:t>..  A. Web</a:t>
              </a:r>
            </a:p>
            <a:p>
              <a:r>
                <a:rPr lang="en-US" sz="1400" dirty="0" smtClean="0">
                  <a:solidFill>
                    <a:srgbClr val="003399"/>
                  </a:solidFill>
                </a:rPr>
                <a:t>..  B. Tablet/smartphone &amp; Set-up boxes</a:t>
              </a:r>
            </a:p>
            <a:p>
              <a:r>
                <a:rPr lang="en-US" sz="1400" dirty="0" smtClean="0">
                  <a:solidFill>
                    <a:srgbClr val="003399"/>
                  </a:solidFill>
                </a:rPr>
                <a:t>. Recommendation </a:t>
              </a:r>
              <a:r>
                <a:rPr lang="en-US" sz="1400" dirty="0">
                  <a:solidFill>
                    <a:srgbClr val="003399"/>
                  </a:solidFill>
                </a:rPr>
                <a:t>using semantic lake to determine what and </a:t>
              </a:r>
              <a:r>
                <a:rPr lang="en-US" sz="1400" dirty="0" err="1">
                  <a:solidFill>
                    <a:srgbClr val="003399"/>
                  </a:solidFill>
                </a:rPr>
                <a:t>Agilience</a:t>
              </a:r>
              <a:r>
                <a:rPr lang="en-US" sz="1400" dirty="0">
                  <a:solidFill>
                    <a:srgbClr val="003399"/>
                  </a:solidFill>
                </a:rPr>
                <a:t> for to </a:t>
              </a:r>
              <a:r>
                <a:rPr lang="en-US" sz="1400" dirty="0" smtClean="0">
                  <a:solidFill>
                    <a:srgbClr val="003399"/>
                  </a:solidFill>
                </a:rPr>
                <a:t>whom recommendations </a:t>
              </a:r>
              <a:r>
                <a:rPr lang="en-US" sz="1400" dirty="0">
                  <a:solidFill>
                    <a:srgbClr val="003399"/>
                  </a:solidFill>
                </a:rPr>
                <a:t>are made </a:t>
              </a:r>
            </a:p>
          </p:txBody>
        </p:sp>
        <p:sp>
          <p:nvSpPr>
            <p:cNvPr id="76" name="Bouton d’action : Suivant 75">
              <a:hlinkClick r:id="" action="ppaction://hlinkshowjump?jump=nextslide" highlightClick="1"/>
            </p:cNvPr>
            <p:cNvSpPr/>
            <p:nvPr/>
          </p:nvSpPr>
          <p:spPr bwMode="auto">
            <a:xfrm>
              <a:off x="5442011" y="3912039"/>
              <a:ext cx="271783" cy="292553"/>
            </a:xfrm>
            <a:prstGeom prst="actionButtonForwardNext">
              <a:avLst/>
            </a:prstGeom>
            <a:solidFill>
              <a:srgbClr val="C1CEFF"/>
            </a:solidFill>
            <a:ln w="12700" cap="flat" cmpd="sng" algn="ctr">
              <a:noFill/>
              <a:prstDash val="solid"/>
              <a:round/>
              <a:headEnd type="none" w="med" len="med"/>
              <a:tailEnd type="none" w="med" len="med"/>
            </a:ln>
            <a:effectLst/>
          </p:spPr>
          <p:txBody>
            <a:bodyPr rot="0" spcFirstLastPara="0" vertOverflow="overflow" horzOverflow="overflow" vert="horz" wrap="square" lIns="123834" tIns="61917" rIns="123834" bIns="61917" numCol="1" spcCol="0" rtlCol="0" fromWordArt="0" anchor="t" anchorCtr="0" forceAA="0" compatLnSpc="1">
              <a:prstTxWarp prst="textNoShape">
                <a:avLst/>
              </a:prstTxWarp>
              <a:noAutofit/>
            </a:bodyPr>
            <a:lstStyle/>
            <a:p>
              <a:pPr defTabSz="1238372"/>
              <a:endParaRPr lang="en-US" sz="3250"/>
            </a:p>
          </p:txBody>
        </p:sp>
        <p:cxnSp>
          <p:nvCxnSpPr>
            <p:cNvPr id="77" name="Connecteur droit 76"/>
            <p:cNvCxnSpPr/>
            <p:nvPr/>
          </p:nvCxnSpPr>
          <p:spPr bwMode="auto">
            <a:xfrm flipH="1">
              <a:off x="5692673" y="4419185"/>
              <a:ext cx="364191" cy="240913"/>
            </a:xfrm>
            <a:prstGeom prst="line">
              <a:avLst/>
            </a:prstGeom>
            <a:solidFill>
              <a:srgbClr val="C1CEFF"/>
            </a:solidFill>
            <a:ln w="38100" cap="flat" cmpd="sng" algn="ctr">
              <a:solidFill>
                <a:srgbClr val="002060"/>
              </a:solidFill>
              <a:prstDash val="solid"/>
              <a:round/>
              <a:headEnd type="oval" w="med" len="med"/>
              <a:tailEnd type="oval" w="med" len="med"/>
            </a:ln>
            <a:effectLst/>
          </p:spPr>
        </p:cxnSp>
        <p:cxnSp>
          <p:nvCxnSpPr>
            <p:cNvPr id="78" name="Connecteur droit 77"/>
            <p:cNvCxnSpPr/>
            <p:nvPr/>
          </p:nvCxnSpPr>
          <p:spPr bwMode="auto">
            <a:xfrm flipH="1">
              <a:off x="2720517" y="2514641"/>
              <a:ext cx="364743" cy="0"/>
            </a:xfrm>
            <a:prstGeom prst="line">
              <a:avLst/>
            </a:prstGeom>
            <a:solidFill>
              <a:srgbClr val="C1CEFF"/>
            </a:solidFill>
            <a:ln w="38100" cap="flat" cmpd="sng" algn="ctr">
              <a:solidFill>
                <a:srgbClr val="002060"/>
              </a:solidFill>
              <a:prstDash val="solid"/>
              <a:round/>
              <a:headEnd type="oval" w="med" len="med"/>
              <a:tailEnd type="oval" w="med" len="med"/>
            </a:ln>
            <a:effectLst/>
          </p:spPr>
        </p:cxnSp>
        <p:cxnSp>
          <p:nvCxnSpPr>
            <p:cNvPr id="79" name="Connecteur droit 78"/>
            <p:cNvCxnSpPr/>
            <p:nvPr/>
          </p:nvCxnSpPr>
          <p:spPr bwMode="auto">
            <a:xfrm flipH="1">
              <a:off x="3749824" y="996032"/>
              <a:ext cx="419469" cy="246818"/>
            </a:xfrm>
            <a:prstGeom prst="line">
              <a:avLst/>
            </a:prstGeom>
            <a:solidFill>
              <a:srgbClr val="C1CEFF"/>
            </a:solidFill>
            <a:ln w="38100" cap="flat" cmpd="sng" algn="ctr">
              <a:solidFill>
                <a:srgbClr val="002060"/>
              </a:solidFill>
              <a:prstDash val="solid"/>
              <a:round/>
              <a:headEnd type="oval" w="med" len="med"/>
              <a:tailEnd type="oval" w="med" len="med"/>
            </a:ln>
            <a:effectLst/>
          </p:spPr>
        </p:cxnSp>
        <p:cxnSp>
          <p:nvCxnSpPr>
            <p:cNvPr id="82" name="Connecteur droit 81"/>
            <p:cNvCxnSpPr/>
            <p:nvPr/>
          </p:nvCxnSpPr>
          <p:spPr bwMode="auto">
            <a:xfrm flipH="1">
              <a:off x="7892421" y="5013176"/>
              <a:ext cx="364743" cy="0"/>
            </a:xfrm>
            <a:prstGeom prst="line">
              <a:avLst/>
            </a:prstGeom>
            <a:solidFill>
              <a:srgbClr val="C1CEFF"/>
            </a:solidFill>
            <a:ln w="38100" cap="flat" cmpd="sng" algn="ctr">
              <a:solidFill>
                <a:srgbClr val="002060"/>
              </a:solidFill>
              <a:prstDash val="solid"/>
              <a:round/>
              <a:headEnd type="oval" w="med" len="med"/>
              <a:tailEnd type="oval" w="med" len="med"/>
            </a:ln>
            <a:effectLst/>
          </p:spPr>
        </p:cxnSp>
        <p:sp>
          <p:nvSpPr>
            <p:cNvPr id="64" name="Bouton d’action : Suivant 63">
              <a:hlinkClick r:id="" action="ppaction://hlinkshowjump?jump=nextslide" highlightClick="1"/>
            </p:cNvPr>
            <p:cNvSpPr/>
            <p:nvPr/>
          </p:nvSpPr>
          <p:spPr bwMode="auto">
            <a:xfrm rot="5400000">
              <a:off x="6944993" y="3311641"/>
              <a:ext cx="271783" cy="292553"/>
            </a:xfrm>
            <a:prstGeom prst="actionButtonForwardNext">
              <a:avLst/>
            </a:prstGeom>
            <a:solidFill>
              <a:srgbClr val="C1CEFF"/>
            </a:solidFill>
            <a:ln w="12700" cap="flat" cmpd="sng" algn="ctr">
              <a:noFill/>
              <a:prstDash val="solid"/>
              <a:round/>
              <a:headEnd type="none" w="med" len="med"/>
              <a:tailEnd type="none" w="med" len="med"/>
            </a:ln>
            <a:effectLst/>
          </p:spPr>
          <p:txBody>
            <a:bodyPr rot="0" spcFirstLastPara="0" vertOverflow="overflow" horzOverflow="overflow" vert="horz" wrap="square" lIns="123834" tIns="61917" rIns="123834" bIns="61917" numCol="1" spcCol="0" rtlCol="0" fromWordArt="0" anchor="t" anchorCtr="0" forceAA="0" compatLnSpc="1">
              <a:prstTxWarp prst="textNoShape">
                <a:avLst/>
              </a:prstTxWarp>
              <a:noAutofit/>
            </a:bodyPr>
            <a:lstStyle/>
            <a:p>
              <a:pPr defTabSz="1238372"/>
              <a:endParaRPr lang="en-US" sz="3250"/>
            </a:p>
          </p:txBody>
        </p:sp>
        <p:cxnSp>
          <p:nvCxnSpPr>
            <p:cNvPr id="59" name="Connecteur droit 58"/>
            <p:cNvCxnSpPr/>
            <p:nvPr/>
          </p:nvCxnSpPr>
          <p:spPr bwMode="auto">
            <a:xfrm flipH="1">
              <a:off x="7849049" y="2460484"/>
              <a:ext cx="351376" cy="124228"/>
            </a:xfrm>
            <a:prstGeom prst="line">
              <a:avLst/>
            </a:prstGeom>
            <a:solidFill>
              <a:srgbClr val="C1CEFF"/>
            </a:solidFill>
            <a:ln w="38100" cap="flat" cmpd="sng" algn="ctr">
              <a:solidFill>
                <a:srgbClr val="002060"/>
              </a:solidFill>
              <a:prstDash val="solid"/>
              <a:round/>
              <a:headEnd type="oval" w="med" len="med"/>
              <a:tailEnd type="oval" w="med" len="med"/>
            </a:ln>
            <a:effectLst/>
          </p:spPr>
        </p:cxnSp>
        <p:sp>
          <p:nvSpPr>
            <p:cNvPr id="45" name="Bouton d’action : Suivant 44">
              <a:hlinkClick r:id="" action="ppaction://hlinkshowjump?jump=nextslide" highlightClick="1"/>
            </p:cNvPr>
            <p:cNvSpPr/>
            <p:nvPr/>
          </p:nvSpPr>
          <p:spPr bwMode="auto">
            <a:xfrm flipH="1">
              <a:off x="5420890" y="2838818"/>
              <a:ext cx="271783" cy="292553"/>
            </a:xfrm>
            <a:prstGeom prst="actionButtonForwardNext">
              <a:avLst/>
            </a:prstGeom>
            <a:solidFill>
              <a:srgbClr val="C1CEFF"/>
            </a:solidFill>
            <a:ln w="12700" cap="flat" cmpd="sng" algn="ctr">
              <a:noFill/>
              <a:prstDash val="solid"/>
              <a:round/>
              <a:headEnd type="none" w="med" len="med"/>
              <a:tailEnd type="none" w="med" len="med"/>
            </a:ln>
            <a:effectLst/>
          </p:spPr>
          <p:txBody>
            <a:bodyPr rot="0" spcFirstLastPara="0" vertOverflow="overflow" horzOverflow="overflow" vert="horz" wrap="square" lIns="123834" tIns="61917" rIns="123834" bIns="61917" numCol="1" spcCol="0" rtlCol="0" fromWordArt="0" anchor="t" anchorCtr="0" forceAA="0" compatLnSpc="1">
              <a:prstTxWarp prst="textNoShape">
                <a:avLst/>
              </a:prstTxWarp>
              <a:noAutofit/>
            </a:bodyPr>
            <a:lstStyle/>
            <a:p>
              <a:pPr defTabSz="1238372"/>
              <a:endParaRPr lang="en-US" sz="3250"/>
            </a:p>
          </p:txBody>
        </p:sp>
        <p:sp>
          <p:nvSpPr>
            <p:cNvPr id="62" name="Bouton d’action : Suivant 61">
              <a:hlinkClick r:id="" action="ppaction://hlinkshowjump?jump=nextslide" highlightClick="1"/>
            </p:cNvPr>
            <p:cNvSpPr/>
            <p:nvPr/>
          </p:nvSpPr>
          <p:spPr bwMode="auto">
            <a:xfrm>
              <a:off x="5420891" y="2514641"/>
              <a:ext cx="271783" cy="292553"/>
            </a:xfrm>
            <a:prstGeom prst="actionButtonForwardNext">
              <a:avLst/>
            </a:prstGeom>
            <a:solidFill>
              <a:srgbClr val="C1CEFF"/>
            </a:solidFill>
            <a:ln w="12700" cap="flat" cmpd="sng" algn="ctr">
              <a:noFill/>
              <a:prstDash val="solid"/>
              <a:round/>
              <a:headEnd type="none" w="med" len="med"/>
              <a:tailEnd type="none" w="med" len="med"/>
            </a:ln>
            <a:effectLst/>
          </p:spPr>
          <p:txBody>
            <a:bodyPr rot="0" spcFirstLastPara="0" vertOverflow="overflow" horzOverflow="overflow" vert="horz" wrap="square" lIns="123834" tIns="61917" rIns="123834" bIns="61917" numCol="1" spcCol="0" rtlCol="0" fromWordArt="0" anchor="t" anchorCtr="0" forceAA="0" compatLnSpc="1">
              <a:prstTxWarp prst="textNoShape">
                <a:avLst/>
              </a:prstTxWarp>
              <a:noAutofit/>
            </a:bodyPr>
            <a:lstStyle/>
            <a:p>
              <a:pPr defTabSz="1238372"/>
              <a:endParaRPr lang="en-US" sz="3250"/>
            </a:p>
          </p:txBody>
        </p:sp>
        <p:sp>
          <p:nvSpPr>
            <p:cNvPr id="3" name="Ellipse 2"/>
            <p:cNvSpPr/>
            <p:nvPr/>
          </p:nvSpPr>
          <p:spPr bwMode="auto">
            <a:xfrm>
              <a:off x="3083704" y="3643313"/>
              <a:ext cx="2322125" cy="714380"/>
            </a:xfrm>
            <a:prstGeom prst="ellipse">
              <a:avLst/>
            </a:prstGeom>
            <a:solidFill>
              <a:schemeClr val="bg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smtClean="0"/>
                <a:t>TV distribution </a:t>
              </a:r>
              <a:r>
                <a:rPr lang="en-US" sz="1400" dirty="0" smtClean="0"/>
                <a:t>networks</a:t>
              </a:r>
              <a:endParaRPr lang="en-US" sz="1400" dirty="0"/>
            </a:p>
          </p:txBody>
        </p:sp>
        <p:sp>
          <p:nvSpPr>
            <p:cNvPr id="72" name="Bouton d’action : Suivant 71">
              <a:hlinkClick r:id="" action="ppaction://hlinkshowjump?jump=nextslide" highlightClick="1"/>
            </p:cNvPr>
            <p:cNvSpPr/>
            <p:nvPr/>
          </p:nvSpPr>
          <p:spPr bwMode="auto">
            <a:xfrm rot="5400000">
              <a:off x="4144760" y="3308474"/>
              <a:ext cx="271783" cy="292553"/>
            </a:xfrm>
            <a:prstGeom prst="actionButtonForwardNext">
              <a:avLst/>
            </a:prstGeom>
            <a:solidFill>
              <a:srgbClr val="C1CEFF"/>
            </a:solidFill>
            <a:ln w="12700" cap="flat" cmpd="sng" algn="ctr">
              <a:noFill/>
              <a:prstDash val="solid"/>
              <a:round/>
              <a:headEnd type="none" w="med" len="med"/>
              <a:tailEnd type="none" w="med" len="med"/>
            </a:ln>
            <a:effectLst/>
          </p:spPr>
          <p:txBody>
            <a:bodyPr rot="0" spcFirstLastPara="0" vertOverflow="overflow" horzOverflow="overflow" vert="horz" wrap="square" lIns="123834" tIns="61917" rIns="123834" bIns="61917" numCol="1" spcCol="0" rtlCol="0" fromWordArt="0" anchor="t" anchorCtr="0" forceAA="0" compatLnSpc="1">
              <a:prstTxWarp prst="textNoShape">
                <a:avLst/>
              </a:prstTxWarp>
              <a:noAutofit/>
            </a:bodyPr>
            <a:lstStyle/>
            <a:p>
              <a:pPr defTabSz="1238372"/>
              <a:endParaRPr lang="en-US" sz="3250"/>
            </a:p>
          </p:txBody>
        </p:sp>
      </p:grpSp>
    </p:spTree>
    <p:extLst>
      <p:ext uri="{BB962C8B-B14F-4D97-AF65-F5344CB8AC3E}">
        <p14:creationId xmlns="" xmlns:p14="http://schemas.microsoft.com/office/powerpoint/2010/main" val="1128269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descr="DSC00824MBC"/>
          <p:cNvPicPr>
            <a:picLocks noChangeAspect="1" noChangeArrowheads="1"/>
          </p:cNvPicPr>
          <p:nvPr/>
        </p:nvPicPr>
        <p:blipFill>
          <a:blip r:embed="rId3" cstate="print"/>
          <a:srcRect/>
          <a:stretch>
            <a:fillRect/>
          </a:stretch>
        </p:blipFill>
        <p:spPr bwMode="auto">
          <a:xfrm>
            <a:off x="-39706" y="-14932"/>
            <a:ext cx="9192117" cy="6568132"/>
          </a:xfrm>
          <a:prstGeom prst="rect">
            <a:avLst/>
          </a:prstGeom>
          <a:noFill/>
          <a:ln w="9525">
            <a:noFill/>
            <a:miter lim="800000"/>
            <a:headEnd/>
            <a:tailEnd/>
          </a:ln>
        </p:spPr>
      </p:pic>
      <p:sp>
        <p:nvSpPr>
          <p:cNvPr id="57" name="Rectangle 56"/>
          <p:cNvSpPr/>
          <p:nvPr/>
        </p:nvSpPr>
        <p:spPr bwMode="auto">
          <a:xfrm>
            <a:off x="-72232" y="44624"/>
            <a:ext cx="9211597" cy="6536432"/>
          </a:xfrm>
          <a:prstGeom prst="rect">
            <a:avLst/>
          </a:prstGeom>
          <a:solidFill>
            <a:srgbClr val="262626">
              <a:alpha val="54902"/>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DA65"/>
                </a:solidFill>
                <a:effectLst/>
                <a:latin typeface="Tahoma" pitchFamily="34" charset="0"/>
              </a:rPr>
              <a:t>Semantic query&lt;&lt;&lt;&lt;&lt;&lt;&lt;&lt;&lt;&lt;&lt;&lt;&lt;&lt;</a:t>
            </a:r>
          </a:p>
        </p:txBody>
      </p:sp>
      <p:sp>
        <p:nvSpPr>
          <p:cNvPr id="10242" name="Rectangle 2"/>
          <p:cNvSpPr>
            <a:spLocks noGrp="1" noChangeArrowheads="1"/>
          </p:cNvSpPr>
          <p:nvPr>
            <p:ph type="title"/>
          </p:nvPr>
        </p:nvSpPr>
        <p:spPr>
          <a:xfrm>
            <a:off x="-57086" y="0"/>
            <a:ext cx="9209497" cy="969764"/>
          </a:xfrm>
          <a:solidFill>
            <a:srgbClr val="FFC000"/>
          </a:solidFill>
        </p:spPr>
        <p:txBody>
          <a:bodyPr/>
          <a:lstStyle/>
          <a:p>
            <a:r>
              <a:rPr lang="en-US" sz="2800" dirty="0" smtClean="0">
                <a:solidFill>
                  <a:srgbClr val="002060"/>
                </a:solidFill>
              </a:rPr>
              <a:t>The “IPG4U”: new usages</a:t>
            </a:r>
            <a:endParaRPr lang="fr-FR" sz="2800" dirty="0">
              <a:solidFill>
                <a:srgbClr val="002060"/>
              </a:solidFill>
            </a:endParaRPr>
          </a:p>
        </p:txBody>
      </p:sp>
      <p:sp>
        <p:nvSpPr>
          <p:cNvPr id="38" name="Rectangle à coins arrondis 37"/>
          <p:cNvSpPr/>
          <p:nvPr/>
        </p:nvSpPr>
        <p:spPr bwMode="auto">
          <a:xfrm>
            <a:off x="-26093" y="3255753"/>
            <a:ext cx="1421570" cy="737324"/>
          </a:xfrm>
          <a:prstGeom prst="roundRect">
            <a:avLst/>
          </a:prstGeom>
          <a:solidFill>
            <a:srgbClr val="C1CEFF"/>
          </a:solidFill>
          <a:ln w="127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87752" tIns="43877" rIns="87752" bIns="43877" numCol="1" spcCol="0" rtlCol="0" fromWordArt="0" anchor="t" anchorCtr="0" forceAA="0" compatLnSpc="1">
            <a:prstTxWarp prst="textNoShape">
              <a:avLst/>
            </a:prstTxWarp>
            <a:noAutofit/>
          </a:bodyPr>
          <a:lstStyle/>
          <a:p>
            <a:pPr defTabSz="877511"/>
            <a:r>
              <a:rPr lang="en-US" sz="1536" dirty="0" smtClean="0">
                <a:solidFill>
                  <a:srgbClr val="002060"/>
                </a:solidFill>
              </a:rPr>
              <a:t>WP2</a:t>
            </a:r>
            <a:r>
              <a:rPr lang="en-US" sz="1536" dirty="0">
                <a:solidFill>
                  <a:srgbClr val="002060"/>
                </a:solidFill>
              </a:rPr>
              <a:t>. </a:t>
            </a:r>
            <a:r>
              <a:rPr lang="en-US" sz="1536" dirty="0" smtClean="0">
                <a:solidFill>
                  <a:srgbClr val="002060"/>
                </a:solidFill>
              </a:rPr>
              <a:t>Usages specification</a:t>
            </a:r>
            <a:endParaRPr lang="en-US" sz="1536" dirty="0">
              <a:solidFill>
                <a:srgbClr val="002060"/>
              </a:solidFill>
            </a:endParaRPr>
          </a:p>
        </p:txBody>
      </p:sp>
      <p:sp>
        <p:nvSpPr>
          <p:cNvPr id="50" name="ZoneTexte 49"/>
          <p:cNvSpPr txBox="1"/>
          <p:nvPr/>
        </p:nvSpPr>
        <p:spPr>
          <a:xfrm>
            <a:off x="2141781" y="1142984"/>
            <a:ext cx="7017472" cy="3570208"/>
          </a:xfrm>
          <a:prstGeom prst="rect">
            <a:avLst/>
          </a:prstGeom>
          <a:solidFill>
            <a:srgbClr val="B0C1FE"/>
          </a:solidFill>
        </p:spPr>
        <p:txBody>
          <a:bodyPr wrap="square" rtlCol="0">
            <a:spAutoFit/>
          </a:bodyPr>
          <a:lstStyle>
            <a:defPPr>
              <a:defRPr lang="fr-FR"/>
            </a:defPPr>
            <a:lvl1pPr>
              <a:defRPr sz="1100">
                <a:solidFill>
                  <a:srgbClr val="002060"/>
                </a:solidFill>
              </a:defRPr>
            </a:lvl1pPr>
          </a:lstStyle>
          <a:p>
            <a:r>
              <a:rPr lang="en-US" sz="1600" dirty="0" smtClean="0"/>
              <a:t>. Receiving contextual info during program watching </a:t>
            </a:r>
          </a:p>
          <a:p>
            <a:r>
              <a:rPr lang="en-US" sz="1600" dirty="0" smtClean="0"/>
              <a:t>. Large choice of language subtitles</a:t>
            </a:r>
          </a:p>
          <a:p>
            <a:r>
              <a:rPr lang="en-US" sz="1600" dirty="0" smtClean="0"/>
              <a:t>. Social media trailers  </a:t>
            </a:r>
            <a:endParaRPr lang="en-US" sz="1600" dirty="0"/>
          </a:p>
          <a:p>
            <a:r>
              <a:rPr lang="en-US" sz="1600" dirty="0" smtClean="0"/>
              <a:t>. Accessing  to audio-description</a:t>
            </a:r>
          </a:p>
          <a:p>
            <a:r>
              <a:rPr lang="en-US" sz="1600" dirty="0" smtClean="0"/>
              <a:t>. Smart semantic navigation </a:t>
            </a:r>
          </a:p>
          <a:p>
            <a:r>
              <a:rPr lang="en-US" sz="1600" dirty="0" smtClean="0"/>
              <a:t>. Rich media program guide</a:t>
            </a:r>
          </a:p>
          <a:p>
            <a:r>
              <a:rPr lang="en-US" sz="1600" dirty="0" smtClean="0"/>
              <a:t>. Community services for sport fans or series fans</a:t>
            </a:r>
          </a:p>
          <a:p>
            <a:r>
              <a:rPr lang="en-US" sz="1600" dirty="0" smtClean="0"/>
              <a:t>. Content recommendation based on social media/semantic analysis categories</a:t>
            </a:r>
          </a:p>
          <a:p>
            <a:r>
              <a:rPr lang="en-US" sz="1600" dirty="0" smtClean="0"/>
              <a:t>. Content alert based on user preferences</a:t>
            </a:r>
          </a:p>
          <a:p>
            <a:r>
              <a:rPr lang="en-US" sz="1600" dirty="0" smtClean="0"/>
              <a:t>. Zapping to my favorite producer content (live or VOD or Internet content)</a:t>
            </a:r>
          </a:p>
          <a:p>
            <a:r>
              <a:rPr lang="en-US" sz="1600" dirty="0" smtClean="0"/>
              <a:t>. Large memory of programs for radio and TV (incl. linear, VOD and Internet)</a:t>
            </a:r>
          </a:p>
          <a:p>
            <a:r>
              <a:rPr lang="en-US" sz="1600" dirty="0" smtClean="0"/>
              <a:t>. User generated content registration…</a:t>
            </a:r>
            <a:endParaRPr lang="en-US" sz="1600" dirty="0"/>
          </a:p>
        </p:txBody>
      </p:sp>
      <p:sp>
        <p:nvSpPr>
          <p:cNvPr id="52" name="ZoneTexte 51"/>
          <p:cNvSpPr txBox="1"/>
          <p:nvPr/>
        </p:nvSpPr>
        <p:spPr>
          <a:xfrm>
            <a:off x="2127197" y="5072074"/>
            <a:ext cx="7016835" cy="1323439"/>
          </a:xfrm>
          <a:prstGeom prst="rect">
            <a:avLst/>
          </a:prstGeom>
          <a:solidFill>
            <a:srgbClr val="FFC000"/>
          </a:solidFill>
        </p:spPr>
        <p:txBody>
          <a:bodyPr wrap="square" rtlCol="0">
            <a:spAutoFit/>
          </a:bodyPr>
          <a:lstStyle>
            <a:defPPr>
              <a:defRPr lang="fr-FR"/>
            </a:defPPr>
            <a:lvl1pPr>
              <a:defRPr sz="1800">
                <a:solidFill>
                  <a:srgbClr val="002060"/>
                </a:solidFill>
              </a:defRPr>
            </a:lvl1pPr>
          </a:lstStyle>
          <a:p>
            <a:r>
              <a:rPr lang="en-US" sz="1600" dirty="0" smtClean="0"/>
              <a:t>. Rights availability and owners identification </a:t>
            </a:r>
            <a:endParaRPr lang="en-US" sz="1600" dirty="0"/>
          </a:p>
          <a:p>
            <a:r>
              <a:rPr lang="en-US" sz="1600" dirty="0"/>
              <a:t>. Smart navigation in program knowledge base before </a:t>
            </a:r>
            <a:r>
              <a:rPr lang="en-US" sz="1600" dirty="0" smtClean="0"/>
              <a:t>content acquisition</a:t>
            </a:r>
          </a:p>
          <a:p>
            <a:r>
              <a:rPr lang="en-US" sz="1600" dirty="0" smtClean="0"/>
              <a:t>. New content or version registration</a:t>
            </a:r>
          </a:p>
          <a:p>
            <a:r>
              <a:rPr lang="en-US" sz="1600" dirty="0" smtClean="0"/>
              <a:t>. Afterwards rights clearance and declaration</a:t>
            </a:r>
          </a:p>
          <a:p>
            <a:r>
              <a:rPr lang="en-US" sz="1600" dirty="0" smtClean="0"/>
              <a:t>. Smart indexation and additional cataloging, …</a:t>
            </a:r>
            <a:endParaRPr lang="en-US" sz="1600" dirty="0"/>
          </a:p>
        </p:txBody>
      </p:sp>
      <p:sp>
        <p:nvSpPr>
          <p:cNvPr id="55" name="ZoneTexte 54"/>
          <p:cNvSpPr txBox="1"/>
          <p:nvPr/>
        </p:nvSpPr>
        <p:spPr>
          <a:xfrm>
            <a:off x="430412" y="2214554"/>
            <a:ext cx="1383854" cy="646331"/>
          </a:xfrm>
          <a:prstGeom prst="rect">
            <a:avLst/>
          </a:prstGeom>
          <a:solidFill>
            <a:srgbClr val="B0C1FE"/>
          </a:solidFill>
        </p:spPr>
        <p:txBody>
          <a:bodyPr wrap="square" rtlCol="0">
            <a:spAutoFit/>
          </a:bodyPr>
          <a:lstStyle>
            <a:defPPr>
              <a:defRPr lang="fr-FR"/>
            </a:defPPr>
            <a:lvl1pPr>
              <a:defRPr sz="1100">
                <a:solidFill>
                  <a:srgbClr val="002060"/>
                </a:solidFill>
              </a:defRPr>
            </a:lvl1pPr>
          </a:lstStyle>
          <a:p>
            <a:r>
              <a:rPr lang="en-US" sz="1800" dirty="0" smtClean="0"/>
              <a:t>. B2C usages</a:t>
            </a:r>
          </a:p>
        </p:txBody>
      </p:sp>
      <p:cxnSp>
        <p:nvCxnSpPr>
          <p:cNvPr id="79" name="Connecteur droit 78"/>
          <p:cNvCxnSpPr>
            <a:stCxn id="55" idx="2"/>
          </p:cNvCxnSpPr>
          <p:nvPr/>
        </p:nvCxnSpPr>
        <p:spPr bwMode="auto">
          <a:xfrm rot="5400000">
            <a:off x="740431" y="2807165"/>
            <a:ext cx="328189" cy="435628"/>
          </a:xfrm>
          <a:prstGeom prst="line">
            <a:avLst/>
          </a:prstGeom>
          <a:solidFill>
            <a:srgbClr val="C1CEFF"/>
          </a:solidFill>
          <a:ln w="38100" cap="flat" cmpd="sng" algn="ctr">
            <a:solidFill>
              <a:schemeClr val="accent1">
                <a:lumMod val="20000"/>
                <a:lumOff val="80000"/>
              </a:schemeClr>
            </a:solidFill>
            <a:prstDash val="solid"/>
            <a:round/>
            <a:headEnd type="oval" w="med" len="med"/>
            <a:tailEnd type="oval" w="med" len="med"/>
          </a:ln>
          <a:effectLst/>
        </p:spPr>
      </p:cxnSp>
      <p:cxnSp>
        <p:nvCxnSpPr>
          <p:cNvPr id="44" name="Connecteur droit 43"/>
          <p:cNvCxnSpPr>
            <a:stCxn id="55" idx="0"/>
          </p:cNvCxnSpPr>
          <p:nvPr/>
        </p:nvCxnSpPr>
        <p:spPr bwMode="auto">
          <a:xfrm rot="5400000" flipH="1" flipV="1">
            <a:off x="1309777" y="1415486"/>
            <a:ext cx="611631" cy="986507"/>
          </a:xfrm>
          <a:prstGeom prst="line">
            <a:avLst/>
          </a:prstGeom>
          <a:solidFill>
            <a:srgbClr val="C1CEFF"/>
          </a:solidFill>
          <a:ln w="38100" cap="flat" cmpd="sng" algn="ctr">
            <a:solidFill>
              <a:schemeClr val="accent1">
                <a:lumMod val="20000"/>
                <a:lumOff val="80000"/>
              </a:schemeClr>
            </a:solidFill>
            <a:prstDash val="solid"/>
            <a:round/>
            <a:headEnd type="oval" w="med" len="med"/>
            <a:tailEnd type="oval" w="med" len="med"/>
          </a:ln>
          <a:effectLst/>
        </p:spPr>
      </p:cxnSp>
      <p:sp>
        <p:nvSpPr>
          <p:cNvPr id="45" name="ZoneTexte 44"/>
          <p:cNvSpPr txBox="1"/>
          <p:nvPr/>
        </p:nvSpPr>
        <p:spPr>
          <a:xfrm>
            <a:off x="190741" y="4893431"/>
            <a:ext cx="1444281" cy="646331"/>
          </a:xfrm>
          <a:prstGeom prst="rect">
            <a:avLst/>
          </a:prstGeom>
          <a:solidFill>
            <a:srgbClr val="FFC000"/>
          </a:solidFill>
        </p:spPr>
        <p:txBody>
          <a:bodyPr wrap="square" rtlCol="0">
            <a:spAutoFit/>
          </a:bodyPr>
          <a:lstStyle>
            <a:defPPr>
              <a:defRPr lang="fr-FR"/>
            </a:defPPr>
            <a:lvl1pPr>
              <a:defRPr sz="1100">
                <a:solidFill>
                  <a:srgbClr val="002060"/>
                </a:solidFill>
              </a:defRPr>
            </a:lvl1pPr>
          </a:lstStyle>
          <a:p>
            <a:r>
              <a:rPr lang="en-US" sz="1800" dirty="0" smtClean="0"/>
              <a:t>. B2B usages</a:t>
            </a:r>
          </a:p>
        </p:txBody>
      </p:sp>
      <p:cxnSp>
        <p:nvCxnSpPr>
          <p:cNvPr id="54" name="Connecteur droit 53"/>
          <p:cNvCxnSpPr>
            <a:stCxn id="45" idx="0"/>
          </p:cNvCxnSpPr>
          <p:nvPr/>
        </p:nvCxnSpPr>
        <p:spPr bwMode="auto">
          <a:xfrm rot="16200000" flipV="1">
            <a:off x="344694" y="4325243"/>
            <a:ext cx="848076" cy="288300"/>
          </a:xfrm>
          <a:prstGeom prst="line">
            <a:avLst/>
          </a:prstGeom>
          <a:solidFill>
            <a:srgbClr val="C1CEFF"/>
          </a:solidFill>
          <a:ln w="38100" cap="flat" cmpd="sng" algn="ctr">
            <a:solidFill>
              <a:srgbClr val="FFFF00"/>
            </a:solidFill>
            <a:prstDash val="solid"/>
            <a:round/>
            <a:headEnd type="oval" w="med" len="med"/>
            <a:tailEnd type="oval" w="med" len="med"/>
          </a:ln>
          <a:effectLst/>
        </p:spPr>
      </p:cxnSp>
      <p:cxnSp>
        <p:nvCxnSpPr>
          <p:cNvPr id="61" name="Connecteur droit 60"/>
          <p:cNvCxnSpPr>
            <a:stCxn id="52" idx="1"/>
          </p:cNvCxnSpPr>
          <p:nvPr/>
        </p:nvCxnSpPr>
        <p:spPr bwMode="auto">
          <a:xfrm rot="10800000">
            <a:off x="1669821" y="5262764"/>
            <a:ext cx="457376" cy="471030"/>
          </a:xfrm>
          <a:prstGeom prst="line">
            <a:avLst/>
          </a:prstGeom>
          <a:solidFill>
            <a:srgbClr val="C1CEFF"/>
          </a:solidFill>
          <a:ln w="38100" cap="flat" cmpd="sng" algn="ctr">
            <a:solidFill>
              <a:srgbClr val="FFFF00"/>
            </a:solidFill>
            <a:prstDash val="solid"/>
            <a:round/>
            <a:headEnd type="oval" w="med" len="med"/>
            <a:tailEnd type="oval" w="med" len="med"/>
          </a:ln>
          <a:effectLst/>
        </p:spPr>
      </p:cxnSp>
    </p:spTree>
    <p:extLst>
      <p:ext uri="{BB962C8B-B14F-4D97-AF65-F5344CB8AC3E}">
        <p14:creationId xmlns="" xmlns:p14="http://schemas.microsoft.com/office/powerpoint/2010/main" val="1826967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Celtic-Plus-whi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edia">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1CEFF"/>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rgbClr val="C1CEFF"/>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edi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di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di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i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i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di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di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Celtic-Plus-white</Template>
  <TotalTime>187</TotalTime>
  <Words>1323</Words>
  <Application>Microsoft Office PowerPoint</Application>
  <PresentationFormat>Affichage à l'écran (4:3)</PresentationFormat>
  <Paragraphs>182</Paragraphs>
  <Slides>13</Slides>
  <Notes>2</Notes>
  <HiddenSlides>0</HiddenSlides>
  <MMClips>0</MMClips>
  <ScaleCrop>false</ScaleCrop>
  <HeadingPairs>
    <vt:vector size="4" baseType="variant">
      <vt:variant>
        <vt:lpstr>Thème</vt:lpstr>
      </vt:variant>
      <vt:variant>
        <vt:i4>2</vt:i4>
      </vt:variant>
      <vt:variant>
        <vt:lpstr>Titres des diapositives</vt:lpstr>
      </vt:variant>
      <vt:variant>
        <vt:i4>13</vt:i4>
      </vt:variant>
    </vt:vector>
  </HeadingPairs>
  <TitlesOfParts>
    <vt:vector size="15" baseType="lpstr">
      <vt:lpstr>Celtic-Plus-white</vt:lpstr>
      <vt:lpstr>media</vt:lpstr>
      <vt:lpstr>Celtic-Plus Proposers Day 23 November - IMEC - Leuven (Belgium)</vt:lpstr>
      <vt:lpstr>Teaser</vt:lpstr>
      <vt:lpstr>Organisation Profile</vt:lpstr>
      <vt:lpstr>Diapositive 4</vt:lpstr>
      <vt:lpstr>Diapositive 5</vt:lpstr>
      <vt:lpstr>Proposal Introduction (1)</vt:lpstr>
      <vt:lpstr>The “IPG4U” project: Meta#data flow proposed architecture</vt:lpstr>
      <vt:lpstr>The “IPG4U” project: work packages</vt:lpstr>
      <vt:lpstr>The “IPG4U”: new usages</vt:lpstr>
      <vt:lpstr>The “IPG 4 U” project : partners (1)</vt:lpstr>
      <vt:lpstr>The “IPG 4 U” project : partners (2)</vt:lpstr>
      <vt:lpstr>The “IPG 4 U” project: possible partners (3)</vt:lpstr>
      <vt:lpstr>Contact Info</vt:lpstr>
    </vt:vector>
  </TitlesOfParts>
  <Company>Eurescom 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 – RfP Summary</dc:title>
  <dc:creator>Heinz Brüggemann</dc:creator>
  <cp:lastModifiedBy>user</cp:lastModifiedBy>
  <cp:revision>110</cp:revision>
  <cp:lastPrinted>2014-09-11T12:29:40Z</cp:lastPrinted>
  <dcterms:created xsi:type="dcterms:W3CDTF">2014-06-18T11:29:22Z</dcterms:created>
  <dcterms:modified xsi:type="dcterms:W3CDTF">2016-11-09T16:49:05Z</dcterms:modified>
</cp:coreProperties>
</file>