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21"/>
  </p:notesMasterIdLst>
  <p:sldIdLst>
    <p:sldId id="340" r:id="rId3"/>
    <p:sldId id="359" r:id="rId4"/>
    <p:sldId id="373" r:id="rId5"/>
    <p:sldId id="357" r:id="rId6"/>
    <p:sldId id="374" r:id="rId7"/>
    <p:sldId id="375" r:id="rId8"/>
    <p:sldId id="363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70" r:id="rId17"/>
    <p:sldId id="371" r:id="rId18"/>
    <p:sldId id="376" r:id="rId19"/>
    <p:sldId id="372" r:id="rId20"/>
  </p:sldIdLst>
  <p:sldSz cx="24384000" cy="13716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Herrmann" initials="P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908"/>
    <a:srgbClr val="3399FF"/>
    <a:srgbClr val="0099FF"/>
    <a:srgbClr val="336600"/>
    <a:srgbClr val="663300"/>
    <a:srgbClr val="996633"/>
    <a:srgbClr val="D60093"/>
    <a:srgbClr val="9E2286"/>
    <a:srgbClr val="D0DFFC"/>
    <a:srgbClr val="52B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504" y="-79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12/10/2019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50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C4C30-3AEA-45C5-8179-4FAEC7A75DA8}" type="slidenum">
              <a:rPr lang="en-GB"/>
              <a:pPr/>
              <a:t>12</a:t>
            </a:fld>
            <a:endParaRPr lang="en-GB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13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8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7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7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88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7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8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9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10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11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ticnext.eu/running-project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hyperlink" Target="https://www.celticnext.eu/call-informatio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hyperlink" Target="https://www.linkedin.com/groups/12181580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3.jpg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hyperlink" Target="https://www.celticnext.eu/celtic-next/" TargetMode="External"/><Relationship Id="rId4" Type="http://schemas.openxmlformats.org/officeDocument/2006/relationships/hyperlink" Target="https://www.celticnext.eu/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hyperlink" Target="https://www.celticnext.eu/celtic-next-scope-and-research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gif"/><Relationship Id="rId3" Type="http://schemas.openxmlformats.org/officeDocument/2006/relationships/image" Target="../media/image20.jpg"/><Relationship Id="rId21" Type="http://schemas.openxmlformats.org/officeDocument/2006/relationships/image" Target="../media/image38.png"/><Relationship Id="rId7" Type="http://schemas.openxmlformats.org/officeDocument/2006/relationships/image" Target="../media/image24.gif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gif"/><Relationship Id="rId5" Type="http://schemas.openxmlformats.org/officeDocument/2006/relationships/image" Target="../media/image22.gif"/><Relationship Id="rId15" Type="http://schemas.openxmlformats.org/officeDocument/2006/relationships/image" Target="../media/image32.png"/><Relationship Id="rId10" Type="http://schemas.openxmlformats.org/officeDocument/2006/relationships/image" Target="../media/image27.gif"/><Relationship Id="rId19" Type="http://schemas.openxmlformats.org/officeDocument/2006/relationships/image" Target="../media/image36.png"/><Relationship Id="rId4" Type="http://schemas.openxmlformats.org/officeDocument/2006/relationships/image" Target="../media/image21.gif"/><Relationship Id="rId9" Type="http://schemas.openxmlformats.org/officeDocument/2006/relationships/image" Target="../media/image26.gif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hyperlink" Target="https://www.celticplus.eu/public-authoriti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73570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000" y="194485"/>
            <a:ext cx="2937576" cy="350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127104" y="1238945"/>
            <a:ext cx="16633848" cy="17306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217686" tIns="108843" rIns="217686" bIns="108843" rtlCol="0" anchor="ctr">
            <a:noAutofit/>
          </a:bodyPr>
          <a:lstStyle>
            <a:lvl1pPr algn="ctr" defTabSz="2176857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Welcome</a:t>
            </a:r>
            <a:endParaRPr lang="en-US" sz="96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CELTIC </a:t>
            </a:r>
            <a:r>
              <a:rPr lang="en-US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Online Pitching Session</a:t>
            </a:r>
            <a:endParaRPr lang="en-GB" sz="9600" dirty="0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1553" y="4769768"/>
            <a:ext cx="12010596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Aft>
                <a:spcPts val="0"/>
              </a:spcAft>
            </a:pPr>
            <a:endParaRPr lang="en-GB" sz="6000" b="1" dirty="0" smtClean="0">
              <a:solidFill>
                <a:srgbClr val="0070C0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en-GB" sz="6000" b="1" dirty="0" smtClean="0">
                <a:solidFill>
                  <a:srgbClr val="0070C0"/>
                </a:solidFill>
              </a:rPr>
              <a:t>WebEx</a:t>
            </a:r>
            <a:r>
              <a:rPr lang="en-GB" sz="6000" b="1" dirty="0" smtClean="0">
                <a:solidFill>
                  <a:srgbClr val="0070C0"/>
                </a:solidFill>
              </a:rPr>
              <a:t>, 10</a:t>
            </a:r>
            <a:r>
              <a:rPr lang="en-GB" sz="6000" b="1" baseline="30000" dirty="0" smtClean="0">
                <a:solidFill>
                  <a:srgbClr val="0070C0"/>
                </a:solidFill>
              </a:rPr>
              <a:t>th</a:t>
            </a:r>
            <a:r>
              <a:rPr lang="en-GB" sz="6000" b="1" dirty="0" smtClean="0">
                <a:solidFill>
                  <a:srgbClr val="0070C0"/>
                </a:solidFill>
              </a:rPr>
              <a:t> </a:t>
            </a:r>
            <a:r>
              <a:rPr lang="en-GB" sz="6000" b="1" dirty="0">
                <a:solidFill>
                  <a:srgbClr val="0070C0"/>
                </a:solidFill>
              </a:rPr>
              <a:t>of </a:t>
            </a:r>
            <a:r>
              <a:rPr lang="en-GB" sz="6000" b="1" dirty="0" smtClean="0">
                <a:solidFill>
                  <a:srgbClr val="0070C0"/>
                </a:solidFill>
              </a:rPr>
              <a:t>December </a:t>
            </a:r>
            <a:r>
              <a:rPr lang="en-GB" sz="6000" b="1" dirty="0" smtClean="0">
                <a:solidFill>
                  <a:srgbClr val="0070C0"/>
                </a:solidFill>
              </a:rPr>
              <a:t>2019</a:t>
            </a:r>
            <a:endParaRPr lang="en-GB" sz="6000" b="1" dirty="0">
              <a:solidFill>
                <a:srgbClr val="0070C0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de-DE" sz="6000" b="1" dirty="0">
              <a:solidFill>
                <a:srgbClr val="0070C0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de-DE" sz="6000" b="1" dirty="0" smtClean="0">
                <a:solidFill>
                  <a:srgbClr val="0070C0"/>
                </a:solidFill>
              </a:rPr>
              <a:t>Christiane Reinsch</a:t>
            </a:r>
            <a:endParaRPr lang="en-GB" sz="6000" b="1" dirty="0">
              <a:solidFill>
                <a:srgbClr val="0070C0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en-GB" sz="6000" b="1" dirty="0" smtClean="0">
                <a:solidFill>
                  <a:srgbClr val="0070C0"/>
                </a:solidFill>
              </a:rPr>
              <a:t>CELTIC Programme Coordinator</a:t>
            </a:r>
            <a:endParaRPr lang="en-GB" sz="6000" b="1" dirty="0">
              <a:solidFill>
                <a:srgbClr val="0070C0"/>
              </a:solidFill>
            </a:endParaRPr>
          </a:p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20214" b="21697"/>
          <a:stretch/>
        </p:blipFill>
        <p:spPr>
          <a:xfrm>
            <a:off x="94656" y="17240"/>
            <a:ext cx="4576292" cy="285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16736" y="12402616"/>
            <a:ext cx="5116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www.celticnext.eu</a:t>
            </a:r>
            <a:r>
              <a:rPr lang="en-GB" sz="1600" dirty="0" smtClean="0"/>
              <a:t> 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9277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792" y="259552"/>
            <a:ext cx="2094248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defTabSz="2176857" eaLnBrk="1" latinLnBrk="0" hangingPunct="1">
              <a:buNone/>
              <a:defRPr sz="9200" b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defRPr>
            </a:lvl1pPr>
          </a:lstStyle>
          <a:p>
            <a:r>
              <a:rPr lang="en-GB" dirty="0" smtClean="0"/>
              <a:t>Step 2 Evaluation  </a:t>
            </a:r>
            <a:endParaRPr lang="en-GB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2194731" y="2033464"/>
            <a:ext cx="19790357" cy="158417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7709" tIns="108855" rIns="217709" bIns="10885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714"/>
              </a:spcBef>
              <a:buNone/>
            </a:pPr>
            <a:r>
              <a:rPr lang="en-GB" sz="4800" b="1" dirty="0">
                <a:solidFill>
                  <a:srgbClr val="0070C0"/>
                </a:solidFill>
              </a:rPr>
              <a:t>2. Evaluation by Public </a:t>
            </a:r>
            <a:r>
              <a:rPr lang="en-GB" sz="4800" b="1" dirty="0" smtClean="0">
                <a:solidFill>
                  <a:srgbClr val="0070C0"/>
                </a:solidFill>
              </a:rPr>
              <a:t>Authorities</a:t>
            </a:r>
            <a:endParaRPr lang="en-GB" sz="4400" b="1" dirty="0">
              <a:solidFill>
                <a:srgbClr val="0070C0"/>
              </a:solidFill>
            </a:endParaRPr>
          </a:p>
          <a:p>
            <a:pPr marL="0" indent="0">
              <a:spcBef>
                <a:spcPts val="714"/>
              </a:spcBef>
              <a:buNone/>
            </a:pPr>
            <a:r>
              <a:rPr lang="en-GB" sz="4400" b="1" dirty="0">
                <a:solidFill>
                  <a:srgbClr val="0070C0"/>
                </a:solidFill>
              </a:rPr>
              <a:t>Example of a typical outcome of PA Evaluations:</a:t>
            </a:r>
          </a:p>
          <a:p>
            <a:pPr marL="0" indent="0">
              <a:spcBef>
                <a:spcPts val="714"/>
              </a:spcBef>
              <a:buNone/>
            </a:pPr>
            <a:endParaRPr lang="en-GB" sz="48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85" y="4189346"/>
            <a:ext cx="21156547" cy="173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28" y="7650088"/>
            <a:ext cx="19874208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328" y="17240"/>
            <a:ext cx="9289032" cy="2415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16736" y="12402616"/>
            <a:ext cx="5116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www.celticnext.eu</a:t>
            </a:r>
            <a:r>
              <a:rPr lang="en-GB" sz="1600" dirty="0" smtClean="0"/>
              <a:t> 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4551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760" y="233264"/>
            <a:ext cx="2094248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defTabSz="2176857" eaLnBrk="1" latinLnBrk="0" hangingPunct="1">
              <a:buNone/>
              <a:defRPr sz="9200" b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defRPr>
            </a:lvl1pPr>
          </a:lstStyle>
          <a:p>
            <a:r>
              <a:rPr lang="en-GB" dirty="0"/>
              <a:t>Step 3: Label Decision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29835" y="8586192"/>
            <a:ext cx="21891424" cy="4176464"/>
          </a:xfrm>
        </p:spPr>
        <p:txBody>
          <a:bodyPr/>
          <a:lstStyle/>
          <a:p>
            <a:r>
              <a:rPr lang="en-GB" sz="5700" dirty="0">
                <a:solidFill>
                  <a:srgbClr val="0070C0"/>
                </a:solidFill>
              </a:rPr>
              <a:t>The decision on the label of proposals is taken in a common meeting of the Public Authorities and the </a:t>
            </a:r>
            <a:r>
              <a:rPr lang="en-GB" sz="5700" dirty="0" smtClean="0">
                <a:solidFill>
                  <a:srgbClr val="0070C0"/>
                </a:solidFill>
              </a:rPr>
              <a:t>CELTIC </a:t>
            </a:r>
            <a:r>
              <a:rPr lang="en-GB" sz="5700" dirty="0">
                <a:solidFill>
                  <a:srgbClr val="0070C0"/>
                </a:solidFill>
              </a:rPr>
              <a:t>Core Group.</a:t>
            </a:r>
          </a:p>
          <a:p>
            <a:r>
              <a:rPr lang="en-GB" sz="5700" dirty="0">
                <a:solidFill>
                  <a:srgbClr val="0070C0"/>
                </a:solidFill>
              </a:rPr>
              <a:t>In addition to technical quality and business relevance national priorities can also be a criterion.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07424" y="2444306"/>
            <a:ext cx="10854464" cy="6007130"/>
            <a:chOff x="7245704" y="2444306"/>
            <a:chExt cx="10854464" cy="6007130"/>
          </a:xfrm>
        </p:grpSpPr>
        <p:grpSp>
          <p:nvGrpSpPr>
            <p:cNvPr id="9" name="Group 8"/>
            <p:cNvGrpSpPr/>
            <p:nvPr/>
          </p:nvGrpSpPr>
          <p:grpSpPr>
            <a:xfrm>
              <a:off x="7245704" y="4462396"/>
              <a:ext cx="10854464" cy="3989040"/>
              <a:chOff x="2699792" y="4157960"/>
              <a:chExt cx="4070424" cy="199452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033912" y="4437112"/>
                <a:ext cx="1402183" cy="1440160"/>
              </a:xfrm>
              <a:prstGeom prst="ellipse">
                <a:avLst/>
              </a:prstGeom>
              <a:solidFill>
                <a:srgbClr val="99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033912" y="4157960"/>
                <a:ext cx="2736304" cy="199452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699792" y="4157960"/>
                <a:ext cx="2736304" cy="199452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987824" y="4901097"/>
                <a:ext cx="636833" cy="561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6700" dirty="0"/>
                  <a:t>PAs</a:t>
                </a:r>
                <a:endParaRPr lang="en-GB" sz="67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30951" y="4683116"/>
                <a:ext cx="119107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6700" dirty="0" smtClean="0"/>
                  <a:t>CELTIC</a:t>
                </a:r>
                <a:endParaRPr lang="de-DE" sz="6700" dirty="0"/>
              </a:p>
              <a:p>
                <a:pPr algn="ctr"/>
                <a:r>
                  <a:rPr lang="de-DE" sz="6700" dirty="0"/>
                  <a:t>Label</a:t>
                </a:r>
                <a:endParaRPr lang="en-GB" sz="67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562110" y="4497906"/>
                <a:ext cx="1023935" cy="13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700" dirty="0" smtClean="0"/>
                  <a:t>CELTIC</a:t>
                </a:r>
                <a:endParaRPr lang="de-DE" sz="5700" dirty="0"/>
              </a:p>
              <a:p>
                <a:pPr algn="ctr"/>
                <a:r>
                  <a:rPr lang="de-DE" sz="5700" dirty="0"/>
                  <a:t>Core</a:t>
                </a:r>
              </a:p>
              <a:p>
                <a:pPr algn="ctr"/>
                <a:r>
                  <a:rPr lang="de-DE" sz="5700" dirty="0"/>
                  <a:t>Group</a:t>
                </a:r>
                <a:endParaRPr lang="en-GB" sz="5700" dirty="0"/>
              </a:p>
            </p:txBody>
          </p:sp>
        </p:grpSp>
        <p:sp>
          <p:nvSpPr>
            <p:cNvPr id="12" name="Oval 11"/>
            <p:cNvSpPr/>
            <p:nvPr/>
          </p:nvSpPr>
          <p:spPr>
            <a:xfrm rot="5400000">
              <a:off x="9958992" y="2521250"/>
              <a:ext cx="5472608" cy="531872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85520" y="2444307"/>
              <a:ext cx="3793153" cy="2805159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GB" dirty="0" err="1" smtClean="0"/>
                <a:t>GoE</a:t>
              </a:r>
              <a:endParaRPr lang="en-GB" dirty="0" smtClean="0"/>
            </a:p>
            <a:p>
              <a:pPr algn="ctr"/>
              <a:r>
                <a:rPr lang="en-GB" dirty="0" smtClean="0"/>
                <a:t>Evaluation</a:t>
              </a:r>
            </a:p>
            <a:p>
              <a:pPr algn="ctr"/>
              <a:r>
                <a:rPr lang="en-GB" dirty="0" smtClean="0"/>
                <a:t>Results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328" y="17240"/>
            <a:ext cx="9289032" cy="24151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816736" y="12402616"/>
            <a:ext cx="5116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www.celticnext.eu</a:t>
            </a:r>
            <a:r>
              <a:rPr lang="en-GB" sz="1600" dirty="0" smtClean="0"/>
              <a:t> 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40601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0760" y="-54768"/>
            <a:ext cx="20726400" cy="2286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Next </a:t>
            </a:r>
            <a:r>
              <a:rPr lang="de-DE" sz="9200" b="1" dirty="0" err="1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Steps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630827" y="2521296"/>
            <a:ext cx="14977664" cy="1119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 smtClean="0">
                <a:solidFill>
                  <a:srgbClr val="0070C0"/>
                </a:solidFill>
              </a:rPr>
              <a:t>Starting and running a CELTIC project</a:t>
            </a:r>
            <a:endParaRPr lang="en-GB" sz="4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4800" b="1" dirty="0">
              <a:solidFill>
                <a:srgbClr val="0070C0"/>
              </a:solidFill>
            </a:endParaRPr>
          </a:p>
          <a:p>
            <a:pPr>
              <a:spcBef>
                <a:spcPts val="476"/>
              </a:spcBef>
            </a:pPr>
            <a:r>
              <a:rPr lang="en-GB" sz="4800" dirty="0">
                <a:solidFill>
                  <a:srgbClr val="0070C0"/>
                </a:solidFill>
              </a:rPr>
              <a:t>In EUREKA projects the funding is granted by ministries of the participating countries.</a:t>
            </a:r>
          </a:p>
          <a:p>
            <a:pPr>
              <a:spcBef>
                <a:spcPts val="476"/>
              </a:spcBef>
            </a:pPr>
            <a:endParaRPr lang="en-GB" sz="4800" dirty="0">
              <a:solidFill>
                <a:srgbClr val="0070C0"/>
              </a:solidFill>
            </a:endParaRPr>
          </a:p>
          <a:p>
            <a:pPr>
              <a:spcBef>
                <a:spcPts val="476"/>
              </a:spcBef>
            </a:pPr>
            <a:r>
              <a:rPr lang="en-GB" sz="4800" dirty="0">
                <a:solidFill>
                  <a:srgbClr val="0070C0"/>
                </a:solidFill>
              </a:rPr>
              <a:t>Projects usually start when mandatory partners have green light for funding</a:t>
            </a:r>
            <a:r>
              <a:rPr lang="en-GB" sz="48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spcBef>
                <a:spcPts val="476"/>
              </a:spcBef>
              <a:buNone/>
            </a:pPr>
            <a:r>
              <a:rPr lang="en-GB" sz="4800" kern="0" dirty="0" smtClean="0">
                <a:solidFill>
                  <a:srgbClr val="0070C0"/>
                </a:solidFill>
              </a:rPr>
              <a:t> </a:t>
            </a:r>
            <a:endParaRPr lang="en-GB" sz="4800" kern="0" dirty="0">
              <a:solidFill>
                <a:srgbClr val="0070C0"/>
              </a:solidFill>
            </a:endParaRPr>
          </a:p>
          <a:p>
            <a:pPr>
              <a:spcBef>
                <a:spcPts val="476"/>
              </a:spcBef>
            </a:pPr>
            <a:r>
              <a:rPr lang="en-GB" sz="4800" kern="0" dirty="0">
                <a:solidFill>
                  <a:srgbClr val="0070C0"/>
                </a:solidFill>
              </a:rPr>
              <a:t>In the last years a success rate for running </a:t>
            </a:r>
            <a:r>
              <a:rPr lang="en-GB" sz="4800" kern="0" dirty="0" smtClean="0">
                <a:solidFill>
                  <a:srgbClr val="0070C0"/>
                </a:solidFill>
              </a:rPr>
              <a:t>projects of more than 50 </a:t>
            </a:r>
            <a:r>
              <a:rPr lang="en-GB" sz="4800" kern="0" dirty="0">
                <a:solidFill>
                  <a:srgbClr val="0070C0"/>
                </a:solidFill>
              </a:rPr>
              <a:t>% has been achieved</a:t>
            </a:r>
            <a:r>
              <a:rPr lang="en-GB" sz="4800" kern="0" dirty="0" smtClean="0">
                <a:solidFill>
                  <a:srgbClr val="0070C0"/>
                </a:solidFill>
              </a:rPr>
              <a:t>.</a:t>
            </a:r>
          </a:p>
          <a:p>
            <a:pPr>
              <a:spcBef>
                <a:spcPts val="476"/>
              </a:spcBef>
            </a:pPr>
            <a:endParaRPr lang="de-DE" sz="4800" kern="0" dirty="0">
              <a:solidFill>
                <a:srgbClr val="0070C0"/>
              </a:solidFill>
            </a:endParaRPr>
          </a:p>
          <a:p>
            <a:pPr>
              <a:spcBef>
                <a:spcPts val="476"/>
              </a:spcBef>
            </a:pPr>
            <a:r>
              <a:rPr lang="en-GB" sz="4800" kern="0" dirty="0" smtClean="0">
                <a:solidFill>
                  <a:srgbClr val="0070C0"/>
                </a:solidFill>
              </a:rPr>
              <a:t>When a partner becomes active in a running project he will pay the CELTIC contributions: 1500 €/PY</a:t>
            </a:r>
            <a:endParaRPr lang="en-GB" sz="4800" kern="0" dirty="0">
              <a:solidFill>
                <a:srgbClr val="0070C0"/>
              </a:solidFill>
            </a:endParaRPr>
          </a:p>
          <a:p>
            <a:pPr>
              <a:spcBef>
                <a:spcPts val="476"/>
              </a:spcBef>
            </a:pPr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491" y="4177480"/>
            <a:ext cx="6479659" cy="620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328" y="17240"/>
            <a:ext cx="9289032" cy="2415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16736" y="12402616"/>
            <a:ext cx="5116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www.celticnext.eu</a:t>
            </a:r>
            <a:r>
              <a:rPr lang="en-GB" sz="1600" dirty="0" smtClean="0"/>
              <a:t> 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58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752" y="391681"/>
            <a:ext cx="2058244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defTabSz="2176857" eaLnBrk="1" latinLnBrk="0" hangingPunct="1">
              <a:buNone/>
              <a:defRPr sz="9200" b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defRPr>
            </a:lvl1pPr>
          </a:lstStyle>
          <a:p>
            <a:r>
              <a:rPr lang="en-GB" dirty="0" smtClean="0"/>
              <a:t>Join </a:t>
            </a:r>
            <a:r>
              <a:rPr lang="en-GB" dirty="0"/>
              <a:t>a Labelled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6891" y="3426897"/>
            <a:ext cx="19586176" cy="886835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GB" sz="5700" b="1" dirty="0" smtClean="0">
                <a:solidFill>
                  <a:srgbClr val="0070C0"/>
                </a:solidFill>
              </a:rPr>
              <a:t>Check Projects </a:t>
            </a:r>
            <a:r>
              <a:rPr lang="en-GB" sz="5700" b="1" dirty="0">
                <a:solidFill>
                  <a:srgbClr val="0070C0"/>
                </a:solidFill>
              </a:rPr>
              <a:t>Overviews at </a:t>
            </a:r>
            <a:r>
              <a:rPr lang="en-GB" sz="5700" b="1" dirty="0" smtClean="0">
                <a:solidFill>
                  <a:srgbClr val="0070C0"/>
                </a:solidFill>
              </a:rPr>
              <a:t>CELTIC-NEXT </a:t>
            </a:r>
            <a:r>
              <a:rPr lang="en-GB" sz="5700" b="1" dirty="0">
                <a:solidFill>
                  <a:srgbClr val="0070C0"/>
                </a:solidFill>
              </a:rPr>
              <a:t>website, with status classification of “set-up” or “running”:</a:t>
            </a:r>
          </a:p>
          <a:p>
            <a:r>
              <a:rPr lang="en-GB" b="1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n-GB" b="1" dirty="0" smtClean="0">
                <a:solidFill>
                  <a:srgbClr val="0070C0"/>
                </a:solidFill>
                <a:hlinkClick r:id="rId3"/>
              </a:rPr>
              <a:t>www.celticnext.eu/running-projects/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</a:p>
          <a:p>
            <a:endParaRPr lang="en-GB" b="1" dirty="0">
              <a:solidFill>
                <a:srgbClr val="0070C0"/>
              </a:solidFill>
            </a:endParaRPr>
          </a:p>
          <a:p>
            <a:pPr marL="816411" indent="-816411">
              <a:buFontTx/>
              <a:buChar char="-"/>
            </a:pPr>
            <a:r>
              <a:rPr lang="en-GB" b="1" dirty="0" smtClean="0">
                <a:solidFill>
                  <a:srgbClr val="0070C0"/>
                </a:solidFill>
              </a:rPr>
              <a:t>In case of interest directly contact the Coordinator</a:t>
            </a:r>
          </a:p>
          <a:p>
            <a:pPr marL="816411" indent="-816411">
              <a:buFontTx/>
              <a:buChar char="-"/>
            </a:pPr>
            <a:r>
              <a:rPr lang="en-GB" b="1" dirty="0" smtClean="0">
                <a:solidFill>
                  <a:srgbClr val="0070C0"/>
                </a:solidFill>
              </a:rPr>
              <a:t>For information on funding contact the Public Authorities</a:t>
            </a:r>
          </a:p>
          <a:p>
            <a:pPr marL="816411" indent="-816411">
              <a:buFontTx/>
              <a:buChar char="-"/>
            </a:pPr>
            <a:r>
              <a:rPr lang="en-GB" b="1" dirty="0" smtClean="0">
                <a:solidFill>
                  <a:srgbClr val="0070C0"/>
                </a:solidFill>
              </a:rPr>
              <a:t>For information on the Programme contact the CELTIC-NEXT Office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512" y="152400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328" y="17240"/>
            <a:ext cx="9289032" cy="2415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16736" y="12402616"/>
            <a:ext cx="5116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www.celticnext.eu</a:t>
            </a:r>
            <a:r>
              <a:rPr lang="en-GB" sz="1600" dirty="0" smtClean="0"/>
              <a:t> 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08890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76" y="0"/>
            <a:ext cx="21945600" cy="22312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Project Live Cycle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890216" y="4078724"/>
            <a:ext cx="21698411" cy="2880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71144" y="7431868"/>
            <a:ext cx="3038138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GB" sz="3800" dirty="0"/>
              <a:t>Project Idea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486569" y="7840634"/>
            <a:ext cx="4014367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GB" sz="3800" dirty="0"/>
              <a:t>Project Proposal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823803" y="9016027"/>
            <a:ext cx="6796282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GB" sz="3800" dirty="0"/>
              <a:t>Submission to </a:t>
            </a:r>
            <a:r>
              <a:rPr lang="en-GB" sz="3800" dirty="0" smtClean="0"/>
              <a:t>CELTIC-NEXT</a:t>
            </a:r>
            <a:endParaRPr lang="en-GB" sz="38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490137" y="8244166"/>
            <a:ext cx="4919999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GB" sz="3800" dirty="0" smtClean="0"/>
              <a:t>CELTIC-NEXT </a:t>
            </a:r>
            <a:r>
              <a:rPr lang="en-GB" sz="3800" dirty="0"/>
              <a:t>Label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138442" y="7863306"/>
            <a:ext cx="3813222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GB" sz="3800" dirty="0"/>
              <a:t>Project Kick-Off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757372" y="9018840"/>
            <a:ext cx="6689779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GB" sz="3800" dirty="0"/>
              <a:t>Get funding in part. countries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2913015" y="7999948"/>
            <a:ext cx="4204034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GB" sz="3800" dirty="0"/>
              <a:t>Mid-Term Review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8064787" y="7981156"/>
            <a:ext cx="3232101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GB" sz="3800" dirty="0"/>
              <a:t>Final Review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71059" y="3977680"/>
            <a:ext cx="17913312" cy="80461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GB" sz="3800" dirty="0"/>
              <a:t>The  Celtic-Office  supports  with tools, templates  and  advice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90216" y="4798804"/>
            <a:ext cx="7680859" cy="14401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Project Preparation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71069" y="4808726"/>
            <a:ext cx="11114165" cy="144016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Project Active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6307559" y="8502546"/>
            <a:ext cx="5584092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GB" sz="3800" dirty="0"/>
              <a:t>Cooperation Agreement</a:t>
            </a:r>
          </a:p>
        </p:txBody>
      </p:sp>
      <p:sp>
        <p:nvSpPr>
          <p:cNvPr id="20" name="Oval 19"/>
          <p:cNvSpPr/>
          <p:nvPr/>
        </p:nvSpPr>
        <p:spPr>
          <a:xfrm rot="5400000">
            <a:off x="4526458" y="8095249"/>
            <a:ext cx="4870318" cy="115212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5400000">
            <a:off x="7996379" y="7706806"/>
            <a:ext cx="4052192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20351650" y="7959082"/>
            <a:ext cx="2959591" cy="1389387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ctr"/>
            <a:r>
              <a:rPr lang="en-GB" sz="3800" dirty="0"/>
              <a:t>Exploitation</a:t>
            </a:r>
          </a:p>
          <a:p>
            <a:pPr algn="ctr"/>
            <a:r>
              <a:rPr lang="en-GB" sz="3800" dirty="0"/>
              <a:t>of Results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328" y="17240"/>
            <a:ext cx="9289032" cy="24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5256" y="737320"/>
            <a:ext cx="134486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6000" b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0" dirty="0" smtClean="0"/>
              <a:t>Active Countries in CELTIC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048" y="89249"/>
            <a:ext cx="2592288" cy="308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328418" y="6857736"/>
            <a:ext cx="6247223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Number of projects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85" y="2811829"/>
            <a:ext cx="16470820" cy="930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821" y="3328596"/>
            <a:ext cx="2700786" cy="374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44000" y="12425263"/>
            <a:ext cx="5116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www.celticnext.eu</a:t>
            </a:r>
            <a:r>
              <a:rPr lang="en-GB" sz="1600" dirty="0" smtClean="0"/>
              <a:t> </a:t>
            </a:r>
            <a:endParaRPr lang="de-DE" sz="16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3"/>
          <a:stretch/>
        </p:blipFill>
        <p:spPr>
          <a:xfrm>
            <a:off x="0" y="-1"/>
            <a:ext cx="3479032" cy="299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7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2"/>
                </a:solidFill>
              </a:rPr>
              <a:t>Opportunities</a:t>
            </a:r>
            <a:r>
              <a:rPr lang="fr-FR" dirty="0" smtClean="0">
                <a:solidFill>
                  <a:schemeClr val="tx2"/>
                </a:solidFill>
              </a:rPr>
              <a:t> to </a:t>
            </a:r>
            <a:r>
              <a:rPr lang="fr-FR" dirty="0" err="1" smtClean="0">
                <a:solidFill>
                  <a:schemeClr val="tx2"/>
                </a:solidFill>
              </a:rPr>
              <a:t>collaborate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globally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South </a:t>
            </a:r>
            <a:r>
              <a:rPr lang="fr-FR" b="1" dirty="0" err="1" smtClean="0">
                <a:solidFill>
                  <a:schemeClr val="tx2"/>
                </a:solidFill>
              </a:rPr>
              <a:t>Korea</a:t>
            </a:r>
            <a:endParaRPr lang="fr-FR" b="1" dirty="0" smtClean="0">
              <a:solidFill>
                <a:schemeClr val="tx2"/>
              </a:solidFill>
            </a:endParaRPr>
          </a:p>
          <a:p>
            <a:r>
              <a:rPr lang="fr-FR" b="1" dirty="0" smtClean="0">
                <a:solidFill>
                  <a:schemeClr val="tx2"/>
                </a:solidFill>
              </a:rPr>
              <a:t>Canada</a:t>
            </a:r>
            <a:r>
              <a:rPr lang="fr-FR" dirty="0" smtClean="0">
                <a:solidFill>
                  <a:schemeClr val="tx2"/>
                </a:solidFill>
              </a:rPr>
              <a:t/>
            </a:r>
            <a:br>
              <a:rPr lang="fr-FR" dirty="0" smtClean="0">
                <a:solidFill>
                  <a:schemeClr val="tx2"/>
                </a:solidFill>
              </a:rPr>
            </a:br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And in the future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dirty="0" err="1" smtClean="0">
                <a:solidFill>
                  <a:schemeClr val="tx2"/>
                </a:solidFill>
              </a:rPr>
              <a:t>also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with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other</a:t>
            </a:r>
            <a:r>
              <a:rPr lang="fr-FR" dirty="0" smtClean="0">
                <a:solidFill>
                  <a:schemeClr val="tx2"/>
                </a:solidFill>
              </a:rPr>
              <a:t> countries </a:t>
            </a:r>
            <a:br>
              <a:rPr lang="fr-FR" dirty="0" smtClean="0">
                <a:solidFill>
                  <a:schemeClr val="tx2"/>
                </a:solidFill>
              </a:rPr>
            </a:br>
            <a:r>
              <a:rPr lang="fr-FR" dirty="0" err="1" smtClean="0">
                <a:solidFill>
                  <a:schemeClr val="tx2"/>
                </a:solidFill>
              </a:rPr>
              <a:t>like</a:t>
            </a:r>
            <a:r>
              <a:rPr lang="fr-FR" dirty="0" smtClean="0">
                <a:solidFill>
                  <a:schemeClr val="tx2"/>
                </a:solidFill>
              </a:rPr>
              <a:t>  </a:t>
            </a:r>
            <a:r>
              <a:rPr lang="fr-FR" b="1" dirty="0" err="1" smtClean="0">
                <a:solidFill>
                  <a:schemeClr val="tx2"/>
                </a:solidFill>
              </a:rPr>
              <a:t>Japan</a:t>
            </a:r>
            <a:r>
              <a:rPr lang="fr-FR" b="1" dirty="0" smtClean="0">
                <a:solidFill>
                  <a:schemeClr val="tx2"/>
                </a:solidFill>
              </a:rPr>
              <a:t>…</a:t>
            </a: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2" descr="C:\Users\viyb6432\Desktop\eureka-map-funding.pn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768" y="3185592"/>
            <a:ext cx="13411347" cy="842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4000" y="12425263"/>
            <a:ext cx="5116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www.celticnext.eu</a:t>
            </a:r>
            <a:r>
              <a:rPr lang="en-GB" sz="1600" dirty="0" smtClean="0"/>
              <a:t> 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1766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20767" r="-1031" b="18415"/>
          <a:stretch/>
        </p:blipFill>
        <p:spPr>
          <a:xfrm>
            <a:off x="22648" y="1"/>
            <a:ext cx="4104456" cy="2496240"/>
          </a:xfrm>
          <a:prstGeom prst="rect">
            <a:avLst/>
          </a:prstGeom>
        </p:spPr>
      </p:pic>
      <p:sp>
        <p:nvSpPr>
          <p:cNvPr id="14348" name="Rectangle 11"/>
          <p:cNvSpPr>
            <a:spLocks/>
          </p:cNvSpPr>
          <p:nvPr/>
        </p:nvSpPr>
        <p:spPr bwMode="auto">
          <a:xfrm>
            <a:off x="5424848" y="305272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Next </a:t>
            </a:r>
            <a:r>
              <a:rPr lang="en-US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CELTIC Spring Call </a:t>
            </a:r>
            <a:r>
              <a:rPr lang="en-US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2020</a:t>
            </a:r>
            <a:endParaRPr lang="en-US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3" name="Rectangle 12"/>
          <p:cNvSpPr>
            <a:spLocks/>
          </p:cNvSpPr>
          <p:nvPr/>
        </p:nvSpPr>
        <p:spPr bwMode="auto">
          <a:xfrm>
            <a:off x="911404" y="4625752"/>
            <a:ext cx="11784652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sz="4800" b="1" dirty="0" smtClean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Submit your project proposal:    </a:t>
            </a:r>
            <a:endParaRPr lang="en-GB" sz="6000" b="1" dirty="0">
              <a:solidFill>
                <a:srgbClr val="0070C0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GB" sz="6000" b="1" dirty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Call open until </a:t>
            </a:r>
            <a:r>
              <a:rPr lang="en-GB" sz="6000" b="1" dirty="0" smtClean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30</a:t>
            </a:r>
            <a:r>
              <a:rPr lang="en-GB" sz="6000" b="1" baseline="30000" dirty="0" smtClean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th</a:t>
            </a:r>
            <a:r>
              <a:rPr lang="en-GB" sz="6000" b="1" dirty="0" smtClean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of  March</a:t>
            </a:r>
            <a:endParaRPr lang="en-GB" sz="6000" b="1" dirty="0">
              <a:solidFill>
                <a:srgbClr val="0070C0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marL="571500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dirty="0">
              <a:solidFill>
                <a:schemeClr val="tx1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algn="l" eaLnBrk="1" hangingPunct="1">
              <a:spcAft>
                <a:spcPts val="600"/>
              </a:spcAft>
            </a:pPr>
            <a:r>
              <a:rPr lang="en-GB" sz="4400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Preparing and submitting a </a:t>
            </a:r>
            <a:r>
              <a:rPr lang="en-GB" sz="44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CELTIC-NEXT </a:t>
            </a:r>
            <a:r>
              <a:rPr lang="en-GB" sz="4400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project </a:t>
            </a:r>
            <a:br>
              <a:rPr lang="en-GB" sz="4400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</a:br>
            <a:r>
              <a:rPr lang="en-GB" sz="4400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proposal is easy: </a:t>
            </a:r>
          </a:p>
          <a:p>
            <a:pPr marL="1314450" lvl="1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register on the </a:t>
            </a:r>
            <a:r>
              <a:rPr lang="en-GB" sz="44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CELTIC-NEXT </a:t>
            </a:r>
            <a:r>
              <a:rPr lang="en-GB" sz="4400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Online proposal tool</a:t>
            </a:r>
          </a:p>
          <a:p>
            <a:pPr marL="1314450" lvl="1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fill in the web forms</a:t>
            </a:r>
          </a:p>
          <a:p>
            <a:pPr marL="1314450" lvl="1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upload your </a:t>
            </a:r>
            <a:r>
              <a:rPr lang="en-GB" sz="4400" dirty="0" smtClean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proposal</a:t>
            </a:r>
            <a:r>
              <a:rPr lang="en-GB" sz="4400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/>
            </a:r>
            <a:br>
              <a:rPr lang="en-GB" sz="4400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</a:br>
            <a:endParaRPr lang="en-GB" sz="4400" dirty="0">
              <a:solidFill>
                <a:schemeClr val="tx1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algn="l" eaLnBrk="1" hangingPunct="1">
              <a:spcAft>
                <a:spcPts val="600"/>
              </a:spcAft>
            </a:pPr>
            <a:r>
              <a:rPr lang="en-GB" sz="4400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 template for the proposal can be downloaded from our Call information page (“proposal forms and documents”)</a:t>
            </a:r>
            <a:br>
              <a:rPr lang="en-GB" sz="4400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</a:br>
            <a:r>
              <a:rPr lang="en-GB" sz="4400" dirty="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Information via </a:t>
            </a:r>
            <a:r>
              <a:rPr lang="en-GB" sz="3600" u="sng" dirty="0">
                <a:solidFill>
                  <a:srgbClr val="0070C0"/>
                </a:solidFill>
                <a:latin typeface="+mn-lt"/>
                <a:hlinkClick r:id="rId4"/>
              </a:rPr>
              <a:t>https://</a:t>
            </a:r>
            <a:r>
              <a:rPr lang="en-GB" sz="3600" u="sng" dirty="0" smtClean="0">
                <a:solidFill>
                  <a:srgbClr val="0070C0"/>
                </a:solidFill>
                <a:latin typeface="+mn-lt"/>
                <a:hlinkClick r:id="rId4"/>
              </a:rPr>
              <a:t>www.celticnext.eu/call-information</a:t>
            </a:r>
            <a:r>
              <a:rPr lang="en-GB" sz="3600" u="sng" dirty="0">
                <a:solidFill>
                  <a:srgbClr val="0070C0"/>
                </a:solidFill>
                <a:latin typeface="+mn-lt"/>
                <a:hlinkClick r:id="rId4"/>
              </a:rPr>
              <a:t>/</a:t>
            </a:r>
            <a:r>
              <a:rPr lang="en-GB" sz="4000" dirty="0" smtClean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 </a:t>
            </a:r>
            <a:endParaRPr lang="en-GB" sz="4000" dirty="0">
              <a:solidFill>
                <a:srgbClr val="0070C0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algn="l" eaLnBrk="1" hangingPunct="1">
              <a:spcAft>
                <a:spcPts val="600"/>
              </a:spcAft>
            </a:pPr>
            <a:endParaRPr lang="en-GB" sz="4400" dirty="0">
              <a:solidFill>
                <a:schemeClr val="tx1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36616" y="5849888"/>
            <a:ext cx="5352747" cy="1815882"/>
          </a:xfrm>
          <a:prstGeom prst="rect">
            <a:avLst/>
          </a:prstGeom>
          <a:gradFill flip="none" rotWithShape="1">
            <a:gsLst>
              <a:gs pos="100000">
                <a:srgbClr val="FFFFFF"/>
              </a:gs>
              <a:gs pos="94000">
                <a:srgbClr val="F4F7FB"/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                  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7872454" y="5849888"/>
            <a:ext cx="510992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>
                <a:solidFill>
                  <a:schemeClr val="tx2"/>
                </a:solidFill>
                <a:latin typeface="+mn-lt"/>
              </a:rPr>
              <a:t>Autum</a:t>
            </a:r>
            <a:r>
              <a:rPr lang="de-DE" dirty="0" smtClean="0">
                <a:solidFill>
                  <a:schemeClr val="tx2"/>
                </a:solidFill>
                <a:latin typeface="+mn-lt"/>
              </a:rPr>
              <a:t> Call 2019</a:t>
            </a:r>
          </a:p>
          <a:p>
            <a:pPr algn="ctr"/>
            <a:r>
              <a:rPr lang="de-DE" sz="3600" dirty="0" smtClean="0">
                <a:solidFill>
                  <a:schemeClr val="tx2"/>
                </a:solidFill>
                <a:latin typeface="+mn-lt"/>
              </a:rPr>
              <a:t>Open </a:t>
            </a:r>
            <a:r>
              <a:rPr lang="de-DE" sz="3600" dirty="0" err="1" smtClean="0">
                <a:solidFill>
                  <a:schemeClr val="tx2"/>
                </a:solidFill>
                <a:latin typeface="+mn-lt"/>
              </a:rPr>
              <a:t>until</a:t>
            </a:r>
            <a:r>
              <a:rPr lang="de-DE" sz="3600" dirty="0" smtClean="0">
                <a:solidFill>
                  <a:schemeClr val="tx2"/>
                </a:solidFill>
                <a:latin typeface="+mn-lt"/>
              </a:rPr>
              <a:t> 14</a:t>
            </a:r>
            <a:r>
              <a:rPr lang="de-DE" sz="3600" baseline="30000" dirty="0" smtClean="0">
                <a:solidFill>
                  <a:schemeClr val="tx2"/>
                </a:solidFill>
                <a:latin typeface="+mn-lt"/>
              </a:rPr>
              <a:t>th</a:t>
            </a:r>
            <a:r>
              <a:rPr lang="de-DE" sz="3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3600" dirty="0" err="1" smtClean="0">
                <a:solidFill>
                  <a:schemeClr val="tx2"/>
                </a:solidFill>
                <a:latin typeface="+mn-lt"/>
              </a:rPr>
              <a:t>of</a:t>
            </a:r>
            <a:r>
              <a:rPr lang="de-DE" sz="3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3600" dirty="0" err="1" smtClean="0">
                <a:solidFill>
                  <a:schemeClr val="tx2"/>
                </a:solidFill>
                <a:latin typeface="+mn-lt"/>
              </a:rPr>
              <a:t>October</a:t>
            </a:r>
            <a:endParaRPr lang="en-GB" sz="3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051" name="Picture 3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568" y="5813311"/>
            <a:ext cx="6732240" cy="187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:\COMMON\Calls 2020\Spring Call\Spring Banner\celtic-next-square-banner-v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136" y="2453220"/>
            <a:ext cx="10423483" cy="1042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67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1" name="Rectangle 20"/>
          <p:cNvSpPr>
            <a:spLocks/>
          </p:cNvSpPr>
          <p:nvPr/>
        </p:nvSpPr>
        <p:spPr bwMode="auto">
          <a:xfrm>
            <a:off x="2526188" y="1363005"/>
            <a:ext cx="14400000" cy="257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3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Contact:</a:t>
            </a:r>
            <a:endParaRPr lang="en-US" sz="138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20504" name="Rectangle 23"/>
          <p:cNvSpPr>
            <a:spLocks/>
          </p:cNvSpPr>
          <p:nvPr/>
        </p:nvSpPr>
        <p:spPr bwMode="auto">
          <a:xfrm>
            <a:off x="11619240" y="8106594"/>
            <a:ext cx="662143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000" b="1" dirty="0">
                <a:solidFill>
                  <a:srgbClr val="0070C0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https://</a:t>
            </a:r>
            <a:r>
              <a:rPr lang="en-US" sz="4000" b="1" dirty="0" smtClean="0">
                <a:solidFill>
                  <a:srgbClr val="0070C0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twitter.com/CelticNext</a:t>
            </a:r>
            <a:endParaRPr lang="en-US" sz="4000" b="1" dirty="0">
              <a:solidFill>
                <a:srgbClr val="0070C0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75576" y="11106472"/>
            <a:ext cx="12511852" cy="1155032"/>
            <a:chOff x="8825164" y="11106472"/>
            <a:chExt cx="12511852" cy="1155032"/>
          </a:xfrm>
        </p:grpSpPr>
        <p:sp>
          <p:nvSpPr>
            <p:cNvPr id="55" name="Rectangle 22"/>
            <p:cNvSpPr>
              <a:spLocks/>
            </p:cNvSpPr>
            <p:nvPr/>
          </p:nvSpPr>
          <p:spPr bwMode="auto">
            <a:xfrm>
              <a:off x="10346803" y="11393487"/>
              <a:ext cx="1099021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endParaRPr lang="en-US" sz="4000" b="1" dirty="0">
                <a:solidFill>
                  <a:srgbClr val="0070C0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5164" y="11106472"/>
              <a:ext cx="1206596" cy="1155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951640" y="9538689"/>
            <a:ext cx="12721897" cy="1135735"/>
            <a:chOff x="9335199" y="9466681"/>
            <a:chExt cx="12721897" cy="1135735"/>
          </a:xfrm>
        </p:grpSpPr>
        <p:sp>
          <p:nvSpPr>
            <p:cNvPr id="41" name="Rectangle 22"/>
            <p:cNvSpPr>
              <a:spLocks/>
            </p:cNvSpPr>
            <p:nvPr/>
          </p:nvSpPr>
          <p:spPr bwMode="auto">
            <a:xfrm>
              <a:off x="11738784" y="9649271"/>
              <a:ext cx="1031831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000" b="1" dirty="0">
                  <a:solidFill>
                    <a:srgbClr val="0070C0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https://www.youtube.com/user/CelticplusVideos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199" y="9466681"/>
              <a:ext cx="2136721" cy="113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499" y="17239"/>
            <a:ext cx="9284853" cy="2634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6" y="3977680"/>
            <a:ext cx="5436046" cy="543604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982212" y="4570201"/>
            <a:ext cx="7990080" cy="1355123"/>
            <a:chOff x="12047984" y="4399730"/>
            <a:chExt cx="7990080" cy="1355123"/>
          </a:xfrm>
        </p:grpSpPr>
        <p:sp>
          <p:nvSpPr>
            <p:cNvPr id="48" name="Rectangle 22"/>
            <p:cNvSpPr>
              <a:spLocks/>
            </p:cNvSpPr>
            <p:nvPr/>
          </p:nvSpPr>
          <p:spPr bwMode="auto">
            <a:xfrm>
              <a:off x="14280232" y="4769516"/>
              <a:ext cx="575783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000" b="1" dirty="0" smtClean="0">
                  <a:solidFill>
                    <a:srgbClr val="0070C0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www.celticnext.eu</a:t>
              </a:r>
              <a:endParaRPr lang="en-US" sz="4000" b="1" dirty="0">
                <a:solidFill>
                  <a:srgbClr val="0070C0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0" b="17810"/>
            <a:stretch/>
          </p:blipFill>
          <p:spPr>
            <a:xfrm>
              <a:off x="12047984" y="4399730"/>
              <a:ext cx="2104900" cy="135512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0967864" y="6150949"/>
            <a:ext cx="8208912" cy="1355123"/>
            <a:chOff x="11039872" y="5993904"/>
            <a:chExt cx="8208912" cy="1355123"/>
          </a:xfrm>
        </p:grpSpPr>
        <p:sp>
          <p:nvSpPr>
            <p:cNvPr id="20503" name="Rectangle 22"/>
            <p:cNvSpPr>
              <a:spLocks/>
            </p:cNvSpPr>
            <p:nvPr/>
          </p:nvSpPr>
          <p:spPr bwMode="auto">
            <a:xfrm>
              <a:off x="13490952" y="6386463"/>
              <a:ext cx="575783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000" b="1" dirty="0" smtClean="0">
                  <a:solidFill>
                    <a:srgbClr val="0070C0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reinsch@celticnext.eu</a:t>
              </a:r>
              <a:endParaRPr lang="en-US" sz="4000" b="1" dirty="0">
                <a:solidFill>
                  <a:srgbClr val="0070C0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0" b="17810"/>
            <a:stretch/>
          </p:blipFill>
          <p:spPr>
            <a:xfrm>
              <a:off x="11039872" y="5993904"/>
              <a:ext cx="2104900" cy="135512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3029808" y="2982597"/>
            <a:ext cx="5993332" cy="1355123"/>
            <a:chOff x="12751396" y="2910589"/>
            <a:chExt cx="5993332" cy="1355123"/>
          </a:xfrm>
        </p:grpSpPr>
        <p:sp>
          <p:nvSpPr>
            <p:cNvPr id="20484" name="Rectangle 3"/>
            <p:cNvSpPr>
              <a:spLocks/>
            </p:cNvSpPr>
            <p:nvPr/>
          </p:nvSpPr>
          <p:spPr bwMode="auto">
            <a:xfrm>
              <a:off x="14297703" y="3280375"/>
              <a:ext cx="444702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 eaLnBrk="1" hangingPunct="1"/>
              <a:r>
                <a:rPr lang="en-US" sz="4000" b="1" dirty="0">
                  <a:solidFill>
                    <a:srgbClr val="0070C0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+ </a:t>
              </a:r>
              <a:r>
                <a:rPr lang="en-US" sz="4000" b="1" dirty="0" smtClean="0">
                  <a:solidFill>
                    <a:srgbClr val="0070C0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49 6221 989 381</a:t>
              </a:r>
              <a:endParaRPr lang="en-US" sz="4000" b="1" dirty="0">
                <a:solidFill>
                  <a:srgbClr val="0070C0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0" b="17810"/>
            <a:stretch/>
          </p:blipFill>
          <p:spPr>
            <a:xfrm>
              <a:off x="12751396" y="2910589"/>
              <a:ext cx="2104900" cy="1355123"/>
            </a:xfrm>
            <a:prstGeom prst="rect">
              <a:avLst/>
            </a:prstGeom>
          </p:spPr>
        </p:pic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768" y="7938120"/>
            <a:ext cx="133070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20064" y="11206934"/>
            <a:ext cx="14137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hlinkClick r:id="rId7"/>
              </a:rPr>
              <a:t>https://www.linkedin.com/groups/12181580</a:t>
            </a:r>
            <a:r>
              <a:rPr lang="en-GB" dirty="0">
                <a:hlinkClick r:id="rId7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9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12"/>
          <p:cNvSpPr>
            <a:spLocks/>
          </p:cNvSpPr>
          <p:nvPr/>
        </p:nvSpPr>
        <p:spPr bwMode="auto">
          <a:xfrm>
            <a:off x="670720" y="3545632"/>
            <a:ext cx="9865096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571500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b="1" dirty="0">
              <a:solidFill>
                <a:schemeClr val="tx1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marL="571500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b="1" dirty="0">
              <a:solidFill>
                <a:schemeClr val="tx1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marL="571500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1 B€ invested in innovation</a:t>
            </a:r>
            <a:br>
              <a:rPr lang="en-GB" sz="4400" b="1" dirty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</a:br>
            <a:endParaRPr lang="en-GB" sz="4400" b="1" dirty="0">
              <a:solidFill>
                <a:schemeClr val="tx2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marL="571500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150+ R&amp;D projects</a:t>
            </a:r>
            <a:r>
              <a:rPr lang="en-GB" sz="4400" dirty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/>
            </a:r>
            <a:br>
              <a:rPr lang="en-GB" sz="4400" dirty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</a:br>
            <a:endParaRPr lang="en-GB" sz="4400" dirty="0">
              <a:solidFill>
                <a:schemeClr val="tx2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marL="571500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Creation of new businesses and new market</a:t>
            </a:r>
          </a:p>
          <a:p>
            <a:pPr marL="1314450" lvl="1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1045 </a:t>
            </a:r>
            <a:r>
              <a:rPr lang="en-GB" sz="4400" dirty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products commercialised</a:t>
            </a:r>
          </a:p>
          <a:p>
            <a:pPr marL="1314450" lvl="1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16 </a:t>
            </a:r>
            <a:r>
              <a:rPr lang="en-GB" sz="4400" dirty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start-ups created</a:t>
            </a:r>
            <a:endParaRPr lang="en-GB" sz="4400" b="1" dirty="0">
              <a:solidFill>
                <a:schemeClr val="tx2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marL="571500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4400" b="1" dirty="0">
              <a:solidFill>
                <a:schemeClr val="tx2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marL="571500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1000+ </a:t>
            </a:r>
            <a:r>
              <a:rPr lang="en-GB" sz="4400" b="1" dirty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PhD and Master Thesis</a:t>
            </a:r>
            <a:r>
              <a:rPr lang="en-GB" sz="4400" dirty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/>
            </a:r>
            <a:br>
              <a:rPr lang="en-GB" sz="4400" dirty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</a:br>
            <a:endParaRPr lang="en-GB" sz="4400" dirty="0">
              <a:solidFill>
                <a:schemeClr val="tx2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marL="571500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900 private and public organisations</a:t>
            </a:r>
            <a:endParaRPr lang="en-GB" sz="4400" dirty="0">
              <a:solidFill>
                <a:schemeClr val="tx2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marL="1314450" lvl="1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large industry players</a:t>
            </a:r>
          </a:p>
          <a:p>
            <a:pPr marL="1314450" lvl="1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small &amp; medium-sized enterprises </a:t>
            </a:r>
          </a:p>
          <a:p>
            <a:pPr marL="1314450" lvl="1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academic/research institutions</a:t>
            </a: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504016" y="593304"/>
            <a:ext cx="21121032" cy="13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2003-2018: 16 years of success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A9ED6AB7-9EF5-4A30-A116-307132E7B773}"/>
              </a:ext>
            </a:extLst>
          </p:cNvPr>
          <p:cNvSpPr>
            <a:spLocks/>
          </p:cNvSpPr>
          <p:nvPr/>
        </p:nvSpPr>
        <p:spPr bwMode="auto">
          <a:xfrm>
            <a:off x="10751840" y="2244722"/>
            <a:ext cx="11737304" cy="34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571500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SME </a:t>
            </a:r>
            <a:r>
              <a:rPr lang="en-GB" sz="4400" b="1" dirty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participation </a:t>
            </a:r>
            <a:r>
              <a:rPr lang="en-GB" sz="4400" b="1" dirty="0" smtClean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more than </a:t>
            </a:r>
            <a:r>
              <a:rPr lang="en-GB" sz="4400" b="1" dirty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40%</a:t>
            </a:r>
          </a:p>
          <a:p>
            <a:pPr marL="1314450" lvl="1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Increased throughout the years to reach more than 40% in </a:t>
            </a:r>
            <a:r>
              <a:rPr lang="en-GB" sz="4400" dirty="0" smtClean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budget</a:t>
            </a:r>
            <a:endParaRPr lang="en-GB" sz="4400" b="1" dirty="0">
              <a:solidFill>
                <a:schemeClr val="tx2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097" y="5921896"/>
            <a:ext cx="7233199" cy="7200800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="" xmlns:a16="http://schemas.microsoft.com/office/drawing/2014/main" id="{A9ED6AB7-9EF5-4A30-A116-307132E7B773}"/>
              </a:ext>
            </a:extLst>
          </p:cNvPr>
          <p:cNvSpPr>
            <a:spLocks/>
          </p:cNvSpPr>
          <p:nvPr/>
        </p:nvSpPr>
        <p:spPr bwMode="auto">
          <a:xfrm>
            <a:off x="10751840" y="5849888"/>
            <a:ext cx="5328592" cy="636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lvl="1" indent="0" algn="l" eaLnBrk="1" hangingPunct="1">
              <a:spcAft>
                <a:spcPts val="600"/>
              </a:spcAft>
            </a:pPr>
            <a:endParaRPr lang="en-GB" sz="4400" b="1" dirty="0">
              <a:solidFill>
                <a:schemeClr val="tx2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  <a:p>
            <a:pPr marL="571500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Large “flagship projects”</a:t>
            </a:r>
          </a:p>
          <a:p>
            <a:pPr marL="1314450" lvl="1" indent="-571500" algn="l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tx2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Opportunity for countries and industry to work together on strategic priorities creating a major impact on European economy</a:t>
            </a:r>
            <a:endParaRPr lang="en-GB" sz="4400" dirty="0">
              <a:solidFill>
                <a:schemeClr val="tx2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328" y="17240"/>
            <a:ext cx="9289032" cy="24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4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016" y="8226152"/>
            <a:ext cx="2133396" cy="19350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3"/>
          <a:stretch/>
        </p:blipFill>
        <p:spPr>
          <a:xfrm>
            <a:off x="0" y="-1"/>
            <a:ext cx="3479032" cy="2993963"/>
          </a:xfrm>
          <a:prstGeom prst="rect">
            <a:avLst/>
          </a:prstGeom>
        </p:spPr>
      </p:pic>
      <p:pic>
        <p:nvPicPr>
          <p:cNvPr id="20" name="Picture 3" descr="K:\COMMON\Calls 2012\Projects\NOTTS\leaflets\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11755" r="16043" b="9125"/>
          <a:stretch/>
        </p:blipFill>
        <p:spPr bwMode="auto">
          <a:xfrm>
            <a:off x="9172101" y="10242376"/>
            <a:ext cx="1867771" cy="1867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3">
            <a:extLst>
              <a:ext uri="{FF2B5EF4-FFF2-40B4-BE49-F238E27FC236}">
                <a16:creationId xmlns="" xmlns:a16="http://schemas.microsoft.com/office/drawing/2014/main" id="{652DBC00-ED5E-4856-8615-3C4B33AF5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52" y="6259250"/>
            <a:ext cx="5739230" cy="31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 : coins arrondis 24">
            <a:extLst>
              <a:ext uri="{FF2B5EF4-FFF2-40B4-BE49-F238E27FC236}">
                <a16:creationId xmlns="" xmlns:a16="http://schemas.microsoft.com/office/drawing/2014/main" id="{2C42587B-4E56-4A06-A073-8033DD440832}"/>
              </a:ext>
            </a:extLst>
          </p:cNvPr>
          <p:cNvSpPr/>
          <p:nvPr/>
        </p:nvSpPr>
        <p:spPr>
          <a:xfrm>
            <a:off x="294697" y="10104121"/>
            <a:ext cx="10961199" cy="33786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="" xmlns:a16="http://schemas.microsoft.com/office/drawing/2014/main" id="{2BA0CFFF-04BA-455A-AFA9-14ED0B34769C}"/>
              </a:ext>
            </a:extLst>
          </p:cNvPr>
          <p:cNvSpPr/>
          <p:nvPr/>
        </p:nvSpPr>
        <p:spPr>
          <a:xfrm>
            <a:off x="160877" y="2687298"/>
            <a:ext cx="9582851" cy="32593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="" xmlns:a16="http://schemas.microsoft.com/office/drawing/2014/main" id="{BFCE0F97-F117-4BF3-9741-D70E0135B694}"/>
              </a:ext>
            </a:extLst>
          </p:cNvPr>
          <p:cNvSpPr/>
          <p:nvPr/>
        </p:nvSpPr>
        <p:spPr>
          <a:xfrm>
            <a:off x="8426750" y="2685590"/>
            <a:ext cx="2622023" cy="18187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294698" y="3794205"/>
            <a:ext cx="9632024" cy="191004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>
              <a:spcAft>
                <a:spcPts val="714"/>
              </a:spcAft>
            </a:pPr>
            <a:r>
              <a:rPr lang="en-US" sz="4000" b="1" dirty="0">
                <a:solidFill>
                  <a:schemeClr val="tx2"/>
                </a:solidFill>
                <a:latin typeface="+mn-lt"/>
                <a:ea typeface="Times New Roman"/>
                <a:cs typeface="Calibri"/>
              </a:rPr>
              <a:t>HIPERMED</a:t>
            </a:r>
            <a:endParaRPr lang="en-US" sz="3200" b="1" dirty="0">
              <a:solidFill>
                <a:schemeClr val="tx2"/>
              </a:solidFill>
              <a:latin typeface="+mn-lt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High-Performance Telemedicine Platform</a:t>
            </a:r>
            <a:r>
              <a:rPr lang="en-US" sz="3200" i="1" dirty="0">
                <a:latin typeface="+mn-lt"/>
                <a:ea typeface="Times New Roman"/>
                <a:cs typeface="Calibri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tx2"/>
                </a:solidFill>
                <a:latin typeface="+mn-lt"/>
                <a:ea typeface="Times New Roman"/>
                <a:cs typeface="Calibri"/>
              </a:rPr>
              <a:t>Cost-effective healthcare even in remote areas</a:t>
            </a:r>
            <a:endParaRPr lang="en-GB" sz="3200" b="1" dirty="0">
              <a:solidFill>
                <a:schemeClr val="tx2"/>
              </a:solidFill>
              <a:latin typeface="+mn-lt"/>
              <a:ea typeface="Times New Roman"/>
              <a:cs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296" y="154253"/>
            <a:ext cx="2483040" cy="295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5C827C7-B95D-4AA2-B2C9-0F9745E3E405}"/>
              </a:ext>
            </a:extLst>
          </p:cNvPr>
          <p:cNvSpPr/>
          <p:nvPr/>
        </p:nvSpPr>
        <p:spPr>
          <a:xfrm>
            <a:off x="11975976" y="4510052"/>
            <a:ext cx="11842411" cy="2521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714"/>
              </a:spcAft>
            </a:pPr>
            <a:r>
              <a:rPr lang="en-US" sz="4400" b="1" dirty="0">
                <a:solidFill>
                  <a:schemeClr val="tx2"/>
                </a:solidFill>
                <a:latin typeface="+mn-lt"/>
                <a:ea typeface="Times New Roman"/>
                <a:cs typeface="Calibri"/>
              </a:rPr>
              <a:t>HFCC/</a:t>
            </a:r>
            <a:r>
              <a:rPr lang="en-US" sz="4400" b="1" dirty="0" err="1">
                <a:solidFill>
                  <a:schemeClr val="tx2"/>
                </a:solidFill>
                <a:latin typeface="+mn-lt"/>
                <a:ea typeface="Times New Roman"/>
                <a:cs typeface="Calibri"/>
              </a:rPr>
              <a:t>G.fa</a:t>
            </a:r>
            <a:r>
              <a:rPr lang="en-US" sz="4000" b="1" dirty="0" err="1">
                <a:solidFill>
                  <a:schemeClr val="tx2"/>
                </a:solidFill>
                <a:latin typeface="+mn-lt"/>
                <a:ea typeface="Times New Roman"/>
                <a:cs typeface="Calibri"/>
              </a:rPr>
              <a:t>st</a:t>
            </a:r>
            <a:endParaRPr lang="en-US" sz="4000" b="1" dirty="0">
              <a:solidFill>
                <a:schemeClr val="tx2"/>
              </a:solidFill>
              <a:latin typeface="+mn-lt"/>
              <a:ea typeface="Times New Roman"/>
              <a:cs typeface="Calibri"/>
            </a:endParaRPr>
          </a:p>
          <a:p>
            <a:pPr algn="r">
              <a:spcAft>
                <a:spcPts val="0"/>
              </a:spcAft>
            </a:pPr>
            <a:r>
              <a:rPr lang="en-US" sz="3600" i="1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Hybrid Fiber-Copper connectivity using </a:t>
            </a:r>
            <a:r>
              <a:rPr lang="en-US" sz="3600" i="1" dirty="0" err="1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G.fast</a:t>
            </a:r>
            <a:endParaRPr lang="en-US" sz="3600" i="1" dirty="0">
              <a:latin typeface="+mn-lt"/>
              <a:ea typeface="Times New Roman"/>
              <a:cs typeface="Calibri"/>
            </a:endParaRPr>
          </a:p>
          <a:p>
            <a:pPr algn="r">
              <a:spcAft>
                <a:spcPts val="0"/>
              </a:spcAft>
            </a:pPr>
            <a:r>
              <a:rPr lang="en-US" sz="3600" b="1" dirty="0">
                <a:latin typeface="+mn-lt"/>
                <a:ea typeface="Times New Roman"/>
                <a:cs typeface="Calibri"/>
              </a:rPr>
              <a:t>Brings broadband to the home with existing copper cables</a:t>
            </a:r>
          </a:p>
          <a:p>
            <a:pPr algn="r">
              <a:spcAft>
                <a:spcPts val="0"/>
              </a:spcAft>
            </a:pPr>
            <a:r>
              <a:rPr lang="en-US" sz="3600" b="1" dirty="0">
                <a:solidFill>
                  <a:schemeClr val="tx2"/>
                </a:solidFill>
                <a:latin typeface="+mn-lt"/>
                <a:ea typeface="Times New Roman"/>
                <a:cs typeface="Calibri"/>
              </a:rPr>
              <a:t>More than </a:t>
            </a:r>
            <a:r>
              <a:rPr lang="en-US" sz="3600" b="1" dirty="0" smtClean="0">
                <a:solidFill>
                  <a:schemeClr val="tx2"/>
                </a:solidFill>
                <a:latin typeface="+mn-lt"/>
                <a:ea typeface="Times New Roman"/>
                <a:cs typeface="Calibri"/>
              </a:rPr>
              <a:t>10 </a:t>
            </a:r>
            <a:r>
              <a:rPr lang="en-US" sz="3600" b="1" dirty="0">
                <a:solidFill>
                  <a:schemeClr val="tx2"/>
                </a:solidFill>
                <a:latin typeface="+mn-lt"/>
                <a:ea typeface="Times New Roman"/>
                <a:cs typeface="Calibri"/>
              </a:rPr>
              <a:t>million premises connected by end of 2020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010DA19-2830-45F0-BE5D-32F84F755CDB}"/>
              </a:ext>
            </a:extLst>
          </p:cNvPr>
          <p:cNvSpPr/>
          <p:nvPr/>
        </p:nvSpPr>
        <p:spPr>
          <a:xfrm>
            <a:off x="482209" y="10991730"/>
            <a:ext cx="10989711" cy="2521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14"/>
              </a:spcAft>
            </a:pPr>
            <a:r>
              <a:rPr lang="en-US" sz="4400" b="1" dirty="0">
                <a:solidFill>
                  <a:schemeClr val="tx2"/>
                </a:solidFill>
                <a:latin typeface="+mn-lt"/>
                <a:ea typeface="Times New Roman"/>
                <a:cs typeface="Calibri"/>
              </a:rPr>
              <a:t>NOTTS</a:t>
            </a:r>
          </a:p>
          <a:p>
            <a:pPr>
              <a:spcAft>
                <a:spcPts val="0"/>
              </a:spcAft>
            </a:pPr>
            <a:r>
              <a:rPr lang="en-GB" sz="3600" i="1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Next generation OTT multimedia Services</a:t>
            </a:r>
          </a:p>
          <a:p>
            <a:pPr>
              <a:spcAft>
                <a:spcPts val="0"/>
              </a:spcAft>
            </a:pPr>
            <a:r>
              <a:rPr lang="en-US" sz="3600" b="1" dirty="0">
                <a:solidFill>
                  <a:schemeClr val="tx2"/>
                </a:solidFill>
                <a:latin typeface="+mn-lt"/>
                <a:ea typeface="Times New Roman"/>
                <a:cs typeface="Calibri"/>
              </a:rPr>
              <a:t>Guarantees the video content delivery from the customer’s perspective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9E01F1B7-D8DF-4172-AACA-B88C210F0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279" y="3257600"/>
            <a:ext cx="3204010" cy="207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762844E9-E08E-48D3-8816-2F6F79CA2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110" y="3868431"/>
            <a:ext cx="2685446" cy="114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="" xmlns:a16="http://schemas.microsoft.com/office/drawing/2014/main" id="{D589BD00-B993-42F6-A24F-F76EAA4A6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6"/>
          <a:stretch/>
        </p:blipFill>
        <p:spPr bwMode="auto">
          <a:xfrm>
            <a:off x="6099439" y="3012995"/>
            <a:ext cx="1910626" cy="145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0F0F61E4-6F9C-4C15-BB78-85A6E264C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9"/>
          <a:stretch/>
        </p:blipFill>
        <p:spPr bwMode="auto">
          <a:xfrm>
            <a:off x="3384483" y="2865888"/>
            <a:ext cx="2451226" cy="154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 : coins arrondis 23">
            <a:extLst>
              <a:ext uri="{FF2B5EF4-FFF2-40B4-BE49-F238E27FC236}">
                <a16:creationId xmlns="" xmlns:a16="http://schemas.microsoft.com/office/drawing/2014/main" id="{550CAF23-D118-4AAF-81E6-7D11C601BF06}"/>
              </a:ext>
            </a:extLst>
          </p:cNvPr>
          <p:cNvSpPr/>
          <p:nvPr/>
        </p:nvSpPr>
        <p:spPr>
          <a:xfrm>
            <a:off x="12120662" y="3257600"/>
            <a:ext cx="11842411" cy="39604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3B59114-FDBE-47D8-914D-D197D9F4A04B}"/>
              </a:ext>
            </a:extLst>
          </p:cNvPr>
          <p:cNvSpPr/>
          <p:nvPr/>
        </p:nvSpPr>
        <p:spPr>
          <a:xfrm>
            <a:off x="8665595" y="2900566"/>
            <a:ext cx="21178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SME-led</a:t>
            </a:r>
          </a:p>
          <a:p>
            <a:pPr algn="ctr"/>
            <a:r>
              <a:rPr lang="en-GB" sz="4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project</a:t>
            </a:r>
            <a:endParaRPr lang="en-GB" sz="44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9" name="Picture 2" descr="C:\Users\lvh\AppData\Local\Microsoft\Windows\INetCache\Content.Word\eia_logo_final_2017-18.jp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13550" r="4620" b="24423"/>
          <a:stretch/>
        </p:blipFill>
        <p:spPr bwMode="auto">
          <a:xfrm>
            <a:off x="2398912" y="10242376"/>
            <a:ext cx="2952328" cy="155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0" r="14475"/>
          <a:stretch/>
        </p:blipFill>
        <p:spPr>
          <a:xfrm>
            <a:off x="8010065" y="6353944"/>
            <a:ext cx="4181935" cy="3136225"/>
          </a:xfrm>
          <a:prstGeom prst="rect">
            <a:avLst/>
          </a:prstGeom>
        </p:spPr>
      </p:pic>
      <p:sp>
        <p:nvSpPr>
          <p:cNvPr id="22" name="Ellipse 33">
            <a:extLst>
              <a:ext uri="{FF2B5EF4-FFF2-40B4-BE49-F238E27FC236}">
                <a16:creationId xmlns="" xmlns:a16="http://schemas.microsoft.com/office/drawing/2014/main" id="{BFCE0F97-F117-4BF3-9741-D70E0135B694}"/>
              </a:ext>
            </a:extLst>
          </p:cNvPr>
          <p:cNvSpPr/>
          <p:nvPr/>
        </p:nvSpPr>
        <p:spPr>
          <a:xfrm>
            <a:off x="11255895" y="3408881"/>
            <a:ext cx="2622023" cy="18187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3B59114-FDBE-47D8-914D-D197D9F4A04B}"/>
              </a:ext>
            </a:extLst>
          </p:cNvPr>
          <p:cNvSpPr/>
          <p:nvPr/>
        </p:nvSpPr>
        <p:spPr>
          <a:xfrm>
            <a:off x="11434252" y="3545632"/>
            <a:ext cx="21932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Digital</a:t>
            </a:r>
          </a:p>
          <a:p>
            <a:pPr algn="ctr"/>
            <a:r>
              <a:rPr lang="en-GB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Society</a:t>
            </a:r>
          </a:p>
        </p:txBody>
      </p:sp>
      <p:sp>
        <p:nvSpPr>
          <p:cNvPr id="28" name="Ellipse 33">
            <a:extLst>
              <a:ext uri="{FF2B5EF4-FFF2-40B4-BE49-F238E27FC236}">
                <a16:creationId xmlns="" xmlns:a16="http://schemas.microsoft.com/office/drawing/2014/main" id="{BFCE0F97-F117-4BF3-9741-D70E0135B694}"/>
              </a:ext>
            </a:extLst>
          </p:cNvPr>
          <p:cNvSpPr/>
          <p:nvPr/>
        </p:nvSpPr>
        <p:spPr>
          <a:xfrm>
            <a:off x="5279232" y="9522296"/>
            <a:ext cx="3676845" cy="18187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B3B59114-FDBE-47D8-914D-D197D9F4A04B}"/>
              </a:ext>
            </a:extLst>
          </p:cNvPr>
          <p:cNvSpPr/>
          <p:nvPr/>
        </p:nvSpPr>
        <p:spPr>
          <a:xfrm>
            <a:off x="5414606" y="9612900"/>
            <a:ext cx="33842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Customer</a:t>
            </a:r>
          </a:p>
          <a:p>
            <a:pPr algn="ctr"/>
            <a:r>
              <a:rPr lang="en-GB" sz="44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Satisfaction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="" xmlns:a16="http://schemas.microsoft.com/office/drawing/2014/main" id="{93C188EE-FA41-4320-8558-957B8D2FA0E7}"/>
              </a:ext>
            </a:extLst>
          </p:cNvPr>
          <p:cNvSpPr>
            <a:spLocks/>
          </p:cNvSpPr>
          <p:nvPr/>
        </p:nvSpPr>
        <p:spPr bwMode="auto">
          <a:xfrm>
            <a:off x="3849573" y="592248"/>
            <a:ext cx="17199411" cy="13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80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CELTIC impact on competitiveness rewarded by 4 EUREKA Innovation Awards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32" name="Rectangle : coins arrondis 23">
            <a:extLst>
              <a:ext uri="{FF2B5EF4-FFF2-40B4-BE49-F238E27FC236}">
                <a16:creationId xmlns="" xmlns:a16="http://schemas.microsoft.com/office/drawing/2014/main" id="{550CAF23-D118-4AAF-81E6-7D11C601BF06}"/>
              </a:ext>
            </a:extLst>
          </p:cNvPr>
          <p:cNvSpPr/>
          <p:nvPr/>
        </p:nvSpPr>
        <p:spPr>
          <a:xfrm>
            <a:off x="12120663" y="8147232"/>
            <a:ext cx="11842411" cy="42553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3">
            <a:extLst>
              <a:ext uri="{FF2B5EF4-FFF2-40B4-BE49-F238E27FC236}">
                <a16:creationId xmlns="" xmlns:a16="http://schemas.microsoft.com/office/drawing/2014/main" id="{BFCE0F97-F117-4BF3-9741-D70E0135B694}"/>
              </a:ext>
            </a:extLst>
          </p:cNvPr>
          <p:cNvSpPr/>
          <p:nvPr/>
        </p:nvSpPr>
        <p:spPr>
          <a:xfrm>
            <a:off x="21120992" y="7415468"/>
            <a:ext cx="3024336" cy="22508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/>
          <p:cNvSpPr txBox="1"/>
          <p:nvPr/>
        </p:nvSpPr>
        <p:spPr>
          <a:xfrm>
            <a:off x="13446303" y="10432266"/>
            <a:ext cx="10266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3600" i="1" dirty="0" smtClean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Innovative </a:t>
            </a:r>
            <a:r>
              <a:rPr lang="en-GB" sz="3600" i="1" dirty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software-defined network (SDN) </a:t>
            </a:r>
            <a:r>
              <a:rPr lang="en-GB" sz="3600" i="1" dirty="0" smtClean="0">
                <a:solidFill>
                  <a:srgbClr val="FF0000"/>
                </a:solidFill>
                <a:latin typeface="+mn-lt"/>
                <a:ea typeface="Times New Roman"/>
                <a:cs typeface="Calibri"/>
              </a:rPr>
              <a:t>concept</a:t>
            </a:r>
            <a:endParaRPr lang="en-GB" sz="3600" b="1" dirty="0">
              <a:solidFill>
                <a:schemeClr val="tx2"/>
              </a:solidFill>
              <a:latin typeface="+mn-lt"/>
              <a:ea typeface="Times New Roman"/>
              <a:cs typeface="Calibri"/>
            </a:endParaRPr>
          </a:p>
          <a:p>
            <a:pPr algn="r">
              <a:spcAft>
                <a:spcPts val="0"/>
              </a:spcAft>
            </a:pPr>
            <a:r>
              <a:rPr lang="en-GB" sz="3600" b="1" dirty="0" smtClean="0">
                <a:solidFill>
                  <a:schemeClr val="tx2"/>
                </a:solidFill>
                <a:latin typeface="+mn-lt"/>
                <a:ea typeface="Times New Roman"/>
                <a:cs typeface="Calibri"/>
              </a:rPr>
              <a:t>in </a:t>
            </a:r>
            <a:r>
              <a:rPr lang="en-GB" sz="3600" b="1" dirty="0">
                <a:solidFill>
                  <a:schemeClr val="tx2"/>
                </a:solidFill>
                <a:latin typeface="+mn-lt"/>
                <a:ea typeface="Times New Roman"/>
                <a:cs typeface="Calibri"/>
              </a:rPr>
              <a:t>generalized mobile network architectures, which has contributed to the development of 5G </a:t>
            </a:r>
            <a:r>
              <a:rPr lang="en-GB" sz="3600" b="1" dirty="0" smtClean="0">
                <a:solidFill>
                  <a:schemeClr val="tx2"/>
                </a:solidFill>
                <a:latin typeface="+mn-lt"/>
                <a:ea typeface="Times New Roman"/>
                <a:cs typeface="Calibri"/>
              </a:rPr>
              <a:t>networks</a:t>
            </a:r>
            <a:endParaRPr lang="en-GB" sz="3600" b="1" dirty="0">
              <a:solidFill>
                <a:schemeClr val="tx2"/>
              </a:solidFill>
              <a:latin typeface="+mn-lt"/>
              <a:ea typeface="Times New Roman"/>
              <a:cs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B3B59114-FDBE-47D8-914D-D197D9F4A04B}"/>
              </a:ext>
            </a:extLst>
          </p:cNvPr>
          <p:cNvSpPr/>
          <p:nvPr/>
        </p:nvSpPr>
        <p:spPr>
          <a:xfrm>
            <a:off x="21369573" y="7571690"/>
            <a:ext cx="257955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Network</a:t>
            </a:r>
          </a:p>
          <a:p>
            <a:pPr algn="ctr"/>
            <a:r>
              <a:rPr lang="de-DE" sz="40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Automati</a:t>
            </a:r>
            <a:r>
              <a:rPr lang="de-DE" sz="4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de-DE" sz="40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sation</a:t>
            </a:r>
            <a:endParaRPr lang="en-GB" sz="40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36386" y="8802216"/>
            <a:ext cx="62125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1F497D"/>
                </a:solidFill>
                <a:latin typeface="Calibri"/>
                <a:ea typeface="Times New Roman"/>
                <a:cs typeface="Calibri"/>
              </a:rPr>
              <a:t>EUREKA </a:t>
            </a:r>
          </a:p>
          <a:p>
            <a:pPr algn="ctr"/>
            <a:r>
              <a:rPr lang="en-GB" sz="3600" b="1" dirty="0" smtClean="0">
                <a:solidFill>
                  <a:srgbClr val="1F497D"/>
                </a:solidFill>
                <a:latin typeface="Calibri"/>
                <a:ea typeface="Times New Roman"/>
                <a:cs typeface="Calibri"/>
              </a:rPr>
              <a:t>Global </a:t>
            </a:r>
            <a:r>
              <a:rPr lang="en-GB" sz="3600" b="1" dirty="0">
                <a:solidFill>
                  <a:srgbClr val="1F497D"/>
                </a:solidFill>
                <a:latin typeface="Calibri"/>
                <a:ea typeface="Times New Roman"/>
                <a:cs typeface="Calibri"/>
              </a:rPr>
              <a:t>Project of the Year 2019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6668137" y="8120643"/>
            <a:ext cx="2549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chemeClr val="tx2"/>
                </a:solidFill>
                <a:latin typeface="+mn-lt"/>
                <a:ea typeface="Times New Roman"/>
                <a:cs typeface="Calibri"/>
              </a:rPr>
              <a:t>SIGMONA</a:t>
            </a:r>
            <a:endParaRPr lang="en-GB" sz="4400" b="1" dirty="0">
              <a:solidFill>
                <a:schemeClr val="tx2"/>
              </a:solidFill>
              <a:latin typeface="+mn-lt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05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/>
          </p:cNvSpPr>
          <p:nvPr/>
        </p:nvSpPr>
        <p:spPr bwMode="auto">
          <a:xfrm>
            <a:off x="5256544" y="732408"/>
            <a:ext cx="18456736" cy="13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Industry Vision Statement: the CELTIC-NEXT White Paper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20767" r="-1031" b="18415"/>
          <a:stretch/>
        </p:blipFill>
        <p:spPr>
          <a:xfrm>
            <a:off x="22648" y="1"/>
            <a:ext cx="5112568" cy="3109352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318792" y="3401616"/>
            <a:ext cx="12529398" cy="4680520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CELTIC-NEXT </a:t>
            </a:r>
            <a:r>
              <a:rPr lang="en-GB" sz="4400" dirty="0">
                <a:solidFill>
                  <a:srgbClr val="0070C0"/>
                </a:solidFill>
              </a:rPr>
              <a:t>W</a:t>
            </a:r>
            <a:r>
              <a:rPr lang="en-GB" sz="4400" dirty="0" smtClean="0">
                <a:solidFill>
                  <a:srgbClr val="0070C0"/>
                </a:solidFill>
              </a:rPr>
              <a:t>eb Page:</a:t>
            </a:r>
          </a:p>
          <a:p>
            <a:pPr marL="800100" indent="0">
              <a:buNone/>
            </a:pPr>
            <a:r>
              <a:rPr lang="en-GB" sz="4400" dirty="0" smtClean="0">
                <a:solidFill>
                  <a:srgbClr val="0070C0"/>
                </a:solidFill>
                <a:hlinkClick r:id="rId4"/>
              </a:rPr>
              <a:t>https</a:t>
            </a:r>
            <a:r>
              <a:rPr lang="en-GB" sz="4400" dirty="0">
                <a:solidFill>
                  <a:srgbClr val="0070C0"/>
                </a:solidFill>
                <a:hlinkClick r:id="rId4"/>
              </a:rPr>
              <a:t>://</a:t>
            </a:r>
            <a:r>
              <a:rPr lang="en-GB" sz="4400" dirty="0" smtClean="0">
                <a:solidFill>
                  <a:srgbClr val="0070C0"/>
                </a:solidFill>
                <a:hlinkClick r:id="rId4"/>
              </a:rPr>
              <a:t>www.celticnext.eu</a:t>
            </a:r>
            <a:r>
              <a:rPr lang="en-GB" sz="4400" dirty="0" smtClean="0">
                <a:solidFill>
                  <a:srgbClr val="0070C0"/>
                </a:solidFill>
              </a:rPr>
              <a:t>  </a:t>
            </a:r>
          </a:p>
          <a:p>
            <a:r>
              <a:rPr lang="en-GB" sz="4400" dirty="0" smtClean="0">
                <a:solidFill>
                  <a:srgbClr val="0070C0"/>
                </a:solidFill>
              </a:rPr>
              <a:t>CELTIC-NEXT </a:t>
            </a:r>
            <a:r>
              <a:rPr lang="en-GB" sz="4400" dirty="0">
                <a:solidFill>
                  <a:srgbClr val="0070C0"/>
                </a:solidFill>
              </a:rPr>
              <a:t>White Paper: </a:t>
            </a:r>
            <a:r>
              <a:rPr lang="en-GB" sz="4400" dirty="0">
                <a:solidFill>
                  <a:srgbClr val="0070C0"/>
                </a:solidFill>
                <a:hlinkClick r:id="rId5"/>
              </a:rPr>
              <a:t>https://www.celticnext.eu/celtic-next</a:t>
            </a:r>
            <a:r>
              <a:rPr lang="en-GB" sz="4400" dirty="0" smtClean="0">
                <a:solidFill>
                  <a:srgbClr val="0070C0"/>
                </a:solidFill>
                <a:hlinkClick r:id="rId5"/>
              </a:rPr>
              <a:t>/</a:t>
            </a:r>
            <a:r>
              <a:rPr lang="en-GB" sz="4400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8DAE0B03-03B4-49FA-9307-87B25E11D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00326" y="2731166"/>
            <a:ext cx="7236444" cy="102714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46785" y="6858000"/>
            <a:ext cx="13105455" cy="5500485"/>
            <a:chOff x="1246785" y="7766228"/>
            <a:chExt cx="13105455" cy="5500485"/>
          </a:xfrm>
        </p:grpSpPr>
        <p:sp>
          <p:nvSpPr>
            <p:cNvPr id="3" name="TextBox 2"/>
            <p:cNvSpPr txBox="1"/>
            <p:nvPr/>
          </p:nvSpPr>
          <p:spPr>
            <a:xfrm>
              <a:off x="1849430" y="7766228"/>
              <a:ext cx="767069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600" dirty="0" smtClean="0">
                  <a:solidFill>
                    <a:srgbClr val="0070C0"/>
                  </a:solidFill>
                </a:rPr>
                <a:t>16 years of success</a:t>
              </a:r>
              <a:endParaRPr lang="en-GB" sz="6600" dirty="0">
                <a:solidFill>
                  <a:srgbClr val="0070C0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169" y="9298197"/>
              <a:ext cx="6244576" cy="3968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5776" y="8298160"/>
              <a:ext cx="4176464" cy="3718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785" y="11210477"/>
              <a:ext cx="4968552" cy="1213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98712" y="12402616"/>
            <a:ext cx="5116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www.celticnext.eu</a:t>
            </a:r>
            <a:r>
              <a:rPr lang="en-GB" sz="1600" dirty="0" smtClean="0"/>
              <a:t> 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7813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/>
          </p:cNvSpPr>
          <p:nvPr/>
        </p:nvSpPr>
        <p:spPr bwMode="auto">
          <a:xfrm>
            <a:off x="5256544" y="732408"/>
            <a:ext cx="17736656" cy="13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Updated Technology Roadmap: </a:t>
            </a:r>
            <a:r>
              <a:rPr lang="en-GB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CELTIC-NEXT </a:t>
            </a: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Scope &amp; Research Areas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20767" r="-1031" b="18415"/>
          <a:stretch/>
        </p:blipFill>
        <p:spPr>
          <a:xfrm>
            <a:off x="22648" y="1"/>
            <a:ext cx="5112568" cy="3109352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D0283FD7-10BF-4EFD-85F6-02A55822D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792" y="3617640"/>
            <a:ext cx="10081120" cy="259228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0070C0"/>
                </a:solidFill>
              </a:rPr>
              <a:t>CELTIC-NEXT Scope &amp; Research Areas:</a:t>
            </a:r>
          </a:p>
          <a:p>
            <a:pPr marL="0" indent="0">
              <a:buNone/>
            </a:pPr>
            <a:r>
              <a:rPr lang="en-GB" sz="4400" dirty="0">
                <a:solidFill>
                  <a:srgbClr val="0070C0"/>
                </a:solidFill>
                <a:hlinkClick r:id="rId4"/>
              </a:rPr>
              <a:t>https://</a:t>
            </a:r>
            <a:r>
              <a:rPr lang="en-GB" sz="4400" dirty="0" smtClean="0">
                <a:solidFill>
                  <a:srgbClr val="0070C0"/>
                </a:solidFill>
                <a:hlinkClick r:id="rId4"/>
              </a:rPr>
              <a:t>www.celticnext.eu/celtic-next-scope-and-research</a:t>
            </a:r>
            <a:r>
              <a:rPr lang="en-GB" sz="4400" dirty="0">
                <a:solidFill>
                  <a:srgbClr val="0070C0"/>
                </a:solidFill>
                <a:hlinkClick r:id="rId4"/>
              </a:rPr>
              <a:t>/</a:t>
            </a:r>
            <a:endParaRPr lang="en-GB" sz="4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4400" dirty="0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DDAB8A5-3815-4287-B369-3EB338A58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2960" y="2923495"/>
            <a:ext cx="3214538" cy="4510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5520" y="2851487"/>
            <a:ext cx="12313368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SERVICES </a:t>
            </a:r>
            <a:r>
              <a:rPr lang="en-GB" sz="2800" b="1" u="sng" dirty="0"/>
              <a:t>AND APPLICATIONS</a:t>
            </a:r>
          </a:p>
          <a:p>
            <a:r>
              <a:rPr lang="en-GB" sz="2800" b="1" dirty="0"/>
              <a:t>B1	Voice Services</a:t>
            </a:r>
          </a:p>
          <a:p>
            <a:r>
              <a:rPr lang="en-GB" sz="2800" b="1" dirty="0"/>
              <a:t>B2	Data Services</a:t>
            </a:r>
          </a:p>
          <a:p>
            <a:r>
              <a:rPr lang="en-GB" sz="2800" b="1" dirty="0"/>
              <a:t>B3	Multimedia and content Services </a:t>
            </a:r>
          </a:p>
          <a:p>
            <a:r>
              <a:rPr lang="en-GB" sz="2800" b="1" dirty="0"/>
              <a:t>B4	Audio/ Video Services (incl. image processing)</a:t>
            </a:r>
          </a:p>
          <a:p>
            <a:r>
              <a:rPr lang="en-GB" sz="2800" b="1" dirty="0"/>
              <a:t>B5	Mobile Services</a:t>
            </a:r>
          </a:p>
          <a:p>
            <a:r>
              <a:rPr lang="en-GB" sz="2800" b="1" dirty="0"/>
              <a:t>B6	Cloud Services</a:t>
            </a:r>
          </a:p>
          <a:p>
            <a:r>
              <a:rPr lang="en-GB" sz="2800" b="1" dirty="0"/>
              <a:t>B7	Security, Privacy related services</a:t>
            </a:r>
          </a:p>
          <a:p>
            <a:r>
              <a:rPr lang="en-GB" sz="2800" b="1" dirty="0"/>
              <a:t>B8	IoT related services</a:t>
            </a:r>
          </a:p>
          <a:p>
            <a:r>
              <a:rPr lang="en-GB" sz="2800" b="1" dirty="0"/>
              <a:t>B9	Teleworking </a:t>
            </a:r>
          </a:p>
          <a:p>
            <a:r>
              <a:rPr lang="en-GB" sz="2800" b="1" dirty="0"/>
              <a:t>B10	Smart City related services and applications</a:t>
            </a:r>
          </a:p>
          <a:p>
            <a:r>
              <a:rPr lang="en-GB" sz="2800" b="1" dirty="0"/>
              <a:t>B11	Smart home related services and applications</a:t>
            </a:r>
          </a:p>
          <a:p>
            <a:r>
              <a:rPr lang="en-GB" sz="2800" b="1" dirty="0"/>
              <a:t>B12	Smart enterprise / transport related services and applications</a:t>
            </a:r>
          </a:p>
          <a:p>
            <a:r>
              <a:rPr lang="en-GB" sz="2800" b="1" dirty="0"/>
              <a:t>B13	Smart traffic / car related services and applications</a:t>
            </a:r>
          </a:p>
          <a:p>
            <a:r>
              <a:rPr lang="en-GB" sz="2800" b="1" dirty="0"/>
              <a:t>B14	eHealth related services and applications</a:t>
            </a:r>
          </a:p>
          <a:p>
            <a:r>
              <a:rPr lang="en-GB" sz="2800" b="1" dirty="0"/>
              <a:t>B15	</a:t>
            </a:r>
            <a:r>
              <a:rPr lang="en-GB" sz="2800" b="1" dirty="0" err="1" smtClean="0"/>
              <a:t>eGovernment</a:t>
            </a:r>
            <a:r>
              <a:rPr lang="en-GB" sz="2800" b="1" dirty="0" smtClean="0"/>
              <a:t> </a:t>
            </a:r>
            <a:r>
              <a:rPr lang="en-GB" sz="2800" b="1" dirty="0"/>
              <a:t>related services and applications</a:t>
            </a:r>
          </a:p>
          <a:p>
            <a:r>
              <a:rPr lang="en-GB" sz="2800" b="1" dirty="0"/>
              <a:t>B16	eLearning / digital school related services and applications</a:t>
            </a:r>
          </a:p>
          <a:p>
            <a:r>
              <a:rPr lang="en-GB" sz="2800" b="1" dirty="0"/>
              <a:t>B17	Entertainment services and applications</a:t>
            </a:r>
          </a:p>
          <a:p>
            <a:r>
              <a:rPr lang="en-GB" sz="2800" b="1" dirty="0"/>
              <a:t>B18	Gaming services and applications</a:t>
            </a:r>
          </a:p>
          <a:p>
            <a:r>
              <a:rPr lang="en-GB" sz="2800" b="1" dirty="0"/>
              <a:t>B19	Location related services (incl. navigation)</a:t>
            </a:r>
          </a:p>
          <a:p>
            <a:r>
              <a:rPr lang="en-GB" sz="2800" b="1" dirty="0"/>
              <a:t>B20	Business related services and applications (incl. </a:t>
            </a:r>
            <a:r>
              <a:rPr lang="en-GB" sz="2800" b="1" dirty="0" err="1"/>
              <a:t>ePayment</a:t>
            </a:r>
            <a:r>
              <a:rPr lang="en-GB" sz="2800" b="1" dirty="0"/>
              <a:t>)</a:t>
            </a:r>
          </a:p>
          <a:p>
            <a:r>
              <a:rPr lang="en-GB" sz="2800" b="1" dirty="0"/>
              <a:t>B21	Societal Improvement</a:t>
            </a:r>
          </a:p>
          <a:p>
            <a:r>
              <a:rPr lang="en-GB" sz="2800" b="1" dirty="0"/>
              <a:t>B22	Disaster recovery, safety</a:t>
            </a:r>
          </a:p>
          <a:p>
            <a:r>
              <a:rPr lang="en-GB" sz="2800" b="1" dirty="0"/>
              <a:t>B23	Future end-to-end services</a:t>
            </a:r>
          </a:p>
          <a:p>
            <a:r>
              <a:rPr lang="en-GB" sz="2800" b="1" dirty="0"/>
              <a:t>B24	Quality related aspects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720" y="6785992"/>
            <a:ext cx="101531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lphaUcPeriod"/>
            </a:pPr>
            <a:r>
              <a:rPr lang="en-GB" sz="4400" b="1" dirty="0" smtClean="0"/>
              <a:t>NETWORKING</a:t>
            </a:r>
            <a:endParaRPr lang="en-GB" sz="4400" dirty="0"/>
          </a:p>
          <a:p>
            <a:pPr marL="914400" indent="-914400">
              <a:buFont typeface="+mj-lt"/>
              <a:buAutoNum type="alphaUcPeriod"/>
            </a:pPr>
            <a:r>
              <a:rPr lang="en-GB" sz="4400" b="1" dirty="0" smtClean="0"/>
              <a:t>SERVICES </a:t>
            </a:r>
            <a:r>
              <a:rPr lang="en-GB" sz="4400" b="1" dirty="0"/>
              <a:t>AND APPLICATIONS</a:t>
            </a:r>
            <a:endParaRPr lang="en-GB" sz="4400" dirty="0"/>
          </a:p>
          <a:p>
            <a:pPr marL="914400" indent="-914400">
              <a:buFont typeface="+mj-lt"/>
              <a:buAutoNum type="alphaUcPeriod"/>
            </a:pPr>
            <a:r>
              <a:rPr lang="en-GB" sz="4400" b="1" dirty="0" smtClean="0"/>
              <a:t>FUTURE </a:t>
            </a:r>
            <a:r>
              <a:rPr lang="en-GB" sz="4400" b="1" dirty="0"/>
              <a:t>SERVICE ENABLERS</a:t>
            </a:r>
            <a:endParaRPr lang="en-GB" sz="4400" dirty="0"/>
          </a:p>
          <a:p>
            <a:pPr marL="914400" indent="-914400">
              <a:buFont typeface="+mj-lt"/>
              <a:buAutoNum type="alphaUcPeriod"/>
            </a:pPr>
            <a:r>
              <a:rPr lang="en-GB" sz="4400" b="1" dirty="0" smtClean="0"/>
              <a:t>FUTURE </a:t>
            </a:r>
            <a:r>
              <a:rPr lang="en-GB" sz="4400" b="1" dirty="0"/>
              <a:t>INTERNET / CLOUDS</a:t>
            </a:r>
            <a:endParaRPr lang="en-GB" sz="4400" dirty="0"/>
          </a:p>
          <a:p>
            <a:pPr marL="914400" indent="-914400">
              <a:buFont typeface="+mj-lt"/>
              <a:buAutoNum type="alphaUcPeriod"/>
            </a:pPr>
            <a:r>
              <a:rPr lang="en-GB" sz="4400" b="1" dirty="0" smtClean="0"/>
              <a:t>FUTURE </a:t>
            </a:r>
            <a:r>
              <a:rPr lang="en-GB" sz="4400" b="1" dirty="0"/>
              <a:t>USAGE AREAS AND MULTI-DISCIPLINARY APPROACH</a:t>
            </a:r>
            <a:endParaRPr lang="en-GB" sz="4400" dirty="0"/>
          </a:p>
          <a:p>
            <a:pPr marL="914400" indent="-914400">
              <a:buFont typeface="+mj-lt"/>
              <a:buAutoNum type="alphaUcPeriod"/>
            </a:pPr>
            <a:endParaRPr lang="en-GB" sz="4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815736" y="2851487"/>
            <a:ext cx="1800200" cy="4669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815736" y="8283743"/>
            <a:ext cx="1800200" cy="5271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2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148"/>
            <a:ext cx="7261203" cy="3691112"/>
          </a:xfrm>
          <a:prstGeom prst="rect">
            <a:avLst/>
          </a:prstGeom>
        </p:spPr>
      </p:pic>
      <p:pic>
        <p:nvPicPr>
          <p:cNvPr id="39" name="Picture 24" descr="http://celticplus.eu/images/logos/CG-EUREKA/5066_rad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422" y="4192032"/>
            <a:ext cx="2728255" cy="9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Rectangle 11"/>
          <p:cNvSpPr>
            <a:spLocks/>
          </p:cNvSpPr>
          <p:nvPr/>
        </p:nvSpPr>
        <p:spPr bwMode="auto">
          <a:xfrm>
            <a:off x="5136816" y="738188"/>
            <a:ext cx="15264096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88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Organisation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6BF5F6CF-189C-4539-A23C-D2B598227607}"/>
              </a:ext>
            </a:extLst>
          </p:cNvPr>
          <p:cNvSpPr/>
          <p:nvPr/>
        </p:nvSpPr>
        <p:spPr>
          <a:xfrm>
            <a:off x="16809706" y="2249487"/>
            <a:ext cx="7504302" cy="1738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National Authorities</a:t>
            </a:r>
          </a:p>
          <a:p>
            <a:pPr algn="ctr"/>
            <a:r>
              <a:rPr lang="en-US" sz="3600" dirty="0" smtClean="0"/>
              <a:t>CELTIC </a:t>
            </a:r>
            <a:r>
              <a:rPr lang="en-US" sz="3600" dirty="0"/>
              <a:t>Authorities Committee (</a:t>
            </a:r>
            <a:r>
              <a:rPr lang="en-US" sz="3600" dirty="0" smtClean="0"/>
              <a:t>CELTAC)</a:t>
            </a:r>
            <a:endParaRPr lang="en-US" sz="4400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43D48DD7-7859-47C7-B959-DD514B1DDF86}"/>
              </a:ext>
            </a:extLst>
          </p:cNvPr>
          <p:cNvSpPr/>
          <p:nvPr/>
        </p:nvSpPr>
        <p:spPr>
          <a:xfrm>
            <a:off x="1966864" y="3791771"/>
            <a:ext cx="3636405" cy="1716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Industry</a:t>
            </a:r>
            <a:endParaRPr lang="en-US" sz="4400" dirty="0"/>
          </a:p>
          <a:p>
            <a:pPr algn="ctr"/>
            <a:r>
              <a:rPr lang="en-US" sz="3600" dirty="0" smtClean="0"/>
              <a:t>18 CELTIC-NEXT </a:t>
            </a:r>
            <a:r>
              <a:rPr lang="en-US" sz="3600" dirty="0"/>
              <a:t>Core Group (CG)</a:t>
            </a:r>
            <a:endParaRPr lang="en-US" sz="4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142728" y="9242833"/>
            <a:ext cx="2522700" cy="899396"/>
          </a:xfrm>
        </p:spPr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sp>
        <p:nvSpPr>
          <p:cNvPr id="8" name="Oval 7"/>
          <p:cNvSpPr/>
          <p:nvPr/>
        </p:nvSpPr>
        <p:spPr>
          <a:xfrm>
            <a:off x="5235147" y="2249488"/>
            <a:ext cx="14260512" cy="7046450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43484" y="8580701"/>
            <a:ext cx="15374697" cy="5046051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43484" y="6502191"/>
            <a:ext cx="15374697" cy="4151807"/>
            <a:chOff x="4743484" y="6268192"/>
            <a:chExt cx="15374697" cy="4151807"/>
          </a:xfrm>
        </p:grpSpPr>
        <p:sp>
          <p:nvSpPr>
            <p:cNvPr id="11" name="Rounded Rectangle 10"/>
            <p:cNvSpPr/>
            <p:nvPr/>
          </p:nvSpPr>
          <p:spPr>
            <a:xfrm>
              <a:off x="4743484" y="6268192"/>
              <a:ext cx="15374697" cy="4151807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09826" y="6393436"/>
              <a:ext cx="4946457" cy="1103756"/>
            </a:xfrm>
            <a:prstGeom prst="rect">
              <a:avLst/>
            </a:prstGeom>
            <a:solidFill>
              <a:srgbClr val="D0DFFC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Chairperson: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Valérie Blavette, Orange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59352" y="7656592"/>
              <a:ext cx="4959602" cy="1310271"/>
            </a:xfrm>
            <a:prstGeom prst="rect">
              <a:avLst/>
            </a:prstGeom>
            <a:solidFill>
              <a:srgbClr val="D0DFFC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Vice-Chair: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kern="0" dirty="0">
                  <a:solidFill>
                    <a:prstClr val="black"/>
                  </a:solidFill>
                  <a:latin typeface="Calibri"/>
                </a:rPr>
                <a:t>Jari</a:t>
              </a: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Lehmusvuori, Nokia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5256940" y="11678328"/>
            <a:ext cx="2725155" cy="18051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2487" y="12149033"/>
            <a:ext cx="20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Office admin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sp>
        <p:nvSpPr>
          <p:cNvPr id="18" name="Oval 17"/>
          <p:cNvSpPr/>
          <p:nvPr/>
        </p:nvSpPr>
        <p:spPr>
          <a:xfrm>
            <a:off x="8375576" y="11678329"/>
            <a:ext cx="2664296" cy="18051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0073" y="12141995"/>
            <a:ext cx="2056384" cy="91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Technical IT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sp>
        <p:nvSpPr>
          <p:cNvPr id="20" name="Oval 19"/>
          <p:cNvSpPr/>
          <p:nvPr/>
        </p:nvSpPr>
        <p:spPr>
          <a:xfrm>
            <a:off x="11270689" y="11700511"/>
            <a:ext cx="2789191" cy="18051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47784" y="12165658"/>
            <a:ext cx="20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Programme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sp>
        <p:nvSpPr>
          <p:cNvPr id="22" name="Oval 21"/>
          <p:cNvSpPr/>
          <p:nvPr/>
        </p:nvSpPr>
        <p:spPr>
          <a:xfrm>
            <a:off x="14352240" y="11678589"/>
            <a:ext cx="2711640" cy="18051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86805" y="12165658"/>
            <a:ext cx="232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PR &amp; Marketing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sp>
        <p:nvSpPr>
          <p:cNvPr id="24" name="Oval 23"/>
          <p:cNvSpPr/>
          <p:nvPr/>
        </p:nvSpPr>
        <p:spPr>
          <a:xfrm>
            <a:off x="17236584" y="11700511"/>
            <a:ext cx="2715460" cy="18051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66122" y="12165398"/>
            <a:ext cx="20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Finance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45790" y="10873412"/>
            <a:ext cx="357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CELTIC OFFICE</a:t>
            </a:r>
            <a:endParaRPr lang="de-DE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288458" y="9540271"/>
            <a:ext cx="495960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CELTIC </a:t>
            </a:r>
            <a:r>
              <a:rPr kumimoji="0" lang="en-GB" sz="28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Office Director</a:t>
            </a:r>
            <a:br>
              <a:rPr kumimoji="0" lang="en-GB" sz="28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en-GB" sz="28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Peter Herrmann      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352240" y="7890591"/>
            <a:ext cx="4536796" cy="1310271"/>
          </a:xfrm>
          <a:prstGeom prst="rect">
            <a:avLst/>
          </a:prstGeom>
          <a:solidFill>
            <a:srgbClr val="D0DFF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Vice-Chair: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Riza Durucasugil, NETAS</a:t>
            </a:r>
          </a:p>
        </p:txBody>
      </p:sp>
      <p:pic>
        <p:nvPicPr>
          <p:cNvPr id="31" name="Picture 6" descr="http://celticplus.eu/images/logos/CG-EUREKA/BT-new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376" y="3885674"/>
            <a:ext cx="3037090" cy="92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celticplus.eu/images/logos/CG-EUREKA/T_Kurzform_4C-s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040" y="2564791"/>
            <a:ext cx="2556887" cy="7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://celticplus.eu/images/logos/CG-EUREKA/EUR-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352" y="4591939"/>
            <a:ext cx="1863961" cy="5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http://celticplus.eu/images/logos/CG-EUREKA/Orange-new-sma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519" y="3372182"/>
            <a:ext cx="1100119" cy="105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 descr="http://celticplus.eu/images/logos/CG-EUREKA/INDRA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141" y="5793746"/>
            <a:ext cx="2150955" cy="6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0" descr="http://celticplus.eu/images/logos/CG-EUREKA/italtel-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352" y="5383872"/>
            <a:ext cx="1996454" cy="6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8" descr="http://celticplus.eu/images/logos/CG-EUREKA/Telefonica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877" y="5528047"/>
            <a:ext cx="1960981" cy="65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0" descr="http://celticplus.eu/images/logos/CG-EUREKA/Telenor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55" y="4704988"/>
            <a:ext cx="1574210" cy="7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4" descr="http://celticplus.eu/images/logos/CG-EUREKA/Thales-small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873" y="5152697"/>
            <a:ext cx="2198050" cy="31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8" descr="http://celticplus.eu/images/logos/CG-EUREKA/turktelekom_logo-small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917" y="3265724"/>
            <a:ext cx="1225806" cy="61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2385ED094FD44F4B83CE8C72A4DA40B3@interna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77" y="4560254"/>
            <a:ext cx="2531200" cy="105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06" y="5765993"/>
            <a:ext cx="1686753" cy="5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36" y="5645668"/>
            <a:ext cx="1602117" cy="480634"/>
          </a:xfrm>
          <a:prstGeom prst="rect">
            <a:avLst/>
          </a:prstGeom>
        </p:spPr>
      </p:pic>
      <p:pic>
        <p:nvPicPr>
          <p:cNvPr id="33" name="Picture 10" descr="http://celticplus.eu/images/logos/CG-EUREKA/ericcsson-logo_117x42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457" y="3725257"/>
            <a:ext cx="3170583" cy="113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63208" y="6785992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Management Team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478" y="2512418"/>
            <a:ext cx="2790925" cy="10589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250" y="3617640"/>
            <a:ext cx="2159766" cy="4858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251" y="3645120"/>
            <a:ext cx="1968062" cy="4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328" y="17240"/>
            <a:ext cx="9289032" cy="2415148"/>
          </a:xfrm>
          <a:prstGeom prst="rect">
            <a:avLst/>
          </a:prstGeom>
        </p:spPr>
      </p:pic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4343128" y="7290096"/>
            <a:ext cx="16897880" cy="61206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7709" tIns="108855" rIns="217709" bIns="108855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1088547" indent="-1088547">
              <a:spcBef>
                <a:spcPts val="714"/>
              </a:spcBef>
              <a:buFont typeface="+mj-lt"/>
              <a:buAutoNum type="arabicPeriod"/>
            </a:pPr>
            <a:r>
              <a:rPr lang="en-GB" sz="5700" dirty="0">
                <a:solidFill>
                  <a:srgbClr val="0070C0"/>
                </a:solidFill>
              </a:rPr>
              <a:t>Proposal submission</a:t>
            </a:r>
          </a:p>
          <a:p>
            <a:pPr marL="1088547" indent="-1088547">
              <a:spcBef>
                <a:spcPts val="714"/>
              </a:spcBef>
              <a:buFont typeface="+mj-lt"/>
              <a:buAutoNum type="arabicPeriod"/>
            </a:pPr>
            <a:r>
              <a:rPr lang="en-GB" sz="5700" dirty="0">
                <a:solidFill>
                  <a:srgbClr val="0070C0"/>
                </a:solidFill>
              </a:rPr>
              <a:t>Evaluation</a:t>
            </a:r>
          </a:p>
          <a:p>
            <a:pPr marL="1088547" indent="-1088547">
              <a:spcBef>
                <a:spcPts val="714"/>
              </a:spcBef>
              <a:buFont typeface="+mj-lt"/>
              <a:buAutoNum type="arabicPeriod"/>
            </a:pPr>
            <a:r>
              <a:rPr lang="en-GB" sz="5700" dirty="0">
                <a:solidFill>
                  <a:srgbClr val="0070C0"/>
                </a:solidFill>
              </a:rPr>
              <a:t>Label decision</a:t>
            </a:r>
          </a:p>
          <a:p>
            <a:pPr marL="1088547" indent="-1088547">
              <a:spcBef>
                <a:spcPts val="714"/>
              </a:spcBef>
              <a:buFont typeface="+mj-lt"/>
              <a:buAutoNum type="arabicPeriod"/>
            </a:pPr>
            <a:r>
              <a:rPr lang="en-GB" sz="5700" dirty="0">
                <a:solidFill>
                  <a:srgbClr val="0070C0"/>
                </a:solidFill>
              </a:rPr>
              <a:t>Evaluation Results to the Submitters</a:t>
            </a:r>
          </a:p>
          <a:p>
            <a:pPr marL="1088547" indent="-1088547">
              <a:spcBef>
                <a:spcPts val="714"/>
              </a:spcBef>
              <a:buFont typeface="+mj-lt"/>
              <a:buAutoNum type="arabicPeriod"/>
            </a:pPr>
            <a:endParaRPr lang="en-GB" sz="5700" dirty="0">
              <a:solidFill>
                <a:srgbClr val="0070C0"/>
              </a:solidFill>
            </a:endParaRPr>
          </a:p>
          <a:p>
            <a:pPr marL="0" indent="0">
              <a:spcBef>
                <a:spcPts val="714"/>
              </a:spcBef>
              <a:buNone/>
            </a:pPr>
            <a:r>
              <a:rPr lang="en-GB" sz="5700" dirty="0">
                <a:solidFill>
                  <a:srgbClr val="0070C0"/>
                </a:solidFill>
              </a:rPr>
              <a:t>In Parallel: Contact your national authorities: </a:t>
            </a:r>
            <a:r>
              <a:rPr lang="en-GB" sz="5700" dirty="0">
                <a:solidFill>
                  <a:srgbClr val="0070C0"/>
                </a:solidFill>
                <a:hlinkClick r:id="rId4"/>
              </a:rPr>
              <a:t>https://</a:t>
            </a:r>
            <a:r>
              <a:rPr lang="en-GB" sz="5700" dirty="0" smtClean="0">
                <a:solidFill>
                  <a:srgbClr val="0070C0"/>
                </a:solidFill>
                <a:hlinkClick r:id="rId4"/>
              </a:rPr>
              <a:t>www.celticnext.eu/public-authorities/</a:t>
            </a:r>
            <a:endParaRPr lang="en-GB" sz="5700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714"/>
              </a:spcBef>
              <a:buNone/>
            </a:pPr>
            <a:endParaRPr lang="en-GB" sz="57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704" y="0"/>
            <a:ext cx="2094248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lvl1pPr defTabSz="2176857" eaLnBrk="1" latinLnBrk="0" hangingPunct="1">
              <a:buNone/>
              <a:defRPr sz="9200" b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defRPr>
            </a:lvl1pPr>
          </a:lstStyle>
          <a:p>
            <a:r>
              <a:rPr lang="en-GB" dirty="0" smtClean="0"/>
              <a:t>Celtic </a:t>
            </a:r>
            <a:r>
              <a:rPr lang="en-GB" dirty="0"/>
              <a:t>Label </a:t>
            </a:r>
            <a:r>
              <a:rPr lang="en-GB" dirty="0" smtClean="0"/>
              <a:t>in </a:t>
            </a:r>
            <a:r>
              <a:rPr lang="en-GB" dirty="0"/>
              <a:t>6 </a:t>
            </a:r>
            <a:r>
              <a:rPr lang="en-GB" dirty="0" smtClean="0"/>
              <a:t>Weeks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50" y="3041576"/>
            <a:ext cx="1494377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816736" y="12402616"/>
            <a:ext cx="5116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www.celticnext.eu</a:t>
            </a:r>
            <a:r>
              <a:rPr lang="en-GB" sz="1600" dirty="0" smtClean="0"/>
              <a:t> 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3767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328" y="17240"/>
            <a:ext cx="9289032" cy="24151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571" y="17240"/>
            <a:ext cx="2094248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defTabSz="2176857" eaLnBrk="1" latinLnBrk="0" hangingPunct="1">
              <a:buNone/>
              <a:defRPr sz="9200" b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defRPr>
            </a:lvl1pPr>
          </a:lstStyle>
          <a:p>
            <a:r>
              <a:rPr lang="en-GB" sz="8800" dirty="0"/>
              <a:t>Step 1: Proposal Submission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192" r="44522" b="54071"/>
          <a:stretch/>
        </p:blipFill>
        <p:spPr bwMode="auto">
          <a:xfrm>
            <a:off x="15072320" y="3003437"/>
            <a:ext cx="8730832" cy="60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4473677" y="2825552"/>
            <a:ext cx="6336704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660" y="9450288"/>
            <a:ext cx="8773491" cy="378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13536150" y="9384036"/>
            <a:ext cx="7938341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119088" y="12474625"/>
            <a:ext cx="4866000" cy="6124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849" y="11341616"/>
            <a:ext cx="13825538" cy="194338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CPP (CELTIC Project Proposal) template available on CELTIC-NEXT Web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0491167">
            <a:off x="10670787" y="10592208"/>
            <a:ext cx="3661040" cy="517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00" y="2753544"/>
            <a:ext cx="11885583" cy="680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958752" y="8730208"/>
            <a:ext cx="748883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328" y="17240"/>
            <a:ext cx="9289032" cy="24151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0595" y="233264"/>
            <a:ext cx="1366967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defTabSz="2176857" eaLnBrk="1" latinLnBrk="0" hangingPunct="1">
              <a:buNone/>
              <a:defRPr sz="9200" b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defRPr>
            </a:lvl1pPr>
          </a:lstStyle>
          <a:p>
            <a:r>
              <a:rPr lang="en-GB" sz="8800" dirty="0"/>
              <a:t>Step 2: Proposal Evaluation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174776" y="2393504"/>
            <a:ext cx="19790357" cy="144016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7709" tIns="108855" rIns="217709" bIns="10885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714"/>
              </a:spcBef>
              <a:buNone/>
            </a:pPr>
            <a:r>
              <a:rPr lang="en-GB" sz="6000" b="1" dirty="0">
                <a:solidFill>
                  <a:srgbClr val="0070C0"/>
                </a:solidFill>
              </a:rPr>
              <a:t>Evaluation by the Group of </a:t>
            </a:r>
            <a:r>
              <a:rPr lang="en-GB" sz="6000" b="1" dirty="0" smtClean="0">
                <a:solidFill>
                  <a:srgbClr val="0070C0"/>
                </a:solidFill>
              </a:rPr>
              <a:t>Experts</a:t>
            </a:r>
            <a:r>
              <a:rPr lang="en-GB" sz="6000" b="1" baseline="30000" dirty="0" smtClean="0">
                <a:solidFill>
                  <a:srgbClr val="0070C0"/>
                </a:solidFill>
              </a:rPr>
              <a:t>*)</a:t>
            </a:r>
            <a:r>
              <a:rPr lang="en-GB" sz="6000" b="1" dirty="0" smtClean="0">
                <a:solidFill>
                  <a:srgbClr val="0070C0"/>
                </a:solidFill>
              </a:rPr>
              <a:t> </a:t>
            </a:r>
            <a:r>
              <a:rPr lang="en-GB" sz="6000" b="1" dirty="0">
                <a:solidFill>
                  <a:srgbClr val="0070C0"/>
                </a:solidFill>
              </a:rPr>
              <a:t>(GoE)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0787" y="3977680"/>
            <a:ext cx="18626069" cy="4867262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Calibri"/>
              </a:rPr>
              <a:t>List of </a:t>
            </a:r>
            <a:r>
              <a:rPr lang="en-GB" dirty="0" smtClean="0">
                <a:solidFill>
                  <a:srgbClr val="0070C0"/>
                </a:solidFill>
                <a:latin typeface="Calibri"/>
              </a:rPr>
              <a:t>Evaluation Criteria:</a:t>
            </a:r>
          </a:p>
          <a:p>
            <a:endParaRPr lang="en-GB" dirty="0">
              <a:solidFill>
                <a:srgbClr val="0070C0"/>
              </a:solidFill>
              <a:latin typeface="Calibri"/>
            </a:endParaRPr>
          </a:p>
          <a:p>
            <a:r>
              <a:rPr lang="en-GB" sz="3800" dirty="0">
                <a:solidFill>
                  <a:srgbClr val="0070C0"/>
                </a:solidFill>
                <a:latin typeface="Calibri"/>
              </a:rPr>
              <a:t>1. Excellence and technological innovation</a:t>
            </a:r>
          </a:p>
          <a:p>
            <a:r>
              <a:rPr lang="en-GB" sz="3800" dirty="0">
                <a:solidFill>
                  <a:srgbClr val="0070C0"/>
                </a:solidFill>
                <a:latin typeface="Calibri"/>
              </a:rPr>
              <a:t>2. Strategic relevance and impact</a:t>
            </a:r>
          </a:p>
          <a:p>
            <a:r>
              <a:rPr lang="en-GB" sz="3800" dirty="0">
                <a:solidFill>
                  <a:srgbClr val="0070C0"/>
                </a:solidFill>
                <a:latin typeface="Calibri"/>
              </a:rPr>
              <a:t>3. Potentials for exploitation of the results and for future business</a:t>
            </a:r>
          </a:p>
          <a:p>
            <a:r>
              <a:rPr lang="en-GB" sz="3800" dirty="0">
                <a:solidFill>
                  <a:srgbClr val="0070C0"/>
                </a:solidFill>
                <a:latin typeface="Calibri"/>
              </a:rPr>
              <a:t>4. Quality and efficiency of the implementation of the project proposal</a:t>
            </a:r>
          </a:p>
          <a:p>
            <a:r>
              <a:rPr lang="en-GB" sz="3800" dirty="0">
                <a:solidFill>
                  <a:srgbClr val="0070C0"/>
                </a:solidFill>
                <a:latin typeface="Calibri"/>
              </a:rPr>
              <a:t>5. Quality of the proposed consortium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5881" y="9675106"/>
            <a:ext cx="6709015" cy="197416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GB" sz="3800" dirty="0">
                <a:solidFill>
                  <a:srgbClr val="0070C0"/>
                </a:solidFill>
              </a:rPr>
              <a:t>S = Suitable for Labelling</a:t>
            </a:r>
          </a:p>
          <a:p>
            <a:r>
              <a:rPr lang="en-GB" sz="3800" dirty="0">
                <a:solidFill>
                  <a:srgbClr val="0070C0"/>
                </a:solidFill>
              </a:rPr>
              <a:t>M = Modifications required</a:t>
            </a:r>
          </a:p>
          <a:p>
            <a:r>
              <a:rPr lang="en-GB" sz="3800" dirty="0">
                <a:solidFill>
                  <a:srgbClr val="0070C0"/>
                </a:solidFill>
              </a:rPr>
              <a:t>N = Not suitable for Labelling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239" y="9357146"/>
            <a:ext cx="9097009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40405" y="7844877"/>
            <a:ext cx="7872875" cy="1389387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3800" dirty="0"/>
              <a:t>Example of a typical outcome of </a:t>
            </a:r>
            <a:r>
              <a:rPr lang="en-GB" sz="3800" dirty="0" err="1"/>
              <a:t>GoE</a:t>
            </a:r>
            <a:r>
              <a:rPr lang="en-GB" sz="3800" dirty="0"/>
              <a:t> Evaluations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2808" y="12402616"/>
            <a:ext cx="1197693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800" b="1" baseline="30000" dirty="0" smtClean="0">
                <a:solidFill>
                  <a:srgbClr val="0070C0"/>
                </a:solidFill>
                <a:latin typeface="Calibri"/>
              </a:rPr>
              <a:t>*)</a:t>
            </a:r>
            <a:r>
              <a:rPr lang="en-GB" sz="3800" b="1" dirty="0" smtClean="0">
                <a:solidFill>
                  <a:srgbClr val="0070C0"/>
                </a:solidFill>
                <a:latin typeface="Calibri"/>
              </a:rPr>
              <a:t> Most Experts are from the Celtic Core Group Companies</a:t>
            </a:r>
            <a:endParaRPr lang="en-GB" sz="3800" b="1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7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761</Words>
  <Characters>0</Characters>
  <Application>Microsoft Office PowerPoint</Application>
  <PresentationFormat>Custom</PresentationFormat>
  <Lines>0</Lines>
  <Paragraphs>235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1_Spanish Chair Eureka 2016 interno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  <vt:lpstr>Project Live Cycle</vt:lpstr>
      <vt:lpstr>PowerPoint Presentation</vt:lpstr>
      <vt:lpstr>Opportunities to collaborate globally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318</cp:revision>
  <cp:lastPrinted>2017-11-07T12:27:49Z</cp:lastPrinted>
  <dcterms:modified xsi:type="dcterms:W3CDTF">2019-12-10T13:36:41Z</dcterms:modified>
</cp:coreProperties>
</file>