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3" r:id="rId2"/>
    <p:sldId id="323" r:id="rId3"/>
    <p:sldId id="324" r:id="rId4"/>
    <p:sldId id="325" r:id="rId5"/>
    <p:sldId id="318" r:id="rId6"/>
    <p:sldId id="32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2">
          <p15:clr>
            <a:srgbClr val="A4A3A4"/>
          </p15:clr>
        </p15:guide>
        <p15:guide id="2" pos="336">
          <p15:clr>
            <a:srgbClr val="A4A3A4"/>
          </p15:clr>
        </p15:guide>
        <p15:guide id="3" pos="5424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5"/>
    <a:srgbClr val="80BCC5"/>
    <a:srgbClr val="B3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9" autoAdjust="0"/>
    <p:restoredTop sz="61580" autoAdjust="0"/>
  </p:normalViewPr>
  <p:slideViewPr>
    <p:cSldViewPr>
      <p:cViewPr varScale="1">
        <p:scale>
          <a:sx n="56" d="100"/>
          <a:sy n="56" d="100"/>
        </p:scale>
        <p:origin x="1779" y="45"/>
      </p:cViewPr>
      <p:guideLst>
        <p:guide orient="horz" pos="2052"/>
        <p:guide pos="336"/>
        <p:guide pos="5424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-4846" y="-6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3733F-AE84-44F1-9180-2088CF0ADA1D}" type="datetimeFigureOut">
              <a:rPr lang="en-CA" smtClean="0"/>
              <a:t>2019-12-10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E5F24-E38C-4072-84BB-5F1000701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69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2D445-8B89-4D0C-81FA-88600B8D9B73}" type="datetimeFigureOut">
              <a:rPr lang="en-CA" smtClean="0"/>
              <a:t>2019-12-10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3DFE-EF54-48A3-BB1C-DC8420BAB5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4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Now</a:t>
            </a:r>
            <a:r>
              <a:rPr lang="en-US" baseline="0" dirty="0" smtClean="0"/>
              <a:t> launched in Canada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/>
              <a:t>w/ National Research Council of Canada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/>
              <a:t>Lead coordinator for Canada’s participation in this program</a:t>
            </a:r>
            <a:endParaRPr lang="en-CA" dirty="0" smtClean="0"/>
          </a:p>
          <a:p>
            <a:pPr defTabSz="456103"/>
            <a:endParaRPr lang="en-CA" dirty="0" smtClean="0">
              <a:ea typeface="ヒラギノ角ゴ Pro W3"/>
              <a:cs typeface="ヒラギノ角ゴ Pro W3"/>
            </a:endParaRP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456103"/>
            <a:fld id="{8D247589-158D-44EB-B306-1356E093C7E2}" type="slidenum">
              <a:rPr lang="en-CA" sz="1200">
                <a:solidFill>
                  <a:srgbClr val="000000"/>
                </a:solidFill>
              </a:rPr>
              <a:pPr algn="r" defTabSz="456103"/>
              <a:t>1</a:t>
            </a:fld>
            <a:endParaRPr lang="en-C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 smtClean="0"/>
              <a:t>Since 2012,</a:t>
            </a:r>
            <a:r>
              <a:rPr lang="en-CA" b="0" baseline="0" dirty="0" smtClean="0"/>
              <a:t> IRAP has supported 15 clusters that engaged 222 partners for a total project value of 146M 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3DFE-EF54-48A3-BB1C-DC8420BAB56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58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Aerospace</a:t>
            </a:r>
          </a:p>
          <a:p>
            <a:r>
              <a:rPr lang="en-CA" dirty="0" smtClean="0"/>
              <a:t>Smart </a:t>
            </a:r>
            <a:r>
              <a:rPr lang="en-CA" baseline="0" dirty="0" err="1" smtClean="0"/>
              <a:t>transporation</a:t>
            </a:r>
            <a:endParaRPr lang="en-CA" baseline="0" dirty="0" smtClean="0"/>
          </a:p>
          <a:p>
            <a:r>
              <a:rPr lang="en-CA" baseline="0" dirty="0" smtClean="0"/>
              <a:t>Telecommunications</a:t>
            </a:r>
          </a:p>
          <a:p>
            <a:r>
              <a:rPr lang="en-CA" baseline="0" dirty="0" smtClean="0"/>
              <a:t>Media production</a:t>
            </a:r>
          </a:p>
          <a:p>
            <a:r>
              <a:rPr lang="en-CA" baseline="0" dirty="0" err="1" smtClean="0"/>
              <a:t>eCommerce</a:t>
            </a:r>
            <a:r>
              <a:rPr lang="en-CA" baseline="0" dirty="0" smtClean="0"/>
              <a:t> and marketplace</a:t>
            </a:r>
          </a:p>
          <a:p>
            <a:r>
              <a:rPr lang="en-CA" baseline="0" dirty="0" err="1" smtClean="0"/>
              <a:t>IoT</a:t>
            </a:r>
            <a:endParaRPr lang="en-CA" baseline="0" dirty="0" smtClean="0"/>
          </a:p>
          <a:p>
            <a:r>
              <a:rPr lang="en-CA" baseline="0" dirty="0" smtClean="0"/>
              <a:t>Healthcare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3DFE-EF54-48A3-BB1C-DC8420BAB56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56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3DFE-EF54-48A3-BB1C-DC8420BAB56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08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IRAP has</a:t>
            </a:r>
            <a:r>
              <a:rPr lang="en-CA" baseline="0" dirty="0" smtClean="0"/>
              <a:t> continuous intake and there are no deadlines specific for CELTIC-NEXT.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A941C-738E-46F8-BA7B-0BA5906C09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6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" y="-9144"/>
            <a:ext cx="9156191" cy="686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784" y="2873375"/>
            <a:ext cx="5995416" cy="147002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6000" b="1" baseline="0"/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 title here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5111496"/>
            <a:ext cx="6004560" cy="527304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rgbClr val="80BCC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Date/author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784" y="4462272"/>
            <a:ext cx="5995416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00" spc="30" baseline="0">
                <a:solidFill>
                  <a:srgbClr val="FFCD05"/>
                </a:solidFill>
              </a:defRPr>
            </a:lvl1pPr>
          </a:lstStyle>
          <a:p>
            <a:pPr lvl="0"/>
            <a:r>
              <a:rPr lang="en-CA" dirty="0" smtClean="0"/>
              <a:t>If required subhead goes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10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42"/>
            <a:ext cx="9144000" cy="685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352" cy="6857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385194"/>
            <a:ext cx="9143245" cy="4754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81000"/>
            <a:ext cx="3886200" cy="1676400"/>
          </a:xfrm>
        </p:spPr>
        <p:txBody>
          <a:bodyPr>
            <a:noAutofit/>
          </a:bodyPr>
          <a:lstStyle>
            <a:lvl1pPr marL="0" indent="0">
              <a:lnSpc>
                <a:spcPct val="84000"/>
              </a:lnSpc>
              <a:buFontTx/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Feature page with photo and minimal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48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414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153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15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5" y="0"/>
            <a:ext cx="9143245" cy="686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385194"/>
            <a:ext cx="9143245" cy="4754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4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9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n arrow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20"/>
            <a:ext cx="5181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1" y="1981200"/>
            <a:ext cx="2946871" cy="4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n arrow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20"/>
            <a:ext cx="5181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5000"/>
            <a:ext cx="2614968" cy="42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153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1027"/>
            <a:ext cx="3925824" cy="30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397764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960" y="1874520"/>
            <a:ext cx="397764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73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52728"/>
            <a:ext cx="8229600" cy="576072"/>
          </a:xfrm>
        </p:spPr>
        <p:txBody>
          <a:bodyPr anchor="t" anchorCtr="0"/>
          <a:lstStyle>
            <a:lvl1pPr>
              <a:defRPr spc="180" baseline="0">
                <a:solidFill>
                  <a:srgbClr val="FFCD05"/>
                </a:solidFill>
              </a:defRPr>
            </a:lvl1pPr>
          </a:lstStyle>
          <a:p>
            <a:r>
              <a:rPr lang="en-CA" dirty="0" smtClean="0"/>
              <a:t>UPPERCASE HEADING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9112"/>
            <a:ext cx="7848600" cy="4209288"/>
          </a:xfrm>
        </p:spPr>
        <p:txBody>
          <a:bodyPr>
            <a:normAutofit/>
          </a:bodyPr>
          <a:lstStyle>
            <a:lvl1pPr marL="0" indent="0">
              <a:lnSpc>
                <a:spcPct val="107000"/>
              </a:lnSpc>
              <a:buFontTx/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Body text goes here (40 words) et </a:t>
            </a:r>
            <a:r>
              <a:rPr lang="en-US" dirty="0" err="1" smtClean="0"/>
              <a:t>modagio</a:t>
            </a:r>
            <a:r>
              <a:rPr lang="en-US" dirty="0" smtClean="0"/>
              <a:t> </a:t>
            </a:r>
            <a:r>
              <a:rPr lang="en-US" dirty="0" err="1" smtClean="0"/>
              <a:t>dignisser</a:t>
            </a:r>
            <a:r>
              <a:rPr lang="en-US" dirty="0" smtClean="0"/>
              <a:t> um qui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aigue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duos et qui </a:t>
            </a:r>
            <a:r>
              <a:rPr lang="en-US" dirty="0" err="1" smtClean="0"/>
              <a:t>laborum</a:t>
            </a:r>
            <a:r>
              <a:rPr lang="en-US" dirty="0" smtClean="0"/>
              <a:t>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occaept</a:t>
            </a:r>
            <a:r>
              <a:rPr lang="en-US" dirty="0" smtClean="0"/>
              <a:t> </a:t>
            </a:r>
            <a:r>
              <a:rPr lang="en-US" dirty="0" err="1" smtClean="0"/>
              <a:t>cupidat</a:t>
            </a:r>
            <a:r>
              <a:rPr lang="en-US" dirty="0" smtClean="0"/>
              <a:t> non </a:t>
            </a:r>
            <a:r>
              <a:rPr lang="en-US" dirty="0" err="1" smtClean="0"/>
              <a:t>providentie</a:t>
            </a:r>
            <a:r>
              <a:rPr lang="en-US" dirty="0" smtClean="0"/>
              <a:t>, </a:t>
            </a:r>
            <a:r>
              <a:rPr lang="en-US" dirty="0" err="1" smtClean="0"/>
              <a:t>simil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et </a:t>
            </a:r>
            <a:r>
              <a:rPr lang="en-US" dirty="0" err="1" smtClean="0"/>
              <a:t>tempor</a:t>
            </a:r>
            <a:r>
              <a:rPr lang="en-US" dirty="0" smtClean="0"/>
              <a:t> in culpa.</a:t>
            </a:r>
          </a:p>
        </p:txBody>
      </p:sp>
    </p:spTree>
    <p:extLst>
      <p:ext uri="{BB962C8B-B14F-4D97-AF65-F5344CB8AC3E}">
        <p14:creationId xmlns:p14="http://schemas.microsoft.com/office/powerpoint/2010/main" val="169682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3245" cy="1536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385194"/>
            <a:ext cx="9143245" cy="4754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7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620" y="6443026"/>
            <a:ext cx="5697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B3D7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42226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2EA444-5E48-4E00-B06F-080A44B933A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64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0" r:id="rId5"/>
    <p:sldLayoutId id="2147483662" r:id="rId6"/>
    <p:sldLayoutId id="2147483659" r:id="rId7"/>
    <p:sldLayoutId id="2147483652" r:id="rId8"/>
    <p:sldLayoutId id="2147483661" r:id="rId9"/>
    <p:sldLayoutId id="2147483655" r:id="rId10"/>
    <p:sldLayoutId id="214748366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Tx/>
        <a:buBlip>
          <a:blip r:embed="rId15"/>
        </a:buBlip>
        <a:defRPr sz="24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4263" indent="-169863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8663" indent="-169863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celticnext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 smtClean="0"/>
              <a:t>CELTIC-NEXT </a:t>
            </a:r>
            <a:br>
              <a:rPr lang="en-CA" sz="3600" dirty="0" smtClean="0"/>
            </a:br>
            <a:r>
              <a:rPr lang="en-CA" sz="3600" b="0" dirty="0" smtClean="0"/>
              <a:t>Spring </a:t>
            </a:r>
            <a:r>
              <a:rPr lang="en-CA" sz="3600" b="0" dirty="0"/>
              <a:t>Call </a:t>
            </a:r>
            <a:r>
              <a:rPr lang="en-CA" sz="3600" b="0" dirty="0" smtClean="0"/>
              <a:t>2020</a:t>
            </a:r>
            <a:endParaRPr lang="en-US" sz="3600" dirty="0">
              <a:solidFill>
                <a:srgbClr val="CFF9F7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Kasturi Narayanan – </a:t>
            </a:r>
            <a:r>
              <a:rPr lang="en-CA" dirty="0"/>
              <a:t>Industrial Technology </a:t>
            </a:r>
            <a:r>
              <a:rPr lang="en-CA" dirty="0" smtClean="0"/>
              <a:t>Advisor</a:t>
            </a:r>
          </a:p>
          <a:p>
            <a:r>
              <a:rPr lang="en-CA" sz="2400" dirty="0" smtClean="0"/>
              <a:t>CELTIC </a:t>
            </a:r>
            <a:r>
              <a:rPr lang="en-CA" dirty="0" smtClean="0"/>
              <a:t>Program Coordinator for Canada</a:t>
            </a:r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006"/>
            <a:ext cx="9144000" cy="1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CELTIC-NEXT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Strategic initiative under EUREKA supported by IRAP</a:t>
            </a:r>
          </a:p>
          <a:p>
            <a:pPr lvl="1"/>
            <a:r>
              <a:rPr lang="en-CA" dirty="0" smtClean="0"/>
              <a:t>15 Clusters, 222 Partners, 146M €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Technology co-development in next generation of telecommunications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Bottom up – MNE, SME, RTO, Academia</a:t>
            </a:r>
          </a:p>
          <a:p>
            <a:endParaRPr lang="en-CA" dirty="0"/>
          </a:p>
          <a:p>
            <a:r>
              <a:rPr lang="en-CA" dirty="0" smtClean="0"/>
              <a:t>Coordinated funding support by partner countries</a:t>
            </a:r>
          </a:p>
          <a:p>
            <a:endParaRPr lang="en-CA" dirty="0"/>
          </a:p>
          <a:p>
            <a:r>
              <a:rPr lang="en-CA" dirty="0" smtClean="0"/>
              <a:t>Eligibility Criteria – Same as IRAP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9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of projects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5G Air to Ground </a:t>
            </a:r>
            <a:r>
              <a:rPr lang="en-CA" dirty="0" smtClean="0"/>
              <a:t>Connectivity</a:t>
            </a:r>
          </a:p>
          <a:p>
            <a:r>
              <a:rPr lang="en-CA" dirty="0"/>
              <a:t>5G Enabled Road Safety </a:t>
            </a:r>
            <a:r>
              <a:rPr lang="en-CA" dirty="0" smtClean="0"/>
              <a:t>Services</a:t>
            </a:r>
          </a:p>
          <a:p>
            <a:r>
              <a:rPr lang="en-CA" dirty="0" smtClean="0"/>
              <a:t>Adaptive </a:t>
            </a:r>
            <a:r>
              <a:rPr lang="en-CA" dirty="0"/>
              <a:t>multilink resource management for </a:t>
            </a:r>
            <a:r>
              <a:rPr lang="en-CA" dirty="0" err="1"/>
              <a:t>QoS</a:t>
            </a:r>
            <a:r>
              <a:rPr lang="en-CA" dirty="0"/>
              <a:t> / </a:t>
            </a:r>
            <a:r>
              <a:rPr lang="en-CA" dirty="0" err="1" smtClean="0"/>
              <a:t>QoE</a:t>
            </a:r>
            <a:endParaRPr lang="en-CA" dirty="0" smtClean="0"/>
          </a:p>
          <a:p>
            <a:r>
              <a:rPr lang="en-CA" dirty="0"/>
              <a:t>5G International Music </a:t>
            </a:r>
            <a:r>
              <a:rPr lang="en-CA" dirty="0" smtClean="0"/>
              <a:t>Jam</a:t>
            </a:r>
          </a:p>
          <a:p>
            <a:r>
              <a:rPr lang="en-CA" dirty="0" err="1"/>
              <a:t>Blockchain</a:t>
            </a:r>
            <a:r>
              <a:rPr lang="en-CA" dirty="0"/>
              <a:t> carbon credits </a:t>
            </a:r>
            <a:r>
              <a:rPr lang="en-CA" dirty="0" smtClean="0"/>
              <a:t>wallet</a:t>
            </a:r>
          </a:p>
          <a:p>
            <a:r>
              <a:rPr lang="en-CA" dirty="0" err="1"/>
              <a:t>mmWave</a:t>
            </a:r>
            <a:r>
              <a:rPr lang="en-CA" dirty="0"/>
              <a:t> cellular </a:t>
            </a:r>
            <a:r>
              <a:rPr lang="en-CA" dirty="0" err="1" smtClean="0"/>
              <a:t>IoT</a:t>
            </a:r>
            <a:endParaRPr lang="en-CA" dirty="0" smtClean="0"/>
          </a:p>
          <a:p>
            <a:r>
              <a:rPr lang="en-CA" dirty="0" smtClean="0"/>
              <a:t>Augmented </a:t>
            </a:r>
            <a:r>
              <a:rPr lang="en-CA" dirty="0"/>
              <a:t>VR for Health</a:t>
            </a:r>
            <a:endParaRPr lang="en-CA" dirty="0" smtClean="0"/>
          </a:p>
          <a:p>
            <a:endParaRPr lang="en-CA" dirty="0"/>
          </a:p>
          <a:p>
            <a:r>
              <a:rPr lang="en-CA" dirty="0"/>
              <a:t>And </a:t>
            </a:r>
            <a:r>
              <a:rPr lang="en-CA" dirty="0" smtClean="0"/>
              <a:t>more … </a:t>
            </a:r>
            <a:r>
              <a:rPr lang="en-CA" dirty="0"/>
              <a:t>https://</a:t>
            </a:r>
            <a:r>
              <a:rPr lang="en-CA" dirty="0" smtClean="0"/>
              <a:t>www.celticnext.eu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0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b="1" dirty="0" smtClean="0"/>
              <a:t>B2B Matchmaking– </a:t>
            </a:r>
            <a:r>
              <a:rPr lang="en-CA" dirty="0" smtClean="0"/>
              <a:t>on demand service</a:t>
            </a:r>
          </a:p>
          <a:p>
            <a:pPr lvl="1"/>
            <a:r>
              <a:rPr lang="en-CA" b="1" dirty="0"/>
              <a:t>N</a:t>
            </a:r>
            <a:r>
              <a:rPr lang="en-CA" b="1" dirty="0" smtClean="0"/>
              <a:t>ew projects or running projects</a:t>
            </a:r>
          </a:p>
          <a:p>
            <a:pPr marL="0" lvl="0" indent="0">
              <a:buNone/>
            </a:pPr>
            <a:endParaRPr lang="en-CA" b="1" dirty="0"/>
          </a:p>
          <a:p>
            <a:pPr lvl="0"/>
            <a:r>
              <a:rPr lang="en-CA" b="1" dirty="0" smtClean="0"/>
              <a:t>Project submission </a:t>
            </a:r>
            <a:r>
              <a:rPr lang="en-CA" b="1" dirty="0"/>
              <a:t>deadline – </a:t>
            </a:r>
            <a:r>
              <a:rPr lang="en-CA" b="1" dirty="0" smtClean="0">
                <a:solidFill>
                  <a:srgbClr val="FF0000"/>
                </a:solidFill>
              </a:rPr>
              <a:t>Mar 30 (midnight CET)</a:t>
            </a:r>
            <a:endParaRPr lang="en-CA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CA" dirty="0"/>
              <a:t>	 </a:t>
            </a:r>
            <a:r>
              <a:rPr lang="en-CA" dirty="0">
                <a:hlinkClick r:id="rId3"/>
              </a:rPr>
              <a:t>https://tools.celticnext.eu</a:t>
            </a:r>
            <a:r>
              <a:rPr lang="en-CA" dirty="0" smtClean="0">
                <a:hlinkClick r:id="rId3"/>
              </a:rPr>
              <a:t>/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1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9" y="858017"/>
            <a:ext cx="9162991" cy="515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" r="57326" b="14666"/>
          <a:stretch/>
        </p:blipFill>
        <p:spPr>
          <a:xfrm>
            <a:off x="0" y="857250"/>
            <a:ext cx="2926080" cy="4705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181994"/>
            <a:ext cx="4648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white">
                  <a:lumMod val="85000"/>
                </a:prstClr>
              </a:buClr>
              <a:defRPr/>
            </a:pPr>
            <a:r>
              <a:rPr lang="en-CA" sz="2000" b="1" dirty="0" smtClean="0">
                <a:solidFill>
                  <a:prstClr val="white">
                    <a:lumMod val="95000"/>
                  </a:prstClr>
                </a:solidFill>
              </a:rPr>
              <a:t>IRAP FUNDING </a:t>
            </a:r>
            <a:endParaRPr lang="en-CA" sz="2000" b="1" dirty="0">
              <a:solidFill>
                <a:prstClr val="white">
                  <a:lumMod val="95000"/>
                </a:prstClr>
              </a:solidFill>
            </a:endParaRPr>
          </a:p>
          <a:p>
            <a:pPr>
              <a:buClr>
                <a:prstClr val="white">
                  <a:lumMod val="85000"/>
                </a:prstClr>
              </a:buClr>
              <a:defRPr/>
            </a:pPr>
            <a:endParaRPr lang="en-CA" sz="1600" dirty="0">
              <a:solidFill>
                <a:prstClr val="white">
                  <a:lumMod val="95000"/>
                </a:prstClr>
              </a:solidFill>
            </a:endParaRPr>
          </a:p>
          <a:p>
            <a:pPr>
              <a:buClr>
                <a:prstClr val="white">
                  <a:lumMod val="85000"/>
                </a:prstClr>
              </a:buClr>
              <a:defRPr/>
            </a:pPr>
            <a:r>
              <a:rPr lang="en-CA" sz="1600" dirty="0" smtClean="0">
                <a:solidFill>
                  <a:prstClr val="white">
                    <a:lumMod val="95000"/>
                  </a:prstClr>
                </a:solidFill>
              </a:rPr>
              <a:t>Up to </a:t>
            </a:r>
            <a:r>
              <a:rPr lang="en-CA" sz="2400" b="1" dirty="0" smtClean="0">
                <a:solidFill>
                  <a:prstClr val="white">
                    <a:lumMod val="95000"/>
                  </a:prstClr>
                </a:solidFill>
              </a:rPr>
              <a:t>1M </a:t>
            </a:r>
            <a:r>
              <a:rPr lang="en-CA" sz="2400" b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CA" sz="2400" b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contribution to Canadian </a:t>
            </a:r>
            <a:br>
              <a:rPr lang="en-CA" sz="16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SME per project</a:t>
            </a:r>
          </a:p>
          <a:p>
            <a:pPr>
              <a:buClr>
                <a:prstClr val="white">
                  <a:lumMod val="85000"/>
                </a:prstClr>
              </a:buClr>
              <a:defRPr/>
            </a:pPr>
            <a:endParaRPr lang="en-CA" sz="1200" dirty="0">
              <a:solidFill>
                <a:prstClr val="white">
                  <a:lumMod val="95000"/>
                </a:prstClr>
              </a:solidFill>
            </a:endParaRPr>
          </a:p>
          <a:p>
            <a:pPr>
              <a:buClr>
                <a:prstClr val="white">
                  <a:lumMod val="85000"/>
                </a:prstClr>
              </a:buClr>
              <a:defRPr/>
            </a:pPr>
            <a:r>
              <a:rPr lang="en-CA" sz="2400" b="1" dirty="0">
                <a:solidFill>
                  <a:prstClr val="white">
                    <a:lumMod val="95000"/>
                  </a:prstClr>
                </a:solidFill>
              </a:rPr>
              <a:t>Up to 3 years </a:t>
            </a:r>
            <a:r>
              <a:rPr lang="en-CA" sz="2000" b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n-CA" sz="2000" b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CA" sz="1400" dirty="0">
                <a:solidFill>
                  <a:prstClr val="white">
                    <a:lumMod val="95000"/>
                  </a:prstClr>
                </a:solidFill>
              </a:rPr>
              <a:t>(typical </a:t>
            </a:r>
            <a:r>
              <a:rPr lang="en-CA" sz="1400" dirty="0" smtClean="0">
                <a:solidFill>
                  <a:prstClr val="white">
                    <a:lumMod val="95000"/>
                  </a:prstClr>
                </a:solidFill>
              </a:rPr>
              <a:t>24-36 </a:t>
            </a:r>
            <a:r>
              <a:rPr lang="en-CA" sz="1400" dirty="0">
                <a:solidFill>
                  <a:prstClr val="white">
                    <a:lumMod val="95000"/>
                  </a:prstClr>
                </a:solidFill>
              </a:rPr>
              <a:t>months)</a:t>
            </a:r>
          </a:p>
          <a:p>
            <a:pPr>
              <a:buClr>
                <a:prstClr val="white">
                  <a:lumMod val="85000"/>
                </a:prstClr>
              </a:buClr>
              <a:defRPr/>
            </a:pPr>
            <a:endParaRPr lang="en-CA" sz="1200" dirty="0">
              <a:solidFill>
                <a:prstClr val="white">
                  <a:lumMod val="95000"/>
                </a:prstClr>
              </a:solidFill>
            </a:endParaRPr>
          </a:p>
          <a:p>
            <a:pPr>
              <a:buClr>
                <a:prstClr val="white">
                  <a:lumMod val="85000"/>
                </a:prstClr>
              </a:buClr>
              <a:defRPr/>
            </a:pPr>
            <a:r>
              <a:rPr lang="en-CA" sz="2400" b="1" dirty="0">
                <a:solidFill>
                  <a:prstClr val="white">
                    <a:lumMod val="95000"/>
                  </a:prstClr>
                </a:solidFill>
              </a:rPr>
              <a:t>Eligible costs</a:t>
            </a:r>
          </a:p>
          <a:p>
            <a:pPr marL="1588" lvl="1">
              <a:buClr>
                <a:prstClr val="white">
                  <a:lumMod val="85000"/>
                </a:prstClr>
              </a:buClr>
              <a:defRPr/>
            </a:pP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R&amp;D salaries</a:t>
            </a:r>
          </a:p>
          <a:p>
            <a:pPr marL="1588" lvl="1">
              <a:buClr>
                <a:prstClr val="white">
                  <a:lumMod val="85000"/>
                </a:prstClr>
              </a:buClr>
              <a:defRPr/>
            </a:pP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Contractors</a:t>
            </a:r>
          </a:p>
          <a:p>
            <a:pPr marL="1588" lvl="1">
              <a:buClr>
                <a:prstClr val="white">
                  <a:lumMod val="85000"/>
                </a:prstClr>
              </a:buClr>
              <a:defRPr/>
            </a:pP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Some travel expenses</a:t>
            </a:r>
          </a:p>
          <a:p>
            <a:pPr>
              <a:buClr>
                <a:prstClr val="white">
                  <a:lumMod val="85000"/>
                </a:prstClr>
              </a:buClr>
              <a:defRPr/>
            </a:pPr>
            <a:endParaRPr lang="en-CA" sz="1200" dirty="0">
              <a:solidFill>
                <a:prstClr val="white">
                  <a:lumMod val="95000"/>
                </a:prstClr>
              </a:solidFill>
            </a:endParaRPr>
          </a:p>
          <a:p>
            <a:pPr>
              <a:buClr>
                <a:prstClr val="white">
                  <a:lumMod val="85000"/>
                </a:prstClr>
              </a:buClr>
              <a:defRPr/>
            </a:pP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Up to </a:t>
            </a:r>
            <a:r>
              <a:rPr lang="en-CA" sz="2400" b="1" dirty="0">
                <a:solidFill>
                  <a:prstClr val="white">
                    <a:lumMod val="95000"/>
                  </a:prstClr>
                </a:solidFill>
              </a:rPr>
              <a:t>50%</a:t>
            </a:r>
            <a:r>
              <a:rPr lang="en-CA" dirty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of </a:t>
            </a:r>
            <a:br>
              <a:rPr lang="en-CA" sz="16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en-CA" sz="1600" dirty="0">
                <a:solidFill>
                  <a:prstClr val="white">
                    <a:lumMod val="95000"/>
                  </a:prstClr>
                </a:solidFill>
              </a:rPr>
              <a:t>total project costs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743200"/>
            <a:ext cx="21945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" y="5668015"/>
            <a:ext cx="9144000" cy="34494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81000" y="3505200"/>
            <a:ext cx="21945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4800600"/>
            <a:ext cx="21945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1676400"/>
            <a:ext cx="219456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91260"/>
            <a:ext cx="6553201" cy="1971140"/>
          </a:xfrm>
        </p:spPr>
        <p:txBody>
          <a:bodyPr>
            <a:normAutofit/>
          </a:bodyPr>
          <a:lstStyle/>
          <a:p>
            <a:r>
              <a:rPr lang="en-CA" spc="0" dirty="0" smtClean="0"/>
              <a:t/>
            </a:r>
            <a:br>
              <a:rPr lang="en-CA" spc="0" dirty="0" smtClean="0"/>
            </a:br>
            <a:r>
              <a:rPr lang="en-CA" altLang="ko-KR" spc="0" dirty="0" smtClean="0"/>
              <a:t>Thank You</a:t>
            </a:r>
            <a:br>
              <a:rPr lang="en-CA" altLang="ko-KR" spc="0" dirty="0" smtClean="0"/>
            </a:br>
            <a:endParaRPr lang="en-CA" spc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962400"/>
            <a:ext cx="5029200" cy="259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2000" b="1" dirty="0" smtClean="0">
                <a:solidFill>
                  <a:srgbClr val="80BCC5"/>
                </a:solidFill>
              </a:rPr>
              <a:t>587-920-9233</a:t>
            </a:r>
          </a:p>
          <a:p>
            <a:r>
              <a:rPr lang="en-CA" sz="2000" b="1" dirty="0" smtClean="0">
                <a:solidFill>
                  <a:srgbClr val="FFCD05"/>
                </a:solidFill>
              </a:rPr>
              <a:t>Kasturi.Narayanan@nrc-cnrc.gc.ca</a:t>
            </a:r>
          </a:p>
          <a:p>
            <a:r>
              <a:rPr lang="en-CA" sz="2000" b="1" dirty="0"/>
              <a:t>https://nrc.canada.ca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Arial" charset="0"/>
                <a:cs typeface="Arial" charset="0"/>
              </a:rPr>
              <a:t>Industrial Research Assistance </a:t>
            </a:r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Program</a:t>
            </a:r>
            <a:endParaRPr lang="en-US" alt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2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1006 CNRC_PPT_teal_template_e_v3">
  <a:themeElements>
    <a:clrScheme name="NRC Teal 2015">
      <a:dk1>
        <a:sysClr val="windowText" lastClr="000000"/>
      </a:dk1>
      <a:lt1>
        <a:sysClr val="window" lastClr="FFFFFF"/>
      </a:lt1>
      <a:dk2>
        <a:srgbClr val="004466"/>
      </a:dk2>
      <a:lt2>
        <a:srgbClr val="DDDDCC"/>
      </a:lt2>
      <a:accent1>
        <a:srgbClr val="112255"/>
      </a:accent1>
      <a:accent2>
        <a:srgbClr val="007788"/>
      </a:accent2>
      <a:accent3>
        <a:srgbClr val="FFCC00"/>
      </a:accent3>
      <a:accent4>
        <a:srgbClr val="EE8822"/>
      </a:accent4>
      <a:accent5>
        <a:srgbClr val="77AA33"/>
      </a:accent5>
      <a:accent6>
        <a:srgbClr val="2299DD"/>
      </a:accent6>
      <a:hlink>
        <a:srgbClr val="2299DD"/>
      </a:hlink>
      <a:folHlink>
        <a:srgbClr val="BB66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16-1006 CNRC_PPT_teal_template_e_v3</Template>
  <TotalTime>798</TotalTime>
  <Words>208</Words>
  <Application>Microsoft Office PowerPoint</Application>
  <PresentationFormat>On-screen Show (4:3)</PresentationFormat>
  <Paragraphs>69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ヒラギノ角ゴ Pro W3</vt:lpstr>
      <vt:lpstr>16-1006 CNRC_PPT_teal_template_e_v3</vt:lpstr>
      <vt:lpstr>CELTIC-NEXT  Spring Call 2020</vt:lpstr>
      <vt:lpstr>CELTIC-NEXT</vt:lpstr>
      <vt:lpstr>Sample of projects</vt:lpstr>
      <vt:lpstr>Next Steps</vt:lpstr>
      <vt:lpstr>PowerPoint Presentation</vt:lpstr>
      <vt:lpstr> Thank You </vt:lpstr>
    </vt:vector>
  </TitlesOfParts>
  <Company>NRC-CNRC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Research Assistance Program (IRAP)</dc:title>
  <dc:creator>Windows User</dc:creator>
  <cp:lastModifiedBy>Kasturi Narayanan</cp:lastModifiedBy>
  <cp:revision>158</cp:revision>
  <dcterms:created xsi:type="dcterms:W3CDTF">2017-05-17T18:02:18Z</dcterms:created>
  <dcterms:modified xsi:type="dcterms:W3CDTF">2019-12-10T14:11:35Z</dcterms:modified>
</cp:coreProperties>
</file>