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8" r:id="rId3"/>
    <p:sldId id="289" r:id="rId4"/>
    <p:sldId id="290" r:id="rId5"/>
    <p:sldId id="295" r:id="rId6"/>
    <p:sldId id="292" r:id="rId7"/>
    <p:sldId id="293" r:id="rId8"/>
    <p:sldId id="294" r:id="rId9"/>
    <p:sldId id="275" r:id="rId10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8BC53E"/>
    <a:srgbClr val="FFCC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5" autoAdjust="0"/>
    <p:restoredTop sz="95297" autoAdjust="0"/>
  </p:normalViewPr>
  <p:slideViewPr>
    <p:cSldViewPr showGuides="1">
      <p:cViewPr>
        <p:scale>
          <a:sx n="70" d="100"/>
          <a:sy n="70" d="100"/>
        </p:scale>
        <p:origin x="-992" y="-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A4433-2CBD-4044-ABC1-0B0561D43206}" type="datetimeFigureOut">
              <a:rPr lang="en-GB" smtClean="0"/>
              <a:t>20/09/2016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68B30-1784-4EA2-828F-1011F6E8DA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648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C2CA66-A9CB-461C-A236-F69D99339A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3600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60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42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Formatı</a:t>
            </a:r>
            <a:r>
              <a:rPr lang="en-GB" dirty="0" smtClean="0"/>
              <a:t> </a:t>
            </a:r>
            <a:r>
              <a:rPr lang="en-GB" dirty="0" err="1" smtClean="0"/>
              <a:t>düzelt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62032-233E-4592-8AED-3F3551B7523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27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535B04-7FE3-4FE7-936F-780DBED6C7D4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7016E-EC09-402D-9B6D-6187AC4065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5230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188913"/>
            <a:ext cx="2057400" cy="5605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88913"/>
            <a:ext cx="6019800" cy="5605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367CF-8B21-4334-8669-28CA348CE3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48681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F1B1E-6AFE-4261-906D-D1191F0F51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6240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D0683-8E1E-4FAC-A2B7-129323BED1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61959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39764-904A-4B00-8DD5-C588446B78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93842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550CC-E884-493F-AD26-80DAE21180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005518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ACC1E-F88D-4399-AD3A-9D953CE30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45455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B54CC-E810-46E3-BA81-CDDC90221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6331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CBA8A-51FA-4FB3-AFAE-0FF3ED630A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25468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4B031-5DCD-4C84-BDFA-81269EC3AB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6554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451725" y="6584950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BD17547-DBE1-4B99-9EA9-2E3A7F374022}" type="slidenum">
              <a:rPr lang="en-GB" altLang="en-US" sz="1400" b="1">
                <a:solidFill>
                  <a:schemeClr val="bg1"/>
                </a:solidFill>
              </a:rPr>
              <a:pPr algn="r"/>
              <a:t>‹#›</a:t>
            </a:fld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308725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B8D654AA-748F-4024-9A61-6977FA31798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88913"/>
            <a:ext cx="8229600" cy="86836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9595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9595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9595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nxp@icrontech,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crontech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rontech.com/" TargetMode="External"/><Relationship Id="rId7" Type="http://schemas.openxmlformats.org/officeDocument/2006/relationships/image" Target="../media/image18.png"/><Relationship Id="rId2" Type="http://schemas.openxmlformats.org/officeDocument/2006/relationships/hyperlink" Target="mailto:nejdet.pamuk@icrontech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://www.isl.itu.edu.tr/" TargetMode="External"/><Relationship Id="rId4" Type="http://schemas.openxmlformats.org/officeDocument/2006/relationships/hyperlink" Target="mailto:gkayakutlu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D53FB3E-8C47-4F19-A392-AFCA93838430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66719" y="4942478"/>
            <a:ext cx="5472608" cy="527769"/>
          </a:xfrm>
        </p:spPr>
        <p:txBody>
          <a:bodyPr/>
          <a:lstStyle/>
          <a:p>
            <a:r>
              <a:rPr lang="en-US" altLang="en-US" sz="1400" b="0" dirty="0" smtClean="0"/>
              <a:t>Celtic-Plus Proposers Day, 2</a:t>
            </a:r>
            <a:r>
              <a:rPr lang="tr-TR" altLang="en-US" sz="1400" b="0" dirty="0" smtClean="0"/>
              <a:t>2 September</a:t>
            </a:r>
            <a:r>
              <a:rPr lang="en-US" altLang="en-US" sz="1400" b="0" dirty="0" smtClean="0"/>
              <a:t> 2016, CDTI, </a:t>
            </a:r>
            <a:r>
              <a:rPr lang="tr-TR" altLang="en-US" sz="1400" b="0" dirty="0" err="1" smtClean="0"/>
              <a:t>Istanbul</a:t>
            </a:r>
            <a:endParaRPr lang="en-US" altLang="en-US" sz="1400" b="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2204864"/>
            <a:ext cx="9206049" cy="96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US" sz="2400" dirty="0"/>
              <a:t>IDIMRO</a:t>
            </a:r>
            <a:endParaRPr lang="en-US" altLang="en-US" sz="2400" kern="0" dirty="0"/>
          </a:p>
          <a:p>
            <a:r>
              <a:rPr lang="en-US" sz="2200" dirty="0" smtClean="0"/>
              <a:t>Intelligent </a:t>
            </a:r>
            <a:r>
              <a:rPr lang="en-US" sz="2200" dirty="0"/>
              <a:t>Dynamic </a:t>
            </a:r>
            <a:r>
              <a:rPr lang="en-US" sz="2200" dirty="0" smtClean="0"/>
              <a:t>Integrated Maintenance </a:t>
            </a:r>
            <a:r>
              <a:rPr lang="en-US" sz="2200" dirty="0"/>
              <a:t>Repair &amp;</a:t>
            </a:r>
            <a:r>
              <a:rPr lang="en-US" sz="2200" dirty="0" smtClean="0"/>
              <a:t> Overhaul </a:t>
            </a:r>
          </a:p>
          <a:p>
            <a:r>
              <a:rPr lang="en-US" sz="2200" dirty="0" smtClean="0"/>
              <a:t>Planning and </a:t>
            </a:r>
            <a:r>
              <a:rPr lang="en-US" sz="2200" dirty="0"/>
              <a:t>O</a:t>
            </a:r>
            <a:r>
              <a:rPr lang="en-US" sz="2200" dirty="0" smtClean="0"/>
              <a:t>ptimization Platform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490" y="3567854"/>
            <a:ext cx="2033067" cy="67768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10140" y="4327143"/>
            <a:ext cx="5184576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Nejdet Pamuk | Managing Director / CEO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hangingPunct="0"/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Wingdings 2" panose="050201020105070707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+31 (0) 6 23472564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@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nxp@icrontech,com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|</a:t>
            </a:r>
            <a:r>
              <a:rPr lang="nl-NL" sz="1400" dirty="0"/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http://www.icrontech.com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47664" y="60518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51" y="483494"/>
            <a:ext cx="7317105" cy="4799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ICRON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332" y="2415744"/>
            <a:ext cx="7816282" cy="1591532"/>
          </a:xfrm>
        </p:spPr>
        <p:txBody>
          <a:bodyPr>
            <a:normAutofit lnSpcReduction="10000"/>
          </a:bodyPr>
          <a:lstStyle/>
          <a:p>
            <a:pPr marL="3430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ea typeface="Verdana" panose="020B0604030504040204" pitchFamily="34" charset="0"/>
                <a:cs typeface="Verdana" panose="020B0604030504040204" pitchFamily="34" charset="0"/>
              </a:rPr>
              <a:t>20+</a:t>
            </a:r>
            <a:r>
              <a:rPr lang="en-US" sz="1400" dirty="0">
                <a:ea typeface="Verdana" panose="020B0604030504040204" pitchFamily="34" charset="0"/>
                <a:cs typeface="Verdana" panose="020B0604030504040204" pitchFamily="34" charset="0"/>
              </a:rPr>
              <a:t> years of experience</a:t>
            </a:r>
          </a:p>
          <a:p>
            <a:pPr marL="3430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ea typeface="Verdana" panose="020B0604030504040204" pitchFamily="34" charset="0"/>
                <a:cs typeface="Verdana" panose="020B0604030504040204" pitchFamily="34" charset="0"/>
              </a:rPr>
              <a:t>70+</a:t>
            </a:r>
            <a:r>
              <a:rPr lang="en-US" sz="1400" dirty="0">
                <a:ea typeface="Verdana" panose="020B0604030504040204" pitchFamily="34" charset="0"/>
                <a:cs typeface="Verdana" panose="020B0604030504040204" pitchFamily="34" charset="0"/>
              </a:rPr>
              <a:t> customers, </a:t>
            </a:r>
            <a:r>
              <a:rPr lang="en-US" sz="2000" b="1" dirty="0">
                <a:ea typeface="Verdana" panose="020B0604030504040204" pitchFamily="34" charset="0"/>
                <a:cs typeface="Verdana" panose="020B0604030504040204" pitchFamily="34" charset="0"/>
              </a:rPr>
              <a:t>200+</a:t>
            </a:r>
            <a:r>
              <a:rPr lang="en-US" sz="1400" dirty="0">
                <a:ea typeface="Verdana" panose="020B0604030504040204" pitchFamily="34" charset="0"/>
                <a:cs typeface="Verdana" panose="020B0604030504040204" pitchFamily="34" charset="0"/>
              </a:rPr>
              <a:t> implementations </a:t>
            </a:r>
          </a:p>
          <a:p>
            <a:pPr marL="3430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ea typeface="Verdana" panose="020B0604030504040204" pitchFamily="34" charset="0"/>
                <a:cs typeface="Verdana" panose="020B0604030504040204" pitchFamily="34" charset="0"/>
              </a:rPr>
              <a:t>Innovation culture </a:t>
            </a:r>
          </a:p>
          <a:p>
            <a:pPr marL="3430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ea typeface="Verdana" panose="020B0604030504040204" pitchFamily="34" charset="0"/>
                <a:cs typeface="Verdana" panose="020B0604030504040204" pitchFamily="34" charset="0"/>
              </a:rPr>
              <a:t>Cultivation of </a:t>
            </a:r>
            <a:r>
              <a:rPr lang="en-US" sz="1400" dirty="0"/>
              <a:t>business focus with </a:t>
            </a:r>
            <a:r>
              <a:rPr lang="en-US" sz="1400" dirty="0">
                <a:ea typeface="Verdana" panose="020B0604030504040204" pitchFamily="34" charset="0"/>
                <a:cs typeface="Verdana" panose="020B0604030504040204" pitchFamily="34" charset="0"/>
              </a:rPr>
              <a:t>academic </a:t>
            </a:r>
            <a:r>
              <a:rPr lang="en-US" sz="1400" dirty="0"/>
              <a:t>depth</a:t>
            </a:r>
            <a:endParaRPr lang="en-US" sz="14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7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5606" y="4179823"/>
            <a:ext cx="1539401" cy="887625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6" name="Afbeelding 6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3940" y="4183433"/>
            <a:ext cx="1539401" cy="891827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7" name="Afbeelding 11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74773" y="4176217"/>
            <a:ext cx="1539401" cy="891232"/>
          </a:xfrm>
          <a:prstGeom prst="rect">
            <a:avLst/>
          </a:prstGeom>
          <a:ln w="12700">
            <a:noFill/>
          </a:ln>
          <a:effectLst/>
        </p:spPr>
      </p:pic>
      <p:sp>
        <p:nvSpPr>
          <p:cNvPr id="8" name="Tekstvak 13"/>
          <p:cNvSpPr txBox="1"/>
          <p:nvPr/>
        </p:nvSpPr>
        <p:spPr>
          <a:xfrm>
            <a:off x="1471616" y="5145842"/>
            <a:ext cx="11561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4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Amsterdam</a:t>
            </a:r>
          </a:p>
          <a:p>
            <a:r>
              <a:rPr lang="en-US" sz="1100" b="1" dirty="0">
                <a:solidFill>
                  <a:schemeClr val="accent4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Headquarters      </a:t>
            </a:r>
            <a:endParaRPr lang="en-US" sz="1400" b="1" dirty="0">
              <a:solidFill>
                <a:schemeClr val="accent4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kstvak 13"/>
          <p:cNvSpPr txBox="1"/>
          <p:nvPr/>
        </p:nvSpPr>
        <p:spPr>
          <a:xfrm>
            <a:off x="3551146" y="5141937"/>
            <a:ext cx="21866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4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Singapore</a:t>
            </a:r>
          </a:p>
          <a:p>
            <a:pPr algn="ctr"/>
            <a:r>
              <a:rPr lang="en-US" sz="1100" b="1" dirty="0">
                <a:solidFill>
                  <a:schemeClr val="accent4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A-PAC center</a:t>
            </a:r>
            <a:endParaRPr lang="en-US" sz="1400" b="1" dirty="0">
              <a:solidFill>
                <a:schemeClr val="accent4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kstvak 13"/>
          <p:cNvSpPr txBox="1"/>
          <p:nvPr/>
        </p:nvSpPr>
        <p:spPr>
          <a:xfrm>
            <a:off x="6753285" y="5141937"/>
            <a:ext cx="10640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4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Istanbul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12121" y="1497737"/>
            <a:ext cx="8264702" cy="667923"/>
          </a:xfrm>
          <a:prstGeom prst="rect">
            <a:avLst/>
          </a:prstGeom>
        </p:spPr>
        <p:txBody>
          <a:bodyPr vert="horz" lIns="68598" tIns="34299" rIns="68598" bIns="34299" rtlCol="0">
            <a:noAutofit/>
          </a:bodyPr>
          <a:lstStyle>
            <a:lvl1pPr marL="274325" indent="-228604" algn="l" defTabSz="914415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9" indent="-228604" algn="l" defTabSz="91441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32" indent="-228604" algn="l" defTabSz="91441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36" indent="-228604" algn="l" defTabSz="91441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40" indent="-228604" algn="l" defTabSz="91441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43" indent="-228604" algn="l" defTabSz="914415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47" indent="-228604" algn="l" defTabSz="914415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51" indent="-228604" algn="l" defTabSz="914415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55" indent="-228604" algn="l" defTabSz="914415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300" indent="0" algn="ctr">
              <a:buNone/>
            </a:pPr>
            <a:r>
              <a:rPr lang="en-US" sz="1800" kern="0" dirty="0">
                <a:ea typeface="Verdana" panose="020B0604030504040204" pitchFamily="34" charset="0"/>
                <a:cs typeface="Verdana" panose="020B0604030504040204" pitchFamily="34" charset="0"/>
              </a:rPr>
              <a:t>Leading developer of </a:t>
            </a:r>
          </a:p>
          <a:p>
            <a:pPr marL="34300" indent="0" algn="ctr">
              <a:lnSpc>
                <a:spcPct val="60000"/>
              </a:lnSpc>
              <a:buNone/>
            </a:pPr>
            <a:r>
              <a:rPr lang="en-US" sz="2400" b="1" kern="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advanced planning, scheduling and optimization</a:t>
            </a:r>
            <a:r>
              <a:rPr lang="en-US" sz="1600" b="1" kern="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kern="0" dirty="0">
                <a:ea typeface="Verdana" panose="020B0604030504040204" pitchFamily="34" charset="0"/>
                <a:cs typeface="Verdana" panose="020B0604030504040204" pitchFamily="34" charset="0"/>
              </a:rPr>
              <a:t>solutions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98964" y="2286286"/>
            <a:ext cx="832186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995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736" y="495734"/>
            <a:ext cx="7317105" cy="4799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Our Passion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99273" y="2152749"/>
            <a:ext cx="68597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9" algn="ctr"/>
            <a:r>
              <a:rPr lang="en-US" sz="2000" b="1" kern="0" dirty="0">
                <a:solidFill>
                  <a:srgbClr val="FFC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integrated</a:t>
            </a:r>
            <a:r>
              <a:rPr lang="en-US" sz="1400" kern="0" dirty="0"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US" sz="2000" b="1" kern="0" dirty="0">
                <a:solidFill>
                  <a:srgbClr val="FFC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intelligent</a:t>
            </a:r>
            <a:r>
              <a:rPr lang="en-US" sz="1400" kern="0" dirty="0">
                <a:solidFill>
                  <a:srgbClr val="FFC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kern="0" dirty="0">
                <a:ea typeface="Verdana" panose="020B0604030504040204" pitchFamily="34" charset="0"/>
                <a:cs typeface="Verdana" panose="020B0604030504040204" pitchFamily="34" charset="0"/>
              </a:rPr>
              <a:t>platform for </a:t>
            </a:r>
          </a:p>
          <a:p>
            <a:pPr marL="34299" algn="ctr"/>
            <a:r>
              <a:rPr lang="en-US" sz="2000" b="1" kern="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strategic, tactical</a:t>
            </a:r>
            <a:r>
              <a:rPr lang="en-US" sz="1400" b="1" kern="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kern="0" dirty="0"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US" sz="2000" b="1" kern="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operational</a:t>
            </a:r>
            <a:r>
              <a:rPr lang="en-US" sz="1400" b="1" kern="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kern="0" dirty="0">
                <a:ea typeface="Verdana" panose="020B0604030504040204" pitchFamily="34" charset="0"/>
                <a:cs typeface="Verdana" panose="020B0604030504040204" pitchFamily="34" charset="0"/>
              </a:rPr>
              <a:t>planning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770921" y="3432149"/>
            <a:ext cx="5540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9" algn="ctr"/>
            <a:r>
              <a:rPr lang="en-US" sz="2000" b="1" kern="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speed, flexibility </a:t>
            </a:r>
            <a:r>
              <a:rPr lang="en-US" sz="1400" kern="0" dirty="0"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US" sz="2000" b="1" kern="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quality </a:t>
            </a:r>
            <a:r>
              <a:rPr lang="en-US" sz="1400" kern="0" dirty="0"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</a:p>
          <a:p>
            <a:pPr marL="34299" algn="ctr"/>
            <a:r>
              <a:rPr lang="en-US" sz="2000" b="1" kern="0" dirty="0">
                <a:solidFill>
                  <a:srgbClr val="FFC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decision making</a:t>
            </a:r>
            <a:endParaRPr lang="en-US" sz="1400" kern="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85096" y="1623751"/>
            <a:ext cx="17721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9"/>
            <a:r>
              <a:rPr lang="en-US" sz="2800" b="1" kern="0" dirty="0">
                <a:solidFill>
                  <a:schemeClr val="bg1">
                    <a:lumMod val="8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Provide</a:t>
            </a:r>
            <a:endParaRPr lang="en-US" sz="2800" kern="0" dirty="0">
              <a:solidFill>
                <a:schemeClr val="bg1">
                  <a:lumMod val="8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0767" y="2947834"/>
            <a:ext cx="17721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9"/>
            <a:r>
              <a:rPr lang="en-US" sz="2800" b="1" kern="0" dirty="0">
                <a:solidFill>
                  <a:schemeClr val="bg1">
                    <a:lumMod val="8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Improve</a:t>
            </a:r>
            <a:endParaRPr lang="en-US" sz="2800" kern="0" dirty="0">
              <a:solidFill>
                <a:schemeClr val="bg1">
                  <a:lumMod val="8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85251" y="4784008"/>
            <a:ext cx="554023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9" algn="ctr"/>
            <a:r>
              <a:rPr lang="en-US" sz="1400" kern="0" dirty="0">
                <a:ea typeface="Verdana" panose="020B0604030504040204" pitchFamily="34" charset="0"/>
                <a:cs typeface="Verdana" panose="020B0604030504040204" pitchFamily="34" charset="0"/>
              </a:rPr>
              <a:t>Return on investment through </a:t>
            </a:r>
          </a:p>
          <a:p>
            <a:pPr marL="34299" algn="ctr"/>
            <a:r>
              <a:rPr lang="en-US" sz="1400" kern="0" dirty="0">
                <a:ea typeface="Verdana" panose="020B0604030504040204" pitchFamily="34" charset="0"/>
                <a:cs typeface="Verdana" panose="020B0604030504040204" pitchFamily="34" charset="0"/>
              </a:rPr>
              <a:t>end-to-end </a:t>
            </a:r>
            <a:r>
              <a:rPr lang="en-US" sz="2000" b="1" kern="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visibility </a:t>
            </a:r>
            <a:r>
              <a:rPr lang="en-US" sz="1400" kern="0" dirty="0"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en-US" sz="2000" b="1" kern="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optimization</a:t>
            </a:r>
          </a:p>
          <a:p>
            <a:pPr marL="34299" algn="ctr"/>
            <a:r>
              <a:rPr lang="en-US" sz="1400" kern="0" dirty="0">
                <a:ea typeface="Verdana" panose="020B0604030504040204" pitchFamily="34" charset="0"/>
                <a:cs typeface="Verdana" panose="020B0604030504040204" pitchFamily="34" charset="0"/>
              </a:rPr>
              <a:t>on</a:t>
            </a:r>
            <a:r>
              <a:rPr lang="en-US" sz="2000" b="1" kern="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kern="0" dirty="0">
                <a:solidFill>
                  <a:srgbClr val="FFC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supply-chain</a:t>
            </a:r>
            <a:endParaRPr lang="en-US" sz="1400" kern="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9" algn="ctr"/>
            <a:endParaRPr lang="en-US" sz="1400" kern="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0767" y="4256865"/>
            <a:ext cx="2458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9"/>
            <a:r>
              <a:rPr lang="en-US" sz="2800" b="1" kern="0" dirty="0">
                <a:solidFill>
                  <a:schemeClr val="bg1">
                    <a:lumMod val="8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Guarantee</a:t>
            </a:r>
            <a:endParaRPr lang="en-US" sz="2800" kern="0" dirty="0">
              <a:solidFill>
                <a:schemeClr val="bg1">
                  <a:lumMod val="8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485097" y="2924944"/>
            <a:ext cx="59403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85097" y="4221088"/>
            <a:ext cx="59403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657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8" b="13889"/>
          <a:stretch/>
        </p:blipFill>
        <p:spPr>
          <a:xfrm>
            <a:off x="755576" y="1370856"/>
            <a:ext cx="7569120" cy="2726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 bwMode="gray">
          <a:xfrm>
            <a:off x="1035424" y="464940"/>
            <a:ext cx="7689231" cy="5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nl-NL" sz="2800" dirty="0"/>
              <a:t>IDIMRO for – Aviation, PTM and Utilities </a:t>
            </a:r>
            <a:endParaRPr lang="en-US" sz="2800" dirty="0"/>
          </a:p>
        </p:txBody>
      </p:sp>
      <p:pic>
        <p:nvPicPr>
          <p:cNvPr id="50" name="Content Placeholder 3" descr="binary-2177-20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5488" y="5045703"/>
            <a:ext cx="5904656" cy="1581834"/>
          </a:xfrm>
          <a:prstGeom prst="rect">
            <a:avLst/>
          </a:prstGeom>
        </p:spPr>
      </p:pic>
      <p:grpSp>
        <p:nvGrpSpPr>
          <p:cNvPr id="51" name="Group 13"/>
          <p:cNvGrpSpPr/>
          <p:nvPr/>
        </p:nvGrpSpPr>
        <p:grpSpPr>
          <a:xfrm>
            <a:off x="3028589" y="4097288"/>
            <a:ext cx="6031423" cy="1269650"/>
            <a:chOff x="389679" y="1666795"/>
            <a:chExt cx="8775319" cy="2127910"/>
          </a:xfrm>
        </p:grpSpPr>
        <p:sp>
          <p:nvSpPr>
            <p:cNvPr id="52" name="TextBox 51"/>
            <p:cNvSpPr txBox="1"/>
            <p:nvPr/>
          </p:nvSpPr>
          <p:spPr>
            <a:xfrm>
              <a:off x="389679" y="2917798"/>
              <a:ext cx="2172076" cy="696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ICRON Maintenance Planning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70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Train maintenance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70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Workshop maintenance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606867" y="2917798"/>
              <a:ext cx="2041333" cy="876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ICRON Infra Planning: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70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Railway maintenance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700" b="1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Tooling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70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Material planning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653983" y="2917798"/>
              <a:ext cx="2174875" cy="876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Strategic Planning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70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Fleet planning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70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Network analysis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70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Investment planning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831151" y="2902374"/>
              <a:ext cx="2333847" cy="696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Operations</a:t>
              </a:r>
              <a:r>
                <a:rPr lang="en-GB" sz="700" b="1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GB" sz="700" b="1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Planning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70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Manpower, materials &amp; operations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70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Time schedule planning</a:t>
              </a:r>
              <a:endParaRPr lang="en-GB" sz="7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496499" y="1666795"/>
              <a:ext cx="8017651" cy="1214989"/>
              <a:chOff x="558800" y="1679855"/>
              <a:chExt cx="8017651" cy="1214989"/>
            </a:xfrm>
          </p:grpSpPr>
          <p:pic>
            <p:nvPicPr>
              <p:cNvPr id="57" name="Picture 56" descr="images.duckduckgo.com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58800" y="1701301"/>
                <a:ext cx="1719673" cy="1193543"/>
              </a:xfrm>
              <a:prstGeom prst="rect">
                <a:avLst/>
              </a:prstGeom>
            </p:spPr>
          </p:pic>
          <p:pic>
            <p:nvPicPr>
              <p:cNvPr id="58" name="Picture 57" descr="images.duckduckgo.com2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773050" y="1709801"/>
                <a:ext cx="1551608" cy="1146138"/>
              </a:xfrm>
              <a:prstGeom prst="rect">
                <a:avLst/>
              </a:prstGeom>
            </p:spPr>
          </p:pic>
          <p:pic>
            <p:nvPicPr>
              <p:cNvPr id="59" name="Picture 58" descr="images.duckduckgo.com3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rot="10800000" flipV="1">
                <a:off x="4815080" y="1709801"/>
                <a:ext cx="1636253" cy="1146138"/>
              </a:xfrm>
              <a:prstGeom prst="rect">
                <a:avLst/>
              </a:prstGeom>
            </p:spPr>
          </p:pic>
          <p:pic>
            <p:nvPicPr>
              <p:cNvPr id="60" name="Picture 59" descr="images.duckduckgo.com5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945910" y="1679855"/>
                <a:ext cx="1630541" cy="117608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837952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679644" cy="828000"/>
          </a:xfrm>
        </p:spPr>
        <p:txBody>
          <a:bodyPr>
            <a:normAutofit/>
          </a:bodyPr>
          <a:lstStyle/>
          <a:p>
            <a:pPr marL="84138" lvl="2" rtl="0">
              <a:spcBef>
                <a:spcPct val="0"/>
              </a:spcBef>
            </a:pPr>
            <a:r>
              <a:rPr lang="en-GB" sz="2800" b="0" dirty="0">
                <a:latin typeface="Arial" pitchFamily="34" charset="0"/>
                <a:ea typeface="+mn-ea"/>
                <a:cs typeface="Arial" pitchFamily="34" charset="0"/>
              </a:rPr>
              <a:t>What is IDIMRO?</a:t>
            </a:r>
            <a:r>
              <a:rPr lang="en-US" sz="2800" b="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lang="tr-TR" sz="2800" b="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1340768"/>
            <a:ext cx="90907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chemeClr val="accent6">
                    <a:lumMod val="75000"/>
                  </a:schemeClr>
                </a:solidFill>
              </a:rPr>
              <a:t>It’s an Supply Chain Management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Planning, Scheduling</a:t>
            </a:r>
            <a:r>
              <a:rPr lang="tr-TR" sz="1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and Optimization</a:t>
            </a:r>
            <a:r>
              <a:rPr lang="en-US" sz="1800" b="1" dirty="0" smtClean="0"/>
              <a:t> </a:t>
            </a:r>
          </a:p>
          <a:p>
            <a:pPr algn="ctr"/>
            <a:r>
              <a:rPr lang="en-US" sz="1800" dirty="0" smtClean="0"/>
              <a:t>project including embedded ERP, Mobile and Execution functions</a:t>
            </a:r>
          </a:p>
          <a:p>
            <a:pPr algn="ctr"/>
            <a:r>
              <a:rPr lang="en-US" sz="1800" dirty="0" smtClean="0"/>
              <a:t> for </a:t>
            </a:r>
          </a:p>
          <a:p>
            <a:pPr algn="ctr"/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Maintenance Repair and Overhaul</a:t>
            </a:r>
            <a:r>
              <a:rPr lang="tr-TR" sz="1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companies </a:t>
            </a:r>
          </a:p>
          <a:p>
            <a:pPr algn="ctr"/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(Aviation, Public transportation and Utilities)</a:t>
            </a:r>
            <a:r>
              <a:rPr lang="tr-TR" sz="1800" b="1" dirty="0" smtClean="0"/>
              <a:t> </a:t>
            </a:r>
            <a:r>
              <a:rPr lang="en-US" sz="1800" dirty="0" smtClean="0"/>
              <a:t>which</a:t>
            </a:r>
            <a:r>
              <a:rPr lang="tr-TR" sz="1800" dirty="0" smtClean="0"/>
              <a:t> is</a:t>
            </a:r>
            <a:r>
              <a:rPr lang="en-US" sz="1800" dirty="0" smtClean="0"/>
              <a:t>:</a:t>
            </a:r>
            <a:endParaRPr lang="tr-TR" sz="1800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575048" y="5702532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138" lvl="2"/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   Named: IDIMRO</a:t>
            </a:r>
            <a:endParaRPr lang="en-US" sz="2000" b="1" i="1" dirty="0" smtClean="0">
              <a:solidFill>
                <a:srgbClr val="0070C0"/>
              </a:solidFill>
              <a:latin typeface="+mj-lt"/>
            </a:endParaRPr>
          </a:p>
          <a:p>
            <a:pPr marL="84138" lvl="2" algn="ctr"/>
            <a:r>
              <a:rPr lang="en-US" sz="2000" b="1" i="1" dirty="0" smtClean="0">
                <a:solidFill>
                  <a:srgbClr val="0070C0"/>
                </a:solidFill>
                <a:latin typeface="+mj-lt"/>
              </a:rPr>
              <a:t>Intelligent Dynamic Integrated Maintenance Repair And Overhaul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 </a:t>
            </a:r>
            <a:endParaRPr lang="tr-TR" sz="2000" dirty="0" smtClean="0">
              <a:solidFill>
                <a:srgbClr val="0070C0"/>
              </a:solidFill>
              <a:latin typeface="+mj-lt"/>
            </a:endParaRPr>
          </a:p>
          <a:p>
            <a:pPr lvl="2"/>
            <a:endParaRPr lang="tr-TR" sz="20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924944"/>
            <a:ext cx="7932401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198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733" y="389855"/>
            <a:ext cx="8401050" cy="674687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Arial" pitchFamily="34" charset="0"/>
                <a:ea typeface="+mn-ea"/>
                <a:cs typeface="Arial" pitchFamily="34" charset="0"/>
              </a:rPr>
              <a:t>Benefits of IDIMRO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164" y="3501008"/>
            <a:ext cx="8140332" cy="3184833"/>
          </a:xfrm>
        </p:spPr>
        <p:txBody>
          <a:bodyPr>
            <a:normAutofit fontScale="85000" lnSpcReduction="20000"/>
          </a:bodyPr>
          <a:lstStyle/>
          <a:p>
            <a:r>
              <a:rPr lang="en-GB" sz="1800" b="1" dirty="0">
                <a:latin typeface="Arial" pitchFamily="34" charset="0"/>
                <a:cs typeface="Arial" pitchFamily="34" charset="0"/>
              </a:rPr>
              <a:t>Direct savings</a:t>
            </a: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2"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Lower maintenance costs</a:t>
            </a:r>
          </a:p>
          <a:p>
            <a:pPr lvl="2"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Optimized workforce requirements</a:t>
            </a:r>
          </a:p>
          <a:p>
            <a:pPr lvl="2"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7-10% Reduction on the number of spare vehicles required</a:t>
            </a:r>
          </a:p>
          <a:p>
            <a:pPr lvl="2"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Reduction on out-of-service durations of vehicles</a:t>
            </a:r>
          </a:p>
          <a:p>
            <a:pPr lvl="2"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15-30% reduction in material inventory levels</a:t>
            </a:r>
          </a:p>
          <a:p>
            <a:pPr lvl="2"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30-40% improvement in efficiency</a:t>
            </a:r>
          </a:p>
          <a:p>
            <a:pPr lvl="2"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Improvement in meeting the SLA requirements</a:t>
            </a:r>
          </a:p>
          <a:p>
            <a:pPr lvl="1"/>
            <a:endParaRPr lang="en-GB" sz="1600" dirty="0" smtClean="0"/>
          </a:p>
          <a:p>
            <a:r>
              <a:rPr lang="en-GB" sz="1800" b="1" dirty="0">
                <a:latin typeface="Arial" pitchFamily="34" charset="0"/>
                <a:cs typeface="Arial" pitchFamily="34" charset="0"/>
              </a:rPr>
              <a:t>Other </a:t>
            </a: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benefits</a:t>
            </a:r>
          </a:p>
          <a:p>
            <a:pPr lvl="2"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Customer service improvement</a:t>
            </a:r>
          </a:p>
          <a:p>
            <a:pPr lvl="2"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Clear overview of the maintenance plan</a:t>
            </a:r>
          </a:p>
          <a:p>
            <a:pPr lvl="2"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Integrated interactive planning platform for multiple divisions/departments</a:t>
            </a:r>
          </a:p>
          <a:p>
            <a:pPr lvl="2"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More stable maintenance environment due to ‘less surprises’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64" y="1340768"/>
            <a:ext cx="8500372" cy="195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020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/>
          <p:nvPr/>
        </p:nvGrpSpPr>
        <p:grpSpPr>
          <a:xfrm>
            <a:off x="449052" y="1232273"/>
            <a:ext cx="8659452" cy="5044009"/>
            <a:chOff x="461753" y="620688"/>
            <a:chExt cx="8529797" cy="5044009"/>
          </a:xfrm>
        </p:grpSpPr>
        <p:sp>
          <p:nvSpPr>
            <p:cNvPr id="5" name="Rectangle 4"/>
            <p:cNvSpPr/>
            <p:nvPr/>
          </p:nvSpPr>
          <p:spPr>
            <a:xfrm>
              <a:off x="467544" y="2220544"/>
              <a:ext cx="6022157" cy="25922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15"/>
            <p:cNvGrpSpPr/>
            <p:nvPr/>
          </p:nvGrpSpPr>
          <p:grpSpPr>
            <a:xfrm>
              <a:off x="461753" y="620688"/>
              <a:ext cx="8529797" cy="5044009"/>
              <a:chOff x="461753" y="620688"/>
              <a:chExt cx="8529797" cy="5044009"/>
            </a:xfrm>
          </p:grpSpPr>
          <p:grpSp>
            <p:nvGrpSpPr>
              <p:cNvPr id="6" name="Group 13"/>
              <p:cNvGrpSpPr/>
              <p:nvPr/>
            </p:nvGrpSpPr>
            <p:grpSpPr>
              <a:xfrm>
                <a:off x="461753" y="620688"/>
                <a:ext cx="6485148" cy="5044009"/>
                <a:chOff x="1973921" y="100952"/>
                <a:chExt cx="6485148" cy="5044009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1982069" y="926079"/>
                  <a:ext cx="6022157" cy="7747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b="1" dirty="0" smtClean="0">
                      <a:solidFill>
                        <a:schemeClr val="tx2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Strategic Planning – Capacity Planning</a:t>
                  </a:r>
                </a:p>
              </p:txBody>
            </p:sp>
            <p:sp>
              <p:nvSpPr>
                <p:cNvPr id="19" name="Rectangle 3"/>
                <p:cNvSpPr/>
                <p:nvPr/>
              </p:nvSpPr>
              <p:spPr>
                <a:xfrm>
                  <a:off x="1973921" y="4312525"/>
                  <a:ext cx="6022158" cy="83243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" name="Rectangle 5"/>
                <p:cNvSpPr/>
                <p:nvPr/>
              </p:nvSpPr>
              <p:spPr>
                <a:xfrm>
                  <a:off x="8001869" y="926079"/>
                  <a:ext cx="432048" cy="4191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" name="Rectangle 6"/>
                <p:cNvSpPr/>
                <p:nvPr/>
              </p:nvSpPr>
              <p:spPr>
                <a:xfrm>
                  <a:off x="4725269" y="1700808"/>
                  <a:ext cx="2590800" cy="2578071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7316069" y="1700810"/>
                  <a:ext cx="685800" cy="2578069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025432" y="1916680"/>
                  <a:ext cx="2699837" cy="11695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chemeClr val="tx2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Maintenance Planning:</a:t>
                  </a:r>
                </a:p>
                <a:p>
                  <a:pPr marL="285750" indent="-285750">
                    <a:buFontTx/>
                    <a:buChar char="-"/>
                  </a:pPr>
                  <a:r>
                    <a:rPr lang="en-US" sz="1400" dirty="0" smtClean="0">
                      <a:solidFill>
                        <a:schemeClr val="tx2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Manual and automated planning and optimization</a:t>
                  </a:r>
                </a:p>
                <a:p>
                  <a:pPr marL="285750" indent="-285750">
                    <a:buFontTx/>
                    <a:buChar char="-"/>
                  </a:pPr>
                  <a:r>
                    <a:rPr lang="en-US" sz="1400" dirty="0" smtClean="0">
                      <a:solidFill>
                        <a:schemeClr val="tx2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Multi-user environment</a:t>
                  </a:r>
                </a:p>
                <a:p>
                  <a:pPr marL="285750" indent="-285750">
                    <a:buFontTx/>
                    <a:buChar char="-"/>
                  </a:pPr>
                  <a:r>
                    <a:rPr lang="en-US" sz="1400" dirty="0" smtClean="0">
                      <a:solidFill>
                        <a:schemeClr val="tx2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GIS (integration)</a:t>
                  </a: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1999376" y="4318622"/>
                  <a:ext cx="3122714" cy="73866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chemeClr val="tx2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Workforce Planning:</a:t>
                  </a:r>
                </a:p>
                <a:p>
                  <a:r>
                    <a:rPr lang="en-US" sz="1400" dirty="0" smtClean="0">
                      <a:solidFill>
                        <a:schemeClr val="tx2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– Shift planning</a:t>
                  </a:r>
                </a:p>
                <a:p>
                  <a:r>
                    <a:rPr lang="en-US" sz="1400" dirty="0" smtClean="0">
                      <a:solidFill>
                        <a:schemeClr val="tx2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– People Qualification &amp; Assignment </a:t>
                  </a:r>
                  <a:endParaRPr lang="en-US" sz="1400" dirty="0">
                    <a:solidFill>
                      <a:schemeClr val="tx2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788769" y="1891279"/>
                  <a:ext cx="2395794" cy="13849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chemeClr val="tx2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INFRA Planning:</a:t>
                  </a:r>
                  <a:endParaRPr lang="en-US" sz="1400" dirty="0" smtClean="0">
                    <a:solidFill>
                      <a:schemeClr val="tx2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marL="285750" indent="-285750">
                    <a:buFontTx/>
                    <a:buChar char="-"/>
                  </a:pPr>
                  <a:r>
                    <a:rPr lang="en-US" sz="1400" dirty="0" smtClean="0">
                      <a:solidFill>
                        <a:schemeClr val="tx2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Manual and automated planning and optimization</a:t>
                  </a:r>
                </a:p>
                <a:p>
                  <a:pPr marL="285750" indent="-285750">
                    <a:buFontTx/>
                    <a:buChar char="-"/>
                  </a:pPr>
                  <a:r>
                    <a:rPr lang="en-US" sz="1400" dirty="0" smtClean="0">
                      <a:solidFill>
                        <a:schemeClr val="tx2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Multi-user environment</a:t>
                  </a:r>
                </a:p>
                <a:p>
                  <a:pPr marL="285750" indent="-285750">
                    <a:buFontTx/>
                    <a:buChar char="-"/>
                  </a:pPr>
                  <a:r>
                    <a:rPr lang="en-US" sz="1400" dirty="0" smtClean="0">
                      <a:solidFill>
                        <a:schemeClr val="tx2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GIS (integration)</a:t>
                  </a: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 rot="5400000">
                  <a:off x="6689592" y="2830819"/>
                  <a:ext cx="2053768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tx2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Google/Map Integration</a:t>
                  </a:r>
                  <a:endParaRPr lang="en-US" sz="1400" dirty="0">
                    <a:solidFill>
                      <a:schemeClr val="tx2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 rot="5400000">
                  <a:off x="6940342" y="2900020"/>
                  <a:ext cx="2528649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tx2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Analytics and Reporting</a:t>
                  </a:r>
                  <a:endParaRPr lang="en-US" sz="1400" dirty="0">
                    <a:solidFill>
                      <a:schemeClr val="tx2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1978824" y="100952"/>
                  <a:ext cx="6480245" cy="735759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latin typeface="Arial" pitchFamily="34" charset="0"/>
                      <a:cs typeface="Arial" pitchFamily="34" charset="0"/>
                    </a:rPr>
                    <a:t> ERP System</a:t>
                  </a:r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7" name="Group 82"/>
              <p:cNvGrpSpPr/>
              <p:nvPr/>
            </p:nvGrpSpPr>
            <p:grpSpPr>
              <a:xfrm rot="16200000">
                <a:off x="5592154" y="2205525"/>
                <a:ext cx="4984234" cy="1814559"/>
                <a:chOff x="4837748" y="3370742"/>
                <a:chExt cx="3125788" cy="1814559"/>
              </a:xfrm>
            </p:grpSpPr>
            <p:grpSp>
              <p:nvGrpSpPr>
                <p:cNvPr id="8" name="Group 84"/>
                <p:cNvGrpSpPr/>
                <p:nvPr/>
              </p:nvGrpSpPr>
              <p:grpSpPr>
                <a:xfrm>
                  <a:off x="4837748" y="3370742"/>
                  <a:ext cx="3125788" cy="1814559"/>
                  <a:chOff x="5580063" y="4197522"/>
                  <a:chExt cx="3125788" cy="1814559"/>
                </a:xfrm>
              </p:grpSpPr>
              <p:sp>
                <p:nvSpPr>
                  <p:cNvPr id="16" name="Cloud 15"/>
                  <p:cNvSpPr/>
                  <p:nvPr/>
                </p:nvSpPr>
                <p:spPr bwMode="auto">
                  <a:xfrm>
                    <a:off x="5580063" y="4197522"/>
                    <a:ext cx="3125788" cy="1647654"/>
                  </a:xfrm>
                  <a:prstGeom prst="cloud">
                    <a:avLst/>
                  </a:prstGeom>
                  <a:noFill/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lgDashDot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tr-T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" name="Text Box 18"/>
                  <p:cNvSpPr txBox="1">
                    <a:spLocks noChangeArrowheads="1"/>
                  </p:cNvSpPr>
                  <p:nvPr/>
                </p:nvSpPr>
                <p:spPr bwMode="auto">
                  <a:xfrm rot="5400000">
                    <a:off x="6185409" y="5166067"/>
                    <a:ext cx="1337079" cy="3549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53858" tIns="26929" rIns="53858" bIns="26929"/>
                  <a:lstStyle/>
                  <a:p>
                    <a:pPr eaLnBrk="0" hangingPunct="0">
                      <a:defRPr/>
                    </a:pPr>
                    <a:r>
                      <a:rPr lang="en-US" sz="11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Mobile &amp; WEB Analytic and reporting</a:t>
                    </a:r>
                  </a:p>
                </p:txBody>
              </p:sp>
            </p:grpSp>
            <p:pic>
              <p:nvPicPr>
                <p:cNvPr id="13" name="Picture 12" descr="C:\Users\James\AppData\Local\Microsoft\Windows\Temporary Internet Files\Content.IE5\GRBL4US3\MCj04339440000[1]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5400000">
                  <a:off x="7111617" y="3905311"/>
                  <a:ext cx="662416" cy="223023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14" name="Picture 13" descr="C:\Users\James\AppData\Local\Microsoft\Windows\Temporary Internet Files\Content.IE5\GRBL4US3\MCj04339440000[1]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5400000">
                  <a:off x="6014238" y="3986670"/>
                  <a:ext cx="777324" cy="240145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15" name="Picture 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246780">
                  <a:off x="6534350" y="4364225"/>
                  <a:ext cx="675722" cy="2657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9" name="Picture 8" descr="C:\Users\James\AppData\Local\Microsoft\Windows\Temporary Internet Files\Content.IE5\GRBL4US3\MCj04339440000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654472" y="4419465"/>
                <a:ext cx="703875" cy="34674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0" name="Picture 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446780">
                <a:off x="8145608" y="2430028"/>
                <a:ext cx="675722" cy="423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451725" y="6308725"/>
            <a:ext cx="1441450" cy="35877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04800" y="508000"/>
            <a:ext cx="8401050" cy="67468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2800" dirty="0" smtClean="0">
                <a:latin typeface="Arial" pitchFamily="34" charset="0"/>
                <a:ea typeface="+mn-ea"/>
                <a:cs typeface="Arial" pitchFamily="34" charset="0"/>
              </a:rPr>
              <a:t>IDIMRO System Components</a:t>
            </a:r>
            <a:endParaRPr lang="en-GB" sz="2800" dirty="0"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985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84431" cy="828000"/>
          </a:xfrm>
        </p:spPr>
        <p:txBody>
          <a:bodyPr/>
          <a:lstStyle/>
          <a:p>
            <a:r>
              <a:rPr lang="en-US" sz="2800" dirty="0"/>
              <a:t>Consortium &amp; Role of the Partners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410063"/>
              </p:ext>
            </p:extLst>
          </p:nvPr>
        </p:nvGraphicFramePr>
        <p:xfrm>
          <a:off x="972023" y="1628800"/>
          <a:ext cx="8064895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8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25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094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7742"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Contribution</a:t>
                      </a:r>
                      <a:r>
                        <a:rPr lang="en-US" sz="11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the </a:t>
                      </a:r>
                      <a:r>
                        <a:rPr lang="tr-T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8653">
                <a:tc>
                  <a:txBody>
                    <a:bodyPr/>
                    <a:lstStyle/>
                    <a:p>
                      <a:r>
                        <a:rPr lang="tr-T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Business Solutions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Turkey</a:t>
                      </a: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  <a:r>
                        <a:rPr lang="en-US" sz="1100" kern="1200" baseline="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will </a:t>
                      </a:r>
                      <a:r>
                        <a:rPr lang="en-US" sz="1100" kern="12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analyze, design and develop MRO module integrated with all related modules in Model ERP system. For Maintenance and Repair operations Model ERP will be integrated with </a:t>
                      </a:r>
                      <a:endParaRPr lang="tr-TR" sz="1100" kern="1200" noProof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100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tr-TR" sz="1100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uman </a:t>
                      </a:r>
                      <a:r>
                        <a:rPr lang="en-US" sz="1100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</a:t>
                      </a:r>
                      <a:r>
                        <a:rPr lang="tr-TR" sz="1100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100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system.</a:t>
                      </a:r>
                      <a:endParaRPr lang="en-US" sz="1100" kern="1200" noProof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7742">
                <a:tc>
                  <a:txBody>
                    <a:bodyPr/>
                    <a:lstStyle/>
                    <a:p>
                      <a:r>
                        <a:rPr lang="tr-T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Korgun Software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Turkey</a:t>
                      </a:r>
                      <a:endParaRPr lang="en-US" sz="11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Korgun </a:t>
                      </a:r>
                      <a:r>
                        <a:rPr lang="en-US" sz="1100" kern="12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 develop </a:t>
                      </a:r>
                      <a:r>
                        <a:rPr lang="tr-TR" sz="11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mobile </a:t>
                      </a:r>
                      <a:r>
                        <a:rPr lang="en-US" sz="1100" kern="12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tr-TR" sz="11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web </a:t>
                      </a:r>
                      <a:r>
                        <a:rPr lang="en-US" sz="1100" kern="12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interfaces</a:t>
                      </a:r>
                      <a:r>
                        <a:rPr lang="tr-TR" sz="11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kern="12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MRO planning 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8046">
                <a:tc>
                  <a:txBody>
                    <a:bodyPr/>
                    <a:lstStyle/>
                    <a:p>
                      <a:r>
                        <a:rPr lang="en-US" sz="11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Istanbul Technical University</a:t>
                      </a:r>
                      <a:endParaRPr lang="en-US" sz="11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Turkey</a:t>
                      </a: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ITU </a:t>
                      </a:r>
                      <a:r>
                        <a:rPr lang="en-US" sz="1100" kern="12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 support the project </a:t>
                      </a:r>
                      <a:r>
                        <a:rPr lang="en-US" sz="11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improve the quality of the project and ensure its success in terms of process, output and the outcomes. </a:t>
                      </a:r>
                      <a:endParaRPr lang="tr-TR" sz="11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8046">
                <a:tc>
                  <a:txBody>
                    <a:bodyPr/>
                    <a:lstStyle/>
                    <a:p>
                      <a:r>
                        <a:rPr lang="en-US" sz="11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ICRON</a:t>
                      </a:r>
                      <a:r>
                        <a:rPr lang="tr-T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Technologies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Netherlands</a:t>
                      </a:r>
                      <a:endParaRPr lang="en-US" sz="11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kern="12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100" kern="12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CRON</a:t>
                      </a:r>
                      <a:r>
                        <a:rPr lang="tr-TR" sz="1100" kern="12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TUR</a:t>
                      </a:r>
                      <a:r>
                        <a:rPr lang="tr-TR" sz="1100" kern="1200" baseline="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kern="1200" baseline="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</a:t>
                      </a:r>
                      <a:r>
                        <a:rPr lang="tr-TR" sz="1100" kern="1200" baseline="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 </a:t>
                      </a:r>
                      <a:r>
                        <a:rPr lang="en-US" sz="1100" kern="1200" baseline="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responsible for development </a:t>
                      </a:r>
                      <a:r>
                        <a:rPr lang="tr-TR" sz="1100" kern="1200" baseline="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MRO </a:t>
                      </a:r>
                      <a:r>
                        <a:rPr lang="en-US" sz="1100" kern="1200" baseline="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planning and optimization processes of </a:t>
                      </a:r>
                      <a:r>
                        <a:rPr lang="tr-TR" sz="1100" kern="1200" baseline="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</a:t>
                      </a:r>
                      <a:r>
                        <a:rPr lang="en-US" sz="1100" kern="1200" baseline="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ERP and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uman </a:t>
                      </a:r>
                      <a:r>
                        <a:rPr lang="en-US" sz="1100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</a:t>
                      </a:r>
                      <a:r>
                        <a:rPr lang="tr-TR" sz="1100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kern="1200" baseline="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</a:t>
                      </a:r>
                      <a:r>
                        <a:rPr lang="tr-TR" sz="1100" kern="1200" baseline="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tr-TR" sz="1100" kern="12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8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ICS </a:t>
                      </a:r>
                      <a:r>
                        <a:rPr lang="en-US" sz="11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  <a:r>
                        <a:rPr lang="tr-TR" sz="11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tr-TR" sz="11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Logistic System</a:t>
                      </a:r>
                      <a:endParaRPr lang="en-US" sz="11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Germany</a:t>
                      </a:r>
                      <a:endParaRPr lang="en-US" sz="1100" b="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Use case partner.</a:t>
                      </a: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72023" y="4725144"/>
            <a:ext cx="8171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We are looking for </a:t>
            </a:r>
            <a:r>
              <a:rPr lang="en-US" sz="1600" b="1" dirty="0" smtClean="0"/>
              <a:t>partners for the following</a:t>
            </a:r>
            <a:r>
              <a:rPr lang="tr-TR" sz="1600" b="1" dirty="0" smtClean="0"/>
              <a:t> </a:t>
            </a:r>
            <a:r>
              <a:rPr lang="en-US" sz="1600" b="1" dirty="0" smtClean="0"/>
              <a:t>subject</a:t>
            </a:r>
            <a:r>
              <a:rPr lang="tr-TR" sz="1600" b="1" dirty="0" smtClean="0"/>
              <a:t>s</a:t>
            </a:r>
            <a:r>
              <a:rPr lang="en-US" sz="1600" b="1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Use case partners for airplane, public</a:t>
            </a:r>
            <a:r>
              <a:rPr lang="tr-TR" sz="1600" dirty="0" smtClean="0"/>
              <a:t> transport</a:t>
            </a:r>
            <a:r>
              <a:rPr lang="en-US" sz="1600" dirty="0" err="1" smtClean="0"/>
              <a:t>ation</a:t>
            </a:r>
            <a:r>
              <a:rPr lang="en-US" sz="1600" dirty="0" smtClean="0"/>
              <a:t> maintenance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Technology partners for system integration and </a:t>
            </a:r>
            <a:r>
              <a:rPr lang="tr-TR" sz="1600" dirty="0" smtClean="0"/>
              <a:t>Human </a:t>
            </a:r>
            <a:r>
              <a:rPr lang="en-US" sz="1600" dirty="0" smtClean="0"/>
              <a:t>Resources</a:t>
            </a:r>
            <a:r>
              <a:rPr lang="tr-TR" sz="1600" dirty="0" smtClean="0"/>
              <a:t> </a:t>
            </a:r>
            <a:r>
              <a:rPr lang="en-US" sz="1600" dirty="0" smtClean="0"/>
              <a:t>system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9242447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Info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9</a:t>
            </a:fld>
            <a:endParaRPr lang="en-GB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1196752"/>
            <a:ext cx="640871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For more information and for interest to participate please contact:</a:t>
            </a:r>
          </a:p>
          <a:p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Nejdet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Pamuk</a:t>
            </a:r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</a:rPr>
              <a:t>, Managing Director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/ CEO</a:t>
            </a:r>
            <a:endParaRPr lang="en-GB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nxp@icrontech.com</a:t>
            </a:r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tr-TR" sz="1800" dirty="0"/>
              <a:t> </a:t>
            </a:r>
            <a:r>
              <a:rPr lang="tr-TR" sz="1800" dirty="0">
                <a:solidFill>
                  <a:schemeClr val="bg1">
                    <a:lumMod val="50000"/>
                  </a:schemeClr>
                </a:solidFill>
              </a:rPr>
              <a:t>+31623472564</a:t>
            </a: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nl-NL" sz="1800" dirty="0">
                <a:solidFill>
                  <a:schemeClr val="bg1">
                    <a:lumMod val="50000"/>
                  </a:schemeClr>
                </a:solidFill>
              </a:rPr>
              <a:t>Burg. Stramanweg 108-N </a:t>
            </a:r>
          </a:p>
          <a:p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nl-NL" sz="1800" dirty="0" smtClean="0">
                <a:solidFill>
                  <a:schemeClr val="bg1">
                    <a:lumMod val="50000"/>
                  </a:schemeClr>
                </a:solidFill>
              </a:rPr>
              <a:t>1101AA Amsterdam</a:t>
            </a:r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nl-NL" sz="1800" dirty="0" smtClean="0">
                <a:solidFill>
                  <a:schemeClr val="bg1">
                    <a:lumMod val="50000"/>
                  </a:schemeClr>
                </a:solidFill>
              </a:rPr>
              <a:t>Netherlands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http://www.icrontech.com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/</a:t>
            </a:r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Gülgün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bg1">
                    <a:lumMod val="50000"/>
                  </a:schemeClr>
                </a:solidFill>
              </a:rPr>
              <a:t>Kayakutlu</a:t>
            </a:r>
            <a:r>
              <a:rPr lang="tr-TR" sz="2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tr-TR" sz="2000" dirty="0" err="1">
                <a:solidFill>
                  <a:schemeClr val="bg1">
                    <a:lumMod val="50000"/>
                  </a:schemeClr>
                </a:solidFill>
              </a:rPr>
              <a:t>Assoc</a:t>
            </a:r>
            <a:r>
              <a:rPr lang="tr-TR" sz="2000" dirty="0">
                <a:solidFill>
                  <a:schemeClr val="bg1">
                    <a:lumMod val="50000"/>
                  </a:schemeClr>
                </a:solidFill>
              </a:rPr>
              <a:t>. Prof. Dr</a:t>
            </a:r>
            <a:r>
              <a:rPr lang="tr-TR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gkayakutlu@gmail.com</a:t>
            </a:r>
            <a:r>
              <a:rPr lang="tr-TR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tr-TR" sz="2000" dirty="0" smtClean="0"/>
              <a:t> </a:t>
            </a:r>
            <a:r>
              <a:rPr lang="tr-TR" sz="2000" dirty="0">
                <a:solidFill>
                  <a:schemeClr val="bg1">
                    <a:lumMod val="50000"/>
                  </a:schemeClr>
                </a:solidFill>
              </a:rPr>
              <a:t>+90212 2931300 (2665</a:t>
            </a:r>
            <a:r>
              <a:rPr lang="tr-TR" sz="20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tr-TR" sz="2000" dirty="0" err="1">
                <a:solidFill>
                  <a:schemeClr val="bg1">
                    <a:lumMod val="50000"/>
                  </a:schemeClr>
                </a:solidFill>
              </a:rPr>
              <a:t>Istanbul</a:t>
            </a:r>
            <a:r>
              <a:rPr lang="tr-TR" sz="2000" dirty="0">
                <a:solidFill>
                  <a:schemeClr val="bg1">
                    <a:lumMod val="50000"/>
                  </a:schemeClr>
                </a:solidFill>
              </a:rPr>
              <a:t> Technical </a:t>
            </a:r>
            <a:r>
              <a:rPr lang="tr-TR" sz="2000" dirty="0" err="1">
                <a:solidFill>
                  <a:schemeClr val="bg1">
                    <a:lumMod val="50000"/>
                  </a:schemeClr>
                </a:solidFill>
              </a:rPr>
              <a:t>University</a:t>
            </a:r>
            <a:endParaRPr lang="tr-TR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tr-TR" sz="2000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</a:rPr>
              <a:t>Maçka 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34367 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</a:rPr>
              <a:t>İstanbul</a:t>
            </a:r>
            <a:r>
              <a:rPr lang="tr-TR" sz="2000" dirty="0" smtClean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tr-TR" sz="2000" dirty="0" err="1" smtClean="0">
                <a:solidFill>
                  <a:schemeClr val="bg1">
                    <a:lumMod val="50000"/>
                  </a:schemeClr>
                </a:solidFill>
              </a:rPr>
              <a:t>Turkey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nl-NL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tr-TR" sz="2000" dirty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://www.isl.itu.edu.tr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/</a:t>
            </a:r>
            <a:r>
              <a:rPr lang="tr-TR" sz="20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3217" y="4345048"/>
            <a:ext cx="1673088" cy="19636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7488" y="2132856"/>
            <a:ext cx="1715437" cy="181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98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ltic-Plus-whi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Celtic-Plus-white</Template>
  <TotalTime>0</TotalTime>
  <Words>527</Words>
  <Application>Microsoft Office PowerPoint</Application>
  <PresentationFormat>On-screen Show (4:3)</PresentationFormat>
  <Paragraphs>132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Celtic-Plus-white</vt:lpstr>
      <vt:lpstr>Celtic-Plus Proposers Day, 22 September 2016, CDTI, Istanbul</vt:lpstr>
      <vt:lpstr>ICRON Technologies</vt:lpstr>
      <vt:lpstr>Our Passion</vt:lpstr>
      <vt:lpstr>IDIMRO for – Aviation, PTM and Utilities </vt:lpstr>
      <vt:lpstr>What is IDIMRO? </vt:lpstr>
      <vt:lpstr>Benefits of IDIMRO</vt:lpstr>
      <vt:lpstr>IDIMRO System Components</vt:lpstr>
      <vt:lpstr>Consortium &amp; Role of the Partners</vt:lpstr>
      <vt:lpstr>Contact Info</vt:lpstr>
    </vt:vector>
  </TitlesOfParts>
  <Company>Eurescom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Plan – RfP Summary</dc:title>
  <dc:creator>Heinz Brüggemann</dc:creator>
  <cp:lastModifiedBy>Peter Herrmann</cp:lastModifiedBy>
  <cp:revision>121</cp:revision>
  <cp:lastPrinted>2014-09-11T12:29:40Z</cp:lastPrinted>
  <dcterms:created xsi:type="dcterms:W3CDTF">2014-06-18T11:29:22Z</dcterms:created>
  <dcterms:modified xsi:type="dcterms:W3CDTF">2016-09-20T18:35:04Z</dcterms:modified>
</cp:coreProperties>
</file>