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  <p:sldMasterId id="2147483673" r:id="rId3"/>
    <p:sldMasterId id="2147483677" r:id="rId4"/>
  </p:sldMasterIdLst>
  <p:notesMasterIdLst>
    <p:notesMasterId r:id="rId32"/>
  </p:notesMasterIdLst>
  <p:handoutMasterIdLst>
    <p:handoutMasterId r:id="rId33"/>
  </p:handoutMasterIdLst>
  <p:sldIdLst>
    <p:sldId id="256" r:id="rId5"/>
    <p:sldId id="277" r:id="rId6"/>
    <p:sldId id="280" r:id="rId7"/>
    <p:sldId id="281" r:id="rId8"/>
    <p:sldId id="282" r:id="rId9"/>
    <p:sldId id="283" r:id="rId10"/>
    <p:sldId id="284" r:id="rId11"/>
    <p:sldId id="285" r:id="rId12"/>
    <p:sldId id="27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C53E"/>
    <a:srgbClr val="FFCC0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howGuides="1">
      <p:cViewPr varScale="1">
        <p:scale>
          <a:sx n="61" d="100"/>
          <a:sy n="61" d="100"/>
        </p:scale>
        <p:origin x="28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28958605739"/>
          <c:y val="0.13613544324121801"/>
          <c:w val="0.64436358923082604"/>
          <c:h val="0.6201077551602950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bubble3D val="0"/>
            <c:explosion val="5"/>
          </c:dPt>
          <c:dPt>
            <c:idx val="1"/>
            <c:bubble3D val="0"/>
            <c:explosion val="10"/>
          </c:dPt>
          <c:dPt>
            <c:idx val="2"/>
            <c:bubble3D val="0"/>
            <c:explosion val="9"/>
          </c:dPt>
          <c:dLbls>
            <c:dLbl>
              <c:idx val="0"/>
              <c:layout>
                <c:manualLayout>
                  <c:x val="-0.171374959708984"/>
                  <c:y val="4.9520441986622497E-2"/>
                </c:manualLayout>
              </c:layout>
              <c:tx>
                <c:rich>
                  <a:bodyPr/>
                  <a:lstStyle/>
                  <a:p>
                    <a:r>
                      <a:rPr lang="en-US" sz="800" b="0" i="0" dirty="0"/>
                      <a:t>%48,59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7390160072783903E-2"/>
                  <c:y val="-0.18915631675730299"/>
                </c:manualLayout>
              </c:layout>
              <c:tx>
                <c:rich>
                  <a:bodyPr/>
                  <a:lstStyle/>
                  <a:p>
                    <a:r>
                      <a:rPr lang="en-US" sz="800" b="0" i="0" smtClean="0"/>
                      <a:t>%15</a:t>
                    </a:r>
                    <a:endParaRPr lang="en-US" b="1" i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45599127411705"/>
                  <c:y val="6.7909249262187998E-2"/>
                </c:manualLayout>
              </c:layout>
              <c:tx>
                <c:rich>
                  <a:bodyPr/>
                  <a:lstStyle/>
                  <a:p>
                    <a:r>
                      <a:rPr lang="en-US" sz="800" b="0" i="0"/>
                      <a:t>   %36,41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tr-T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OEP RHEA Turkey Tech B.V.</c:v>
                </c:pt>
                <c:pt idx="1">
                  <c:v>Turkish Armed Forces Foundation</c:v>
                </c:pt>
                <c:pt idx="2">
                  <c:v>Public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0.48039999999999999</c:v>
                </c:pt>
                <c:pt idx="1">
                  <c:v>0.15</c:v>
                </c:pt>
                <c:pt idx="2">
                  <c:v>0.36959999999999998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tr-TR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16748D-1A40-496C-88C6-7463EB2D888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1299042-7318-4EC8-B399-D3CD4475CD74}">
      <dgm:prSet phldrT="[Text]"/>
      <dgm:spPr/>
      <dgm:t>
        <a:bodyPr/>
        <a:lstStyle/>
        <a:p>
          <a:r>
            <a:rPr lang="en-US" dirty="0" smtClean="0"/>
            <a:t>2007 Turkey SW Export Champion</a:t>
          </a:r>
          <a:endParaRPr lang="en-US" dirty="0"/>
        </a:p>
      </dgm:t>
    </dgm:pt>
    <dgm:pt modelId="{60E6DDED-939F-42CD-8660-1DAE8ADE2E19}" type="parTrans" cxnId="{CCCACAC2-4194-44ED-BAE3-AA7F40C1AFBB}">
      <dgm:prSet/>
      <dgm:spPr/>
      <dgm:t>
        <a:bodyPr/>
        <a:lstStyle/>
        <a:p>
          <a:endParaRPr lang="en-US"/>
        </a:p>
      </dgm:t>
    </dgm:pt>
    <dgm:pt modelId="{1EEB6CA9-74AC-4729-A0B1-4E9D4DE88B21}" type="sibTrans" cxnId="{CCCACAC2-4194-44ED-BAE3-AA7F40C1AFBB}">
      <dgm:prSet/>
      <dgm:spPr/>
      <dgm:t>
        <a:bodyPr/>
        <a:lstStyle/>
        <a:p>
          <a:endParaRPr lang="en-US"/>
        </a:p>
      </dgm:t>
    </dgm:pt>
    <dgm:pt modelId="{0F6826EE-1133-4194-B450-42202AF4302A}">
      <dgm:prSet phldrT="[Text]"/>
      <dgm:spPr/>
      <dgm:t>
        <a:bodyPr/>
        <a:lstStyle/>
        <a:p>
          <a:r>
            <a:rPr lang="en-US" dirty="0" smtClean="0"/>
            <a:t>2008 Turkey SW Export Champion</a:t>
          </a:r>
          <a:endParaRPr lang="en-US" dirty="0"/>
        </a:p>
      </dgm:t>
    </dgm:pt>
    <dgm:pt modelId="{A43C5376-C5E2-4649-ABAC-4F5EB0C5B8C1}" type="parTrans" cxnId="{0F6CC795-AC6C-4C45-9FE7-F1AE50ABE0E3}">
      <dgm:prSet/>
      <dgm:spPr/>
      <dgm:t>
        <a:bodyPr/>
        <a:lstStyle/>
        <a:p>
          <a:endParaRPr lang="en-US"/>
        </a:p>
      </dgm:t>
    </dgm:pt>
    <dgm:pt modelId="{4FD67C8F-5861-46D7-8D37-E18E536DD001}" type="sibTrans" cxnId="{0F6CC795-AC6C-4C45-9FE7-F1AE50ABE0E3}">
      <dgm:prSet/>
      <dgm:spPr/>
      <dgm:t>
        <a:bodyPr/>
        <a:lstStyle/>
        <a:p>
          <a:endParaRPr lang="en-US"/>
        </a:p>
      </dgm:t>
    </dgm:pt>
    <dgm:pt modelId="{1A974462-9C47-4A6F-8DD6-C60AB46FD671}">
      <dgm:prSet phldrT="[Text]"/>
      <dgm:spPr/>
      <dgm:t>
        <a:bodyPr/>
        <a:lstStyle/>
        <a:p>
          <a:r>
            <a:rPr lang="en-US" dirty="0" smtClean="0"/>
            <a:t>2009 Turkey SW Export </a:t>
          </a:r>
          <a:r>
            <a:rPr lang="en-US" smtClean="0"/>
            <a:t>first runner-up</a:t>
          </a:r>
          <a:endParaRPr lang="en-US" dirty="0"/>
        </a:p>
      </dgm:t>
    </dgm:pt>
    <dgm:pt modelId="{B6E5E742-57E1-4A3C-9D66-A72343322010}" type="parTrans" cxnId="{F1B964BF-5691-4D57-9ACB-85734CF9C695}">
      <dgm:prSet/>
      <dgm:spPr/>
      <dgm:t>
        <a:bodyPr/>
        <a:lstStyle/>
        <a:p>
          <a:endParaRPr lang="en-US"/>
        </a:p>
      </dgm:t>
    </dgm:pt>
    <dgm:pt modelId="{648634DC-BA32-4053-824C-0BA54F3C8129}" type="sibTrans" cxnId="{F1B964BF-5691-4D57-9ACB-85734CF9C695}">
      <dgm:prSet/>
      <dgm:spPr/>
      <dgm:t>
        <a:bodyPr/>
        <a:lstStyle/>
        <a:p>
          <a:endParaRPr lang="en-US"/>
        </a:p>
      </dgm:t>
    </dgm:pt>
    <dgm:pt modelId="{CCCB0D89-C888-4822-9301-6421121CE576}">
      <dgm:prSet phldrT="[Text]"/>
      <dgm:spPr/>
      <dgm:t>
        <a:bodyPr/>
        <a:lstStyle/>
        <a:p>
          <a:r>
            <a:rPr lang="en-US" dirty="0" smtClean="0"/>
            <a:t>2010 Turkey SW Export Champion</a:t>
          </a:r>
          <a:endParaRPr lang="en-US" dirty="0"/>
        </a:p>
      </dgm:t>
    </dgm:pt>
    <dgm:pt modelId="{34B56DA0-8D7B-47D4-8894-50DFCAA87DC9}" type="parTrans" cxnId="{44A852F1-A412-4C5B-B782-EC81B1483314}">
      <dgm:prSet/>
      <dgm:spPr/>
      <dgm:t>
        <a:bodyPr/>
        <a:lstStyle/>
        <a:p>
          <a:endParaRPr lang="en-US"/>
        </a:p>
      </dgm:t>
    </dgm:pt>
    <dgm:pt modelId="{9C23B356-B93B-45F4-8BE7-65566B21575B}" type="sibTrans" cxnId="{44A852F1-A412-4C5B-B782-EC81B1483314}">
      <dgm:prSet/>
      <dgm:spPr/>
      <dgm:t>
        <a:bodyPr/>
        <a:lstStyle/>
        <a:p>
          <a:endParaRPr lang="en-US"/>
        </a:p>
      </dgm:t>
    </dgm:pt>
    <dgm:pt modelId="{743CDFF4-3FF1-4979-A498-4BB2FEDD89B7}">
      <dgm:prSet phldrT="[Text]"/>
      <dgm:spPr/>
      <dgm:t>
        <a:bodyPr/>
        <a:lstStyle/>
        <a:p>
          <a:r>
            <a:rPr lang="en-US" dirty="0" smtClean="0"/>
            <a:t>2015 Turkey SW Export Champion</a:t>
          </a:r>
          <a:endParaRPr lang="en-US" dirty="0"/>
        </a:p>
      </dgm:t>
    </dgm:pt>
    <dgm:pt modelId="{C473A7A5-68AC-4712-A351-44F2897A710C}" type="parTrans" cxnId="{0E2AF08C-3B66-4D36-BDA8-E3FA6B309C0E}">
      <dgm:prSet/>
      <dgm:spPr/>
      <dgm:t>
        <a:bodyPr/>
        <a:lstStyle/>
        <a:p>
          <a:endParaRPr lang="en-US"/>
        </a:p>
      </dgm:t>
    </dgm:pt>
    <dgm:pt modelId="{F281DBF2-491D-436C-BF4E-A00F203EFD6A}" type="sibTrans" cxnId="{0E2AF08C-3B66-4D36-BDA8-E3FA6B309C0E}">
      <dgm:prSet/>
      <dgm:spPr/>
      <dgm:t>
        <a:bodyPr/>
        <a:lstStyle/>
        <a:p>
          <a:endParaRPr lang="en-US"/>
        </a:p>
      </dgm:t>
    </dgm:pt>
    <dgm:pt modelId="{C39A51D8-A97A-4249-AFB4-354D8288D042}" type="pres">
      <dgm:prSet presAssocID="{1416748D-1A40-496C-88C6-7463EB2D8884}" presName="Name0" presStyleCnt="0">
        <dgm:presLayoutVars>
          <dgm:dir/>
          <dgm:resizeHandles val="exact"/>
        </dgm:presLayoutVars>
      </dgm:prSet>
      <dgm:spPr/>
    </dgm:pt>
    <dgm:pt modelId="{293D8592-3589-4D6F-920F-A413E4284BFF}" type="pres">
      <dgm:prSet presAssocID="{F1299042-7318-4EC8-B399-D3CD4475CD74}" presName="parTxOnly" presStyleLbl="node1" presStyleIdx="0" presStyleCnt="5" custScaleX="862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24963B-83D0-4163-A626-3D47030AA6BD}" type="pres">
      <dgm:prSet presAssocID="{1EEB6CA9-74AC-4729-A0B1-4E9D4DE88B21}" presName="parSpace" presStyleCnt="0"/>
      <dgm:spPr/>
    </dgm:pt>
    <dgm:pt modelId="{AC0C7719-FBA3-4922-882F-71CE6AF2BF32}" type="pres">
      <dgm:prSet presAssocID="{0F6826EE-1133-4194-B450-42202AF4302A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E21112-30B5-4283-BBFA-64657BE640CC}" type="pres">
      <dgm:prSet presAssocID="{4FD67C8F-5861-46D7-8D37-E18E536DD001}" presName="parSpace" presStyleCnt="0"/>
      <dgm:spPr/>
    </dgm:pt>
    <dgm:pt modelId="{847662C0-6581-4C9C-8894-77EB772F7810}" type="pres">
      <dgm:prSet presAssocID="{1A974462-9C47-4A6F-8DD6-C60AB46FD671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CBB5A0-08CA-4CB3-BB3C-5ADA358D7891}" type="pres">
      <dgm:prSet presAssocID="{648634DC-BA32-4053-824C-0BA54F3C8129}" presName="parSpace" presStyleCnt="0"/>
      <dgm:spPr/>
    </dgm:pt>
    <dgm:pt modelId="{6E6342C4-540B-4E3E-9CBB-11F31811C4A2}" type="pres">
      <dgm:prSet presAssocID="{CCCB0D89-C888-4822-9301-6421121CE576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605228-D01F-4D83-A351-05D3CDCD359A}" type="pres">
      <dgm:prSet presAssocID="{9C23B356-B93B-45F4-8BE7-65566B21575B}" presName="parSpace" presStyleCnt="0"/>
      <dgm:spPr/>
    </dgm:pt>
    <dgm:pt modelId="{77CEA1A0-8835-44FE-815B-DDF855E9501A}" type="pres">
      <dgm:prSet presAssocID="{743CDFF4-3FF1-4979-A498-4BB2FEDD89B7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B964BF-5691-4D57-9ACB-85734CF9C695}" srcId="{1416748D-1A40-496C-88C6-7463EB2D8884}" destId="{1A974462-9C47-4A6F-8DD6-C60AB46FD671}" srcOrd="2" destOrd="0" parTransId="{B6E5E742-57E1-4A3C-9D66-A72343322010}" sibTransId="{648634DC-BA32-4053-824C-0BA54F3C8129}"/>
    <dgm:cxn modelId="{39E4559A-4598-4658-BD63-94AA76DB1BCE}" type="presOf" srcId="{743CDFF4-3FF1-4979-A498-4BB2FEDD89B7}" destId="{77CEA1A0-8835-44FE-815B-DDF855E9501A}" srcOrd="0" destOrd="0" presId="urn:microsoft.com/office/officeart/2005/8/layout/hChevron3"/>
    <dgm:cxn modelId="{FDED9F1D-B88F-494D-8333-B175B45B7FF2}" type="presOf" srcId="{1A974462-9C47-4A6F-8DD6-C60AB46FD671}" destId="{847662C0-6581-4C9C-8894-77EB772F7810}" srcOrd="0" destOrd="0" presId="urn:microsoft.com/office/officeart/2005/8/layout/hChevron3"/>
    <dgm:cxn modelId="{C49D917C-807E-4CB1-81DE-D0CA6F65C767}" type="presOf" srcId="{F1299042-7318-4EC8-B399-D3CD4475CD74}" destId="{293D8592-3589-4D6F-920F-A413E4284BFF}" srcOrd="0" destOrd="0" presId="urn:microsoft.com/office/officeart/2005/8/layout/hChevron3"/>
    <dgm:cxn modelId="{E57D1662-FA38-4B42-B4F7-5FE8F2272983}" type="presOf" srcId="{1416748D-1A40-496C-88C6-7463EB2D8884}" destId="{C39A51D8-A97A-4249-AFB4-354D8288D042}" srcOrd="0" destOrd="0" presId="urn:microsoft.com/office/officeart/2005/8/layout/hChevron3"/>
    <dgm:cxn modelId="{0E2AF08C-3B66-4D36-BDA8-E3FA6B309C0E}" srcId="{1416748D-1A40-496C-88C6-7463EB2D8884}" destId="{743CDFF4-3FF1-4979-A498-4BB2FEDD89B7}" srcOrd="4" destOrd="0" parTransId="{C473A7A5-68AC-4712-A351-44F2897A710C}" sibTransId="{F281DBF2-491D-436C-BF4E-A00F203EFD6A}"/>
    <dgm:cxn modelId="{0F6CC795-AC6C-4C45-9FE7-F1AE50ABE0E3}" srcId="{1416748D-1A40-496C-88C6-7463EB2D8884}" destId="{0F6826EE-1133-4194-B450-42202AF4302A}" srcOrd="1" destOrd="0" parTransId="{A43C5376-C5E2-4649-ABAC-4F5EB0C5B8C1}" sibTransId="{4FD67C8F-5861-46D7-8D37-E18E536DD001}"/>
    <dgm:cxn modelId="{44A852F1-A412-4C5B-B782-EC81B1483314}" srcId="{1416748D-1A40-496C-88C6-7463EB2D8884}" destId="{CCCB0D89-C888-4822-9301-6421121CE576}" srcOrd="3" destOrd="0" parTransId="{34B56DA0-8D7B-47D4-8894-50DFCAA87DC9}" sibTransId="{9C23B356-B93B-45F4-8BE7-65566B21575B}"/>
    <dgm:cxn modelId="{1D2347B7-FD40-48C1-8405-FFD6CFD76871}" type="presOf" srcId="{CCCB0D89-C888-4822-9301-6421121CE576}" destId="{6E6342C4-540B-4E3E-9CBB-11F31811C4A2}" srcOrd="0" destOrd="0" presId="urn:microsoft.com/office/officeart/2005/8/layout/hChevron3"/>
    <dgm:cxn modelId="{00E04182-59BB-4674-83D1-0CE753276305}" type="presOf" srcId="{0F6826EE-1133-4194-B450-42202AF4302A}" destId="{AC0C7719-FBA3-4922-882F-71CE6AF2BF32}" srcOrd="0" destOrd="0" presId="urn:microsoft.com/office/officeart/2005/8/layout/hChevron3"/>
    <dgm:cxn modelId="{CCCACAC2-4194-44ED-BAE3-AA7F40C1AFBB}" srcId="{1416748D-1A40-496C-88C6-7463EB2D8884}" destId="{F1299042-7318-4EC8-B399-D3CD4475CD74}" srcOrd="0" destOrd="0" parTransId="{60E6DDED-939F-42CD-8660-1DAE8ADE2E19}" sibTransId="{1EEB6CA9-74AC-4729-A0B1-4E9D4DE88B21}"/>
    <dgm:cxn modelId="{E83D1870-61C5-4FBD-9742-B544064DA86E}" type="presParOf" srcId="{C39A51D8-A97A-4249-AFB4-354D8288D042}" destId="{293D8592-3589-4D6F-920F-A413E4284BFF}" srcOrd="0" destOrd="0" presId="urn:microsoft.com/office/officeart/2005/8/layout/hChevron3"/>
    <dgm:cxn modelId="{4FE6BB73-768B-49FD-9D7E-8F7587439EC0}" type="presParOf" srcId="{C39A51D8-A97A-4249-AFB4-354D8288D042}" destId="{6A24963B-83D0-4163-A626-3D47030AA6BD}" srcOrd="1" destOrd="0" presId="urn:microsoft.com/office/officeart/2005/8/layout/hChevron3"/>
    <dgm:cxn modelId="{61E96672-241B-4071-8AEB-A2CB38D39397}" type="presParOf" srcId="{C39A51D8-A97A-4249-AFB4-354D8288D042}" destId="{AC0C7719-FBA3-4922-882F-71CE6AF2BF32}" srcOrd="2" destOrd="0" presId="urn:microsoft.com/office/officeart/2005/8/layout/hChevron3"/>
    <dgm:cxn modelId="{14B6C8EB-1722-4B0E-A73F-6D5979DBB9B9}" type="presParOf" srcId="{C39A51D8-A97A-4249-AFB4-354D8288D042}" destId="{AAE21112-30B5-4283-BBFA-64657BE640CC}" srcOrd="3" destOrd="0" presId="urn:microsoft.com/office/officeart/2005/8/layout/hChevron3"/>
    <dgm:cxn modelId="{4C860ED0-52C9-4ED8-814B-0F23259970FD}" type="presParOf" srcId="{C39A51D8-A97A-4249-AFB4-354D8288D042}" destId="{847662C0-6581-4C9C-8894-77EB772F7810}" srcOrd="4" destOrd="0" presId="urn:microsoft.com/office/officeart/2005/8/layout/hChevron3"/>
    <dgm:cxn modelId="{DEB897FD-637F-4BC7-B0F9-1BBB1A4B2854}" type="presParOf" srcId="{C39A51D8-A97A-4249-AFB4-354D8288D042}" destId="{07CBB5A0-08CA-4CB3-BB3C-5ADA358D7891}" srcOrd="5" destOrd="0" presId="urn:microsoft.com/office/officeart/2005/8/layout/hChevron3"/>
    <dgm:cxn modelId="{009A8702-4FA3-4995-B538-DFA003288505}" type="presParOf" srcId="{C39A51D8-A97A-4249-AFB4-354D8288D042}" destId="{6E6342C4-540B-4E3E-9CBB-11F31811C4A2}" srcOrd="6" destOrd="0" presId="urn:microsoft.com/office/officeart/2005/8/layout/hChevron3"/>
    <dgm:cxn modelId="{D8D075FC-CF99-4F37-8004-55C3F1E3DDD9}" type="presParOf" srcId="{C39A51D8-A97A-4249-AFB4-354D8288D042}" destId="{57605228-D01F-4D83-A351-05D3CDCD359A}" srcOrd="7" destOrd="0" presId="urn:microsoft.com/office/officeart/2005/8/layout/hChevron3"/>
    <dgm:cxn modelId="{83814B2D-1A82-4CE9-B827-9E91CD48FC2D}" type="presParOf" srcId="{C39A51D8-A97A-4249-AFB4-354D8288D042}" destId="{77CEA1A0-8835-44FE-815B-DDF855E9501A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24E6DD-0FEF-473A-A1B5-3EFDDE63491A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45069F6-CD67-4B21-8AC8-C3E21591405F}">
      <dgm:prSet phldrT="[Text]"/>
      <dgm:spPr/>
      <dgm:t>
        <a:bodyPr/>
        <a:lstStyle/>
        <a:p>
          <a:r>
            <a:rPr lang="tr-TR" b="1" dirty="0" smtClean="0"/>
            <a:t>Proximity </a:t>
          </a:r>
          <a:r>
            <a:rPr lang="tr-TR" b="1" dirty="0" err="1" smtClean="0"/>
            <a:t>to</a:t>
          </a:r>
          <a:r>
            <a:rPr lang="tr-TR" b="1" dirty="0" smtClean="0"/>
            <a:t> data </a:t>
          </a:r>
          <a:r>
            <a:rPr lang="tr-TR" b="1" dirty="0" err="1" smtClean="0"/>
            <a:t>source</a:t>
          </a:r>
          <a:endParaRPr lang="en-US" b="1" dirty="0"/>
        </a:p>
      </dgm:t>
    </dgm:pt>
    <dgm:pt modelId="{2DA35591-6CD6-4B1D-8291-A4AD11F01CC0}" type="parTrans" cxnId="{8203BA12-29A4-4C1A-9029-9D26819201C3}">
      <dgm:prSet/>
      <dgm:spPr/>
      <dgm:t>
        <a:bodyPr/>
        <a:lstStyle/>
        <a:p>
          <a:endParaRPr lang="en-US" b="1"/>
        </a:p>
      </dgm:t>
    </dgm:pt>
    <dgm:pt modelId="{DC17B899-9935-4641-90EF-B32E58E0014D}" type="sibTrans" cxnId="{8203BA12-29A4-4C1A-9029-9D26819201C3}">
      <dgm:prSet/>
      <dgm:spPr/>
      <dgm:t>
        <a:bodyPr/>
        <a:lstStyle/>
        <a:p>
          <a:endParaRPr lang="en-US" b="1"/>
        </a:p>
      </dgm:t>
    </dgm:pt>
    <dgm:pt modelId="{743F4024-4E75-4755-8FA1-9A99A82C81B2}">
      <dgm:prSet phldrT="[Text]"/>
      <dgm:spPr/>
      <dgm:t>
        <a:bodyPr/>
        <a:lstStyle/>
        <a:p>
          <a:r>
            <a:rPr lang="tr-TR" b="1" dirty="0" err="1" smtClean="0"/>
            <a:t>Local</a:t>
          </a:r>
          <a:r>
            <a:rPr lang="tr-TR" b="1" dirty="0" smtClean="0"/>
            <a:t> </a:t>
          </a:r>
          <a:r>
            <a:rPr lang="tr-TR" b="1" dirty="0" err="1" smtClean="0"/>
            <a:t>procesing</a:t>
          </a:r>
          <a:r>
            <a:rPr lang="tr-TR" b="1" dirty="0" smtClean="0"/>
            <a:t> of data </a:t>
          </a:r>
          <a:endParaRPr lang="en-US" b="1" dirty="0"/>
        </a:p>
      </dgm:t>
    </dgm:pt>
    <dgm:pt modelId="{88617343-F99F-4307-9683-0FDC409CC8D4}" type="parTrans" cxnId="{6044F131-E471-4A9F-8626-4CC679CAB62C}">
      <dgm:prSet/>
      <dgm:spPr/>
      <dgm:t>
        <a:bodyPr/>
        <a:lstStyle/>
        <a:p>
          <a:endParaRPr lang="en-US" b="1"/>
        </a:p>
      </dgm:t>
    </dgm:pt>
    <dgm:pt modelId="{5EA24FD9-FCD5-4435-BA53-7000F1B3904D}" type="sibTrans" cxnId="{6044F131-E471-4A9F-8626-4CC679CAB62C}">
      <dgm:prSet/>
      <dgm:spPr/>
      <dgm:t>
        <a:bodyPr/>
        <a:lstStyle/>
        <a:p>
          <a:endParaRPr lang="en-US" b="1"/>
        </a:p>
      </dgm:t>
    </dgm:pt>
    <dgm:pt modelId="{84141B65-B3B2-444E-BBDC-C59660A04B02}">
      <dgm:prSet phldrT="[Text]"/>
      <dgm:spPr/>
      <dgm:t>
        <a:bodyPr/>
        <a:lstStyle/>
        <a:p>
          <a:r>
            <a:rPr lang="tr-TR" b="1" dirty="0" smtClean="0"/>
            <a:t>E2E </a:t>
          </a:r>
          <a:r>
            <a:rPr lang="tr-TR" b="1" dirty="0" err="1" smtClean="0"/>
            <a:t>low</a:t>
          </a:r>
          <a:r>
            <a:rPr lang="tr-TR" b="1" dirty="0" smtClean="0"/>
            <a:t> </a:t>
          </a:r>
          <a:r>
            <a:rPr lang="tr-TR" b="1" dirty="0" err="1" smtClean="0"/>
            <a:t>latency</a:t>
          </a:r>
          <a:r>
            <a:rPr lang="tr-TR" b="1" dirty="0" smtClean="0"/>
            <a:t> data </a:t>
          </a:r>
          <a:r>
            <a:rPr lang="tr-TR" b="1" dirty="0" err="1" smtClean="0"/>
            <a:t>transmission</a:t>
          </a:r>
          <a:endParaRPr lang="en-US" b="1" dirty="0"/>
        </a:p>
      </dgm:t>
    </dgm:pt>
    <dgm:pt modelId="{32A07317-55CE-49C1-BE21-4E69FB44B0D6}" type="parTrans" cxnId="{2C3EC665-9BAF-4B07-90AA-AA09CE8C4487}">
      <dgm:prSet/>
      <dgm:spPr/>
      <dgm:t>
        <a:bodyPr/>
        <a:lstStyle/>
        <a:p>
          <a:endParaRPr lang="en-US" b="1"/>
        </a:p>
      </dgm:t>
    </dgm:pt>
    <dgm:pt modelId="{079E93D3-E42C-48DF-BFC9-98B706FC480F}" type="sibTrans" cxnId="{2C3EC665-9BAF-4B07-90AA-AA09CE8C4487}">
      <dgm:prSet/>
      <dgm:spPr/>
      <dgm:t>
        <a:bodyPr/>
        <a:lstStyle/>
        <a:p>
          <a:endParaRPr lang="en-US" b="1"/>
        </a:p>
      </dgm:t>
    </dgm:pt>
    <dgm:pt modelId="{5A7CC107-59D9-463F-8512-54EA4858C6C9}">
      <dgm:prSet phldrT="[Text]"/>
      <dgm:spPr/>
      <dgm:t>
        <a:bodyPr/>
        <a:lstStyle/>
        <a:p>
          <a:r>
            <a:rPr lang="tr-TR" b="1" dirty="0" err="1" smtClean="0"/>
            <a:t>Providing</a:t>
          </a:r>
          <a:r>
            <a:rPr lang="tr-TR" b="1" dirty="0" smtClean="0"/>
            <a:t> </a:t>
          </a:r>
          <a:r>
            <a:rPr lang="tr-TR" b="1" dirty="0" err="1" smtClean="0"/>
            <a:t>low</a:t>
          </a:r>
          <a:r>
            <a:rPr lang="tr-TR" b="1" dirty="0" smtClean="0"/>
            <a:t> </a:t>
          </a:r>
          <a:r>
            <a:rPr lang="tr-TR" b="1" dirty="0" err="1" smtClean="0"/>
            <a:t>latency</a:t>
          </a:r>
          <a:r>
            <a:rPr lang="tr-TR" b="1" dirty="0" smtClean="0"/>
            <a:t> in </a:t>
          </a:r>
          <a:r>
            <a:rPr lang="tr-TR" b="1" dirty="0" err="1" smtClean="0"/>
            <a:t>realtime</a:t>
          </a:r>
          <a:r>
            <a:rPr lang="en-US" b="1" dirty="0" smtClean="0"/>
            <a:t>/</a:t>
          </a:r>
          <a:r>
            <a:rPr lang="tr-TR" b="1" dirty="0" smtClean="0"/>
            <a:t>time </a:t>
          </a:r>
          <a:r>
            <a:rPr lang="tr-TR" b="1" dirty="0" err="1" smtClean="0"/>
            <a:t>critical</a:t>
          </a:r>
          <a:r>
            <a:rPr lang="tr-TR" b="1" dirty="0" smtClean="0"/>
            <a:t> </a:t>
          </a:r>
          <a:r>
            <a:rPr lang="tr-TR" b="1" dirty="0" err="1" smtClean="0"/>
            <a:t>applications</a:t>
          </a:r>
          <a:endParaRPr lang="en-US" b="1" dirty="0"/>
        </a:p>
      </dgm:t>
    </dgm:pt>
    <dgm:pt modelId="{FA1B733B-A538-4FBD-BCA7-970ECE951BAC}" type="parTrans" cxnId="{5A0751FD-51A1-4807-B4FE-54269669DC2F}">
      <dgm:prSet/>
      <dgm:spPr/>
      <dgm:t>
        <a:bodyPr/>
        <a:lstStyle/>
        <a:p>
          <a:endParaRPr lang="en-US" b="1"/>
        </a:p>
      </dgm:t>
    </dgm:pt>
    <dgm:pt modelId="{4DAA7F5A-6AC8-488C-8852-E4F1775B82BF}" type="sibTrans" cxnId="{5A0751FD-51A1-4807-B4FE-54269669DC2F}">
      <dgm:prSet/>
      <dgm:spPr/>
      <dgm:t>
        <a:bodyPr/>
        <a:lstStyle/>
        <a:p>
          <a:endParaRPr lang="en-US" b="1"/>
        </a:p>
      </dgm:t>
    </dgm:pt>
    <dgm:pt modelId="{7C2074BC-C82E-4BCC-AA5A-933B50709DEF}">
      <dgm:prSet phldrT="[Text]"/>
      <dgm:spPr/>
      <dgm:t>
        <a:bodyPr/>
        <a:lstStyle/>
        <a:p>
          <a:r>
            <a:rPr lang="en-US" b="1" dirty="0" smtClean="0"/>
            <a:t>Access to </a:t>
          </a:r>
          <a:r>
            <a:rPr lang="en-US" b="1" dirty="0" err="1" smtClean="0"/>
            <a:t>realtime</a:t>
          </a:r>
          <a:r>
            <a:rPr lang="en-US" b="1" dirty="0" smtClean="0"/>
            <a:t> radio network information</a:t>
          </a:r>
          <a:endParaRPr lang="en-US" b="1" dirty="0"/>
        </a:p>
      </dgm:t>
    </dgm:pt>
    <dgm:pt modelId="{244161E7-6BF6-4319-BCE9-41B278AA67A9}" type="parTrans" cxnId="{B107ADDD-C6DE-4D9B-8151-A07750E796DC}">
      <dgm:prSet/>
      <dgm:spPr/>
      <dgm:t>
        <a:bodyPr/>
        <a:lstStyle/>
        <a:p>
          <a:endParaRPr lang="en-US" b="1"/>
        </a:p>
      </dgm:t>
    </dgm:pt>
    <dgm:pt modelId="{087F80F2-7061-4A29-B3A9-DAC5B779AE94}" type="sibTrans" cxnId="{B107ADDD-C6DE-4D9B-8151-A07750E796DC}">
      <dgm:prSet/>
      <dgm:spPr/>
      <dgm:t>
        <a:bodyPr/>
        <a:lstStyle/>
        <a:p>
          <a:endParaRPr lang="en-US" b="1"/>
        </a:p>
      </dgm:t>
    </dgm:pt>
    <dgm:pt modelId="{C3697754-603B-43AA-86C0-3CCEB84C3EA6}">
      <dgm:prSet phldrT="[Text]"/>
      <dgm:spPr/>
      <dgm:t>
        <a:bodyPr/>
        <a:lstStyle/>
        <a:p>
          <a:r>
            <a:rPr lang="tr-TR" b="1" dirty="0" err="1" smtClean="0"/>
            <a:t>Lo</a:t>
          </a:r>
          <a:r>
            <a:rPr lang="en-US" b="1" dirty="0" smtClean="0"/>
            <a:t>c</a:t>
          </a:r>
          <a:r>
            <a:rPr lang="tr-TR" b="1" dirty="0" smtClean="0"/>
            <a:t>a</a:t>
          </a:r>
          <a:r>
            <a:rPr lang="en-US" b="1" dirty="0" err="1" smtClean="0"/>
            <a:t>tion</a:t>
          </a:r>
          <a:r>
            <a:rPr lang="en-US" b="1" dirty="0" smtClean="0"/>
            <a:t> based applications and services</a:t>
          </a:r>
          <a:endParaRPr lang="en-US" b="1" dirty="0"/>
        </a:p>
      </dgm:t>
    </dgm:pt>
    <dgm:pt modelId="{D810225A-1465-4522-8F29-5C6D55643D86}" type="parTrans" cxnId="{82187EED-0093-4AB5-82BB-B2BB72F1BEB3}">
      <dgm:prSet/>
      <dgm:spPr/>
      <dgm:t>
        <a:bodyPr/>
        <a:lstStyle/>
        <a:p>
          <a:endParaRPr lang="en-US" b="1"/>
        </a:p>
      </dgm:t>
    </dgm:pt>
    <dgm:pt modelId="{3B10B286-1812-4936-B0FA-BB5D0D4B6A27}" type="sibTrans" cxnId="{82187EED-0093-4AB5-82BB-B2BB72F1BEB3}">
      <dgm:prSet/>
      <dgm:spPr/>
      <dgm:t>
        <a:bodyPr/>
        <a:lstStyle/>
        <a:p>
          <a:endParaRPr lang="en-US" b="1"/>
        </a:p>
      </dgm:t>
    </dgm:pt>
    <dgm:pt modelId="{C1682A8F-1EC8-4C79-A491-64FB70A9388B}">
      <dgm:prSet phldrT="[Text]"/>
      <dgm:spPr/>
      <dgm:t>
        <a:bodyPr/>
        <a:lstStyle/>
        <a:p>
          <a:r>
            <a:rPr lang="en-US" b="1" dirty="0" smtClean="0"/>
            <a:t>Location Awareness</a:t>
          </a:r>
          <a:endParaRPr lang="en-US" b="1" dirty="0"/>
        </a:p>
      </dgm:t>
    </dgm:pt>
    <dgm:pt modelId="{4255249D-C9C3-4310-AB8D-848BA0874F2D}" type="parTrans" cxnId="{6F0EC034-0E02-478D-A229-BA8D7F404FB9}">
      <dgm:prSet/>
      <dgm:spPr/>
      <dgm:t>
        <a:bodyPr/>
        <a:lstStyle/>
        <a:p>
          <a:endParaRPr lang="en-US" b="1"/>
        </a:p>
      </dgm:t>
    </dgm:pt>
    <dgm:pt modelId="{DE288CD7-A7D0-47D3-9461-2CD29452626B}" type="sibTrans" cxnId="{6F0EC034-0E02-478D-A229-BA8D7F404FB9}">
      <dgm:prSet/>
      <dgm:spPr/>
      <dgm:t>
        <a:bodyPr/>
        <a:lstStyle/>
        <a:p>
          <a:endParaRPr lang="en-US" b="1"/>
        </a:p>
      </dgm:t>
    </dgm:pt>
    <dgm:pt modelId="{2FD626DB-2B18-4C50-9D49-43484FD0C5C8}">
      <dgm:prSet phldrT="[Text]"/>
      <dgm:spPr/>
      <dgm:t>
        <a:bodyPr/>
        <a:lstStyle/>
        <a:p>
          <a:r>
            <a:rPr lang="tr-TR" b="1" dirty="0" err="1" smtClean="0"/>
            <a:t>Core</a:t>
          </a:r>
          <a:r>
            <a:rPr lang="tr-TR" b="1" dirty="0" smtClean="0"/>
            <a:t> </a:t>
          </a:r>
          <a:r>
            <a:rPr lang="tr-TR" b="1" dirty="0" err="1" smtClean="0"/>
            <a:t>traffic</a:t>
          </a:r>
          <a:r>
            <a:rPr lang="tr-TR" b="1" dirty="0" smtClean="0"/>
            <a:t> </a:t>
          </a:r>
          <a:r>
            <a:rPr lang="tr-TR" b="1" dirty="0" err="1" smtClean="0"/>
            <a:t>optimization</a:t>
          </a:r>
          <a:r>
            <a:rPr lang="tr-TR" b="1" dirty="0" smtClean="0"/>
            <a:t> </a:t>
          </a:r>
          <a:r>
            <a:rPr lang="tr-TR" b="1" dirty="0" err="1" smtClean="0"/>
            <a:t>for</a:t>
          </a:r>
          <a:r>
            <a:rPr lang="tr-TR" b="1" dirty="0" smtClean="0"/>
            <a:t> M2M/IOT </a:t>
          </a:r>
          <a:r>
            <a:rPr lang="tr-TR" b="1" dirty="0" err="1" smtClean="0"/>
            <a:t>applications</a:t>
          </a:r>
          <a:endParaRPr lang="en-US" b="1" dirty="0"/>
        </a:p>
      </dgm:t>
    </dgm:pt>
    <dgm:pt modelId="{9D2D58F4-0156-4D8F-B9EC-53F18704763E}" type="parTrans" cxnId="{DE0B38CB-EE89-45D9-8193-AEE01F1FED39}">
      <dgm:prSet/>
      <dgm:spPr/>
      <dgm:t>
        <a:bodyPr/>
        <a:lstStyle/>
        <a:p>
          <a:endParaRPr lang="en-US" b="1"/>
        </a:p>
      </dgm:t>
    </dgm:pt>
    <dgm:pt modelId="{D9E3C1C0-C99E-4E94-9272-C1F4667E479C}" type="sibTrans" cxnId="{DE0B38CB-EE89-45D9-8193-AEE01F1FED39}">
      <dgm:prSet/>
      <dgm:spPr/>
      <dgm:t>
        <a:bodyPr/>
        <a:lstStyle/>
        <a:p>
          <a:endParaRPr lang="en-US" b="1"/>
        </a:p>
      </dgm:t>
    </dgm:pt>
    <dgm:pt modelId="{128F3E9D-9F39-41E0-9DB9-A477AC0548AF}">
      <dgm:prSet phldrT="[Text]"/>
      <dgm:spPr/>
      <dgm:t>
        <a:bodyPr/>
        <a:lstStyle/>
        <a:p>
          <a:r>
            <a:rPr lang="en-US" b="1" dirty="0" smtClean="0"/>
            <a:t>Management of traffic and </a:t>
          </a:r>
          <a:r>
            <a:rPr lang="en-US" b="1" dirty="0" err="1" smtClean="0"/>
            <a:t>QoS</a:t>
          </a:r>
          <a:r>
            <a:rPr lang="en-US" b="1" dirty="0" smtClean="0"/>
            <a:t>/</a:t>
          </a:r>
          <a:r>
            <a:rPr lang="en-US" b="1" dirty="0" err="1" smtClean="0"/>
            <a:t>QoE</a:t>
          </a:r>
          <a:endParaRPr lang="en-US" b="1" dirty="0"/>
        </a:p>
      </dgm:t>
    </dgm:pt>
    <dgm:pt modelId="{6B4234F4-4F40-48DB-B052-1AE5F18F05C2}" type="parTrans" cxnId="{5804FC7D-E9F8-448F-A314-9C30459FB206}">
      <dgm:prSet/>
      <dgm:spPr/>
      <dgm:t>
        <a:bodyPr/>
        <a:lstStyle/>
        <a:p>
          <a:endParaRPr lang="en-US" b="1"/>
        </a:p>
      </dgm:t>
    </dgm:pt>
    <dgm:pt modelId="{9401D2C6-AD32-4751-9FCB-781B6797EE9E}" type="sibTrans" cxnId="{5804FC7D-E9F8-448F-A314-9C30459FB206}">
      <dgm:prSet/>
      <dgm:spPr/>
      <dgm:t>
        <a:bodyPr/>
        <a:lstStyle/>
        <a:p>
          <a:endParaRPr lang="en-US" b="1"/>
        </a:p>
      </dgm:t>
    </dgm:pt>
    <dgm:pt modelId="{E87693AE-BE18-41F0-97C8-80C038697BBE}" type="pres">
      <dgm:prSet presAssocID="{2C24E6DD-0FEF-473A-A1B5-3EFDDE6349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83FA13-8AE9-4397-B34B-5000EEB09706}" type="pres">
      <dgm:prSet presAssocID="{445069F6-CD67-4B21-8AC8-C3E21591405F}" presName="composite" presStyleCnt="0"/>
      <dgm:spPr/>
    </dgm:pt>
    <dgm:pt modelId="{504126CA-DE4E-4C3F-9F7D-72264DE2E986}" type="pres">
      <dgm:prSet presAssocID="{445069F6-CD67-4B21-8AC8-C3E21591405F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E13DB-2842-404F-A76F-30053A794EBB}" type="pres">
      <dgm:prSet presAssocID="{445069F6-CD67-4B21-8AC8-C3E21591405F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62D8C9-A3D8-49F8-84DD-D7745263330A}" type="pres">
      <dgm:prSet presAssocID="{DC17B899-9935-4641-90EF-B32E58E0014D}" presName="space" presStyleCnt="0"/>
      <dgm:spPr/>
    </dgm:pt>
    <dgm:pt modelId="{30EB5380-50AC-488A-82C8-665D7BB18B17}" type="pres">
      <dgm:prSet presAssocID="{84141B65-B3B2-444E-BBDC-C59660A04B02}" presName="composite" presStyleCnt="0"/>
      <dgm:spPr/>
    </dgm:pt>
    <dgm:pt modelId="{CE4E74C9-0F3B-4959-BC73-5D0279AD1C4F}" type="pres">
      <dgm:prSet presAssocID="{84141B65-B3B2-444E-BBDC-C59660A04B02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0A8024-40DC-4B82-9114-F71B352D25A3}" type="pres">
      <dgm:prSet presAssocID="{84141B65-B3B2-444E-BBDC-C59660A04B02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C0DCAD-30FA-44E6-A4CC-EC7D94CDB753}" type="pres">
      <dgm:prSet presAssocID="{079E93D3-E42C-48DF-BFC9-98B706FC480F}" presName="space" presStyleCnt="0"/>
      <dgm:spPr/>
    </dgm:pt>
    <dgm:pt modelId="{1563BCFA-2D19-4DDE-8011-ACD0E48AA6A4}" type="pres">
      <dgm:prSet presAssocID="{7C2074BC-C82E-4BCC-AA5A-933B50709DEF}" presName="composite" presStyleCnt="0"/>
      <dgm:spPr/>
    </dgm:pt>
    <dgm:pt modelId="{72DB546B-464C-4230-A7C8-90D93FE84AA5}" type="pres">
      <dgm:prSet presAssocID="{7C2074BC-C82E-4BCC-AA5A-933B50709DEF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BF56E-B7B3-46BE-BB61-B7E60C6C975E}" type="pres">
      <dgm:prSet presAssocID="{7C2074BC-C82E-4BCC-AA5A-933B50709DEF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37E9F-FF9F-43DB-B8DA-27D27CF7311C}" type="pres">
      <dgm:prSet presAssocID="{087F80F2-7061-4A29-B3A9-DAC5B779AE94}" presName="space" presStyleCnt="0"/>
      <dgm:spPr/>
    </dgm:pt>
    <dgm:pt modelId="{DDA23A7A-BBF1-40DB-BED4-DFAA1E98154B}" type="pres">
      <dgm:prSet presAssocID="{C1682A8F-1EC8-4C79-A491-64FB70A9388B}" presName="composite" presStyleCnt="0"/>
      <dgm:spPr/>
    </dgm:pt>
    <dgm:pt modelId="{3F2973D1-4DB9-484B-9C59-17DB37AF7D6B}" type="pres">
      <dgm:prSet presAssocID="{C1682A8F-1EC8-4C79-A491-64FB70A9388B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26A696-4CC2-4813-A367-D7D1D3E7564E}" type="pres">
      <dgm:prSet presAssocID="{C1682A8F-1EC8-4C79-A491-64FB70A9388B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0751FD-51A1-4807-B4FE-54269669DC2F}" srcId="{84141B65-B3B2-444E-BBDC-C59660A04B02}" destId="{5A7CC107-59D9-463F-8512-54EA4858C6C9}" srcOrd="0" destOrd="0" parTransId="{FA1B733B-A538-4FBD-BCA7-970ECE951BAC}" sibTransId="{4DAA7F5A-6AC8-488C-8852-E4F1775B82BF}"/>
    <dgm:cxn modelId="{22308F9D-F689-4151-BD12-32B518F9E590}" type="presOf" srcId="{128F3E9D-9F39-41E0-9DB9-A477AC0548AF}" destId="{BD0BF56E-B7B3-46BE-BB61-B7E60C6C975E}" srcOrd="0" destOrd="0" presId="urn:microsoft.com/office/officeart/2005/8/layout/hList1"/>
    <dgm:cxn modelId="{5804FC7D-E9F8-448F-A314-9C30459FB206}" srcId="{7C2074BC-C82E-4BCC-AA5A-933B50709DEF}" destId="{128F3E9D-9F39-41E0-9DB9-A477AC0548AF}" srcOrd="0" destOrd="0" parTransId="{6B4234F4-4F40-48DB-B052-1AE5F18F05C2}" sibTransId="{9401D2C6-AD32-4751-9FCB-781B6797EE9E}"/>
    <dgm:cxn modelId="{CE0DA784-A6ED-4F5E-8A52-A0C51F42CEBE}" type="presOf" srcId="{2FD626DB-2B18-4C50-9D49-43484FD0C5C8}" destId="{814E13DB-2842-404F-A76F-30053A794EBB}" srcOrd="0" destOrd="1" presId="urn:microsoft.com/office/officeart/2005/8/layout/hList1"/>
    <dgm:cxn modelId="{C43617F7-34BE-40F7-98FD-3E994852D5DB}" type="presOf" srcId="{5A7CC107-59D9-463F-8512-54EA4858C6C9}" destId="{690A8024-40DC-4B82-9114-F71B352D25A3}" srcOrd="0" destOrd="0" presId="urn:microsoft.com/office/officeart/2005/8/layout/hList1"/>
    <dgm:cxn modelId="{4077F4C2-971A-4C20-BDAE-FCE6998A72FB}" type="presOf" srcId="{C1682A8F-1EC8-4C79-A491-64FB70A9388B}" destId="{3F2973D1-4DB9-484B-9C59-17DB37AF7D6B}" srcOrd="0" destOrd="0" presId="urn:microsoft.com/office/officeart/2005/8/layout/hList1"/>
    <dgm:cxn modelId="{6044F131-E471-4A9F-8626-4CC679CAB62C}" srcId="{445069F6-CD67-4B21-8AC8-C3E21591405F}" destId="{743F4024-4E75-4755-8FA1-9A99A82C81B2}" srcOrd="0" destOrd="0" parTransId="{88617343-F99F-4307-9683-0FDC409CC8D4}" sibTransId="{5EA24FD9-FCD5-4435-BA53-7000F1B3904D}"/>
    <dgm:cxn modelId="{F23FB078-3D16-4074-8530-74C123CE3229}" type="presOf" srcId="{2C24E6DD-0FEF-473A-A1B5-3EFDDE63491A}" destId="{E87693AE-BE18-41F0-97C8-80C038697BBE}" srcOrd="0" destOrd="0" presId="urn:microsoft.com/office/officeart/2005/8/layout/hList1"/>
    <dgm:cxn modelId="{A62DAEE2-3DD5-4532-AB6D-C3ADA59AAC7D}" type="presOf" srcId="{7C2074BC-C82E-4BCC-AA5A-933B50709DEF}" destId="{72DB546B-464C-4230-A7C8-90D93FE84AA5}" srcOrd="0" destOrd="0" presId="urn:microsoft.com/office/officeart/2005/8/layout/hList1"/>
    <dgm:cxn modelId="{EECDAE27-BD51-489C-97DD-1A6B0A5B3C7D}" type="presOf" srcId="{743F4024-4E75-4755-8FA1-9A99A82C81B2}" destId="{814E13DB-2842-404F-A76F-30053A794EBB}" srcOrd="0" destOrd="0" presId="urn:microsoft.com/office/officeart/2005/8/layout/hList1"/>
    <dgm:cxn modelId="{82187EED-0093-4AB5-82BB-B2BB72F1BEB3}" srcId="{C1682A8F-1EC8-4C79-A491-64FB70A9388B}" destId="{C3697754-603B-43AA-86C0-3CCEB84C3EA6}" srcOrd="0" destOrd="0" parTransId="{D810225A-1465-4522-8F29-5C6D55643D86}" sibTransId="{3B10B286-1812-4936-B0FA-BB5D0D4B6A27}"/>
    <dgm:cxn modelId="{2C3EC665-9BAF-4B07-90AA-AA09CE8C4487}" srcId="{2C24E6DD-0FEF-473A-A1B5-3EFDDE63491A}" destId="{84141B65-B3B2-444E-BBDC-C59660A04B02}" srcOrd="1" destOrd="0" parTransId="{32A07317-55CE-49C1-BE21-4E69FB44B0D6}" sibTransId="{079E93D3-E42C-48DF-BFC9-98B706FC480F}"/>
    <dgm:cxn modelId="{B107ADDD-C6DE-4D9B-8151-A07750E796DC}" srcId="{2C24E6DD-0FEF-473A-A1B5-3EFDDE63491A}" destId="{7C2074BC-C82E-4BCC-AA5A-933B50709DEF}" srcOrd="2" destOrd="0" parTransId="{244161E7-6BF6-4319-BCE9-41B278AA67A9}" sibTransId="{087F80F2-7061-4A29-B3A9-DAC5B779AE94}"/>
    <dgm:cxn modelId="{DE0B38CB-EE89-45D9-8193-AEE01F1FED39}" srcId="{445069F6-CD67-4B21-8AC8-C3E21591405F}" destId="{2FD626DB-2B18-4C50-9D49-43484FD0C5C8}" srcOrd="1" destOrd="0" parTransId="{9D2D58F4-0156-4D8F-B9EC-53F18704763E}" sibTransId="{D9E3C1C0-C99E-4E94-9272-C1F4667E479C}"/>
    <dgm:cxn modelId="{53D16AF8-1294-4018-BFE7-1C38A132E5E9}" type="presOf" srcId="{C3697754-603B-43AA-86C0-3CCEB84C3EA6}" destId="{8826A696-4CC2-4813-A367-D7D1D3E7564E}" srcOrd="0" destOrd="0" presId="urn:microsoft.com/office/officeart/2005/8/layout/hList1"/>
    <dgm:cxn modelId="{EEA27A4A-D727-4B27-ADBF-6D031F00425B}" type="presOf" srcId="{445069F6-CD67-4B21-8AC8-C3E21591405F}" destId="{504126CA-DE4E-4C3F-9F7D-72264DE2E986}" srcOrd="0" destOrd="0" presId="urn:microsoft.com/office/officeart/2005/8/layout/hList1"/>
    <dgm:cxn modelId="{8203BA12-29A4-4C1A-9029-9D26819201C3}" srcId="{2C24E6DD-0FEF-473A-A1B5-3EFDDE63491A}" destId="{445069F6-CD67-4B21-8AC8-C3E21591405F}" srcOrd="0" destOrd="0" parTransId="{2DA35591-6CD6-4B1D-8291-A4AD11F01CC0}" sibTransId="{DC17B899-9935-4641-90EF-B32E58E0014D}"/>
    <dgm:cxn modelId="{B0298E94-E472-4BE4-98D4-E2D8922866C4}" type="presOf" srcId="{84141B65-B3B2-444E-BBDC-C59660A04B02}" destId="{CE4E74C9-0F3B-4959-BC73-5D0279AD1C4F}" srcOrd="0" destOrd="0" presId="urn:microsoft.com/office/officeart/2005/8/layout/hList1"/>
    <dgm:cxn modelId="{6F0EC034-0E02-478D-A229-BA8D7F404FB9}" srcId="{2C24E6DD-0FEF-473A-A1B5-3EFDDE63491A}" destId="{C1682A8F-1EC8-4C79-A491-64FB70A9388B}" srcOrd="3" destOrd="0" parTransId="{4255249D-C9C3-4310-AB8D-848BA0874F2D}" sibTransId="{DE288CD7-A7D0-47D3-9461-2CD29452626B}"/>
    <dgm:cxn modelId="{BA906860-FD7C-47D3-AFC3-349495912E77}" type="presParOf" srcId="{E87693AE-BE18-41F0-97C8-80C038697BBE}" destId="{6E83FA13-8AE9-4397-B34B-5000EEB09706}" srcOrd="0" destOrd="0" presId="urn:microsoft.com/office/officeart/2005/8/layout/hList1"/>
    <dgm:cxn modelId="{1A2AF9F9-E0EF-49CE-85FB-A03A6CE654D5}" type="presParOf" srcId="{6E83FA13-8AE9-4397-B34B-5000EEB09706}" destId="{504126CA-DE4E-4C3F-9F7D-72264DE2E986}" srcOrd="0" destOrd="0" presId="urn:microsoft.com/office/officeart/2005/8/layout/hList1"/>
    <dgm:cxn modelId="{11F1D03D-7946-45DF-B196-AFC7AC67AB99}" type="presParOf" srcId="{6E83FA13-8AE9-4397-B34B-5000EEB09706}" destId="{814E13DB-2842-404F-A76F-30053A794EBB}" srcOrd="1" destOrd="0" presId="urn:microsoft.com/office/officeart/2005/8/layout/hList1"/>
    <dgm:cxn modelId="{AF660E64-6A88-496F-9A15-40BAC2592AC3}" type="presParOf" srcId="{E87693AE-BE18-41F0-97C8-80C038697BBE}" destId="{B562D8C9-A3D8-49F8-84DD-D7745263330A}" srcOrd="1" destOrd="0" presId="urn:microsoft.com/office/officeart/2005/8/layout/hList1"/>
    <dgm:cxn modelId="{22A5077C-AEE2-4ACC-A0EA-4D2FF0C6A0C9}" type="presParOf" srcId="{E87693AE-BE18-41F0-97C8-80C038697BBE}" destId="{30EB5380-50AC-488A-82C8-665D7BB18B17}" srcOrd="2" destOrd="0" presId="urn:microsoft.com/office/officeart/2005/8/layout/hList1"/>
    <dgm:cxn modelId="{DA09988F-63EC-4FEE-BF3F-0682DA5E547C}" type="presParOf" srcId="{30EB5380-50AC-488A-82C8-665D7BB18B17}" destId="{CE4E74C9-0F3B-4959-BC73-5D0279AD1C4F}" srcOrd="0" destOrd="0" presId="urn:microsoft.com/office/officeart/2005/8/layout/hList1"/>
    <dgm:cxn modelId="{C5F7DC4B-2FF5-4262-B99D-C9A165FBCA83}" type="presParOf" srcId="{30EB5380-50AC-488A-82C8-665D7BB18B17}" destId="{690A8024-40DC-4B82-9114-F71B352D25A3}" srcOrd="1" destOrd="0" presId="urn:microsoft.com/office/officeart/2005/8/layout/hList1"/>
    <dgm:cxn modelId="{96320E20-5689-44F9-8024-6E28562489D6}" type="presParOf" srcId="{E87693AE-BE18-41F0-97C8-80C038697BBE}" destId="{F5C0DCAD-30FA-44E6-A4CC-EC7D94CDB753}" srcOrd="3" destOrd="0" presId="urn:microsoft.com/office/officeart/2005/8/layout/hList1"/>
    <dgm:cxn modelId="{73977867-FBBB-4868-BF89-9EAEF8FC7892}" type="presParOf" srcId="{E87693AE-BE18-41F0-97C8-80C038697BBE}" destId="{1563BCFA-2D19-4DDE-8011-ACD0E48AA6A4}" srcOrd="4" destOrd="0" presId="urn:microsoft.com/office/officeart/2005/8/layout/hList1"/>
    <dgm:cxn modelId="{DCCAFD3E-A281-43BF-A1B0-1DB032708AD4}" type="presParOf" srcId="{1563BCFA-2D19-4DDE-8011-ACD0E48AA6A4}" destId="{72DB546B-464C-4230-A7C8-90D93FE84AA5}" srcOrd="0" destOrd="0" presId="urn:microsoft.com/office/officeart/2005/8/layout/hList1"/>
    <dgm:cxn modelId="{2098B0E3-FBC6-4EC3-BED0-6448C3F94630}" type="presParOf" srcId="{1563BCFA-2D19-4DDE-8011-ACD0E48AA6A4}" destId="{BD0BF56E-B7B3-46BE-BB61-B7E60C6C975E}" srcOrd="1" destOrd="0" presId="urn:microsoft.com/office/officeart/2005/8/layout/hList1"/>
    <dgm:cxn modelId="{7B2A50C8-B63C-4A08-95FB-B829B04F5D9A}" type="presParOf" srcId="{E87693AE-BE18-41F0-97C8-80C038697BBE}" destId="{1A037E9F-FF9F-43DB-B8DA-27D27CF7311C}" srcOrd="5" destOrd="0" presId="urn:microsoft.com/office/officeart/2005/8/layout/hList1"/>
    <dgm:cxn modelId="{EF966095-78B3-4B97-8998-9D60DB5ED70A}" type="presParOf" srcId="{E87693AE-BE18-41F0-97C8-80C038697BBE}" destId="{DDA23A7A-BBF1-40DB-BED4-DFAA1E98154B}" srcOrd="6" destOrd="0" presId="urn:microsoft.com/office/officeart/2005/8/layout/hList1"/>
    <dgm:cxn modelId="{E85CDE43-5A37-43EB-BEA9-E86D68A73254}" type="presParOf" srcId="{DDA23A7A-BBF1-40DB-BED4-DFAA1E98154B}" destId="{3F2973D1-4DB9-484B-9C59-17DB37AF7D6B}" srcOrd="0" destOrd="0" presId="urn:microsoft.com/office/officeart/2005/8/layout/hList1"/>
    <dgm:cxn modelId="{939BD3C9-33A6-45DD-B19E-8F52E55CE59E}" type="presParOf" srcId="{DDA23A7A-BBF1-40DB-BED4-DFAA1E98154B}" destId="{8826A696-4CC2-4813-A367-D7D1D3E7564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D8592-3589-4D6F-920F-A413E4284BFF}">
      <dsp:nvSpPr>
        <dsp:cNvPr id="0" name=""/>
        <dsp:cNvSpPr/>
      </dsp:nvSpPr>
      <dsp:spPr>
        <a:xfrm>
          <a:off x="401" y="121663"/>
          <a:ext cx="1062435" cy="4925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24003" rIns="12002" bIns="24003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2007 Turkey SW Export Champion</a:t>
          </a:r>
          <a:endParaRPr lang="en-US" sz="900" kern="1200" dirty="0"/>
        </a:p>
      </dsp:txBody>
      <dsp:txXfrm>
        <a:off x="401" y="121663"/>
        <a:ext cx="939303" cy="492529"/>
      </dsp:txXfrm>
    </dsp:sp>
    <dsp:sp modelId="{AC0C7719-FBA3-4922-882F-71CE6AF2BF32}">
      <dsp:nvSpPr>
        <dsp:cNvPr id="0" name=""/>
        <dsp:cNvSpPr/>
      </dsp:nvSpPr>
      <dsp:spPr>
        <a:xfrm>
          <a:off x="816572" y="121663"/>
          <a:ext cx="1231323" cy="4925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2008 Turkey SW Export Champion</a:t>
          </a:r>
          <a:endParaRPr lang="en-US" sz="900" kern="1200" dirty="0"/>
        </a:p>
      </dsp:txBody>
      <dsp:txXfrm>
        <a:off x="1062837" y="121663"/>
        <a:ext cx="738794" cy="492529"/>
      </dsp:txXfrm>
    </dsp:sp>
    <dsp:sp modelId="{847662C0-6581-4C9C-8894-77EB772F7810}">
      <dsp:nvSpPr>
        <dsp:cNvPr id="0" name=""/>
        <dsp:cNvSpPr/>
      </dsp:nvSpPr>
      <dsp:spPr>
        <a:xfrm>
          <a:off x="1801630" y="121663"/>
          <a:ext cx="1231323" cy="4925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2009 Turkey SW Export </a:t>
          </a:r>
          <a:r>
            <a:rPr lang="en-US" sz="900" kern="1200" smtClean="0"/>
            <a:t>first runner-up</a:t>
          </a:r>
          <a:endParaRPr lang="en-US" sz="900" kern="1200" dirty="0"/>
        </a:p>
      </dsp:txBody>
      <dsp:txXfrm>
        <a:off x="2047895" y="121663"/>
        <a:ext cx="738794" cy="492529"/>
      </dsp:txXfrm>
    </dsp:sp>
    <dsp:sp modelId="{6E6342C4-540B-4E3E-9CBB-11F31811C4A2}">
      <dsp:nvSpPr>
        <dsp:cNvPr id="0" name=""/>
        <dsp:cNvSpPr/>
      </dsp:nvSpPr>
      <dsp:spPr>
        <a:xfrm>
          <a:off x="2786689" y="121663"/>
          <a:ext cx="1231323" cy="4925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2010 Turkey SW Export Champion</a:t>
          </a:r>
          <a:endParaRPr lang="en-US" sz="900" kern="1200" dirty="0"/>
        </a:p>
      </dsp:txBody>
      <dsp:txXfrm>
        <a:off x="3032954" y="121663"/>
        <a:ext cx="738794" cy="492529"/>
      </dsp:txXfrm>
    </dsp:sp>
    <dsp:sp modelId="{77CEA1A0-8835-44FE-815B-DDF855E9501A}">
      <dsp:nvSpPr>
        <dsp:cNvPr id="0" name=""/>
        <dsp:cNvSpPr/>
      </dsp:nvSpPr>
      <dsp:spPr>
        <a:xfrm>
          <a:off x="3771748" y="121663"/>
          <a:ext cx="1231323" cy="4925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2015 Turkey SW Export Champion</a:t>
          </a:r>
          <a:endParaRPr lang="en-US" sz="900" kern="1200" dirty="0"/>
        </a:p>
      </dsp:txBody>
      <dsp:txXfrm>
        <a:off x="4018013" y="121663"/>
        <a:ext cx="738794" cy="4925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126CA-DE4E-4C3F-9F7D-72264DE2E986}">
      <dsp:nvSpPr>
        <dsp:cNvPr id="0" name=""/>
        <dsp:cNvSpPr/>
      </dsp:nvSpPr>
      <dsp:spPr>
        <a:xfrm>
          <a:off x="3297" y="138397"/>
          <a:ext cx="1982568" cy="4434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Proximity </a:t>
          </a:r>
          <a:r>
            <a:rPr lang="tr-TR" sz="1200" b="1" kern="1200" dirty="0" err="1" smtClean="0"/>
            <a:t>to</a:t>
          </a:r>
          <a:r>
            <a:rPr lang="tr-TR" sz="1200" b="1" kern="1200" dirty="0" smtClean="0"/>
            <a:t> data </a:t>
          </a:r>
          <a:r>
            <a:rPr lang="tr-TR" sz="1200" b="1" kern="1200" dirty="0" err="1" smtClean="0"/>
            <a:t>source</a:t>
          </a:r>
          <a:endParaRPr lang="en-US" sz="1200" b="1" kern="1200" dirty="0"/>
        </a:p>
      </dsp:txBody>
      <dsp:txXfrm>
        <a:off x="3297" y="138397"/>
        <a:ext cx="1982568" cy="443474"/>
      </dsp:txXfrm>
    </dsp:sp>
    <dsp:sp modelId="{814E13DB-2842-404F-A76F-30053A794EBB}">
      <dsp:nvSpPr>
        <dsp:cNvPr id="0" name=""/>
        <dsp:cNvSpPr/>
      </dsp:nvSpPr>
      <dsp:spPr>
        <a:xfrm>
          <a:off x="3297" y="581872"/>
          <a:ext cx="1982568" cy="69174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err="1" smtClean="0"/>
            <a:t>Local</a:t>
          </a:r>
          <a:r>
            <a:rPr lang="tr-TR" sz="1200" b="1" kern="1200" dirty="0" smtClean="0"/>
            <a:t> </a:t>
          </a:r>
          <a:r>
            <a:rPr lang="tr-TR" sz="1200" b="1" kern="1200" dirty="0" err="1" smtClean="0"/>
            <a:t>procesing</a:t>
          </a:r>
          <a:r>
            <a:rPr lang="tr-TR" sz="1200" b="1" kern="1200" dirty="0" smtClean="0"/>
            <a:t> of data 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err="1" smtClean="0"/>
            <a:t>Core</a:t>
          </a:r>
          <a:r>
            <a:rPr lang="tr-TR" sz="1200" b="1" kern="1200" dirty="0" smtClean="0"/>
            <a:t> </a:t>
          </a:r>
          <a:r>
            <a:rPr lang="tr-TR" sz="1200" b="1" kern="1200" dirty="0" err="1" smtClean="0"/>
            <a:t>traffic</a:t>
          </a:r>
          <a:r>
            <a:rPr lang="tr-TR" sz="1200" b="1" kern="1200" dirty="0" smtClean="0"/>
            <a:t> </a:t>
          </a:r>
          <a:r>
            <a:rPr lang="tr-TR" sz="1200" b="1" kern="1200" dirty="0" err="1" smtClean="0"/>
            <a:t>optimization</a:t>
          </a:r>
          <a:r>
            <a:rPr lang="tr-TR" sz="1200" b="1" kern="1200" dirty="0" smtClean="0"/>
            <a:t> </a:t>
          </a:r>
          <a:r>
            <a:rPr lang="tr-TR" sz="1200" b="1" kern="1200" dirty="0" err="1" smtClean="0"/>
            <a:t>for</a:t>
          </a:r>
          <a:r>
            <a:rPr lang="tr-TR" sz="1200" b="1" kern="1200" dirty="0" smtClean="0"/>
            <a:t> M2M/IOT </a:t>
          </a:r>
          <a:r>
            <a:rPr lang="tr-TR" sz="1200" b="1" kern="1200" dirty="0" err="1" smtClean="0"/>
            <a:t>applications</a:t>
          </a:r>
          <a:endParaRPr lang="en-US" sz="1200" b="1" kern="1200" dirty="0"/>
        </a:p>
      </dsp:txBody>
      <dsp:txXfrm>
        <a:off x="3297" y="581872"/>
        <a:ext cx="1982568" cy="691740"/>
      </dsp:txXfrm>
    </dsp:sp>
    <dsp:sp modelId="{CE4E74C9-0F3B-4959-BC73-5D0279AD1C4F}">
      <dsp:nvSpPr>
        <dsp:cNvPr id="0" name=""/>
        <dsp:cNvSpPr/>
      </dsp:nvSpPr>
      <dsp:spPr>
        <a:xfrm>
          <a:off x="2263424" y="138397"/>
          <a:ext cx="1982568" cy="443474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E2E </a:t>
          </a:r>
          <a:r>
            <a:rPr lang="tr-TR" sz="1200" b="1" kern="1200" dirty="0" err="1" smtClean="0"/>
            <a:t>low</a:t>
          </a:r>
          <a:r>
            <a:rPr lang="tr-TR" sz="1200" b="1" kern="1200" dirty="0" smtClean="0"/>
            <a:t> </a:t>
          </a:r>
          <a:r>
            <a:rPr lang="tr-TR" sz="1200" b="1" kern="1200" dirty="0" err="1" smtClean="0"/>
            <a:t>latency</a:t>
          </a:r>
          <a:r>
            <a:rPr lang="tr-TR" sz="1200" b="1" kern="1200" dirty="0" smtClean="0"/>
            <a:t> data </a:t>
          </a:r>
          <a:r>
            <a:rPr lang="tr-TR" sz="1200" b="1" kern="1200" dirty="0" err="1" smtClean="0"/>
            <a:t>transmission</a:t>
          </a:r>
          <a:endParaRPr lang="en-US" sz="1200" b="1" kern="1200" dirty="0"/>
        </a:p>
      </dsp:txBody>
      <dsp:txXfrm>
        <a:off x="2263424" y="138397"/>
        <a:ext cx="1982568" cy="443474"/>
      </dsp:txXfrm>
    </dsp:sp>
    <dsp:sp modelId="{690A8024-40DC-4B82-9114-F71B352D25A3}">
      <dsp:nvSpPr>
        <dsp:cNvPr id="0" name=""/>
        <dsp:cNvSpPr/>
      </dsp:nvSpPr>
      <dsp:spPr>
        <a:xfrm>
          <a:off x="2263424" y="581872"/>
          <a:ext cx="1982568" cy="691740"/>
        </a:xfrm>
        <a:prstGeom prst="rect">
          <a:avLst/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err="1" smtClean="0"/>
            <a:t>Providing</a:t>
          </a:r>
          <a:r>
            <a:rPr lang="tr-TR" sz="1200" b="1" kern="1200" dirty="0" smtClean="0"/>
            <a:t> </a:t>
          </a:r>
          <a:r>
            <a:rPr lang="tr-TR" sz="1200" b="1" kern="1200" dirty="0" err="1" smtClean="0"/>
            <a:t>low</a:t>
          </a:r>
          <a:r>
            <a:rPr lang="tr-TR" sz="1200" b="1" kern="1200" dirty="0" smtClean="0"/>
            <a:t> </a:t>
          </a:r>
          <a:r>
            <a:rPr lang="tr-TR" sz="1200" b="1" kern="1200" dirty="0" err="1" smtClean="0"/>
            <a:t>latency</a:t>
          </a:r>
          <a:r>
            <a:rPr lang="tr-TR" sz="1200" b="1" kern="1200" dirty="0" smtClean="0"/>
            <a:t> in </a:t>
          </a:r>
          <a:r>
            <a:rPr lang="tr-TR" sz="1200" b="1" kern="1200" dirty="0" err="1" smtClean="0"/>
            <a:t>realtime</a:t>
          </a:r>
          <a:r>
            <a:rPr lang="en-US" sz="1200" b="1" kern="1200" dirty="0" smtClean="0"/>
            <a:t>/</a:t>
          </a:r>
          <a:r>
            <a:rPr lang="tr-TR" sz="1200" b="1" kern="1200" dirty="0" smtClean="0"/>
            <a:t>time </a:t>
          </a:r>
          <a:r>
            <a:rPr lang="tr-TR" sz="1200" b="1" kern="1200" dirty="0" err="1" smtClean="0"/>
            <a:t>critical</a:t>
          </a:r>
          <a:r>
            <a:rPr lang="tr-TR" sz="1200" b="1" kern="1200" dirty="0" smtClean="0"/>
            <a:t> </a:t>
          </a:r>
          <a:r>
            <a:rPr lang="tr-TR" sz="1200" b="1" kern="1200" dirty="0" err="1" smtClean="0"/>
            <a:t>applications</a:t>
          </a:r>
          <a:endParaRPr lang="en-US" sz="1200" b="1" kern="1200" dirty="0"/>
        </a:p>
      </dsp:txBody>
      <dsp:txXfrm>
        <a:off x="2263424" y="581872"/>
        <a:ext cx="1982568" cy="691740"/>
      </dsp:txXfrm>
    </dsp:sp>
    <dsp:sp modelId="{72DB546B-464C-4230-A7C8-90D93FE84AA5}">
      <dsp:nvSpPr>
        <dsp:cNvPr id="0" name=""/>
        <dsp:cNvSpPr/>
      </dsp:nvSpPr>
      <dsp:spPr>
        <a:xfrm>
          <a:off x="4523552" y="138397"/>
          <a:ext cx="1982568" cy="443474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Access to </a:t>
          </a:r>
          <a:r>
            <a:rPr lang="en-US" sz="1200" b="1" kern="1200" dirty="0" err="1" smtClean="0"/>
            <a:t>realtime</a:t>
          </a:r>
          <a:r>
            <a:rPr lang="en-US" sz="1200" b="1" kern="1200" dirty="0" smtClean="0"/>
            <a:t> radio network information</a:t>
          </a:r>
          <a:endParaRPr lang="en-US" sz="1200" b="1" kern="1200" dirty="0"/>
        </a:p>
      </dsp:txBody>
      <dsp:txXfrm>
        <a:off x="4523552" y="138397"/>
        <a:ext cx="1982568" cy="443474"/>
      </dsp:txXfrm>
    </dsp:sp>
    <dsp:sp modelId="{BD0BF56E-B7B3-46BE-BB61-B7E60C6C975E}">
      <dsp:nvSpPr>
        <dsp:cNvPr id="0" name=""/>
        <dsp:cNvSpPr/>
      </dsp:nvSpPr>
      <dsp:spPr>
        <a:xfrm>
          <a:off x="4523552" y="581872"/>
          <a:ext cx="1982568" cy="691740"/>
        </a:xfrm>
        <a:prstGeom prst="rect">
          <a:avLst/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Management of traffic and </a:t>
          </a:r>
          <a:r>
            <a:rPr lang="en-US" sz="1200" b="1" kern="1200" dirty="0" err="1" smtClean="0"/>
            <a:t>QoS</a:t>
          </a:r>
          <a:r>
            <a:rPr lang="en-US" sz="1200" b="1" kern="1200" dirty="0" smtClean="0"/>
            <a:t>/</a:t>
          </a:r>
          <a:r>
            <a:rPr lang="en-US" sz="1200" b="1" kern="1200" dirty="0" err="1" smtClean="0"/>
            <a:t>QoE</a:t>
          </a:r>
          <a:endParaRPr lang="en-US" sz="1200" b="1" kern="1200" dirty="0"/>
        </a:p>
      </dsp:txBody>
      <dsp:txXfrm>
        <a:off x="4523552" y="581872"/>
        <a:ext cx="1982568" cy="691740"/>
      </dsp:txXfrm>
    </dsp:sp>
    <dsp:sp modelId="{3F2973D1-4DB9-484B-9C59-17DB37AF7D6B}">
      <dsp:nvSpPr>
        <dsp:cNvPr id="0" name=""/>
        <dsp:cNvSpPr/>
      </dsp:nvSpPr>
      <dsp:spPr>
        <a:xfrm>
          <a:off x="6783679" y="138397"/>
          <a:ext cx="1982568" cy="443474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Location Awareness</a:t>
          </a:r>
          <a:endParaRPr lang="en-US" sz="1200" b="1" kern="1200" dirty="0"/>
        </a:p>
      </dsp:txBody>
      <dsp:txXfrm>
        <a:off x="6783679" y="138397"/>
        <a:ext cx="1982568" cy="443474"/>
      </dsp:txXfrm>
    </dsp:sp>
    <dsp:sp modelId="{8826A696-4CC2-4813-A367-D7D1D3E7564E}">
      <dsp:nvSpPr>
        <dsp:cNvPr id="0" name=""/>
        <dsp:cNvSpPr/>
      </dsp:nvSpPr>
      <dsp:spPr>
        <a:xfrm>
          <a:off x="6783679" y="581872"/>
          <a:ext cx="1982568" cy="691740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err="1" smtClean="0"/>
            <a:t>Lo</a:t>
          </a:r>
          <a:r>
            <a:rPr lang="en-US" sz="1200" b="1" kern="1200" dirty="0" smtClean="0"/>
            <a:t>c</a:t>
          </a:r>
          <a:r>
            <a:rPr lang="tr-TR" sz="1200" b="1" kern="1200" dirty="0" smtClean="0"/>
            <a:t>a</a:t>
          </a:r>
          <a:r>
            <a:rPr lang="en-US" sz="1200" b="1" kern="1200" dirty="0" err="1" smtClean="0"/>
            <a:t>tion</a:t>
          </a:r>
          <a:r>
            <a:rPr lang="en-US" sz="1200" b="1" kern="1200" dirty="0" smtClean="0"/>
            <a:t> based applications and services</a:t>
          </a:r>
          <a:endParaRPr lang="en-US" sz="1200" b="1" kern="1200" dirty="0"/>
        </a:p>
      </dsp:txBody>
      <dsp:txXfrm>
        <a:off x="6783679" y="581872"/>
        <a:ext cx="1982568" cy="691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0.57765</cdr:x>
      <cdr:y>0.5038</cdr:y>
    </cdr:from>
    <cdr:to>
      <cdr:x>0.88534</cdr:x>
      <cdr:y>0.6548</cdr:y>
    </cdr:to>
    <cdr:sp macro="" textlink="">
      <cdr:nvSpPr>
        <cdr:cNvPr id="2" name="TextBox 74"/>
        <cdr:cNvSpPr txBox="1"/>
      </cdr:nvSpPr>
      <cdr:spPr>
        <a:xfrm xmlns:a="http://schemas.openxmlformats.org/drawingml/2006/main">
          <a:off x="1622211" y="1129581"/>
          <a:ext cx="864096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tr-T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800" dirty="0" smtClean="0">
              <a:solidFill>
                <a:schemeClr val="bg1"/>
              </a:solidFill>
              <a:latin typeface="+mj-lt"/>
            </a:rPr>
            <a:t>OEP Turkey Tech B.V.</a:t>
          </a:r>
          <a:endParaRPr lang="en-US" sz="800" dirty="0">
            <a:solidFill>
              <a:schemeClr val="bg1"/>
            </a:solidFill>
            <a:latin typeface="+mj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A4433-2CBD-4044-ABC1-0B0561D43206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68B30-1784-4EA2-828F-1011F6E8DA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648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C2CA66-A9CB-461C-A236-F69D99339AC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36002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3E582-AC3D-4E51-BE94-657EE63C8D05}" type="slidenum">
              <a:rPr lang="tr-TR" smtClean="0">
                <a:solidFill>
                  <a:prstClr val="black"/>
                </a:solidFill>
              </a:rPr>
              <a:pPr/>
              <a:t>10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910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3E582-AC3D-4E51-BE94-657EE63C8D05}" type="slidenum">
              <a:rPr lang="tr-TR" smtClean="0">
                <a:solidFill>
                  <a:prstClr val="black"/>
                </a:solidFill>
              </a:rPr>
              <a:pPr/>
              <a:t>11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459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3" lvl="1" eaLnBrk="0" hangingPunct="0">
              <a:spcBef>
                <a:spcPts val="400"/>
              </a:spcBef>
              <a:spcAft>
                <a:spcPts val="600"/>
              </a:spcAft>
              <a:buClr>
                <a:prstClr val="black"/>
              </a:buClr>
              <a:tabLst>
                <a:tab pos="914583" algn="l"/>
              </a:tabLst>
              <a:defRPr/>
            </a:pPr>
            <a:endParaRPr lang="tr-TR" altLang="zh-CN" sz="24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3E582-AC3D-4E51-BE94-657EE63C8D05}" type="slidenum">
              <a:rPr lang="tr-TR" smtClean="0">
                <a:solidFill>
                  <a:prstClr val="black"/>
                </a:solidFill>
              </a:rPr>
              <a:pPr/>
              <a:t>12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098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3" lvl="1" eaLnBrk="0" hangingPunct="0">
              <a:spcBef>
                <a:spcPts val="400"/>
              </a:spcBef>
              <a:spcAft>
                <a:spcPts val="600"/>
              </a:spcAft>
              <a:buClr>
                <a:prstClr val="black"/>
              </a:buClr>
              <a:tabLst>
                <a:tab pos="914583" algn="l"/>
              </a:tabLst>
              <a:defRPr/>
            </a:pPr>
            <a:endParaRPr lang="tr-TR" altLang="zh-CN" sz="24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3E582-AC3D-4E51-BE94-657EE63C8D05}" type="slidenum">
              <a:rPr lang="tr-TR" smtClean="0">
                <a:solidFill>
                  <a:prstClr val="black"/>
                </a:solidFill>
              </a:rPr>
              <a:pPr/>
              <a:t>15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357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5671" lvl="1" indent="-342969" eaLnBrk="0" hangingPunct="0">
              <a:spcBef>
                <a:spcPts val="400"/>
              </a:spcBef>
              <a:spcAft>
                <a:spcPts val="600"/>
              </a:spcAft>
              <a:buClr>
                <a:prstClr val="black"/>
              </a:buClr>
              <a:buFont typeface="Arial" pitchFamily="34" charset="0"/>
              <a:buChar char="•"/>
              <a:tabLst>
                <a:tab pos="914583" algn="l"/>
              </a:tabLst>
              <a:defRPr/>
            </a:pPr>
            <a:r>
              <a:rPr lang="tr-TR" altLang="zh-CN" sz="2400" dirty="0">
                <a:solidFill>
                  <a:prstClr val="black"/>
                </a:solidFill>
              </a:rPr>
              <a:t>4G kablosuz geniş bant iletişim teknolojisi sayesinde </a:t>
            </a:r>
            <a:r>
              <a:rPr lang="tr-TR" altLang="zh-CN" sz="2400" dirty="0" err="1">
                <a:solidFill>
                  <a:prstClr val="black"/>
                </a:solidFill>
              </a:rPr>
              <a:t>VoIP</a:t>
            </a:r>
            <a:r>
              <a:rPr lang="tr-TR" altLang="zh-CN" sz="2400" dirty="0">
                <a:solidFill>
                  <a:prstClr val="black"/>
                </a:solidFill>
              </a:rPr>
              <a:t> haberleşme çok daha yaygınlaşacak ve güvenlik ön plana çıkacaktır.</a:t>
            </a:r>
          </a:p>
          <a:p>
            <a:pPr marL="355671" lvl="1" indent="-342969" eaLnBrk="0" hangingPunct="0">
              <a:spcBef>
                <a:spcPts val="400"/>
              </a:spcBef>
              <a:spcAft>
                <a:spcPts val="600"/>
              </a:spcAft>
              <a:buClr>
                <a:prstClr val="black"/>
              </a:buClr>
              <a:buFont typeface="Arial" pitchFamily="34" charset="0"/>
              <a:buChar char="•"/>
              <a:tabLst>
                <a:tab pos="914583" algn="l"/>
              </a:tabLst>
              <a:defRPr/>
            </a:pPr>
            <a:r>
              <a:rPr lang="tr-TR" altLang="zh-CN" sz="2400" dirty="0">
                <a:solidFill>
                  <a:prstClr val="black"/>
                </a:solidFill>
              </a:rPr>
              <a:t>CFSA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3E582-AC3D-4E51-BE94-657EE63C8D05}" type="slidenum">
              <a:rPr lang="tr-TR" smtClean="0">
                <a:solidFill>
                  <a:prstClr val="black"/>
                </a:solidFill>
              </a:rPr>
              <a:pPr/>
              <a:t>16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494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3" lvl="1" eaLnBrk="0" hangingPunct="0">
              <a:spcBef>
                <a:spcPts val="400"/>
              </a:spcBef>
              <a:spcAft>
                <a:spcPts val="600"/>
              </a:spcAft>
              <a:buClr>
                <a:prstClr val="black"/>
              </a:buClr>
              <a:tabLst>
                <a:tab pos="914583" algn="l"/>
              </a:tabLst>
              <a:defRPr/>
            </a:pPr>
            <a:endParaRPr lang="tr-TR" altLang="zh-CN" sz="24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3E582-AC3D-4E51-BE94-657EE63C8D05}" type="slidenum">
              <a:rPr lang="tr-TR" smtClean="0">
                <a:solidFill>
                  <a:prstClr val="black"/>
                </a:solidFill>
              </a:rPr>
              <a:pPr/>
              <a:t>17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711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3" lvl="1" eaLnBrk="0" hangingPunct="0">
              <a:spcBef>
                <a:spcPts val="400"/>
              </a:spcBef>
              <a:spcAft>
                <a:spcPts val="600"/>
              </a:spcAft>
              <a:buClr>
                <a:prstClr val="black"/>
              </a:buClr>
              <a:tabLst>
                <a:tab pos="914583" algn="l"/>
              </a:tabLst>
              <a:defRPr/>
            </a:pPr>
            <a:endParaRPr lang="tr-TR" altLang="zh-CN" sz="24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3E582-AC3D-4E51-BE94-657EE63C8D05}" type="slidenum">
              <a:rPr lang="tr-TR" smtClean="0">
                <a:solidFill>
                  <a:prstClr val="black"/>
                </a:solidFill>
              </a:rPr>
              <a:pPr/>
              <a:t>18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948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3" lvl="1" eaLnBrk="0" hangingPunct="0">
              <a:spcBef>
                <a:spcPts val="400"/>
              </a:spcBef>
              <a:spcAft>
                <a:spcPts val="600"/>
              </a:spcAft>
              <a:buClr>
                <a:prstClr val="black"/>
              </a:buClr>
              <a:tabLst>
                <a:tab pos="914583" algn="l"/>
              </a:tabLst>
              <a:defRPr/>
            </a:pPr>
            <a:endParaRPr lang="tr-TR" altLang="zh-CN" sz="24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3E582-AC3D-4E51-BE94-657EE63C8D05}" type="slidenum">
              <a:rPr lang="tr-TR" smtClean="0">
                <a:solidFill>
                  <a:prstClr val="black"/>
                </a:solidFill>
              </a:rPr>
              <a:pPr/>
              <a:t>24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065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3" lvl="1" eaLnBrk="0" hangingPunct="0">
              <a:spcBef>
                <a:spcPts val="400"/>
              </a:spcBef>
              <a:spcAft>
                <a:spcPts val="600"/>
              </a:spcAft>
              <a:buClr>
                <a:prstClr val="black"/>
              </a:buClr>
              <a:tabLst>
                <a:tab pos="914583" algn="l"/>
              </a:tabLst>
              <a:defRPr/>
            </a:pPr>
            <a:endParaRPr lang="tr-TR" altLang="zh-CN" sz="24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3E582-AC3D-4E51-BE94-657EE63C8D05}" type="slidenum">
              <a:rPr lang="tr-TR" smtClean="0">
                <a:solidFill>
                  <a:prstClr val="black"/>
                </a:solidFill>
              </a:rPr>
              <a:pPr/>
              <a:t>27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295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7535B04-7FE3-4FE7-936F-780DBED6C7D4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7016E-EC09-402D-9B6D-6187AC4065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523092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188913"/>
            <a:ext cx="2057400" cy="5605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88913"/>
            <a:ext cx="6019800" cy="5605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367CF-8B21-4334-8669-28CA348CE3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4868135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84075" y="636869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69BC92-0E5B-47A7-9136-AF0963D13A0B}" type="datetime1">
              <a:rPr lang="tr-TR" smtClean="0">
                <a:solidFill>
                  <a:prstClr val="white"/>
                </a:solidFill>
              </a:rPr>
              <a:pPr/>
              <a:t>5.9.2016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tr-TR" smtClean="0">
                <a:solidFill>
                  <a:prstClr val="white"/>
                </a:solidFill>
              </a:rPr>
              <a:t>NETAŞ Confidential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8588" y="6381328"/>
            <a:ext cx="5859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80CF44-E89B-4816-9C44-6C532F2EFE66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530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384075" y="636869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60F2E5-610B-4D4C-BC3B-818F3DA7255A}" type="datetime1">
              <a:rPr lang="tr-TR" smtClean="0">
                <a:solidFill>
                  <a:prstClr val="white"/>
                </a:solidFill>
              </a:rPr>
              <a:pPr/>
              <a:t>5.9.2016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tr-TR" smtClean="0">
                <a:solidFill>
                  <a:prstClr val="white"/>
                </a:solidFill>
              </a:rPr>
              <a:t>NETAŞ Confidential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8588" y="6381328"/>
            <a:ext cx="5859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80CF44-E89B-4816-9C44-6C532F2EFE66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725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384075" y="636869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EA86FC-E8A0-4AD6-A294-5A7520D49F81}" type="datetime1">
              <a:rPr lang="tr-TR" smtClean="0">
                <a:solidFill>
                  <a:prstClr val="white"/>
                </a:solidFill>
              </a:rPr>
              <a:pPr/>
              <a:t>5.9.2016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tr-TR" smtClean="0">
                <a:solidFill>
                  <a:prstClr val="white"/>
                </a:solidFill>
              </a:rPr>
              <a:t>NETAŞ Confidential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8588" y="6381328"/>
            <a:ext cx="5859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80CF44-E89B-4816-9C44-6C532F2EFE66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187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384075" y="636869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86BC55-4D7D-4615-9380-568209DD6AC9}" type="datetime1">
              <a:rPr lang="tr-TR" smtClean="0">
                <a:solidFill>
                  <a:prstClr val="white"/>
                </a:solidFill>
              </a:rPr>
              <a:pPr/>
              <a:t>5.9.2016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tr-TR" smtClean="0">
                <a:solidFill>
                  <a:prstClr val="white"/>
                </a:solidFill>
              </a:rPr>
              <a:t>NETAŞ Confidential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8588" y="6381328"/>
            <a:ext cx="5859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80CF44-E89B-4816-9C44-6C532F2EFE66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766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384075" y="636869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FB07F5-93E9-4F97-B16E-AF9BAA6DFCE0}" type="datetime1">
              <a:rPr lang="tr-TR" smtClean="0">
                <a:solidFill>
                  <a:prstClr val="white"/>
                </a:solidFill>
              </a:rPr>
              <a:pPr/>
              <a:t>5.9.2016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tr-TR" smtClean="0">
                <a:solidFill>
                  <a:prstClr val="white"/>
                </a:solidFill>
              </a:rPr>
              <a:t>NETAŞ Confidential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8588" y="6381328"/>
            <a:ext cx="5859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80CF44-E89B-4816-9C44-6C532F2EFE66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93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384075" y="636869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38F65F-2B27-47CA-B320-F963E9ED960C}" type="datetime1">
              <a:rPr lang="tr-TR" smtClean="0">
                <a:solidFill>
                  <a:prstClr val="white"/>
                </a:solidFill>
              </a:rPr>
              <a:pPr/>
              <a:t>5.9.2016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tr-TR" smtClean="0">
                <a:solidFill>
                  <a:prstClr val="white"/>
                </a:solidFill>
              </a:rPr>
              <a:t>NETAŞ Confidential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8588" y="6381328"/>
            <a:ext cx="5859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80CF44-E89B-4816-9C44-6C532F2EFE66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39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384075" y="636869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6A73D2-8F79-44E4-9B2F-367372FD0978}" type="datetime1">
              <a:rPr lang="tr-TR" smtClean="0">
                <a:solidFill>
                  <a:prstClr val="white"/>
                </a:solidFill>
              </a:rPr>
              <a:pPr/>
              <a:t>5.9.2016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tr-TR" smtClean="0">
                <a:solidFill>
                  <a:prstClr val="white"/>
                </a:solidFill>
              </a:rPr>
              <a:t>NETAŞ Confidential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8588" y="6381328"/>
            <a:ext cx="5859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80CF44-E89B-4816-9C44-6C532F2EFE66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314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384075" y="636869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78A8FB-6158-41F3-A951-4093CDC7309F}" type="datetime1">
              <a:rPr lang="tr-TR" smtClean="0">
                <a:solidFill>
                  <a:prstClr val="white"/>
                </a:solidFill>
              </a:rPr>
              <a:pPr/>
              <a:t>5.9.2016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tr-TR" smtClean="0">
                <a:solidFill>
                  <a:prstClr val="white"/>
                </a:solidFill>
              </a:rPr>
              <a:t>NETAŞ Confidential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8588" y="6381328"/>
            <a:ext cx="5859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80CF44-E89B-4816-9C44-6C532F2EFE66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91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F1B1E-6AFE-4261-906D-D1191F0F51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624099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384075" y="636869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1A4190-1938-4E99-908D-7A39AF2BE5F2}" type="datetime1">
              <a:rPr lang="tr-TR" smtClean="0">
                <a:solidFill>
                  <a:prstClr val="white"/>
                </a:solidFill>
              </a:rPr>
              <a:pPr/>
              <a:t>5.9.2016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tr-TR" smtClean="0">
                <a:solidFill>
                  <a:prstClr val="white"/>
                </a:solidFill>
              </a:rPr>
              <a:t>NETAŞ Confidential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8588" y="6381328"/>
            <a:ext cx="5859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80CF44-E89B-4816-9C44-6C532F2EFE66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484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384075" y="636869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482B2A-C05D-4C6F-BA48-7ADE9E401BF9}" type="datetime1">
              <a:rPr lang="tr-TR" smtClean="0">
                <a:solidFill>
                  <a:prstClr val="white"/>
                </a:solidFill>
              </a:rPr>
              <a:pPr/>
              <a:t>5.9.2016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tr-TR" smtClean="0">
                <a:solidFill>
                  <a:prstClr val="white"/>
                </a:solidFill>
              </a:rPr>
              <a:t>NETAŞ Confidential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8588" y="6381328"/>
            <a:ext cx="5859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80CF44-E89B-4816-9C44-6C532F2EFE66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093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384075" y="636869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AC3A2D-6B58-411C-9E0A-40C2CE35BC59}" type="datetime1">
              <a:rPr lang="tr-TR" smtClean="0">
                <a:solidFill>
                  <a:prstClr val="white"/>
                </a:solidFill>
              </a:rPr>
              <a:pPr/>
              <a:t>5.9.2016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tr-TR" smtClean="0">
                <a:solidFill>
                  <a:prstClr val="white"/>
                </a:solidFill>
              </a:rPr>
              <a:t>NETAŞ Confidential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8588" y="6381328"/>
            <a:ext cx="5859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80CF44-E89B-4816-9C44-6C532F2EFE66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563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evre-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0"/>
            <a:ext cx="9144000" cy="6309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520" y="6369959"/>
            <a:ext cx="1656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mtClean="0">
                <a:solidFill>
                  <a:prstClr val="white"/>
                </a:solidFill>
              </a:rPr>
              <a:t>Company Profile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917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evre-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09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520" y="6344559"/>
            <a:ext cx="1656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 smtClean="0">
                <a:solidFill>
                  <a:prstClr val="white"/>
                </a:solidFill>
              </a:rPr>
              <a:t>Company Profile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137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evre-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81936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563935" y="836712"/>
            <a:ext cx="7848872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611560" y="6117299"/>
            <a:ext cx="7848872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520" y="6344559"/>
            <a:ext cx="1656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 smtClean="0">
                <a:solidFill>
                  <a:prstClr val="white"/>
                </a:solidFill>
              </a:rPr>
              <a:t>Company Profile</a:t>
            </a:r>
          </a:p>
        </p:txBody>
      </p:sp>
    </p:spTree>
    <p:extLst>
      <p:ext uri="{BB962C8B-B14F-4D97-AF65-F5344CB8AC3E}">
        <p14:creationId xmlns:p14="http://schemas.microsoft.com/office/powerpoint/2010/main" val="566614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84075" y="636869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69BC92-0E5B-47A7-9136-AF0963D13A0B}" type="datetime1">
              <a:rPr lang="tr-TR" smtClean="0">
                <a:solidFill>
                  <a:prstClr val="white"/>
                </a:solidFill>
              </a:rPr>
              <a:pPr/>
              <a:t>5.9.2016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tr-TR" smtClean="0">
                <a:solidFill>
                  <a:prstClr val="white"/>
                </a:solidFill>
              </a:rPr>
              <a:t>NETAŞ Confidential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8588" y="6381328"/>
            <a:ext cx="5859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80CF44-E89B-4816-9C44-6C532F2EFE66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246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384075" y="636869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60F2E5-610B-4D4C-BC3B-818F3DA7255A}" type="datetime1">
              <a:rPr lang="tr-TR" smtClean="0">
                <a:solidFill>
                  <a:prstClr val="white"/>
                </a:solidFill>
              </a:rPr>
              <a:pPr/>
              <a:t>5.9.2016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tr-TR" smtClean="0">
                <a:solidFill>
                  <a:prstClr val="white"/>
                </a:solidFill>
              </a:rPr>
              <a:t>NETAŞ Confidential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8588" y="6381328"/>
            <a:ext cx="5859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80CF44-E89B-4816-9C44-6C532F2EFE66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768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384075" y="636869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EA86FC-E8A0-4AD6-A294-5A7520D49F81}" type="datetime1">
              <a:rPr lang="tr-TR" smtClean="0">
                <a:solidFill>
                  <a:prstClr val="white"/>
                </a:solidFill>
              </a:rPr>
              <a:pPr/>
              <a:t>5.9.2016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tr-TR" smtClean="0">
                <a:solidFill>
                  <a:prstClr val="white"/>
                </a:solidFill>
              </a:rPr>
              <a:t>NETAŞ Confidential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8588" y="6381328"/>
            <a:ext cx="5859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80CF44-E89B-4816-9C44-6C532F2EFE66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594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384075" y="636869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86BC55-4D7D-4615-9380-568209DD6AC9}" type="datetime1">
              <a:rPr lang="tr-TR" smtClean="0">
                <a:solidFill>
                  <a:prstClr val="white"/>
                </a:solidFill>
              </a:rPr>
              <a:pPr/>
              <a:t>5.9.2016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tr-TR" smtClean="0">
                <a:solidFill>
                  <a:prstClr val="white"/>
                </a:solidFill>
              </a:rPr>
              <a:t>NETAŞ Confidential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8588" y="6381328"/>
            <a:ext cx="5859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80CF44-E89B-4816-9C44-6C532F2EFE66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022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D0683-8E1E-4FAC-A2B7-129323BED1D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619593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384075" y="636869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FB07F5-93E9-4F97-B16E-AF9BAA6DFCE0}" type="datetime1">
              <a:rPr lang="tr-TR" smtClean="0">
                <a:solidFill>
                  <a:prstClr val="white"/>
                </a:solidFill>
              </a:rPr>
              <a:pPr/>
              <a:t>5.9.2016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tr-TR" smtClean="0">
                <a:solidFill>
                  <a:prstClr val="white"/>
                </a:solidFill>
              </a:rPr>
              <a:t>NETAŞ Confidential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8588" y="6381328"/>
            <a:ext cx="5859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80CF44-E89B-4816-9C44-6C532F2EFE66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2656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384075" y="636869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38F65F-2B27-47CA-B320-F963E9ED960C}" type="datetime1">
              <a:rPr lang="tr-TR" smtClean="0">
                <a:solidFill>
                  <a:prstClr val="white"/>
                </a:solidFill>
              </a:rPr>
              <a:pPr/>
              <a:t>5.9.2016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tr-TR" smtClean="0">
                <a:solidFill>
                  <a:prstClr val="white"/>
                </a:solidFill>
              </a:rPr>
              <a:t>NETAŞ Confidential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8588" y="6381328"/>
            <a:ext cx="5859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80CF44-E89B-4816-9C44-6C532F2EFE66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0231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384075" y="636869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6A73D2-8F79-44E4-9B2F-367372FD0978}" type="datetime1">
              <a:rPr lang="tr-TR" smtClean="0">
                <a:solidFill>
                  <a:prstClr val="white"/>
                </a:solidFill>
              </a:rPr>
              <a:pPr/>
              <a:t>5.9.2016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tr-TR" smtClean="0">
                <a:solidFill>
                  <a:prstClr val="white"/>
                </a:solidFill>
              </a:rPr>
              <a:t>NETAŞ Confidential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8588" y="6381328"/>
            <a:ext cx="5859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80CF44-E89B-4816-9C44-6C532F2EFE66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351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384075" y="636869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78A8FB-6158-41F3-A951-4093CDC7309F}" type="datetime1">
              <a:rPr lang="tr-TR" smtClean="0">
                <a:solidFill>
                  <a:prstClr val="white"/>
                </a:solidFill>
              </a:rPr>
              <a:pPr/>
              <a:t>5.9.2016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tr-TR" smtClean="0">
                <a:solidFill>
                  <a:prstClr val="white"/>
                </a:solidFill>
              </a:rPr>
              <a:t>NETAŞ Confidential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8588" y="6381328"/>
            <a:ext cx="5859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80CF44-E89B-4816-9C44-6C532F2EFE66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897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384075" y="636869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1A4190-1938-4E99-908D-7A39AF2BE5F2}" type="datetime1">
              <a:rPr lang="tr-TR" smtClean="0">
                <a:solidFill>
                  <a:prstClr val="white"/>
                </a:solidFill>
              </a:rPr>
              <a:pPr/>
              <a:t>5.9.2016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tr-TR" smtClean="0">
                <a:solidFill>
                  <a:prstClr val="white"/>
                </a:solidFill>
              </a:rPr>
              <a:t>NETAŞ Confidential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8588" y="6381328"/>
            <a:ext cx="5859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80CF44-E89B-4816-9C44-6C532F2EFE66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3375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384075" y="636869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482B2A-C05D-4C6F-BA48-7ADE9E401BF9}" type="datetime1">
              <a:rPr lang="tr-TR" smtClean="0">
                <a:solidFill>
                  <a:prstClr val="white"/>
                </a:solidFill>
              </a:rPr>
              <a:pPr/>
              <a:t>5.9.2016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tr-TR" smtClean="0">
                <a:solidFill>
                  <a:prstClr val="white"/>
                </a:solidFill>
              </a:rPr>
              <a:t>NETAŞ Confidential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8588" y="6381328"/>
            <a:ext cx="5859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80CF44-E89B-4816-9C44-6C532F2EFE66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766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384075" y="636869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AC3A2D-6B58-411C-9E0A-40C2CE35BC59}" type="datetime1">
              <a:rPr lang="tr-TR" smtClean="0">
                <a:solidFill>
                  <a:prstClr val="white"/>
                </a:solidFill>
              </a:rPr>
              <a:pPr/>
              <a:t>5.9.2016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tr-TR" smtClean="0">
                <a:solidFill>
                  <a:prstClr val="white"/>
                </a:solidFill>
              </a:rPr>
              <a:t>NETAŞ Confidential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8588" y="6381328"/>
            <a:ext cx="5859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80CF44-E89B-4816-9C44-6C532F2EFE66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843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88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39764-904A-4B00-8DD5-C588446B784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938426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550CC-E884-493F-AD26-80DAE211801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005518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ACC1E-F88D-4399-AD3A-9D953CE30C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454559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 cstate="print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B54CC-E810-46E3-BA81-CDDC90221C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633166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CBA8A-51FA-4FB3-AFAE-0FF3ED630A2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254686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4B031-5DCD-4C84-BDFA-81269EC3AB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655401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2684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7451725" y="6584950"/>
            <a:ext cx="144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8BD17547-DBE1-4B99-9EA9-2E3A7F374022}" type="slidenum">
              <a:rPr lang="en-GB" altLang="en-US" sz="1400" b="1">
                <a:solidFill>
                  <a:schemeClr val="bg1"/>
                </a:solidFill>
              </a:rPr>
              <a:pPr algn="r"/>
              <a:t>‹#›</a:t>
            </a:fld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1725" y="6308725"/>
            <a:ext cx="144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B8D654AA-748F-4024-9A61-6977FA31798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88913"/>
            <a:ext cx="8229600" cy="868362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slow">
    <p:fade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59595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59595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59595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CEA5D9F-B967-4D77-8F9F-8173B82054BB}" type="datetime1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5.9.2016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NETAŞ Confidential</a:t>
            </a:r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280CF44-E89B-4816-9C44-6C532F2EFE66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7" descr="sunum-ic-sayfa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" y="0"/>
            <a:ext cx="91397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6437"/>
            <a:ext cx="9144000" cy="53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pic>
        <p:nvPicPr>
          <p:cNvPr id="10" name="Picture 9" descr="sunum-kapak-ici.jp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09" t="92148"/>
          <a:stretch/>
        </p:blipFill>
        <p:spPr>
          <a:xfrm>
            <a:off x="7668344" y="6326437"/>
            <a:ext cx="1301754" cy="52573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4643584" y="6405331"/>
            <a:ext cx="351378" cy="2616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B4008673-67A1-4D07-AAE4-6A4EDFAD30C4}" type="slidenum">
              <a:rPr lang="en-US" sz="1100" b="1" smtClean="0">
                <a:solidFill>
                  <a:prstClr val="white"/>
                </a:solidFill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00" b="1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520" y="6369959"/>
            <a:ext cx="1656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"/>
              </a:rPr>
              <a:t>Company Profile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836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CEA5D9F-B967-4D77-8F9F-8173B82054BB}" type="datetime1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5.9.2016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NETAŞ Confidential</a:t>
            </a:r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280CF44-E89B-4816-9C44-6C532F2EFE66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7" descr="sunum-ic-sayfa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" y="0"/>
            <a:ext cx="91397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82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onul@netas.com.t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2.xml"/><Relationship Id="rId4" Type="http://schemas.openxmlformats.org/officeDocument/2006/relationships/image" Target="../media/image6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microsoft.com/office/2007/relationships/diagramDrawing" Target="../diagrams/drawing2.xml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diagramColors" Target="../diagrams/colors2.xml"/><Relationship Id="rId2" Type="http://schemas.openxmlformats.org/officeDocument/2006/relationships/image" Target="../media/image68.png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72.pn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71.png"/><Relationship Id="rId15" Type="http://schemas.microsoft.com/office/2007/relationships/hdphoto" Target="../media/hdphoto2.wdp"/><Relationship Id="rId10" Type="http://schemas.openxmlformats.org/officeDocument/2006/relationships/diagramLayout" Target="../diagrams/layout2.xml"/><Relationship Id="rId4" Type="http://schemas.openxmlformats.org/officeDocument/2006/relationships/image" Target="../media/image70.png"/><Relationship Id="rId9" Type="http://schemas.openxmlformats.org/officeDocument/2006/relationships/diagramData" Target="../diagrams/data2.xml"/><Relationship Id="rId14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3" Type="http://schemas.openxmlformats.org/officeDocument/2006/relationships/image" Target="../media/image84.png"/><Relationship Id="rId21" Type="http://schemas.openxmlformats.org/officeDocument/2006/relationships/image" Target="../media/image102.jpe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97.png"/><Relationship Id="rId20" Type="http://schemas.openxmlformats.org/officeDocument/2006/relationships/image" Target="../media/image101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19" Type="http://schemas.openxmlformats.org/officeDocument/2006/relationships/image" Target="../media/image100.png"/><Relationship Id="rId4" Type="http://schemas.openxmlformats.org/officeDocument/2006/relationships/image" Target="../media/image85.jpeg"/><Relationship Id="rId9" Type="http://schemas.openxmlformats.org/officeDocument/2006/relationships/image" Target="../media/image90.png"/><Relationship Id="rId14" Type="http://schemas.openxmlformats.org/officeDocument/2006/relationships/image" Target="../media/image95.png"/><Relationship Id="rId22" Type="http://schemas.openxmlformats.org/officeDocument/2006/relationships/image" Target="../media/image10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0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15.jpeg"/><Relationship Id="rId4" Type="http://schemas.openxmlformats.org/officeDocument/2006/relationships/image" Target="../media/image1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9.jpeg"/><Relationship Id="rId4" Type="http://schemas.openxmlformats.org/officeDocument/2006/relationships/image" Target="../media/image118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24.jp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diagramQuickStyle" Target="../diagrams/quickStyle1.xml"/><Relationship Id="rId18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diagramLayout" Target="../diagrams/layout1.xml"/><Relationship Id="rId17" Type="http://schemas.openxmlformats.org/officeDocument/2006/relationships/image" Target="../media/image20.png"/><Relationship Id="rId2" Type="http://schemas.openxmlformats.org/officeDocument/2006/relationships/image" Target="../media/image1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eg"/><Relationship Id="rId11" Type="http://schemas.openxmlformats.org/officeDocument/2006/relationships/diagramData" Target="../diagrams/data1.xml"/><Relationship Id="rId5" Type="http://schemas.openxmlformats.org/officeDocument/2006/relationships/image" Target="../media/image14.png"/><Relationship Id="rId15" Type="http://schemas.microsoft.com/office/2007/relationships/diagramDrawing" Target="../diagrams/drawing1.xml"/><Relationship Id="rId10" Type="http://schemas.openxmlformats.org/officeDocument/2006/relationships/image" Target="../media/image19.png"/><Relationship Id="rId19" Type="http://schemas.openxmlformats.org/officeDocument/2006/relationships/image" Target="../media/image10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Relationship Id="rId14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gif"/><Relationship Id="rId18" Type="http://schemas.openxmlformats.org/officeDocument/2006/relationships/image" Target="../media/image37.jpeg"/><Relationship Id="rId26" Type="http://schemas.openxmlformats.org/officeDocument/2006/relationships/image" Target="../media/image9.png"/><Relationship Id="rId3" Type="http://schemas.openxmlformats.org/officeDocument/2006/relationships/image" Target="../media/image23.png"/><Relationship Id="rId21" Type="http://schemas.openxmlformats.org/officeDocument/2006/relationships/image" Target="../media/image40.pn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17" Type="http://schemas.openxmlformats.org/officeDocument/2006/relationships/image" Target="../media/image36.jpeg"/><Relationship Id="rId25" Type="http://schemas.openxmlformats.org/officeDocument/2006/relationships/image" Target="../media/image44.png"/><Relationship Id="rId2" Type="http://schemas.openxmlformats.org/officeDocument/2006/relationships/image" Target="../media/image22.png"/><Relationship Id="rId16" Type="http://schemas.openxmlformats.org/officeDocument/2006/relationships/image" Target="../media/image35.jpeg"/><Relationship Id="rId20" Type="http://schemas.openxmlformats.org/officeDocument/2006/relationships/image" Target="../media/image39.jpeg"/><Relationship Id="rId29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24" Type="http://schemas.openxmlformats.org/officeDocument/2006/relationships/image" Target="../media/image43.png"/><Relationship Id="rId5" Type="http://schemas.openxmlformats.org/officeDocument/2006/relationships/hyperlink" Target="http://www.bing.com/images/search?q=siber+g%c3%bcvenlik&amp;view=detailv2&amp;&amp;id=8F3787DF84CC7B63921767F27D6083F2CDEE1CC5&amp;selectedIndex=46&amp;ccid=GrY9h5b8&amp;simid=608021813609696600&amp;thid=OIP.M1ab63d8796fcd35e517cc5d3f8701c38o0" TargetMode="External"/><Relationship Id="rId15" Type="http://schemas.openxmlformats.org/officeDocument/2006/relationships/image" Target="../media/image34.jpeg"/><Relationship Id="rId23" Type="http://schemas.openxmlformats.org/officeDocument/2006/relationships/image" Target="../media/image42.gif"/><Relationship Id="rId28" Type="http://schemas.openxmlformats.org/officeDocument/2006/relationships/image" Target="../media/image21.png"/><Relationship Id="rId10" Type="http://schemas.openxmlformats.org/officeDocument/2006/relationships/image" Target="../media/image29.jpeg"/><Relationship Id="rId19" Type="http://schemas.openxmlformats.org/officeDocument/2006/relationships/image" Target="../media/image38.jpeg"/><Relationship Id="rId4" Type="http://schemas.openxmlformats.org/officeDocument/2006/relationships/image" Target="../media/image24.pn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Relationship Id="rId22" Type="http://schemas.openxmlformats.org/officeDocument/2006/relationships/image" Target="../media/image41.jpeg"/><Relationship Id="rId27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6.png"/><Relationship Id="rId18" Type="http://schemas.openxmlformats.org/officeDocument/2006/relationships/image" Target="../media/image10.png"/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17" Type="http://schemas.openxmlformats.org/officeDocument/2006/relationships/image" Target="../media/image21.png"/><Relationship Id="rId2" Type="http://schemas.openxmlformats.org/officeDocument/2006/relationships/image" Target="../media/image45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9.jpe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9.png"/><Relationship Id="rId10" Type="http://schemas.openxmlformats.org/officeDocument/2006/relationships/image" Target="../media/image53.jpe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9.png"/><Relationship Id="rId7" Type="http://schemas.openxmlformats.org/officeDocument/2006/relationships/image" Target="../media/image2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mailto:gonul@netas.com.t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izad@netas.com.tr" TargetMode="External"/><Relationship Id="rId5" Type="http://schemas.openxmlformats.org/officeDocument/2006/relationships/image" Target="../media/image63.jpg"/><Relationship Id="rId4" Type="http://schemas.openxmlformats.org/officeDocument/2006/relationships/image" Target="../media/image6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8D53FB3E-8C47-4F19-A392-AFCA93838430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467197"/>
            <a:ext cx="7772400" cy="1470025"/>
          </a:xfrm>
        </p:spPr>
        <p:txBody>
          <a:bodyPr/>
          <a:lstStyle/>
          <a:p>
            <a:r>
              <a:rPr lang="en-US" altLang="en-US" sz="2800" b="0" dirty="0" smtClean="0"/>
              <a:t>Proposers Day</a:t>
            </a:r>
            <a:br>
              <a:rPr lang="en-US" altLang="en-US" sz="2800" b="0" dirty="0" smtClean="0"/>
            </a:br>
            <a:r>
              <a:rPr lang="en-US" altLang="en-US" sz="2800" b="0" dirty="0" smtClean="0"/>
              <a:t>22 September 2016, Istanbul</a:t>
            </a:r>
            <a:endParaRPr lang="en-US" altLang="en-US" sz="2800" b="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9512" y="2964287"/>
            <a:ext cx="8640960" cy="170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en-US" altLang="en-US" sz="4000" kern="0" dirty="0" smtClean="0"/>
              <a:t>Celtic-Plus</a:t>
            </a:r>
            <a:br>
              <a:rPr lang="en-US" altLang="en-US" sz="4000" kern="0" dirty="0" smtClean="0"/>
            </a:br>
            <a:r>
              <a:rPr lang="tr-TR" altLang="en-US" sz="4000" kern="0" dirty="0" smtClean="0"/>
              <a:t>NETAŞ</a:t>
            </a:r>
          </a:p>
          <a:p>
            <a:r>
              <a:rPr lang="tr-TR" altLang="en-US" sz="4000" kern="0" dirty="0" err="1" smtClean="0"/>
              <a:t>Core</a:t>
            </a:r>
            <a:r>
              <a:rPr lang="tr-TR" altLang="en-US" sz="4000" kern="0" dirty="0" smtClean="0"/>
              <a:t> </a:t>
            </a:r>
            <a:r>
              <a:rPr lang="tr-TR" altLang="en-US" sz="4000" kern="0" dirty="0" err="1" smtClean="0"/>
              <a:t>Group</a:t>
            </a:r>
            <a:r>
              <a:rPr lang="tr-TR" altLang="en-US" sz="4000" kern="0" dirty="0" smtClean="0"/>
              <a:t> </a:t>
            </a:r>
            <a:r>
              <a:rPr lang="tr-TR" altLang="en-US" sz="4000" kern="0" dirty="0" err="1" smtClean="0"/>
              <a:t>Member</a:t>
            </a:r>
            <a:r>
              <a:rPr lang="tr-TR" altLang="en-US" sz="4000" kern="0" dirty="0" smtClean="0"/>
              <a:t> </a:t>
            </a:r>
            <a:endParaRPr lang="en-US" altLang="en-US" sz="4000" kern="0" dirty="0"/>
          </a:p>
        </p:txBody>
      </p:sp>
      <p:sp>
        <p:nvSpPr>
          <p:cNvPr id="8" name="Content Placeholder 2"/>
          <p:cNvSpPr>
            <a:spLocks noGrp="1"/>
          </p:cNvSpPr>
          <p:nvPr/>
        </p:nvSpPr>
        <p:spPr>
          <a:xfrm>
            <a:off x="382422" y="5127658"/>
            <a:ext cx="8075240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G</a:t>
            </a:r>
            <a:r>
              <a:rPr lang="tr-T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ö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n</a:t>
            </a:r>
            <a:r>
              <a:rPr lang="tr-T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ü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l KAMALI</a:t>
            </a:r>
          </a:p>
          <a:p>
            <a:pPr marL="0" indent="0" algn="ctr">
              <a:buNone/>
            </a:pPr>
            <a:r>
              <a:rPr lang="tr-T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VP, VoIP MM Technologies R&amp;D</a:t>
            </a:r>
          </a:p>
          <a:p>
            <a:pPr marL="0" indent="0" algn="ctr">
              <a:buNone/>
            </a:pPr>
            <a:r>
              <a:rPr lang="tr-T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  <a:hlinkClick r:id="rId2"/>
              </a:rPr>
              <a:t>gonul@netas.com.tr</a:t>
            </a:r>
            <a:endParaRPr lang="tr-TR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tr-T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www.netas.com.tr</a:t>
            </a:r>
            <a:r>
              <a:rPr lang="tr-T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tr-T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endParaRPr lang="tr-TR" sz="1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410200"/>
            <a:ext cx="9144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44" y="1524000"/>
            <a:ext cx="822960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endParaRPr lang="tr-TR" sz="3200" i="1" dirty="0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2514600"/>
            <a:ext cx="7772401" cy="914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tr-TR" dirty="0" smtClean="0">
                <a:solidFill>
                  <a:prstClr val="white"/>
                </a:solidFill>
              </a:rPr>
              <a:t>Turkish SI Market Outlook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85738" y="187325"/>
            <a:ext cx="8747125" cy="646112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lIns="63500" tIns="0" rIns="64800" bIns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7488" y="3068960"/>
            <a:ext cx="887730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0" rIns="64800" bIns="0">
            <a:spAutoFit/>
          </a:bodyPr>
          <a:lstStyle>
            <a:lvl1pPr eaLnBrk="0" hangingPunct="0"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SzPct val="90000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SzPct val="90000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SzPct val="90000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SzPct val="90000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</a:pPr>
            <a:r>
              <a:rPr lang="tr-TR" sz="4500" dirty="0" smtClean="0">
                <a:solidFill>
                  <a:prstClr val="white"/>
                </a:solidFill>
                <a:latin typeface="Calibri"/>
              </a:rPr>
              <a:t>T</a:t>
            </a:r>
            <a:r>
              <a:rPr lang="en-US" sz="4500" dirty="0" smtClean="0">
                <a:solidFill>
                  <a:prstClr val="white"/>
                </a:solidFill>
                <a:latin typeface="Calibri"/>
              </a:rPr>
              <a:t>HANK YOU</a:t>
            </a:r>
            <a:endParaRPr lang="tr-TR" sz="4500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CF44-E89B-4816-9C44-6C532F2EFE66}" type="slidenum">
              <a:rPr lang="tr-TR" smtClean="0">
                <a:solidFill>
                  <a:prstClr val="white"/>
                </a:solidFill>
              </a:rPr>
              <a:pPr/>
              <a:t>10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679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410200"/>
            <a:ext cx="9144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61" y="710478"/>
            <a:ext cx="7255557" cy="5443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0" y="539824"/>
            <a:ext cx="9144000" cy="6705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Text Box 2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2900" y="2279809"/>
            <a:ext cx="4076700" cy="2215991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0" rIns="64800" bIns="0">
            <a:spAutoFit/>
          </a:bodyPr>
          <a:lstStyle>
            <a:lvl1pPr eaLnBrk="0" hangingPunct="0"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SzPct val="90000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SzPct val="90000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SzPct val="90000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SzPct val="90000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</a:pPr>
            <a:r>
              <a:rPr lang="tr-TR" sz="4800" dirty="0" err="1" smtClean="0">
                <a:solidFill>
                  <a:srgbClr val="4BACC6">
                    <a:lumMod val="50000"/>
                  </a:srgbClr>
                </a:solidFill>
                <a:latin typeface="Calibri"/>
              </a:rPr>
              <a:t>Some</a:t>
            </a:r>
            <a:r>
              <a:rPr lang="tr-TR" sz="4800" dirty="0" smtClean="0">
                <a:solidFill>
                  <a:srgbClr val="4BACC6">
                    <a:lumMod val="50000"/>
                  </a:srgbClr>
                </a:solidFill>
                <a:latin typeface="Calibri"/>
              </a:rPr>
              <a:t> of </a:t>
            </a:r>
            <a:r>
              <a:rPr lang="tr-TR" sz="4800" dirty="0" err="1" smtClean="0">
                <a:solidFill>
                  <a:srgbClr val="4BACC6">
                    <a:lumMod val="50000"/>
                  </a:srgbClr>
                </a:solidFill>
                <a:latin typeface="Calibri"/>
              </a:rPr>
              <a:t>our</a:t>
            </a:r>
            <a:r>
              <a:rPr lang="tr-TR" sz="4800" dirty="0" smtClean="0">
                <a:solidFill>
                  <a:srgbClr val="4BACC6">
                    <a:lumMod val="50000"/>
                  </a:srgbClr>
                </a:solidFill>
                <a:latin typeface="Calibri"/>
              </a:rPr>
              <a:t> </a:t>
            </a:r>
            <a:r>
              <a:rPr lang="tr-TR" sz="4800" dirty="0" err="1" smtClean="0">
                <a:solidFill>
                  <a:srgbClr val="4BACC6">
                    <a:lumMod val="50000"/>
                  </a:srgbClr>
                </a:solidFill>
                <a:latin typeface="Calibri"/>
              </a:rPr>
              <a:t>Innovative</a:t>
            </a:r>
            <a:r>
              <a:rPr lang="tr-TR" sz="4800" dirty="0" smtClean="0">
                <a:solidFill>
                  <a:srgbClr val="4BACC6">
                    <a:lumMod val="50000"/>
                  </a:srgbClr>
                </a:solidFill>
                <a:latin typeface="Calibri"/>
              </a:rPr>
              <a:t> R&amp;D </a:t>
            </a:r>
            <a:r>
              <a:rPr lang="tr-TR" sz="4800" dirty="0" err="1" smtClean="0">
                <a:solidFill>
                  <a:srgbClr val="4BACC6">
                    <a:lumMod val="50000"/>
                  </a:srgbClr>
                </a:solidFill>
                <a:latin typeface="Calibri"/>
              </a:rPr>
              <a:t>Projects</a:t>
            </a:r>
            <a:endParaRPr lang="tr-TR" sz="6000" dirty="0">
              <a:solidFill>
                <a:srgbClr val="4BACC6">
                  <a:lumMod val="5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6196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410200"/>
            <a:ext cx="9144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20072" y="533400"/>
            <a:ext cx="3923928" cy="1752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tr-TR" sz="3200" dirty="0" smtClean="0">
                <a:solidFill>
                  <a:prstClr val="white"/>
                </a:solidFill>
              </a:rPr>
              <a:t>4G – LTE Advanced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tr-TR" sz="3200" dirty="0" smtClean="0">
                <a:solidFill>
                  <a:prstClr val="white"/>
                </a:solidFill>
              </a:rPr>
              <a:t>Base Station (ULAK) Project</a:t>
            </a:r>
            <a:endParaRPr lang="en-US" sz="3200" dirty="0">
              <a:solidFill>
                <a:prstClr val="white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708276"/>
            <a:ext cx="4038600" cy="2134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838200"/>
            <a:ext cx="4839072" cy="2514600"/>
          </a:xfrm>
          <a:prstGeom prst="rect">
            <a:avLst/>
          </a:prstGeom>
        </p:spPr>
        <p:txBody>
          <a:bodyPr/>
          <a:lstStyle/>
          <a:p>
            <a:pPr marL="298450" lvl="1" indent="-285750" eaLnBrk="0" fontAlgn="auto" hangingPunct="0">
              <a:spcBef>
                <a:spcPts val="600"/>
              </a:spcBef>
              <a:spcAft>
                <a:spcPts val="600"/>
              </a:spcAft>
              <a:buClr>
                <a:prstClr val="black"/>
              </a:buClr>
              <a:buFont typeface="Arial" pitchFamily="34" charset="0"/>
              <a:buChar char="•"/>
              <a:tabLst>
                <a:tab pos="914400" algn="l"/>
              </a:tabLst>
              <a:defRPr/>
            </a:pPr>
            <a:r>
              <a:rPr lang="tr-TR" altLang="zh-CN" sz="2000" dirty="0" err="1" smtClean="0">
                <a:solidFill>
                  <a:prstClr val="black"/>
                </a:solidFill>
                <a:latin typeface="Calibri"/>
              </a:rPr>
              <a:t>Cooperation</a:t>
            </a:r>
            <a:r>
              <a:rPr lang="tr-TR" altLang="zh-CN" sz="2000" dirty="0" smtClean="0">
                <a:solidFill>
                  <a:prstClr val="black"/>
                </a:solidFill>
                <a:latin typeface="Calibri"/>
              </a:rPr>
              <a:t> of </a:t>
            </a:r>
            <a:r>
              <a:rPr lang="tr-TR" altLang="zh-CN" sz="2000" dirty="0" err="1" smtClean="0">
                <a:solidFill>
                  <a:prstClr val="black"/>
                </a:solidFill>
                <a:latin typeface="Calibri"/>
              </a:rPr>
              <a:t>Netaş</a:t>
            </a:r>
            <a:r>
              <a:rPr lang="tr-TR" altLang="zh-CN" sz="2000" dirty="0" smtClean="0">
                <a:solidFill>
                  <a:prstClr val="black"/>
                </a:solidFill>
                <a:latin typeface="Calibri"/>
              </a:rPr>
              <a:t>, Aselsan </a:t>
            </a:r>
            <a:r>
              <a:rPr lang="en-US" altLang="zh-CN" sz="2000" dirty="0" smtClean="0">
                <a:solidFill>
                  <a:prstClr val="black"/>
                </a:solidFill>
                <a:latin typeface="Calibri"/>
              </a:rPr>
              <a:t>and</a:t>
            </a:r>
            <a:r>
              <a:rPr lang="tr-TR" altLang="zh-CN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altLang="zh-CN" sz="2000" dirty="0" err="1" smtClean="0">
                <a:solidFill>
                  <a:prstClr val="black"/>
                </a:solidFill>
                <a:latin typeface="Calibri"/>
              </a:rPr>
              <a:t>Argela</a:t>
            </a:r>
            <a:endParaRPr lang="tr-TR" altLang="zh-CN" sz="2000" dirty="0" smtClean="0">
              <a:solidFill>
                <a:prstClr val="black"/>
              </a:solidFill>
              <a:latin typeface="Calibri"/>
            </a:endParaRPr>
          </a:p>
          <a:p>
            <a:pPr marL="342900" lvl="2" indent="-342900" eaLnBrk="0" fontAlgn="auto" hangingPunct="0">
              <a:spcBef>
                <a:spcPts val="600"/>
              </a:spcBef>
              <a:spcAft>
                <a:spcPts val="600"/>
              </a:spcAft>
              <a:buClr>
                <a:prstClr val="black"/>
              </a:buClr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lang="tr-TR" altLang="zh-CN" sz="2000" dirty="0" err="1" smtClean="0">
                <a:solidFill>
                  <a:prstClr val="black"/>
                </a:solidFill>
                <a:latin typeface="Calibri"/>
              </a:rPr>
              <a:t>Netaş</a:t>
            </a:r>
            <a:r>
              <a:rPr lang="tr-TR" altLang="zh-CN" sz="2000" dirty="0" smtClean="0">
                <a:solidFill>
                  <a:prstClr val="black"/>
                </a:solidFill>
                <a:latin typeface="Calibri"/>
              </a:rPr>
              <a:t>: </a:t>
            </a:r>
            <a:r>
              <a:rPr lang="tr-TR" altLang="zh-CN" sz="2000" dirty="0" err="1" smtClean="0">
                <a:solidFill>
                  <a:prstClr val="black"/>
                </a:solidFill>
                <a:latin typeface="Calibri"/>
              </a:rPr>
              <a:t>Baseband</a:t>
            </a:r>
            <a:r>
              <a:rPr lang="tr-TR" altLang="zh-CN" sz="2000" dirty="0" smtClean="0">
                <a:solidFill>
                  <a:prstClr val="black"/>
                </a:solidFill>
                <a:latin typeface="Calibri"/>
              </a:rPr>
              <a:t> hardware, L1/L2/L3 </a:t>
            </a:r>
            <a:r>
              <a:rPr lang="tr-TR" altLang="zh-CN" sz="2000" dirty="0" err="1" smtClean="0">
                <a:solidFill>
                  <a:prstClr val="black"/>
                </a:solidFill>
                <a:latin typeface="Calibri"/>
              </a:rPr>
              <a:t>level</a:t>
            </a:r>
            <a:r>
              <a:rPr lang="tr-TR" altLang="zh-CN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altLang="zh-CN" sz="2000" dirty="0" err="1" smtClean="0">
                <a:solidFill>
                  <a:prstClr val="black"/>
                </a:solidFill>
                <a:latin typeface="Calibri"/>
              </a:rPr>
              <a:t>softwares</a:t>
            </a:r>
            <a:r>
              <a:rPr lang="tr-TR" altLang="zh-CN" sz="2000" dirty="0" smtClean="0">
                <a:solidFill>
                  <a:prstClr val="black"/>
                </a:solidFill>
                <a:latin typeface="Calibri"/>
              </a:rPr>
              <a:t>, OAM </a:t>
            </a:r>
            <a:r>
              <a:rPr lang="tr-TR" altLang="zh-CN" sz="2000" dirty="0" err="1" smtClean="0">
                <a:solidFill>
                  <a:prstClr val="black"/>
                </a:solidFill>
                <a:latin typeface="Calibri"/>
              </a:rPr>
              <a:t>and</a:t>
            </a:r>
            <a:r>
              <a:rPr lang="tr-TR" altLang="zh-CN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altLang="zh-CN" sz="2000" dirty="0" err="1" smtClean="0">
                <a:solidFill>
                  <a:prstClr val="black"/>
                </a:solidFill>
                <a:latin typeface="Calibri"/>
              </a:rPr>
              <a:t>networking</a:t>
            </a:r>
            <a:r>
              <a:rPr lang="tr-TR" altLang="zh-CN" sz="2000" dirty="0" smtClean="0">
                <a:solidFill>
                  <a:prstClr val="black"/>
                </a:solidFill>
                <a:latin typeface="Calibri"/>
              </a:rPr>
              <a:t> software</a:t>
            </a:r>
          </a:p>
          <a:p>
            <a:pPr marL="342900" lvl="2" indent="-342900" eaLnBrk="0" fontAlgn="auto" hangingPunct="0">
              <a:spcBef>
                <a:spcPts val="600"/>
              </a:spcBef>
              <a:spcAft>
                <a:spcPts val="600"/>
              </a:spcAft>
              <a:buClr>
                <a:prstClr val="black"/>
              </a:buClr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lang="tr-TR" altLang="en-US" sz="2000" dirty="0" smtClean="0">
                <a:solidFill>
                  <a:prstClr val="black"/>
                </a:solidFill>
                <a:latin typeface="Calibri"/>
              </a:rPr>
              <a:t>Maximum of 1,5 </a:t>
            </a:r>
            <a:r>
              <a:rPr lang="tr-TR" altLang="en-US" sz="2000" dirty="0" err="1">
                <a:solidFill>
                  <a:prstClr val="black"/>
                </a:solidFill>
                <a:latin typeface="Calibri"/>
              </a:rPr>
              <a:t>Gbps</a:t>
            </a:r>
            <a:r>
              <a:rPr lang="tr-TR" altLang="en-US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altLang="en-US" sz="2000" dirty="0" err="1" smtClean="0">
                <a:solidFill>
                  <a:prstClr val="black"/>
                </a:solidFill>
                <a:latin typeface="Calibri"/>
              </a:rPr>
              <a:t>bitrate</a:t>
            </a:r>
            <a:r>
              <a:rPr lang="tr-TR" altLang="en-US" sz="2000" dirty="0" smtClean="0">
                <a:solidFill>
                  <a:prstClr val="black"/>
                </a:solidFill>
                <a:latin typeface="Calibri"/>
              </a:rPr>
              <a:t> (</a:t>
            </a:r>
            <a:r>
              <a:rPr lang="tr-TR" altLang="en-US" sz="2000" dirty="0" err="1" smtClean="0">
                <a:solidFill>
                  <a:prstClr val="black"/>
                </a:solidFill>
                <a:latin typeface="Calibri"/>
              </a:rPr>
              <a:t>downlink</a:t>
            </a:r>
            <a:r>
              <a:rPr lang="tr-TR" altLang="en-US" sz="2000" dirty="0" smtClean="0">
                <a:solidFill>
                  <a:prstClr val="black"/>
                </a:solidFill>
                <a:latin typeface="Calibri"/>
              </a:rPr>
              <a:t>)</a:t>
            </a:r>
            <a:endParaRPr lang="tr-TR" altLang="en-US" sz="2000" dirty="0">
              <a:solidFill>
                <a:prstClr val="black"/>
              </a:solidFill>
              <a:latin typeface="Calibri"/>
            </a:endParaRPr>
          </a:p>
          <a:p>
            <a:pPr marL="812800" lvl="2" indent="-342900" eaLnBrk="0" fontAlgn="auto" hangingPunct="0">
              <a:spcBef>
                <a:spcPts val="600"/>
              </a:spcBef>
              <a:spcAft>
                <a:spcPts val="600"/>
              </a:spcAft>
              <a:buClr>
                <a:prstClr val="black"/>
              </a:buClr>
              <a:buFont typeface="Calibri" panose="020F0502020204030204" pitchFamily="34" charset="0"/>
              <a:buChar char="-"/>
              <a:tabLst>
                <a:tab pos="914400" algn="l"/>
              </a:tabLst>
              <a:defRPr/>
            </a:pPr>
            <a:endParaRPr lang="tr-TR" altLang="zh-CN" sz="2000" dirty="0">
              <a:solidFill>
                <a:prstClr val="black"/>
              </a:solidFill>
              <a:latin typeface="Calibri"/>
            </a:endParaRPr>
          </a:p>
          <a:p>
            <a:pPr marL="298450" lvl="1" indent="-285750" eaLnBrk="0" fontAlgn="auto" hangingPunct="0">
              <a:spcBef>
                <a:spcPts val="600"/>
              </a:spcBef>
              <a:spcAft>
                <a:spcPts val="600"/>
              </a:spcAft>
              <a:buClr>
                <a:prstClr val="black"/>
              </a:buClr>
              <a:buFont typeface="Arial" pitchFamily="34" charset="0"/>
              <a:buChar char="•"/>
              <a:tabLst>
                <a:tab pos="914400" algn="l"/>
              </a:tabLst>
              <a:defRPr/>
            </a:pPr>
            <a:endParaRPr lang="tr-TR" altLang="zh-CN" sz="2000" dirty="0" smtClean="0">
              <a:solidFill>
                <a:prstClr val="black"/>
              </a:solidFill>
              <a:latin typeface="Calibri"/>
            </a:endParaRPr>
          </a:p>
          <a:p>
            <a:pPr marL="12700" lvl="1" eaLnBrk="0" fontAlgn="auto" hangingPunct="0">
              <a:spcBef>
                <a:spcPts val="600"/>
              </a:spcBef>
              <a:spcAft>
                <a:spcPts val="1200"/>
              </a:spcAft>
              <a:buClr>
                <a:prstClr val="black"/>
              </a:buClr>
              <a:tabLst>
                <a:tab pos="914400" algn="l"/>
              </a:tabLst>
              <a:defRPr/>
            </a:pPr>
            <a:endParaRPr lang="tr-TR" altLang="zh-CN" sz="2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3429000"/>
            <a:ext cx="4724400" cy="3276600"/>
          </a:xfrm>
          <a:prstGeom prst="rect">
            <a:avLst/>
          </a:prstGeom>
          <a:solidFill>
            <a:schemeClr val="bg1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tr-TR" b="1" dirty="0" err="1" smtClean="0">
                <a:solidFill>
                  <a:prstClr val="white"/>
                </a:solidFill>
              </a:rPr>
              <a:t>Innovative</a:t>
            </a:r>
            <a:r>
              <a:rPr lang="tr-TR" b="1" dirty="0" smtClean="0">
                <a:solidFill>
                  <a:prstClr val="white"/>
                </a:solidFill>
              </a:rPr>
              <a:t> </a:t>
            </a:r>
            <a:r>
              <a:rPr lang="tr-TR" b="1" dirty="0" err="1" smtClean="0">
                <a:solidFill>
                  <a:prstClr val="white"/>
                </a:solidFill>
              </a:rPr>
              <a:t>vision</a:t>
            </a:r>
            <a:endParaRPr lang="tr-TR" b="1" dirty="0" smtClean="0">
              <a:solidFill>
                <a:prstClr val="white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prstClr val="white"/>
                </a:solidFill>
              </a:rPr>
              <a:t>First </a:t>
            </a:r>
            <a:r>
              <a:rPr lang="tr-TR" sz="2000" dirty="0" err="1" smtClean="0">
                <a:solidFill>
                  <a:prstClr val="white"/>
                </a:solidFill>
              </a:rPr>
              <a:t>wide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band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base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station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design</a:t>
            </a:r>
            <a:r>
              <a:rPr lang="tr-TR" sz="2000" dirty="0" smtClean="0">
                <a:solidFill>
                  <a:prstClr val="white"/>
                </a:solidFill>
              </a:rPr>
              <a:t> in </a:t>
            </a:r>
            <a:r>
              <a:rPr lang="tr-TR" sz="2000" dirty="0" err="1" smtClean="0">
                <a:solidFill>
                  <a:prstClr val="white"/>
                </a:solidFill>
              </a:rPr>
              <a:t>Turkey</a:t>
            </a:r>
            <a:endParaRPr lang="en-US" sz="2000" dirty="0">
              <a:solidFill>
                <a:prstClr val="white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000" dirty="0" err="1" smtClean="0">
                <a:solidFill>
                  <a:prstClr val="white"/>
                </a:solidFill>
              </a:rPr>
              <a:t>All</a:t>
            </a:r>
            <a:r>
              <a:rPr lang="tr-TR" sz="2000" dirty="0" smtClean="0">
                <a:solidFill>
                  <a:prstClr val="white"/>
                </a:solidFill>
              </a:rPr>
              <a:t> hardware </a:t>
            </a:r>
            <a:r>
              <a:rPr lang="tr-TR" sz="2000" dirty="0" err="1" smtClean="0">
                <a:solidFill>
                  <a:prstClr val="white"/>
                </a:solidFill>
              </a:rPr>
              <a:t>and</a:t>
            </a:r>
            <a:r>
              <a:rPr lang="tr-TR" sz="2000" dirty="0" smtClean="0">
                <a:solidFill>
                  <a:prstClr val="white"/>
                </a:solidFill>
              </a:rPr>
              <a:t> software </a:t>
            </a:r>
            <a:r>
              <a:rPr lang="tr-TR" sz="2000" dirty="0" err="1" smtClean="0">
                <a:solidFill>
                  <a:prstClr val="white"/>
                </a:solidFill>
              </a:rPr>
              <a:t>are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developed</a:t>
            </a:r>
            <a:r>
              <a:rPr lang="tr-TR" sz="2000" dirty="0" smtClean="0">
                <a:solidFill>
                  <a:prstClr val="white"/>
                </a:solidFill>
              </a:rPr>
              <a:t> in </a:t>
            </a:r>
            <a:r>
              <a:rPr lang="tr-TR" sz="2000" dirty="0" err="1" smtClean="0">
                <a:solidFill>
                  <a:prstClr val="white"/>
                </a:solidFill>
              </a:rPr>
              <a:t>Netaş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from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scratch</a:t>
            </a:r>
            <a:endParaRPr lang="en-US" sz="2000" dirty="0">
              <a:solidFill>
                <a:prstClr val="white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000" dirty="0" err="1" smtClean="0">
                <a:solidFill>
                  <a:prstClr val="white"/>
                </a:solidFill>
              </a:rPr>
              <a:t>Developing</a:t>
            </a:r>
            <a:r>
              <a:rPr lang="tr-TR" sz="2000" dirty="0" smtClean="0">
                <a:solidFill>
                  <a:prstClr val="white"/>
                </a:solidFill>
              </a:rPr>
              <a:t> a </a:t>
            </a:r>
            <a:r>
              <a:rPr lang="tr-TR" sz="2000" dirty="0" err="1" smtClean="0">
                <a:solidFill>
                  <a:prstClr val="white"/>
                </a:solidFill>
              </a:rPr>
              <a:t>product</a:t>
            </a:r>
            <a:r>
              <a:rPr lang="tr-TR" sz="2000" dirty="0" smtClean="0">
                <a:solidFill>
                  <a:prstClr val="white"/>
                </a:solidFill>
              </a:rPr>
              <a:t> in </a:t>
            </a:r>
            <a:r>
              <a:rPr lang="tr-TR" sz="2000" dirty="0" err="1" smtClean="0">
                <a:solidFill>
                  <a:prstClr val="white"/>
                </a:solidFill>
              </a:rPr>
              <a:t>state</a:t>
            </a:r>
            <a:r>
              <a:rPr lang="tr-TR" sz="2000" dirty="0" smtClean="0">
                <a:solidFill>
                  <a:prstClr val="white"/>
                </a:solidFill>
              </a:rPr>
              <a:t> of </a:t>
            </a:r>
            <a:r>
              <a:rPr lang="tr-TR" sz="2000" dirty="0" err="1" smtClean="0">
                <a:solidFill>
                  <a:prstClr val="white"/>
                </a:solidFill>
              </a:rPr>
              <a:t>the</a:t>
            </a:r>
            <a:r>
              <a:rPr lang="tr-TR" sz="2000" dirty="0" smtClean="0">
                <a:solidFill>
                  <a:prstClr val="white"/>
                </a:solidFill>
              </a:rPr>
              <a:t> art </a:t>
            </a:r>
            <a:r>
              <a:rPr lang="en-US" sz="2000" dirty="0" smtClean="0">
                <a:solidFill>
                  <a:prstClr val="white"/>
                </a:solidFill>
              </a:rPr>
              <a:t>LTE-Advanced </a:t>
            </a:r>
            <a:r>
              <a:rPr lang="en-US" sz="2000" dirty="0" err="1" smtClean="0">
                <a:solidFill>
                  <a:prstClr val="white"/>
                </a:solidFill>
              </a:rPr>
              <a:t>standar</a:t>
            </a:r>
            <a:r>
              <a:rPr lang="tr-TR" sz="2000" dirty="0" smtClean="0">
                <a:solidFill>
                  <a:prstClr val="white"/>
                </a:solidFill>
              </a:rPr>
              <a:t>d</a:t>
            </a:r>
            <a:endParaRPr lang="en-US" sz="2000" dirty="0">
              <a:solidFill>
                <a:prstClr val="white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prstClr val="white"/>
                </a:solidFill>
              </a:rPr>
              <a:t>Development of </a:t>
            </a:r>
            <a:r>
              <a:rPr lang="tr-TR" sz="2000" dirty="0" err="1" smtClean="0">
                <a:solidFill>
                  <a:prstClr val="white"/>
                </a:solidFill>
              </a:rPr>
              <a:t>receiver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algorithms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that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are</a:t>
            </a:r>
            <a:r>
              <a:rPr lang="tr-TR" sz="2000" dirty="0" smtClean="0">
                <a:solidFill>
                  <a:prstClr val="white"/>
                </a:solidFill>
              </a:rPr>
              <a:t> not yet </a:t>
            </a:r>
            <a:r>
              <a:rPr lang="tr-TR" sz="2000" dirty="0" err="1" smtClean="0">
                <a:solidFill>
                  <a:prstClr val="white"/>
                </a:solidFill>
              </a:rPr>
              <a:t>standard</a:t>
            </a:r>
            <a:r>
              <a:rPr lang="en-US" sz="2000" dirty="0" err="1" smtClean="0">
                <a:solidFill>
                  <a:prstClr val="white"/>
                </a:solidFill>
              </a:rPr>
              <a:t>ized</a:t>
            </a:r>
            <a:endParaRPr lang="en-US" sz="2000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969543"/>
            <a:ext cx="3227756" cy="170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581347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3"/>
            <a:ext cx="7873876" cy="384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ular Callout 14"/>
          <p:cNvSpPr/>
          <p:nvPr/>
        </p:nvSpPr>
        <p:spPr>
          <a:xfrm>
            <a:off x="-36512" y="4337720"/>
            <a:ext cx="2232248" cy="2520280"/>
          </a:xfrm>
          <a:prstGeom prst="wedgeRoundRectCallout">
            <a:avLst>
              <a:gd name="adj1" fmla="val 106806"/>
              <a:gd name="adj2" fmla="val -47650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66800" fontAlgn="auto">
              <a:lnSpc>
                <a:spcPct val="90000"/>
              </a:lnSpc>
              <a:spcAft>
                <a:spcPct val="35000"/>
              </a:spcAft>
            </a:pPr>
            <a:r>
              <a:rPr lang="en-US" dirty="0" err="1" smtClean="0">
                <a:solidFill>
                  <a:prstClr val="white"/>
                </a:solidFill>
                <a:latin typeface="Arial Black" panose="020B0A04020102020204" pitchFamily="34" charset="0"/>
              </a:rPr>
              <a:t>eNodeB</a:t>
            </a:r>
            <a:endParaRPr lang="en-GB" sz="18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marL="171450" lvl="1" indent="-171450" defTabSz="8001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en-US" sz="1400" dirty="0" smtClean="0">
                <a:solidFill>
                  <a:prstClr val="white"/>
                </a:solidFill>
              </a:rPr>
              <a:t>First national 4G LTE-Advanced base station</a:t>
            </a:r>
            <a:endParaRPr lang="tr-TR" sz="1400" dirty="0">
              <a:solidFill>
                <a:prstClr val="white"/>
              </a:solidFill>
            </a:endParaRPr>
          </a:p>
          <a:p>
            <a:pPr marL="171450" lvl="1" indent="-171450" defTabSz="8001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en-US" sz="1400" dirty="0" smtClean="0">
                <a:solidFill>
                  <a:prstClr val="white"/>
                </a:solidFill>
              </a:rPr>
              <a:t>Main access technology  for 4G and beyond</a:t>
            </a:r>
            <a:endParaRPr lang="tr-TR" sz="1400" dirty="0">
              <a:solidFill>
                <a:prstClr val="white"/>
              </a:solidFill>
            </a:endParaRPr>
          </a:p>
          <a:p>
            <a:pPr marL="171450" lvl="1" indent="-171450" defTabSz="8001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en-US" sz="1400" dirty="0" err="1" smtClean="0">
                <a:solidFill>
                  <a:prstClr val="white"/>
                </a:solidFill>
              </a:rPr>
              <a:t>Macrocells</a:t>
            </a:r>
            <a:r>
              <a:rPr lang="en-US" sz="1400" dirty="0" smtClean="0">
                <a:solidFill>
                  <a:prstClr val="white"/>
                </a:solidFill>
              </a:rPr>
              <a:t> and small cells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964185" y="769702"/>
            <a:ext cx="2179816" cy="2011226"/>
          </a:xfrm>
          <a:prstGeom prst="wedgeRoundRectCallout">
            <a:avLst>
              <a:gd name="adj1" fmla="val -104967"/>
              <a:gd name="adj2" fmla="val -17789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66800" fontAlgn="auto">
              <a:lnSpc>
                <a:spcPct val="90000"/>
              </a:lnSpc>
              <a:spcAft>
                <a:spcPct val="35000"/>
              </a:spcAft>
            </a:pPr>
            <a:r>
              <a:rPr lang="fr-FR" dirty="0">
                <a:solidFill>
                  <a:prstClr val="white"/>
                </a:solidFill>
                <a:latin typeface="Arial Black" panose="020B0A04020102020204" pitchFamily="34" charset="0"/>
              </a:rPr>
              <a:t>RCS</a:t>
            </a:r>
            <a:endParaRPr lang="en-GB" sz="18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marL="171450" lvl="1" indent="-171450" defTabSz="8001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en-US" sz="1400" dirty="0">
                <a:solidFill>
                  <a:prstClr val="white"/>
                </a:solidFill>
              </a:rPr>
              <a:t>Voice &amp; Video Calling</a:t>
            </a:r>
          </a:p>
          <a:p>
            <a:pPr marL="171450" lvl="1" indent="-171450" defTabSz="8001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en-US" sz="1400" dirty="0">
                <a:solidFill>
                  <a:prstClr val="white"/>
                </a:solidFill>
              </a:rPr>
              <a:t>Off-net messaging</a:t>
            </a:r>
          </a:p>
          <a:p>
            <a:pPr marL="171450" lvl="1" indent="-171450" defTabSz="8001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en-US" sz="1400" dirty="0">
                <a:solidFill>
                  <a:prstClr val="white"/>
                </a:solidFill>
              </a:rPr>
              <a:t>RCS </a:t>
            </a:r>
            <a:r>
              <a:rPr lang="en-US" sz="1400" dirty="0" smtClean="0">
                <a:solidFill>
                  <a:prstClr val="white"/>
                </a:solidFill>
              </a:rPr>
              <a:t>features:</a:t>
            </a:r>
            <a:endParaRPr lang="en-US" sz="1400" dirty="0">
              <a:solidFill>
                <a:prstClr val="white"/>
              </a:solidFill>
            </a:endParaRPr>
          </a:p>
          <a:p>
            <a:pPr marL="573088" lvl="2" indent="-285750" defTabSz="800100" fontAlgn="auto">
              <a:lnSpc>
                <a:spcPct val="90000"/>
              </a:lnSpc>
              <a:spcAft>
                <a:spcPct val="15000"/>
              </a:spcAft>
              <a:buFont typeface="Courier New" panose="02070309020205020404" pitchFamily="49" charset="0"/>
              <a:buChar char="o"/>
              <a:tabLst>
                <a:tab pos="461963" algn="l"/>
              </a:tabLst>
            </a:pPr>
            <a:r>
              <a:rPr lang="en-US" sz="1400" dirty="0" smtClean="0">
                <a:solidFill>
                  <a:prstClr val="white"/>
                </a:solidFill>
              </a:rPr>
              <a:t>File </a:t>
            </a:r>
            <a:r>
              <a:rPr lang="en-US" sz="1400" dirty="0">
                <a:solidFill>
                  <a:prstClr val="white"/>
                </a:solidFill>
              </a:rPr>
              <a:t>sharing</a:t>
            </a:r>
          </a:p>
          <a:p>
            <a:pPr marL="573088" lvl="2" indent="-285750" defTabSz="800100" fontAlgn="auto">
              <a:lnSpc>
                <a:spcPct val="90000"/>
              </a:lnSpc>
              <a:spcAft>
                <a:spcPct val="15000"/>
              </a:spcAft>
              <a:buFont typeface="Courier New" panose="02070309020205020404" pitchFamily="49" charset="0"/>
              <a:buChar char="o"/>
              <a:tabLst>
                <a:tab pos="461963" algn="l"/>
              </a:tabLst>
            </a:pPr>
            <a:r>
              <a:rPr lang="en-US" sz="1400" dirty="0" smtClean="0">
                <a:solidFill>
                  <a:prstClr val="white"/>
                </a:solidFill>
              </a:rPr>
              <a:t>Location </a:t>
            </a:r>
            <a:r>
              <a:rPr lang="en-US" sz="1400" dirty="0">
                <a:solidFill>
                  <a:prstClr val="white"/>
                </a:solidFill>
              </a:rPr>
              <a:t>sharing</a:t>
            </a:r>
          </a:p>
          <a:p>
            <a:pPr marL="573088" lvl="2" indent="-285750" defTabSz="800100" fontAlgn="auto">
              <a:lnSpc>
                <a:spcPct val="90000"/>
              </a:lnSpc>
              <a:spcAft>
                <a:spcPct val="15000"/>
              </a:spcAft>
              <a:buFont typeface="Courier New" panose="02070309020205020404" pitchFamily="49" charset="0"/>
              <a:buChar char="o"/>
              <a:tabLst>
                <a:tab pos="461963" algn="l"/>
              </a:tabLst>
            </a:pPr>
            <a:r>
              <a:rPr lang="en-US" sz="1400" dirty="0" smtClean="0">
                <a:solidFill>
                  <a:prstClr val="white"/>
                </a:solidFill>
              </a:rPr>
              <a:t>Group</a:t>
            </a:r>
            <a:r>
              <a:rPr lang="tr-TR" sz="1400" dirty="0" smtClean="0">
                <a:solidFill>
                  <a:prstClr val="white"/>
                </a:solidFill>
              </a:rPr>
              <a:t> </a:t>
            </a:r>
            <a:r>
              <a:rPr lang="tr-TR" sz="1400" dirty="0" err="1" smtClean="0">
                <a:solidFill>
                  <a:prstClr val="white"/>
                </a:solidFill>
              </a:rPr>
              <a:t>chat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7452320" y="2877778"/>
            <a:ext cx="1691680" cy="1559334"/>
          </a:xfrm>
          <a:prstGeom prst="wedgeRoundRectCallout">
            <a:avLst>
              <a:gd name="adj1" fmla="val -142850"/>
              <a:gd name="adj2" fmla="val -10475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66800" fontAlgn="auto">
              <a:lnSpc>
                <a:spcPct val="90000"/>
              </a:lnSpc>
              <a:spcAft>
                <a:spcPct val="35000"/>
              </a:spcAft>
            </a:pPr>
            <a:r>
              <a:rPr lang="tr-TR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AAA</a:t>
            </a:r>
            <a:endParaRPr lang="en-GB" sz="18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marL="171450" lvl="1" indent="-171450" defTabSz="8001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en-US" sz="1400" dirty="0" smtClean="0">
                <a:solidFill>
                  <a:prstClr val="white"/>
                </a:solidFill>
              </a:rPr>
              <a:t>Authentication </a:t>
            </a:r>
            <a:endParaRPr lang="tr-TR" sz="1400" dirty="0" smtClean="0">
              <a:solidFill>
                <a:prstClr val="white"/>
              </a:solidFill>
            </a:endParaRPr>
          </a:p>
          <a:p>
            <a:pPr marL="171450" lvl="1" indent="-171450" defTabSz="8001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en-US" sz="1400" dirty="0" smtClean="0">
                <a:solidFill>
                  <a:prstClr val="white"/>
                </a:solidFill>
              </a:rPr>
              <a:t>Authorization </a:t>
            </a:r>
            <a:endParaRPr lang="tr-TR" sz="1400" dirty="0" smtClean="0">
              <a:solidFill>
                <a:prstClr val="white"/>
              </a:solidFill>
            </a:endParaRPr>
          </a:p>
          <a:p>
            <a:pPr marL="171450" lvl="1" indent="-171450" defTabSz="8001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en-US" sz="1400" dirty="0" smtClean="0">
                <a:solidFill>
                  <a:prstClr val="white"/>
                </a:solidFill>
              </a:rPr>
              <a:t>Accounting</a:t>
            </a: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-36512" y="769702"/>
            <a:ext cx="2441122" cy="1435162"/>
          </a:xfrm>
          <a:prstGeom prst="wedgeRoundRectCallout">
            <a:avLst>
              <a:gd name="adj1" fmla="val 113894"/>
              <a:gd name="adj2" fmla="val 65563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66800" fontAlgn="auto">
              <a:lnSpc>
                <a:spcPct val="90000"/>
              </a:lnSpc>
              <a:spcAft>
                <a:spcPct val="35000"/>
              </a:spcAft>
            </a:pPr>
            <a:r>
              <a:rPr lang="tr-TR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DRA/DRS</a:t>
            </a:r>
            <a:endParaRPr lang="en-GB" sz="18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marL="0" lvl="1" defTabSz="800100" fontAlgn="auto">
              <a:lnSpc>
                <a:spcPct val="90000"/>
              </a:lnSpc>
              <a:spcAft>
                <a:spcPct val="15000"/>
              </a:spcAft>
            </a:pPr>
            <a:r>
              <a:rPr lang="en-US" sz="1400" dirty="0" smtClean="0">
                <a:solidFill>
                  <a:prstClr val="white"/>
                </a:solidFill>
              </a:rPr>
              <a:t>Central Traffic</a:t>
            </a:r>
            <a:r>
              <a:rPr lang="tr-TR" sz="1400" dirty="0" smtClean="0">
                <a:solidFill>
                  <a:prstClr val="white"/>
                </a:solidFill>
              </a:rPr>
              <a:t> </a:t>
            </a:r>
            <a:r>
              <a:rPr lang="en-US" sz="1400" dirty="0" err="1" smtClean="0">
                <a:solidFill>
                  <a:prstClr val="white"/>
                </a:solidFill>
              </a:rPr>
              <a:t>Managemen</a:t>
            </a:r>
            <a:r>
              <a:rPr lang="tr-TR" sz="1400" dirty="0" smtClean="0">
                <a:solidFill>
                  <a:prstClr val="white"/>
                </a:solidFill>
              </a:rPr>
              <a:t>t</a:t>
            </a:r>
            <a:endParaRPr lang="tr-TR" sz="1400" dirty="0">
              <a:solidFill>
                <a:prstClr val="white"/>
              </a:solidFill>
            </a:endParaRPr>
          </a:p>
          <a:p>
            <a:pPr marL="171450" lvl="1" indent="-171450" defTabSz="8001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en-US" sz="1400" dirty="0" smtClean="0">
                <a:solidFill>
                  <a:prstClr val="white"/>
                </a:solidFill>
              </a:rPr>
              <a:t>Network Traffic Routing</a:t>
            </a:r>
            <a:endParaRPr lang="tr-TR" sz="1400" dirty="0">
              <a:solidFill>
                <a:prstClr val="white"/>
              </a:solidFill>
            </a:endParaRPr>
          </a:p>
          <a:p>
            <a:pPr marL="171450" lvl="1" indent="-171450" defTabSz="8001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en-US" sz="1400" dirty="0" smtClean="0">
                <a:solidFill>
                  <a:prstClr val="white"/>
                </a:solidFill>
              </a:rPr>
              <a:t>Congestion Management</a:t>
            </a:r>
            <a:endParaRPr lang="tr-TR" sz="1400" dirty="0">
              <a:solidFill>
                <a:prstClr val="white"/>
              </a:solidFill>
            </a:endParaRPr>
          </a:p>
          <a:p>
            <a:pPr marL="171450" lvl="1" indent="-171450" defTabSz="8001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tr-TR" sz="1400" dirty="0" smtClean="0">
                <a:solidFill>
                  <a:prstClr val="white"/>
                </a:solidFill>
              </a:rPr>
              <a:t>R</a:t>
            </a:r>
            <a:r>
              <a:rPr lang="en-US" sz="1400" dirty="0" err="1" smtClean="0">
                <a:solidFill>
                  <a:prstClr val="white"/>
                </a:solidFill>
              </a:rPr>
              <a:t>eporting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82704" y="7864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tr-TR" sz="3200" b="1" smtClean="0">
                <a:solidFill>
                  <a:srgbClr val="4BACC6"/>
                </a:solidFill>
              </a:rPr>
              <a:t>First </a:t>
            </a:r>
            <a:r>
              <a:rPr lang="tr-TR" sz="3200" b="1" dirty="0" smtClean="0">
                <a:solidFill>
                  <a:srgbClr val="4BACC6"/>
                </a:solidFill>
              </a:rPr>
              <a:t>4G R&amp;D </a:t>
            </a:r>
            <a:r>
              <a:rPr lang="tr-TR" sz="3200" b="1" dirty="0" err="1" smtClean="0">
                <a:solidFill>
                  <a:srgbClr val="4BACC6"/>
                </a:solidFill>
              </a:rPr>
              <a:t>Lab</a:t>
            </a:r>
            <a:r>
              <a:rPr lang="tr-TR" sz="3200" b="1" dirty="0" smtClean="0">
                <a:solidFill>
                  <a:srgbClr val="4BACC6"/>
                </a:solidFill>
              </a:rPr>
              <a:t> in </a:t>
            </a:r>
            <a:r>
              <a:rPr lang="tr-TR" sz="3200" b="1" dirty="0" err="1" smtClean="0">
                <a:solidFill>
                  <a:srgbClr val="4BACC6"/>
                </a:solidFill>
              </a:rPr>
              <a:t>Turkey</a:t>
            </a:r>
            <a:endParaRPr lang="en-US" sz="3200" b="1" dirty="0">
              <a:solidFill>
                <a:srgbClr val="4BACC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CF44-E89B-4816-9C44-6C532F2EFE66}" type="slidenum">
              <a:rPr lang="tr-TR" smtClean="0">
                <a:solidFill>
                  <a:prstClr val="white"/>
                </a:solidFill>
              </a:rPr>
              <a:pPr/>
              <a:t>13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309272" y="5085184"/>
            <a:ext cx="2088232" cy="1772816"/>
          </a:xfrm>
          <a:prstGeom prst="wedgeRoundRectCallout">
            <a:avLst>
              <a:gd name="adj1" fmla="val 63302"/>
              <a:gd name="adj2" fmla="val -66602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66800" fontAlgn="auto">
              <a:lnSpc>
                <a:spcPct val="90000"/>
              </a:lnSpc>
              <a:spcAft>
                <a:spcPct val="35000"/>
              </a:spcAft>
            </a:pPr>
            <a:r>
              <a:rPr lang="fr-FR" dirty="0" err="1">
                <a:solidFill>
                  <a:prstClr val="white"/>
                </a:solidFill>
                <a:latin typeface="Arial Black" panose="020B0A04020102020204" pitchFamily="34" charset="0"/>
              </a:rPr>
              <a:t>VoLTE</a:t>
            </a:r>
            <a:endParaRPr lang="en-GB" sz="18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marL="171450" lvl="1" indent="-171450" defTabSz="8001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tr-TR" sz="1400" dirty="0">
                <a:solidFill>
                  <a:prstClr val="white"/>
                </a:solidFill>
              </a:rPr>
              <a:t>Voice &amp; Video </a:t>
            </a:r>
            <a:r>
              <a:rPr lang="tr-TR" sz="1400" dirty="0" err="1">
                <a:solidFill>
                  <a:prstClr val="white"/>
                </a:solidFill>
              </a:rPr>
              <a:t>Calling</a:t>
            </a:r>
            <a:endParaRPr lang="tr-TR" sz="1400" dirty="0">
              <a:solidFill>
                <a:prstClr val="white"/>
              </a:solidFill>
            </a:endParaRPr>
          </a:p>
          <a:p>
            <a:pPr marL="171450" lvl="1" indent="-171450" defTabSz="8001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tr-TR" sz="1400" dirty="0">
                <a:solidFill>
                  <a:prstClr val="white"/>
                </a:solidFill>
              </a:rPr>
              <a:t>Service </a:t>
            </a:r>
            <a:r>
              <a:rPr lang="tr-TR" sz="1400" dirty="0" err="1">
                <a:solidFill>
                  <a:prstClr val="white"/>
                </a:solidFill>
              </a:rPr>
              <a:t>Parity</a:t>
            </a:r>
            <a:endParaRPr lang="tr-TR" sz="1400" dirty="0">
              <a:solidFill>
                <a:prstClr val="white"/>
              </a:solidFill>
            </a:endParaRPr>
          </a:p>
          <a:p>
            <a:pPr marL="171450" lvl="1" indent="-171450" defTabSz="8001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tr-TR" sz="1400" dirty="0" err="1">
                <a:solidFill>
                  <a:prstClr val="white"/>
                </a:solidFill>
              </a:rPr>
              <a:t>Handover</a:t>
            </a:r>
            <a:r>
              <a:rPr lang="tr-TR" sz="1400" dirty="0">
                <a:solidFill>
                  <a:prstClr val="white"/>
                </a:solidFill>
              </a:rPr>
              <a:t> </a:t>
            </a:r>
            <a:r>
              <a:rPr lang="tr-TR" sz="1400" dirty="0" err="1">
                <a:solidFill>
                  <a:prstClr val="white"/>
                </a:solidFill>
              </a:rPr>
              <a:t>Scenarios</a:t>
            </a:r>
            <a:endParaRPr lang="tr-TR" sz="1400" dirty="0">
              <a:solidFill>
                <a:prstClr val="white"/>
              </a:solidFill>
            </a:endParaRPr>
          </a:p>
          <a:p>
            <a:pPr marL="171450" lvl="1" indent="-171450" defTabSz="8001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4454272" y="5013176"/>
            <a:ext cx="2016224" cy="1844824"/>
          </a:xfrm>
          <a:prstGeom prst="wedgeRoundRectCallout">
            <a:avLst>
              <a:gd name="adj1" fmla="val 6864"/>
              <a:gd name="adj2" fmla="val -61533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66800" fontAlgn="auto">
              <a:lnSpc>
                <a:spcPct val="90000"/>
              </a:lnSpc>
              <a:spcAft>
                <a:spcPct val="35000"/>
              </a:spcAft>
            </a:pPr>
            <a:r>
              <a:rPr lang="fr-FR" dirty="0" err="1" smtClean="0">
                <a:solidFill>
                  <a:prstClr val="white"/>
                </a:solidFill>
                <a:latin typeface="Arial Black" panose="020B0A04020102020204" pitchFamily="34" charset="0"/>
              </a:rPr>
              <a:t>VoWifi</a:t>
            </a:r>
            <a:endParaRPr lang="tr-TR" dirty="0" smtClean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marL="171450" lvl="1" indent="-171450" defTabSz="8001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fr-FR" sz="1400" dirty="0">
                <a:solidFill>
                  <a:prstClr val="white"/>
                </a:solidFill>
              </a:rPr>
              <a:t>Native </a:t>
            </a:r>
            <a:r>
              <a:rPr lang="fr-FR" sz="1400" dirty="0" err="1">
                <a:solidFill>
                  <a:prstClr val="white"/>
                </a:solidFill>
              </a:rPr>
              <a:t>Telephony</a:t>
            </a:r>
            <a:r>
              <a:rPr lang="fr-FR" sz="1400" dirty="0">
                <a:solidFill>
                  <a:prstClr val="white"/>
                </a:solidFill>
              </a:rPr>
              <a:t>:</a:t>
            </a:r>
            <a:endParaRPr lang="en-GB" sz="1400" dirty="0">
              <a:solidFill>
                <a:prstClr val="white"/>
              </a:solidFill>
            </a:endParaRPr>
          </a:p>
          <a:p>
            <a:pPr marL="573088" lvl="2" indent="-285750" defTabSz="800100" fontAlgn="auto">
              <a:lnSpc>
                <a:spcPct val="9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400" dirty="0">
                <a:solidFill>
                  <a:prstClr val="white"/>
                </a:solidFill>
              </a:rPr>
              <a:t>SMS/MMS</a:t>
            </a:r>
            <a:endParaRPr lang="en-GB" sz="1400" dirty="0">
              <a:solidFill>
                <a:prstClr val="white"/>
              </a:solidFill>
            </a:endParaRPr>
          </a:p>
          <a:p>
            <a:pPr marL="573088" lvl="2" indent="-285750" defTabSz="800100" fontAlgn="auto">
              <a:lnSpc>
                <a:spcPct val="9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400" dirty="0">
                <a:solidFill>
                  <a:prstClr val="white"/>
                </a:solidFill>
              </a:rPr>
              <a:t>Voice calls	</a:t>
            </a:r>
            <a:endParaRPr lang="en-GB" sz="1400" dirty="0">
              <a:solidFill>
                <a:prstClr val="white"/>
              </a:solidFill>
            </a:endParaRPr>
          </a:p>
          <a:p>
            <a:pPr marL="171450" lvl="1" indent="-171450" defTabSz="8001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fr-FR" sz="1400" dirty="0" err="1">
                <a:solidFill>
                  <a:prstClr val="white"/>
                </a:solidFill>
              </a:rPr>
              <a:t>Coverage</a:t>
            </a:r>
            <a:r>
              <a:rPr lang="fr-FR" sz="1400" dirty="0">
                <a:solidFill>
                  <a:prstClr val="white"/>
                </a:solidFill>
              </a:rPr>
              <a:t> </a:t>
            </a:r>
            <a:r>
              <a:rPr lang="fr-FR" sz="1400" dirty="0" err="1">
                <a:solidFill>
                  <a:prstClr val="white"/>
                </a:solidFill>
              </a:rPr>
              <a:t>Advantage</a:t>
            </a:r>
            <a:endParaRPr lang="en-GB" sz="1400" dirty="0">
              <a:solidFill>
                <a:prstClr val="white"/>
              </a:solidFill>
            </a:endParaRPr>
          </a:p>
          <a:p>
            <a:pPr marL="171450" lvl="1" indent="-171450" defTabSz="8001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fr-FR" sz="1400" dirty="0" err="1">
                <a:solidFill>
                  <a:prstClr val="white"/>
                </a:solidFill>
              </a:rPr>
              <a:t>Roaming</a:t>
            </a:r>
            <a:r>
              <a:rPr lang="fr-FR" sz="1400" dirty="0">
                <a:solidFill>
                  <a:prstClr val="white"/>
                </a:solidFill>
              </a:rPr>
              <a:t> </a:t>
            </a:r>
            <a:r>
              <a:rPr lang="fr-FR" sz="1400" dirty="0" err="1">
                <a:solidFill>
                  <a:prstClr val="white"/>
                </a:solidFill>
              </a:rPr>
              <a:t>Advantage</a:t>
            </a:r>
            <a:endParaRPr lang="en-GB" sz="1400" dirty="0">
              <a:solidFill>
                <a:prstClr val="white"/>
              </a:solidFill>
            </a:endParaRPr>
          </a:p>
          <a:p>
            <a:pPr marL="171450" lvl="1" indent="-171450" defTabSz="8001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fr-FR" sz="1400" dirty="0">
                <a:solidFill>
                  <a:prstClr val="white"/>
                </a:solidFill>
              </a:rPr>
              <a:t>Service </a:t>
            </a:r>
            <a:r>
              <a:rPr lang="fr-FR" sz="1400" dirty="0" err="1" smtClean="0">
                <a:solidFill>
                  <a:prstClr val="white"/>
                </a:solidFill>
              </a:rPr>
              <a:t>Parity</a:t>
            </a:r>
            <a:endParaRPr lang="en-GB" sz="18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516216" y="4533962"/>
            <a:ext cx="2627784" cy="1703350"/>
          </a:xfrm>
          <a:prstGeom prst="wedgeRoundRectCallout">
            <a:avLst>
              <a:gd name="adj1" fmla="val -71404"/>
              <a:gd name="adj2" fmla="val -87709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66800" fontAlgn="auto">
              <a:lnSpc>
                <a:spcPct val="90000"/>
              </a:lnSpc>
              <a:spcAft>
                <a:spcPct val="35000"/>
              </a:spcAft>
            </a:pPr>
            <a:r>
              <a:rPr lang="tr-TR" dirty="0" err="1" smtClean="0">
                <a:solidFill>
                  <a:prstClr val="white"/>
                </a:solidFill>
                <a:latin typeface="Arial Black" panose="020B0A04020102020204" pitchFamily="34" charset="0"/>
              </a:rPr>
              <a:t>ePDG</a:t>
            </a:r>
            <a:endParaRPr lang="en-GB" sz="1800" dirty="0" smtClean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marL="171450" lvl="1" indent="-171450" defTabSz="8001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tr-TR" sz="1400" dirty="0" smtClean="0">
                <a:solidFill>
                  <a:prstClr val="white"/>
                </a:solidFill>
              </a:rPr>
              <a:t>User </a:t>
            </a:r>
            <a:r>
              <a:rPr lang="en-US" sz="1400" dirty="0" smtClean="0">
                <a:solidFill>
                  <a:prstClr val="white"/>
                </a:solidFill>
              </a:rPr>
              <a:t>Authentication </a:t>
            </a:r>
            <a:r>
              <a:rPr lang="tr-TR" sz="1400" dirty="0" smtClean="0">
                <a:solidFill>
                  <a:prstClr val="white"/>
                </a:solidFill>
              </a:rPr>
              <a:t>&amp; </a:t>
            </a:r>
            <a:r>
              <a:rPr lang="en-US" sz="1400" dirty="0" smtClean="0">
                <a:solidFill>
                  <a:prstClr val="white"/>
                </a:solidFill>
              </a:rPr>
              <a:t>Authorization </a:t>
            </a:r>
            <a:r>
              <a:rPr lang="tr-TR" sz="1400" dirty="0" smtClean="0">
                <a:solidFill>
                  <a:prstClr val="white"/>
                </a:solidFill>
              </a:rPr>
              <a:t>(</a:t>
            </a:r>
            <a:r>
              <a:rPr lang="tr-TR" sz="1400" dirty="0" err="1" smtClean="0">
                <a:solidFill>
                  <a:prstClr val="white"/>
                </a:solidFill>
              </a:rPr>
              <a:t>through</a:t>
            </a:r>
            <a:r>
              <a:rPr lang="tr-TR" sz="1400" dirty="0" smtClean="0">
                <a:solidFill>
                  <a:prstClr val="white"/>
                </a:solidFill>
              </a:rPr>
              <a:t> AAA)</a:t>
            </a:r>
          </a:p>
          <a:p>
            <a:pPr marL="171450" lvl="1" indent="-171450" defTabSz="8001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tr-TR" sz="1400" dirty="0" err="1" smtClean="0">
                <a:solidFill>
                  <a:prstClr val="white"/>
                </a:solidFill>
              </a:rPr>
              <a:t>Tunneling</a:t>
            </a:r>
            <a:r>
              <a:rPr lang="tr-TR" sz="1400" dirty="0" smtClean="0">
                <a:solidFill>
                  <a:prstClr val="white"/>
                </a:solidFill>
              </a:rPr>
              <a:t> </a:t>
            </a:r>
            <a:r>
              <a:rPr lang="tr-TR" sz="1400" dirty="0" err="1" smtClean="0">
                <a:solidFill>
                  <a:prstClr val="white"/>
                </a:solidFill>
              </a:rPr>
              <a:t>and</a:t>
            </a:r>
            <a:r>
              <a:rPr lang="tr-TR" sz="1400" dirty="0" smtClean="0">
                <a:solidFill>
                  <a:prstClr val="white"/>
                </a:solidFill>
              </a:rPr>
              <a:t> </a:t>
            </a:r>
            <a:r>
              <a:rPr lang="tr-TR" sz="1400" dirty="0" err="1" smtClean="0">
                <a:solidFill>
                  <a:prstClr val="white"/>
                </a:solidFill>
              </a:rPr>
              <a:t>QoS</a:t>
            </a:r>
            <a:r>
              <a:rPr lang="tr-TR" sz="1400" dirty="0" smtClean="0">
                <a:solidFill>
                  <a:prstClr val="white"/>
                </a:solidFill>
              </a:rPr>
              <a:t> </a:t>
            </a:r>
            <a:r>
              <a:rPr lang="tr-TR" sz="1400" dirty="0" err="1" smtClean="0">
                <a:solidFill>
                  <a:prstClr val="white"/>
                </a:solidFill>
              </a:rPr>
              <a:t>mapping</a:t>
            </a:r>
            <a:endParaRPr lang="tr-TR" sz="1400" dirty="0" smtClean="0">
              <a:solidFill>
                <a:prstClr val="white"/>
              </a:solidFill>
            </a:endParaRPr>
          </a:p>
          <a:p>
            <a:pPr marL="171450" lvl="1" indent="-171450" defTabSz="8001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tr-TR" sz="1400" dirty="0" smtClean="0">
                <a:solidFill>
                  <a:prstClr val="white"/>
                </a:solidFill>
              </a:rPr>
              <a:t>Routing of </a:t>
            </a:r>
            <a:r>
              <a:rPr lang="tr-TR" sz="1400" dirty="0" err="1" smtClean="0">
                <a:solidFill>
                  <a:prstClr val="white"/>
                </a:solidFill>
              </a:rPr>
              <a:t>downlink</a:t>
            </a:r>
            <a:r>
              <a:rPr lang="tr-TR" sz="1400" dirty="0" smtClean="0">
                <a:solidFill>
                  <a:prstClr val="white"/>
                </a:solidFill>
              </a:rPr>
              <a:t> </a:t>
            </a:r>
            <a:r>
              <a:rPr lang="tr-TR" sz="1400" dirty="0" err="1" smtClean="0">
                <a:solidFill>
                  <a:prstClr val="white"/>
                </a:solidFill>
              </a:rPr>
              <a:t>packets</a:t>
            </a:r>
            <a:endParaRPr lang="en-GB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40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  <p:bldP spid="12" grpId="0" animBg="1"/>
      <p:bldP spid="13" grpId="0" animBg="1"/>
      <p:bldP spid="9" grpId="0" animBg="1"/>
      <p:bldP spid="10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/>
          <a:srcRect l="10284" r="5865"/>
          <a:stretch/>
        </p:blipFill>
        <p:spPr>
          <a:xfrm>
            <a:off x="7549988" y="2441529"/>
            <a:ext cx="1190828" cy="189356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963" y="1345779"/>
            <a:ext cx="1501072" cy="133185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4781" y="2067647"/>
            <a:ext cx="722852" cy="585644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3206931" y="2646839"/>
            <a:ext cx="4074898" cy="195731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tr-TR" sz="1800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tr-TR" sz="18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tr-TR" sz="1800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tr-TR" sz="18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r-TR" sz="1800" b="1" dirty="0" smtClean="0">
                <a:solidFill>
                  <a:prstClr val="black"/>
                </a:solidFill>
              </a:rPr>
              <a:t>IP Transport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r-TR" sz="1600" dirty="0" smtClean="0">
                <a:solidFill>
                  <a:prstClr val="black"/>
                </a:solidFill>
              </a:rPr>
              <a:t> (</a:t>
            </a:r>
            <a:r>
              <a:rPr lang="tr-TR" sz="1600" dirty="0" err="1" smtClean="0">
                <a:solidFill>
                  <a:prstClr val="black"/>
                </a:solidFill>
              </a:rPr>
              <a:t>Backhaul</a:t>
            </a:r>
            <a:r>
              <a:rPr lang="tr-TR" sz="1600" dirty="0" smtClean="0">
                <a:solidFill>
                  <a:prstClr val="black"/>
                </a:solidFill>
              </a:rPr>
              <a:t> </a:t>
            </a:r>
            <a:r>
              <a:rPr lang="tr-TR" sz="1600" dirty="0" err="1" smtClean="0">
                <a:solidFill>
                  <a:prstClr val="black"/>
                </a:solidFill>
              </a:rPr>
              <a:t>and</a:t>
            </a:r>
            <a:r>
              <a:rPr lang="tr-TR" sz="1600" dirty="0" smtClean="0">
                <a:solidFill>
                  <a:prstClr val="black"/>
                </a:solidFill>
              </a:rPr>
              <a:t> </a:t>
            </a:r>
            <a:r>
              <a:rPr lang="tr-TR" sz="1600" dirty="0" err="1" smtClean="0">
                <a:solidFill>
                  <a:prstClr val="black"/>
                </a:solidFill>
              </a:rPr>
              <a:t>backbone</a:t>
            </a:r>
            <a:r>
              <a:rPr lang="tr-TR" sz="1600" dirty="0">
                <a:solidFill>
                  <a:prstClr val="black"/>
                </a:solidFill>
              </a:rPr>
              <a:t>)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69892" y="1268761"/>
            <a:ext cx="41250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12002" y="4094413"/>
            <a:ext cx="175275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r-TR" sz="1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Black" panose="020B0A04020102020204" pitchFamily="34" charset="0"/>
              </a:rPr>
              <a:t>INTERNET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r-TR" sz="1600" dirty="0" smtClean="0">
                <a:solidFill>
                  <a:prstClr val="black"/>
                </a:solidFill>
                <a:latin typeface="Calibri"/>
              </a:rPr>
              <a:t>Enterprise &amp; OTT Services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582" y="3898989"/>
            <a:ext cx="1073512" cy="7379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69" y="3043013"/>
            <a:ext cx="1028042" cy="777675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23528" y="3789040"/>
            <a:ext cx="136815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r-TR" sz="2800" b="1" dirty="0" err="1" smtClean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white"/>
                </a:solidFill>
                <a:latin typeface="Calibri"/>
              </a:rPr>
              <a:t>Big</a:t>
            </a:r>
            <a:r>
              <a:rPr lang="tr-TR" sz="2800" b="1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white"/>
                </a:solidFill>
                <a:latin typeface="Calibri"/>
              </a:rPr>
              <a:t> Data</a:t>
            </a:r>
            <a:endParaRPr lang="en-US" sz="2800" b="1" dirty="0">
              <a:ln w="22225">
                <a:solidFill>
                  <a:srgbClr val="C0504D"/>
                </a:solidFill>
                <a:prstDash val="solid"/>
              </a:ln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853" y="2176439"/>
            <a:ext cx="1008321" cy="800378"/>
          </a:xfrm>
          <a:prstGeom prst="rect">
            <a:avLst/>
          </a:prstGeom>
        </p:spPr>
      </p:pic>
      <p:sp>
        <p:nvSpPr>
          <p:cNvPr id="36" name="Left-Right Arrow 35"/>
          <p:cNvSpPr/>
          <p:nvPr/>
        </p:nvSpPr>
        <p:spPr>
          <a:xfrm>
            <a:off x="1455206" y="3069947"/>
            <a:ext cx="733806" cy="484632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537809" y="2639700"/>
            <a:ext cx="1694210" cy="126850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r-TR" sz="1800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EPC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tr-TR" sz="1800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0265" y="3069947"/>
            <a:ext cx="1145153" cy="704558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3475090" y="3162314"/>
            <a:ext cx="1042463" cy="173419"/>
            <a:chOff x="4672642" y="3055243"/>
            <a:chExt cx="1889194" cy="227136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4672642" y="3275386"/>
              <a:ext cx="79248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5465167" y="3061953"/>
              <a:ext cx="228600" cy="218796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672259" y="3055243"/>
              <a:ext cx="219111" cy="227136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5877023" y="3263884"/>
              <a:ext cx="684813" cy="1274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44" name="Left-Right Arrow 43"/>
          <p:cNvSpPr/>
          <p:nvPr/>
        </p:nvSpPr>
        <p:spPr>
          <a:xfrm>
            <a:off x="6291785" y="3000448"/>
            <a:ext cx="1104318" cy="484632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020272" y="764704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tr-TR" sz="1200" b="1" dirty="0" smtClean="0">
              <a:solidFill>
                <a:prstClr val="black">
                  <a:lumMod val="65000"/>
                  <a:lumOff val="35000"/>
                </a:prstClr>
              </a:solidFill>
              <a:latin typeface="Arial Black" panose="020B0A040201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sz="1600" dirty="0" err="1" smtClean="0">
                <a:solidFill>
                  <a:prstClr val="black"/>
                </a:solidFill>
                <a:latin typeface="Calibri"/>
              </a:rPr>
              <a:t>Centralized</a:t>
            </a:r>
            <a:r>
              <a:rPr lang="tr-TR" sz="1600" dirty="0" smtClean="0">
                <a:solidFill>
                  <a:prstClr val="black"/>
                </a:solidFill>
                <a:latin typeface="Calibri"/>
              </a:rPr>
              <a:t> Content </a:t>
            </a:r>
            <a:r>
              <a:rPr lang="tr-TR" sz="1600" dirty="0" err="1" smtClean="0">
                <a:solidFill>
                  <a:prstClr val="black"/>
                </a:solidFill>
                <a:latin typeface="Calibri"/>
              </a:rPr>
              <a:t>Servers</a:t>
            </a:r>
            <a:r>
              <a:rPr lang="tr-TR" sz="1600" dirty="0" smtClean="0">
                <a:solidFill>
                  <a:prstClr val="black"/>
                </a:solidFill>
                <a:latin typeface="Calibri"/>
              </a:rPr>
              <a:t> &amp; </a:t>
            </a:r>
            <a:r>
              <a:rPr lang="tr-TR" sz="1600" dirty="0" err="1" smtClean="0">
                <a:solidFill>
                  <a:prstClr val="black"/>
                </a:solidFill>
                <a:latin typeface="Calibri"/>
              </a:rPr>
              <a:t>Cloud</a:t>
            </a:r>
            <a:r>
              <a:rPr lang="tr-TR" sz="1600" dirty="0" smtClean="0">
                <a:solidFill>
                  <a:prstClr val="black"/>
                </a:solidFill>
                <a:latin typeface="Calibri"/>
              </a:rPr>
              <a:t> Services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9" name="Diagram 48"/>
          <p:cNvGraphicFramePr/>
          <p:nvPr>
            <p:extLst/>
          </p:nvPr>
        </p:nvGraphicFramePr>
        <p:xfrm>
          <a:off x="251520" y="4794381"/>
          <a:ext cx="8769545" cy="1412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51" name="Picture 50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8933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02809" y="1771889"/>
            <a:ext cx="890609" cy="1187478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3491880" y="2915652"/>
            <a:ext cx="1268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MEC Server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128410" y="1414351"/>
            <a:ext cx="16282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sz="1200" b="1" dirty="0" smtClean="0">
                <a:solidFill>
                  <a:srgbClr val="C0504D"/>
                </a:solidFill>
                <a:latin typeface="Calibri"/>
              </a:rPr>
              <a:t>IOT/M2M Services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sz="1200" b="1" dirty="0" err="1" smtClean="0">
                <a:solidFill>
                  <a:srgbClr val="C0504D"/>
                </a:solidFill>
                <a:latin typeface="Calibri"/>
              </a:rPr>
              <a:t>Augmented</a:t>
            </a:r>
            <a:r>
              <a:rPr lang="tr-TR" sz="1200" b="1" dirty="0" smtClean="0">
                <a:solidFill>
                  <a:srgbClr val="C0504D"/>
                </a:solidFill>
                <a:latin typeface="Calibri"/>
              </a:rPr>
              <a:t> </a:t>
            </a:r>
            <a:r>
              <a:rPr lang="tr-TR" sz="1200" b="1" dirty="0" err="1" smtClean="0">
                <a:solidFill>
                  <a:srgbClr val="C0504D"/>
                </a:solidFill>
                <a:latin typeface="Calibri"/>
              </a:rPr>
              <a:t>Reality</a:t>
            </a:r>
            <a:endParaRPr lang="tr-TR" sz="1200" b="1" dirty="0" smtClean="0">
              <a:solidFill>
                <a:srgbClr val="C0504D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sz="1200" b="1" dirty="0" smtClean="0">
                <a:solidFill>
                  <a:srgbClr val="C0504D"/>
                </a:solidFill>
                <a:latin typeface="Calibri"/>
              </a:rPr>
              <a:t>Content/DNS </a:t>
            </a:r>
            <a:r>
              <a:rPr lang="tr-TR" sz="1200" b="1" dirty="0" err="1" smtClean="0">
                <a:solidFill>
                  <a:srgbClr val="C0504D"/>
                </a:solidFill>
                <a:latin typeface="Calibri"/>
              </a:rPr>
              <a:t>Caching</a:t>
            </a:r>
            <a:endParaRPr lang="tr-TR" sz="1200" b="1" dirty="0" smtClean="0">
              <a:solidFill>
                <a:srgbClr val="C0504D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sz="1200" dirty="0" smtClean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55" name="Left-Right Arrow 54"/>
          <p:cNvSpPr/>
          <p:nvPr/>
        </p:nvSpPr>
        <p:spPr>
          <a:xfrm>
            <a:off x="5167537" y="2067647"/>
            <a:ext cx="2228566" cy="484632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r-TR" sz="1800" dirty="0" err="1" smtClean="0">
                <a:solidFill>
                  <a:prstClr val="white"/>
                </a:solidFill>
              </a:rPr>
              <a:t>Restful</a:t>
            </a:r>
            <a:r>
              <a:rPr lang="tr-TR" sz="1800" dirty="0" smtClean="0">
                <a:solidFill>
                  <a:prstClr val="white"/>
                </a:solidFill>
              </a:rPr>
              <a:t> </a:t>
            </a:r>
            <a:r>
              <a:rPr lang="tr-TR" sz="1800" dirty="0" err="1" smtClean="0">
                <a:solidFill>
                  <a:prstClr val="white"/>
                </a:solidFill>
              </a:rPr>
              <a:t>APIs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11227" y="1340768"/>
            <a:ext cx="1976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sz="1200" b="1" dirty="0" smtClean="0">
                <a:solidFill>
                  <a:srgbClr val="C0504D"/>
                </a:solidFill>
                <a:latin typeface="Calibri"/>
              </a:rPr>
              <a:t>Video Analysis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sz="1200" b="1" dirty="0" err="1" smtClean="0">
                <a:solidFill>
                  <a:srgbClr val="C0504D"/>
                </a:solidFill>
                <a:latin typeface="Calibri"/>
              </a:rPr>
              <a:t>QoS</a:t>
            </a:r>
            <a:r>
              <a:rPr lang="tr-TR" sz="1200" b="1" dirty="0" smtClean="0">
                <a:solidFill>
                  <a:srgbClr val="C0504D"/>
                </a:solidFill>
                <a:latin typeface="Calibri"/>
              </a:rPr>
              <a:t>/</a:t>
            </a:r>
            <a:r>
              <a:rPr lang="tr-TR" sz="1200" b="1" dirty="0" err="1" smtClean="0">
                <a:solidFill>
                  <a:srgbClr val="C0504D"/>
                </a:solidFill>
                <a:latin typeface="Calibri"/>
              </a:rPr>
              <a:t>QoE</a:t>
            </a:r>
            <a:r>
              <a:rPr lang="tr-TR" sz="1200" b="1" dirty="0" smtClean="0">
                <a:solidFill>
                  <a:srgbClr val="C0504D"/>
                </a:solidFill>
                <a:latin typeface="Calibri"/>
              </a:rPr>
              <a:t> </a:t>
            </a:r>
            <a:r>
              <a:rPr lang="tr-TR" sz="1200" b="1" dirty="0" err="1" smtClean="0">
                <a:solidFill>
                  <a:srgbClr val="C0504D"/>
                </a:solidFill>
                <a:latin typeface="Calibri"/>
              </a:rPr>
              <a:t>and</a:t>
            </a:r>
            <a:r>
              <a:rPr lang="tr-TR" sz="1200" b="1" dirty="0" smtClean="0">
                <a:solidFill>
                  <a:srgbClr val="C0504D"/>
                </a:solidFill>
                <a:latin typeface="Calibri"/>
              </a:rPr>
              <a:t> </a:t>
            </a:r>
            <a:r>
              <a:rPr lang="tr-TR" sz="1200" b="1" dirty="0" err="1" smtClean="0">
                <a:solidFill>
                  <a:srgbClr val="C0504D"/>
                </a:solidFill>
                <a:latin typeface="Calibri"/>
              </a:rPr>
              <a:t>content</a:t>
            </a:r>
            <a:r>
              <a:rPr lang="tr-TR" sz="1200" b="1" dirty="0" smtClean="0">
                <a:solidFill>
                  <a:srgbClr val="C0504D"/>
                </a:solidFill>
                <a:latin typeface="Calibri"/>
              </a:rPr>
              <a:t> </a:t>
            </a:r>
            <a:r>
              <a:rPr lang="tr-TR" sz="1200" b="1" dirty="0" err="1" smtClean="0">
                <a:solidFill>
                  <a:srgbClr val="C0504D"/>
                </a:solidFill>
                <a:latin typeface="Calibri"/>
              </a:rPr>
              <a:t>optimization</a:t>
            </a:r>
            <a:endParaRPr lang="tr-TR" sz="1200" b="1" dirty="0" smtClean="0">
              <a:solidFill>
                <a:srgbClr val="C0504D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sz="1200" b="1" dirty="0" err="1" smtClean="0">
                <a:solidFill>
                  <a:srgbClr val="C0504D"/>
                </a:solidFill>
                <a:latin typeface="Calibri"/>
              </a:rPr>
              <a:t>Cyber</a:t>
            </a:r>
            <a:r>
              <a:rPr lang="tr-TR" sz="1200" b="1" dirty="0" smtClean="0">
                <a:solidFill>
                  <a:srgbClr val="C0504D"/>
                </a:solidFill>
                <a:latin typeface="Calibri"/>
              </a:rPr>
              <a:t> Security</a:t>
            </a: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0" y="300110"/>
            <a:ext cx="91440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tr-TR" sz="2800" b="1" dirty="0" smtClean="0">
                <a:solidFill>
                  <a:srgbClr val="4BACC6"/>
                </a:solidFill>
              </a:rPr>
              <a:t>5G Project</a:t>
            </a:r>
            <a:r>
              <a:rPr lang="tr-TR" sz="2800" b="1" dirty="0">
                <a:solidFill>
                  <a:srgbClr val="4BACC6"/>
                </a:solidFill>
              </a:rPr>
              <a:t>:  Mobile </a:t>
            </a:r>
            <a:r>
              <a:rPr lang="tr-TR" sz="2800" b="1" dirty="0" err="1" smtClean="0">
                <a:solidFill>
                  <a:srgbClr val="4BACC6"/>
                </a:solidFill>
              </a:rPr>
              <a:t>Edge</a:t>
            </a:r>
            <a:r>
              <a:rPr lang="tr-TR" sz="2800" b="1" dirty="0" smtClean="0">
                <a:solidFill>
                  <a:srgbClr val="4BACC6"/>
                </a:solidFill>
              </a:rPr>
              <a:t> Computing: </a:t>
            </a:r>
            <a:r>
              <a:rPr lang="tr-TR" sz="2800" b="1" dirty="0">
                <a:solidFill>
                  <a:srgbClr val="4BACC6"/>
                </a:solidFill>
              </a:rPr>
              <a:t>MEC </a:t>
            </a:r>
            <a:endParaRPr lang="tr-TR" sz="2800" b="1" dirty="0" smtClean="0">
              <a:solidFill>
                <a:srgbClr val="4BACC6"/>
              </a:solidFill>
            </a:endParaRPr>
          </a:p>
          <a:p>
            <a:pPr algn="l" fontAlgn="auto">
              <a:spcAft>
                <a:spcPts val="0"/>
              </a:spcAft>
            </a:pPr>
            <a:endParaRPr lang="tr-TR" sz="2800" b="1" dirty="0">
              <a:solidFill>
                <a:srgbClr val="4BACC6"/>
              </a:solidFill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22434" y="2053949"/>
            <a:ext cx="1380065" cy="256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410200"/>
            <a:ext cx="9144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29200" y="533400"/>
            <a:ext cx="4114800" cy="1752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tr-TR" sz="3200" dirty="0" err="1" smtClean="0">
                <a:solidFill>
                  <a:prstClr val="white"/>
                </a:solidFill>
              </a:rPr>
              <a:t>Defence</a:t>
            </a:r>
            <a:r>
              <a:rPr lang="tr-TR" sz="3200" dirty="0" smtClean="0">
                <a:solidFill>
                  <a:prstClr val="white"/>
                </a:solidFill>
              </a:rPr>
              <a:t> R&amp;D </a:t>
            </a:r>
            <a:r>
              <a:rPr lang="tr-TR" sz="3200" dirty="0" err="1" smtClean="0">
                <a:solidFill>
                  <a:prstClr val="white"/>
                </a:solidFill>
              </a:rPr>
              <a:t>Projects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2492" y="307876"/>
            <a:ext cx="4495800" cy="6470848"/>
          </a:xfrm>
          <a:prstGeom prst="rect">
            <a:avLst/>
          </a:prstGeom>
        </p:spPr>
        <p:txBody>
          <a:bodyPr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2000" b="1" dirty="0" err="1" smtClean="0">
                <a:solidFill>
                  <a:prstClr val="black"/>
                </a:solidFill>
                <a:latin typeface="Calibri"/>
              </a:rPr>
              <a:t>Ship</a:t>
            </a:r>
            <a:r>
              <a:rPr lang="tr-TR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b="1" dirty="0" err="1" smtClean="0">
                <a:solidFill>
                  <a:prstClr val="black"/>
                </a:solidFill>
                <a:latin typeface="Calibri"/>
              </a:rPr>
              <a:t>Communication</a:t>
            </a:r>
            <a:r>
              <a:rPr lang="tr-TR" sz="2000" b="1" dirty="0" smtClean="0">
                <a:solidFill>
                  <a:prstClr val="black"/>
                </a:solidFill>
                <a:latin typeface="Calibri"/>
              </a:rPr>
              <a:t> Solutions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-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Switching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and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control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units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for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all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sea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comm.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platforms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of TSK (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Turkish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Army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)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, custom project 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for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TSK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and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compatible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with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latest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technologies</a:t>
            </a:r>
            <a:endParaRPr lang="tr-TR" sz="2000" dirty="0" smtClean="0">
              <a:solidFill>
                <a:prstClr val="black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tr-TR" sz="2000" dirty="0">
              <a:solidFill>
                <a:prstClr val="black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2000" b="1" dirty="0" smtClean="0">
                <a:solidFill>
                  <a:prstClr val="black"/>
                </a:solidFill>
                <a:latin typeface="Calibri"/>
              </a:rPr>
              <a:t>TASMUS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– First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national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tactical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field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communication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system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with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latest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technologies</a:t>
            </a:r>
            <a:endParaRPr lang="tr-TR" sz="2000" dirty="0">
              <a:solidFill>
                <a:prstClr val="black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tr-TR" sz="2000" dirty="0">
              <a:solidFill>
                <a:prstClr val="black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2000" b="1" dirty="0" err="1" smtClean="0">
                <a:solidFill>
                  <a:prstClr val="black"/>
                </a:solidFill>
                <a:latin typeface="Calibri"/>
              </a:rPr>
              <a:t>Friend-Enemy</a:t>
            </a:r>
            <a:r>
              <a:rPr lang="tr-TR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b="1" dirty="0" err="1" smtClean="0">
                <a:solidFill>
                  <a:prstClr val="black"/>
                </a:solidFill>
                <a:latin typeface="Calibri"/>
              </a:rPr>
              <a:t>Recognition</a:t>
            </a:r>
            <a:r>
              <a:rPr lang="tr-TR" sz="2000" b="1" dirty="0" smtClean="0">
                <a:solidFill>
                  <a:prstClr val="black"/>
                </a:solidFill>
                <a:latin typeface="Calibri"/>
              </a:rPr>
              <a:t> (</a:t>
            </a:r>
            <a:r>
              <a:rPr lang="tr-TR" sz="2000" b="1" dirty="0">
                <a:solidFill>
                  <a:prstClr val="black"/>
                </a:solidFill>
                <a:latin typeface="Calibri"/>
              </a:rPr>
              <a:t>IFF)</a:t>
            </a:r>
            <a:r>
              <a:rPr lang="tr-TR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– First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national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IFF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system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in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Turkey</a:t>
            </a:r>
            <a:endParaRPr lang="tr-TR" sz="2000" dirty="0">
              <a:solidFill>
                <a:prstClr val="black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tr-TR" sz="2000" dirty="0">
              <a:solidFill>
                <a:prstClr val="black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APCO-25</a:t>
            </a:r>
            <a:r>
              <a:rPr lang="tr-TR" sz="2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b="1" dirty="0" smtClean="0">
                <a:solidFill>
                  <a:prstClr val="black"/>
                </a:solidFill>
                <a:latin typeface="Calibri"/>
              </a:rPr>
              <a:t>Wireless </a:t>
            </a:r>
            <a:r>
              <a:rPr lang="tr-TR" sz="2000" b="1" dirty="0" err="1" smtClean="0">
                <a:solidFill>
                  <a:prstClr val="black"/>
                </a:solidFill>
                <a:latin typeface="Calibri"/>
              </a:rPr>
              <a:t>Keying</a:t>
            </a:r>
            <a:r>
              <a:rPr lang="tr-TR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b="1" dirty="0" err="1" smtClean="0">
                <a:solidFill>
                  <a:prstClr val="black"/>
                </a:solidFill>
                <a:latin typeface="Calibri"/>
              </a:rPr>
              <a:t>Systems</a:t>
            </a:r>
            <a:r>
              <a:rPr lang="tr-TR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–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Largest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Public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afety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and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>
                <a:solidFill>
                  <a:prstClr val="black"/>
                </a:solidFill>
                <a:latin typeface="Calibri"/>
              </a:rPr>
              <a:t>E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mergency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Communication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system</a:t>
            </a:r>
            <a:endParaRPr lang="en-US" sz="2000" dirty="0" smtClean="0">
              <a:solidFill>
                <a:prstClr val="black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tr-TR" sz="2000" dirty="0">
              <a:solidFill>
                <a:prstClr val="black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b="1" dirty="0">
                <a:solidFill>
                  <a:prstClr val="black"/>
                </a:solidFill>
                <a:latin typeface="Calibri"/>
              </a:rPr>
              <a:t>GNSS </a:t>
            </a:r>
            <a:r>
              <a:rPr lang="tr-TR" sz="2000" b="1" dirty="0" err="1" smtClean="0">
                <a:solidFill>
                  <a:prstClr val="black"/>
                </a:solidFill>
                <a:latin typeface="Calibri"/>
              </a:rPr>
              <a:t>receiver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–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Satellite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based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Global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Positioning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System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Receiver</a:t>
            </a:r>
            <a:endParaRPr lang="tr-TR" altLang="zh-CN" dirty="0" smtClean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3983200" y="2492896"/>
            <a:ext cx="5197311" cy="4372934"/>
            <a:chOff x="3984494" y="834627"/>
            <a:chExt cx="5196009" cy="6031203"/>
          </a:xfrm>
        </p:grpSpPr>
        <p:pic>
          <p:nvPicPr>
            <p:cNvPr id="44" name="Picture 6" descr="F4202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97764" y="2587624"/>
              <a:ext cx="2658924" cy="933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7515001" y="4488833"/>
              <a:ext cx="769570" cy="318366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sz="900" b="1" dirty="0" smtClean="0">
                  <a:solidFill>
                    <a:srgbClr val="000066"/>
                  </a:solidFill>
                  <a:latin typeface="Calibri"/>
                </a:rPr>
                <a:t>RESPONDER</a:t>
              </a:r>
              <a:endParaRPr lang="en-US" sz="900" b="1" dirty="0">
                <a:solidFill>
                  <a:srgbClr val="000066"/>
                </a:solidFill>
                <a:latin typeface="Calibri"/>
              </a:endParaRPr>
            </a:p>
          </p:txBody>
        </p:sp>
        <p:pic>
          <p:nvPicPr>
            <p:cNvPr id="47" name="Picture 15" descr="Transpond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270502" y="3717032"/>
              <a:ext cx="1477962" cy="846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16" descr="UKB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54106" y="1268413"/>
              <a:ext cx="1022350" cy="1011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Text Box 23"/>
            <p:cNvSpPr txBox="1">
              <a:spLocks noChangeArrowheads="1"/>
            </p:cNvSpPr>
            <p:nvPr/>
          </p:nvSpPr>
          <p:spPr bwMode="auto">
            <a:xfrm>
              <a:off x="5900774" y="6098285"/>
              <a:ext cx="870533" cy="318366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sz="900" b="1" dirty="0" smtClean="0">
                  <a:solidFill>
                    <a:srgbClr val="000066"/>
                  </a:solidFill>
                  <a:latin typeface="Calibri"/>
                </a:rPr>
                <a:t>QUESTIONING</a:t>
              </a:r>
              <a:endParaRPr lang="en-US" sz="900" b="1" dirty="0">
                <a:solidFill>
                  <a:srgbClr val="000066"/>
                </a:solidFill>
                <a:latin typeface="Calibri"/>
              </a:endParaRPr>
            </a:p>
          </p:txBody>
        </p:sp>
        <p:pic>
          <p:nvPicPr>
            <p:cNvPr id="50" name="Picture 24" descr="HSR-0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44926" y="5505938"/>
              <a:ext cx="1577105" cy="1359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Line 25"/>
            <p:cNvSpPr>
              <a:spLocks noChangeShapeType="1"/>
            </p:cNvSpPr>
            <p:nvPr/>
          </p:nvSpPr>
          <p:spPr bwMode="auto">
            <a:xfrm flipV="1">
              <a:off x="4521918" y="5502770"/>
              <a:ext cx="1511300" cy="360363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tr-TR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Line 26"/>
            <p:cNvSpPr>
              <a:spLocks noChangeShapeType="1"/>
            </p:cNvSpPr>
            <p:nvPr/>
          </p:nvSpPr>
          <p:spPr bwMode="auto">
            <a:xfrm flipV="1">
              <a:off x="5946973" y="4645273"/>
              <a:ext cx="2513013" cy="1076325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sz="1800" dirty="0" smtClean="0">
                  <a:solidFill>
                    <a:prstClr val="black"/>
                  </a:solidFill>
                  <a:latin typeface="Calibri"/>
                </a:rPr>
                <a:t> </a:t>
              </a:r>
              <a:endParaRPr lang="tr-TR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Line 27"/>
            <p:cNvSpPr>
              <a:spLocks noChangeShapeType="1"/>
            </p:cNvSpPr>
            <p:nvPr/>
          </p:nvSpPr>
          <p:spPr bwMode="auto">
            <a:xfrm flipV="1">
              <a:off x="5994598" y="4869110"/>
              <a:ext cx="2609850" cy="110490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dash"/>
              <a:round/>
              <a:headEnd type="triangle" w="med" len="med"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sz="1800" dirty="0" smtClean="0">
                  <a:solidFill>
                    <a:prstClr val="black"/>
                  </a:solidFill>
                  <a:latin typeface="Calibri"/>
                </a:rPr>
                <a:t>                   </a:t>
              </a:r>
              <a:endParaRPr lang="tr-TR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Text Box 28"/>
            <p:cNvSpPr txBox="1">
              <a:spLocks noChangeArrowheads="1"/>
            </p:cNvSpPr>
            <p:nvPr/>
          </p:nvSpPr>
          <p:spPr bwMode="auto">
            <a:xfrm rot="20251295">
              <a:off x="6316226" y="4855185"/>
              <a:ext cx="1280799" cy="318366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sz="900" b="1" dirty="0" err="1" smtClean="0">
                  <a:solidFill>
                    <a:srgbClr val="000066"/>
                  </a:solidFill>
                  <a:latin typeface="Calibri"/>
                </a:rPr>
                <a:t>Encrypted</a:t>
              </a:r>
              <a:r>
                <a:rPr lang="tr-TR" sz="900" b="1" dirty="0" smtClean="0">
                  <a:solidFill>
                    <a:srgbClr val="000066"/>
                  </a:solidFill>
                  <a:latin typeface="Calibri"/>
                </a:rPr>
                <a:t> </a:t>
              </a:r>
              <a:r>
                <a:rPr lang="tr-TR" sz="900" b="1" dirty="0" err="1" smtClean="0">
                  <a:solidFill>
                    <a:srgbClr val="000066"/>
                  </a:solidFill>
                  <a:latin typeface="Calibri"/>
                </a:rPr>
                <a:t>Questioning</a:t>
              </a:r>
              <a:endParaRPr lang="en-US" sz="900" b="1" dirty="0">
                <a:solidFill>
                  <a:srgbClr val="000066"/>
                </a:solidFill>
                <a:latin typeface="Calibri"/>
              </a:endParaRPr>
            </a:p>
          </p:txBody>
        </p:sp>
        <p:sp>
          <p:nvSpPr>
            <p:cNvPr id="55" name="Text Box 29"/>
            <p:cNvSpPr txBox="1">
              <a:spLocks noChangeArrowheads="1"/>
            </p:cNvSpPr>
            <p:nvPr/>
          </p:nvSpPr>
          <p:spPr bwMode="auto">
            <a:xfrm rot="20316237">
              <a:off x="6715270" y="5502883"/>
              <a:ext cx="1157399" cy="318366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sz="900" b="1" dirty="0" err="1" smtClean="0">
                  <a:solidFill>
                    <a:srgbClr val="000066"/>
                  </a:solidFill>
                  <a:latin typeface="Calibri"/>
                </a:rPr>
                <a:t>Encrypted</a:t>
              </a:r>
              <a:r>
                <a:rPr lang="tr-TR" sz="900" b="1" dirty="0" smtClean="0">
                  <a:solidFill>
                    <a:srgbClr val="000066"/>
                  </a:solidFill>
                  <a:latin typeface="Calibri"/>
                </a:rPr>
                <a:t> </a:t>
              </a:r>
              <a:r>
                <a:rPr lang="tr-TR" sz="900" b="1" dirty="0" err="1" smtClean="0">
                  <a:solidFill>
                    <a:srgbClr val="000066"/>
                  </a:solidFill>
                  <a:latin typeface="Calibri"/>
                </a:rPr>
                <a:t>Response</a:t>
              </a:r>
              <a:endParaRPr lang="en-US" sz="900" b="1" dirty="0">
                <a:solidFill>
                  <a:srgbClr val="000066"/>
                </a:solidFill>
                <a:latin typeface="Calibri"/>
              </a:endParaRPr>
            </a:p>
          </p:txBody>
        </p:sp>
        <p:sp>
          <p:nvSpPr>
            <p:cNvPr id="56" name="Text Box 30"/>
            <p:cNvSpPr txBox="1">
              <a:spLocks noChangeArrowheads="1"/>
            </p:cNvSpPr>
            <p:nvPr/>
          </p:nvSpPr>
          <p:spPr bwMode="auto">
            <a:xfrm>
              <a:off x="7723544" y="2316162"/>
              <a:ext cx="1316056" cy="360816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sz="1100" b="1" dirty="0">
                  <a:solidFill>
                    <a:srgbClr val="000066"/>
                  </a:solidFill>
                  <a:latin typeface="Calibri"/>
                </a:rPr>
                <a:t>F4/2020 </a:t>
              </a:r>
              <a:r>
                <a:rPr lang="tr-TR" sz="1100" b="1" dirty="0" err="1" smtClean="0">
                  <a:solidFill>
                    <a:srgbClr val="000066"/>
                  </a:solidFill>
                  <a:latin typeface="Calibri"/>
                </a:rPr>
                <a:t>Air</a:t>
              </a:r>
              <a:r>
                <a:rPr lang="tr-TR" sz="1100" b="1" dirty="0" smtClean="0">
                  <a:solidFill>
                    <a:srgbClr val="000066"/>
                  </a:solidFill>
                  <a:latin typeface="Calibri"/>
                </a:rPr>
                <a:t> Fighter</a:t>
              </a:r>
              <a:endParaRPr lang="en-US" sz="1100" b="1" dirty="0">
                <a:solidFill>
                  <a:srgbClr val="000066"/>
                </a:solidFill>
                <a:latin typeface="Calibri"/>
              </a:endParaRPr>
            </a:p>
          </p:txBody>
        </p:sp>
        <p:sp>
          <p:nvSpPr>
            <p:cNvPr id="57" name="Text Box 31"/>
            <p:cNvSpPr txBox="1">
              <a:spLocks noChangeArrowheads="1"/>
            </p:cNvSpPr>
            <p:nvPr/>
          </p:nvSpPr>
          <p:spPr bwMode="auto">
            <a:xfrm>
              <a:off x="3984494" y="5204456"/>
              <a:ext cx="1596512" cy="360816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sz="1100" b="1" dirty="0">
                  <a:solidFill>
                    <a:srgbClr val="000066"/>
                  </a:solidFill>
                  <a:latin typeface="Calibri"/>
                </a:rPr>
                <a:t>HSR </a:t>
              </a:r>
              <a:r>
                <a:rPr lang="tr-TR" sz="1100" b="1" dirty="0" smtClean="0">
                  <a:solidFill>
                    <a:srgbClr val="000066"/>
                  </a:solidFill>
                  <a:latin typeface="Calibri"/>
                </a:rPr>
                <a:t>(</a:t>
              </a:r>
              <a:r>
                <a:rPr lang="tr-TR" sz="1100" b="1" dirty="0" err="1" smtClean="0">
                  <a:solidFill>
                    <a:srgbClr val="000066"/>
                  </a:solidFill>
                  <a:latin typeface="Calibri"/>
                </a:rPr>
                <a:t>Air</a:t>
              </a:r>
              <a:r>
                <a:rPr lang="tr-TR" sz="1100" b="1" dirty="0" smtClean="0">
                  <a:solidFill>
                    <a:srgbClr val="000066"/>
                  </a:solidFill>
                  <a:latin typeface="Calibri"/>
                </a:rPr>
                <a:t> </a:t>
              </a:r>
              <a:r>
                <a:rPr lang="tr-TR" sz="1100" b="1" dirty="0" err="1" smtClean="0">
                  <a:solidFill>
                    <a:srgbClr val="000066"/>
                  </a:solidFill>
                  <a:latin typeface="Calibri"/>
                </a:rPr>
                <a:t>Defence</a:t>
              </a:r>
              <a:r>
                <a:rPr lang="tr-TR" sz="1100" b="1" dirty="0" smtClean="0">
                  <a:solidFill>
                    <a:srgbClr val="000066"/>
                  </a:solidFill>
                  <a:latin typeface="Calibri"/>
                </a:rPr>
                <a:t> Radar)</a:t>
              </a:r>
              <a:endParaRPr lang="en-US" sz="1100" b="1" dirty="0">
                <a:solidFill>
                  <a:srgbClr val="000066"/>
                </a:solidFill>
                <a:latin typeface="Calibri"/>
              </a:endParaRPr>
            </a:p>
          </p:txBody>
        </p:sp>
        <p:pic>
          <p:nvPicPr>
            <p:cNvPr id="58" name="Picture 32" descr="DSC_018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793195" y="5391644"/>
              <a:ext cx="869765" cy="794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Text Box 33"/>
            <p:cNvSpPr txBox="1">
              <a:spLocks noChangeArrowheads="1"/>
            </p:cNvSpPr>
            <p:nvPr/>
          </p:nvSpPr>
          <p:spPr bwMode="auto">
            <a:xfrm>
              <a:off x="6784293" y="834627"/>
              <a:ext cx="2396210" cy="424490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sz="1400" b="1" dirty="0" smtClean="0">
                  <a:solidFill>
                    <a:srgbClr val="000066"/>
                  </a:solidFill>
                  <a:latin typeface="Calibri"/>
                </a:rPr>
                <a:t>UKB (Remote </a:t>
              </a:r>
              <a:r>
                <a:rPr lang="tr-TR" sz="1400" b="1" dirty="0" err="1" smtClean="0">
                  <a:solidFill>
                    <a:srgbClr val="000066"/>
                  </a:solidFill>
                  <a:latin typeface="Calibri"/>
                </a:rPr>
                <a:t>Command</a:t>
              </a:r>
              <a:r>
                <a:rPr lang="tr-TR" sz="1400" b="1" dirty="0" smtClean="0">
                  <a:solidFill>
                    <a:srgbClr val="000066"/>
                  </a:solidFill>
                  <a:latin typeface="Calibri"/>
                </a:rPr>
                <a:t> </a:t>
              </a:r>
              <a:r>
                <a:rPr lang="tr-TR" sz="1400" b="1" dirty="0" err="1" smtClean="0">
                  <a:solidFill>
                    <a:srgbClr val="000066"/>
                  </a:solidFill>
                  <a:latin typeface="Calibri"/>
                </a:rPr>
                <a:t>Unit</a:t>
              </a:r>
              <a:r>
                <a:rPr lang="tr-TR" sz="1400" b="1" dirty="0" smtClean="0">
                  <a:solidFill>
                    <a:srgbClr val="000066"/>
                  </a:solidFill>
                  <a:latin typeface="Calibri"/>
                </a:rPr>
                <a:t>)</a:t>
              </a:r>
              <a:endParaRPr lang="en-US" sz="1400" b="1" dirty="0">
                <a:solidFill>
                  <a:srgbClr val="000066"/>
                </a:solidFill>
                <a:latin typeface="Calibri"/>
              </a:endParaRPr>
            </a:p>
          </p:txBody>
        </p:sp>
        <p:sp>
          <p:nvSpPr>
            <p:cNvPr id="60" name="Line 34"/>
            <p:cNvSpPr>
              <a:spLocks noChangeShapeType="1"/>
            </p:cNvSpPr>
            <p:nvPr/>
          </p:nvSpPr>
          <p:spPr bwMode="auto">
            <a:xfrm flipV="1">
              <a:off x="7661523" y="2222446"/>
              <a:ext cx="96837" cy="376238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tr-TR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Oval 35"/>
            <p:cNvSpPr>
              <a:spLocks noChangeArrowheads="1"/>
            </p:cNvSpPr>
            <p:nvPr/>
          </p:nvSpPr>
          <p:spPr bwMode="auto">
            <a:xfrm>
              <a:off x="7092950" y="3068638"/>
              <a:ext cx="90488" cy="88900"/>
            </a:xfrm>
            <a:prstGeom prst="ellipse">
              <a:avLst/>
            </a:prstGeom>
            <a:solidFill>
              <a:srgbClr val="000066"/>
            </a:solidFill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Oval 36"/>
            <p:cNvSpPr>
              <a:spLocks noChangeArrowheads="1"/>
            </p:cNvSpPr>
            <p:nvPr/>
          </p:nvSpPr>
          <p:spPr bwMode="auto">
            <a:xfrm>
              <a:off x="6659563" y="2636838"/>
              <a:ext cx="90487" cy="88900"/>
            </a:xfrm>
            <a:prstGeom prst="ellipse">
              <a:avLst/>
            </a:prstGeom>
            <a:solidFill>
              <a:srgbClr val="000066"/>
            </a:solidFill>
            <a:ln w="222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Line 13"/>
            <p:cNvSpPr>
              <a:spLocks noChangeShapeType="1"/>
            </p:cNvSpPr>
            <p:nvPr/>
          </p:nvSpPr>
          <p:spPr bwMode="auto">
            <a:xfrm>
              <a:off x="7707678" y="3416800"/>
              <a:ext cx="177006" cy="331787"/>
            </a:xfrm>
            <a:prstGeom prst="line">
              <a:avLst/>
            </a:prstGeom>
            <a:noFill/>
            <a:ln w="22225">
              <a:solidFill>
                <a:srgbClr val="00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tr-TR" sz="180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682716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410200"/>
            <a:ext cx="9144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65956"/>
            <a:ext cx="8229600" cy="914400"/>
          </a:xfrm>
        </p:spPr>
        <p:txBody>
          <a:bodyPr>
            <a:normAutofit/>
          </a:bodyPr>
          <a:lstStyle/>
          <a:p>
            <a:pPr algn="l" eaLnBrk="0" fontAlgn="base" hangingPunct="0">
              <a:spcAft>
                <a:spcPct val="0"/>
              </a:spcAft>
              <a:defRPr/>
            </a:pPr>
            <a:r>
              <a:rPr lang="tr-TR" sz="4000" kern="0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charset="0"/>
              </a:rPr>
              <a:t>Cyber</a:t>
            </a:r>
            <a:r>
              <a:rPr lang="tr-TR" sz="4000" kern="0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charset="0"/>
              </a:rPr>
              <a:t> Security</a:t>
            </a:r>
            <a:endParaRPr lang="en-US" sz="4000" kern="0" dirty="0">
              <a:solidFill>
                <a:schemeClr val="accent5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613" y="1580275"/>
            <a:ext cx="8305800" cy="1524000"/>
          </a:xfrm>
          <a:prstGeom prst="rect">
            <a:avLst/>
          </a:prstGeom>
        </p:spPr>
        <p:txBody>
          <a:bodyPr/>
          <a:lstStyle/>
          <a:p>
            <a:pPr marL="298450" lvl="1" indent="-285750" eaLnBrk="0" fontAlgn="auto" hangingPunct="0">
              <a:spcBef>
                <a:spcPts val="600"/>
              </a:spcBef>
              <a:spcAft>
                <a:spcPts val="600"/>
              </a:spcAft>
              <a:buClr>
                <a:prstClr val="black"/>
              </a:buClr>
              <a:buFont typeface="Arial" pitchFamily="34" charset="0"/>
              <a:buChar char="•"/>
              <a:tabLst>
                <a:tab pos="914400" algn="l"/>
              </a:tabLst>
              <a:defRPr/>
            </a:pPr>
            <a:r>
              <a:rPr lang="tr-TR" altLang="zh-CN" sz="2000" dirty="0" err="1" smtClean="0">
                <a:solidFill>
                  <a:prstClr val="black"/>
                </a:solidFill>
                <a:latin typeface="Calibri"/>
              </a:rPr>
              <a:t>VoIP</a:t>
            </a:r>
            <a:r>
              <a:rPr lang="tr-TR" altLang="zh-CN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altLang="zh-CN" sz="2000" dirty="0" err="1" smtClean="0">
                <a:solidFill>
                  <a:prstClr val="black"/>
                </a:solidFill>
                <a:latin typeface="Calibri"/>
              </a:rPr>
              <a:t>communication</a:t>
            </a:r>
            <a:r>
              <a:rPr lang="tr-TR" altLang="zh-CN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altLang="zh-CN" sz="2000" dirty="0" err="1" smtClean="0">
                <a:solidFill>
                  <a:prstClr val="black"/>
                </a:solidFill>
                <a:latin typeface="Calibri"/>
              </a:rPr>
              <a:t>solutions</a:t>
            </a:r>
            <a:r>
              <a:rPr lang="tr-TR" altLang="zh-CN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altLang="zh-CN" sz="2000" dirty="0" err="1" smtClean="0">
                <a:solidFill>
                  <a:prstClr val="black"/>
                </a:solidFill>
                <a:latin typeface="Calibri"/>
              </a:rPr>
              <a:t>become</a:t>
            </a:r>
            <a:r>
              <a:rPr lang="tr-TR" altLang="zh-CN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altLang="zh-CN" sz="2000" dirty="0" err="1" smtClean="0">
                <a:solidFill>
                  <a:prstClr val="black"/>
                </a:solidFill>
                <a:latin typeface="Calibri"/>
              </a:rPr>
              <a:t>widespread</a:t>
            </a:r>
            <a:r>
              <a:rPr lang="tr-TR" altLang="zh-CN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altLang="zh-CN" sz="2000" dirty="0" err="1" smtClean="0">
                <a:solidFill>
                  <a:prstClr val="black"/>
                </a:solidFill>
                <a:latin typeface="Calibri"/>
              </a:rPr>
              <a:t>due</a:t>
            </a:r>
            <a:r>
              <a:rPr lang="tr-TR" altLang="zh-CN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altLang="zh-CN" sz="2000" dirty="0" err="1" smtClean="0">
                <a:solidFill>
                  <a:prstClr val="black"/>
                </a:solidFill>
                <a:latin typeface="Calibri"/>
              </a:rPr>
              <a:t>to</a:t>
            </a:r>
            <a:r>
              <a:rPr lang="tr-TR" altLang="zh-CN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altLang="zh-CN" sz="2000" dirty="0" err="1" smtClean="0">
                <a:solidFill>
                  <a:prstClr val="black"/>
                </a:solidFill>
                <a:latin typeface="Calibri"/>
              </a:rPr>
              <a:t>cost</a:t>
            </a:r>
            <a:r>
              <a:rPr lang="tr-TR" altLang="zh-CN" sz="20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tr-TR" altLang="zh-CN" sz="2000" dirty="0" err="1" smtClean="0">
                <a:solidFill>
                  <a:prstClr val="black"/>
                </a:solidFill>
                <a:latin typeface="Calibri"/>
              </a:rPr>
              <a:t>operational</a:t>
            </a:r>
            <a:r>
              <a:rPr lang="tr-TR" altLang="zh-CN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altLang="zh-CN" sz="2000" dirty="0" err="1" smtClean="0">
                <a:solidFill>
                  <a:prstClr val="black"/>
                </a:solidFill>
                <a:latin typeface="Calibri"/>
              </a:rPr>
              <a:t>advantages</a:t>
            </a:r>
            <a:r>
              <a:rPr lang="tr-TR" altLang="zh-CN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altLang="zh-CN" sz="2000" dirty="0" err="1" smtClean="0">
                <a:solidFill>
                  <a:prstClr val="black"/>
                </a:solidFill>
                <a:latin typeface="Calibri"/>
              </a:rPr>
              <a:t>and</a:t>
            </a:r>
            <a:r>
              <a:rPr lang="tr-TR" altLang="zh-CN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altLang="zh-CN" sz="2000" dirty="0" err="1" smtClean="0">
                <a:solidFill>
                  <a:prstClr val="black"/>
                </a:solidFill>
                <a:latin typeface="Calibri"/>
              </a:rPr>
              <a:t>rich</a:t>
            </a:r>
            <a:r>
              <a:rPr lang="tr-TR" altLang="zh-CN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altLang="zh-CN" sz="2000" dirty="0" err="1" smtClean="0">
                <a:solidFill>
                  <a:prstClr val="black"/>
                </a:solidFill>
                <a:latin typeface="Calibri"/>
              </a:rPr>
              <a:t>services</a:t>
            </a:r>
            <a:endParaRPr lang="tr-TR" altLang="zh-CN" sz="2000" dirty="0" smtClean="0">
              <a:solidFill>
                <a:prstClr val="black"/>
              </a:solidFill>
              <a:latin typeface="Calibri"/>
            </a:endParaRPr>
          </a:p>
          <a:p>
            <a:pPr marL="298450" lvl="1" indent="-285750" eaLnBrk="0" fontAlgn="auto" hangingPunct="0">
              <a:spcBef>
                <a:spcPts val="600"/>
              </a:spcBef>
              <a:spcAft>
                <a:spcPts val="600"/>
              </a:spcAft>
              <a:buClr>
                <a:prstClr val="black"/>
              </a:buClr>
              <a:buFont typeface="Arial" pitchFamily="34" charset="0"/>
              <a:buChar char="•"/>
              <a:tabLst>
                <a:tab pos="914400" algn="l"/>
              </a:tabLst>
              <a:defRPr/>
            </a:pPr>
            <a:r>
              <a:rPr lang="tr-TR" altLang="zh-CN" sz="2000" dirty="0" smtClean="0">
                <a:solidFill>
                  <a:prstClr val="black"/>
                </a:solidFill>
                <a:latin typeface="Calibri"/>
              </a:rPr>
              <a:t>Security is of at </a:t>
            </a:r>
            <a:r>
              <a:rPr lang="tr-TR" altLang="zh-CN" sz="2000" dirty="0" err="1" smtClean="0">
                <a:solidFill>
                  <a:prstClr val="black"/>
                </a:solidFill>
                <a:latin typeface="Calibri"/>
              </a:rPr>
              <a:t>most</a:t>
            </a:r>
            <a:r>
              <a:rPr lang="tr-TR" altLang="zh-CN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altLang="zh-CN" sz="2000" dirty="0" err="1" smtClean="0">
                <a:solidFill>
                  <a:prstClr val="black"/>
                </a:solidFill>
                <a:latin typeface="Calibri"/>
              </a:rPr>
              <a:t>importance</a:t>
            </a:r>
            <a:r>
              <a:rPr lang="tr-TR" altLang="zh-CN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altLang="zh-CN" sz="2000" dirty="0" err="1" smtClean="0">
                <a:solidFill>
                  <a:prstClr val="black"/>
                </a:solidFill>
                <a:latin typeface="Calibri"/>
              </a:rPr>
              <a:t>due</a:t>
            </a:r>
            <a:r>
              <a:rPr lang="tr-TR" altLang="zh-CN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altLang="zh-CN" sz="2000" dirty="0" err="1" smtClean="0">
                <a:solidFill>
                  <a:prstClr val="black"/>
                </a:solidFill>
                <a:latin typeface="Calibri"/>
              </a:rPr>
              <a:t>to</a:t>
            </a:r>
            <a:r>
              <a:rPr lang="tr-TR" altLang="zh-CN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altLang="zh-CN" sz="2000" dirty="0" err="1" smtClean="0">
                <a:solidFill>
                  <a:prstClr val="black"/>
                </a:solidFill>
                <a:latin typeface="Calibri"/>
              </a:rPr>
              <a:t>nature</a:t>
            </a:r>
            <a:r>
              <a:rPr lang="tr-TR" altLang="zh-CN" sz="2000" dirty="0" smtClean="0">
                <a:solidFill>
                  <a:prstClr val="black"/>
                </a:solidFill>
                <a:latin typeface="Calibri"/>
              </a:rPr>
              <a:t> of </a:t>
            </a:r>
            <a:r>
              <a:rPr lang="tr-TR" altLang="zh-CN" sz="2000" dirty="0" err="1" smtClean="0">
                <a:solidFill>
                  <a:prstClr val="black"/>
                </a:solidFill>
                <a:latin typeface="Calibri"/>
              </a:rPr>
              <a:t>open</a:t>
            </a:r>
            <a:r>
              <a:rPr lang="tr-TR" altLang="zh-CN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altLang="zh-CN" sz="2000" dirty="0" err="1" smtClean="0">
                <a:solidFill>
                  <a:prstClr val="black"/>
                </a:solidFill>
                <a:latin typeface="Calibri"/>
              </a:rPr>
              <a:t>system</a:t>
            </a:r>
            <a:r>
              <a:rPr lang="tr-TR" altLang="zh-CN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altLang="zh-CN" sz="2000" dirty="0" err="1" smtClean="0">
                <a:solidFill>
                  <a:prstClr val="black"/>
                </a:solidFill>
                <a:latin typeface="Calibri"/>
              </a:rPr>
              <a:t>architecture</a:t>
            </a:r>
            <a:r>
              <a:rPr lang="tr-TR" altLang="zh-CN" sz="2000" dirty="0" smtClean="0">
                <a:solidFill>
                  <a:prstClr val="black"/>
                </a:solidFill>
                <a:latin typeface="Calibri"/>
              </a:rPr>
              <a:t> of </a:t>
            </a:r>
            <a:r>
              <a:rPr lang="tr-TR" altLang="zh-CN" sz="2000" dirty="0" err="1" smtClean="0">
                <a:solidFill>
                  <a:prstClr val="black"/>
                </a:solidFill>
                <a:latin typeface="Calibri"/>
              </a:rPr>
              <a:t>VoIP</a:t>
            </a:r>
            <a:r>
              <a:rPr lang="tr-TR" altLang="zh-CN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altLang="zh-CN" sz="2000" dirty="0" err="1" smtClean="0">
                <a:solidFill>
                  <a:prstClr val="black"/>
                </a:solidFill>
                <a:latin typeface="Calibri"/>
              </a:rPr>
              <a:t>technology</a:t>
            </a:r>
            <a:endParaRPr lang="tr-TR" altLang="zh-CN" sz="2000" dirty="0" smtClean="0">
              <a:solidFill>
                <a:prstClr val="black"/>
              </a:solidFill>
              <a:latin typeface="Calibri"/>
            </a:endParaRPr>
          </a:p>
          <a:p>
            <a:pPr marL="742950" lvl="2" indent="-285750" fontAlgn="auto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₋"/>
            </a:pPr>
            <a:r>
              <a:rPr lang="tr-TR" sz="1600" dirty="0" smtClean="0">
                <a:solidFill>
                  <a:prstClr val="black"/>
                </a:solidFill>
                <a:latin typeface="Calibri"/>
              </a:rPr>
              <a:t>World </a:t>
            </a:r>
            <a:r>
              <a:rPr lang="tr-TR" sz="1600" dirty="0" err="1" smtClean="0">
                <a:solidFill>
                  <a:prstClr val="black"/>
                </a:solidFill>
                <a:latin typeface="Calibri"/>
              </a:rPr>
              <a:t>Telecommunication</a:t>
            </a:r>
            <a:r>
              <a:rPr lang="tr-TR" sz="16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600" dirty="0" err="1" smtClean="0">
                <a:solidFill>
                  <a:prstClr val="black"/>
                </a:solidFill>
                <a:latin typeface="Calibri"/>
              </a:rPr>
              <a:t>Fraud</a:t>
            </a:r>
            <a:r>
              <a:rPr lang="tr-TR" sz="16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600" dirty="0" err="1" smtClean="0">
                <a:solidFill>
                  <a:prstClr val="black"/>
                </a:solidFill>
                <a:latin typeface="Calibri"/>
              </a:rPr>
              <a:t>cost</a:t>
            </a:r>
            <a:r>
              <a:rPr lang="tr-TR" sz="1600" dirty="0" smtClean="0">
                <a:solidFill>
                  <a:prstClr val="black"/>
                </a:solidFill>
                <a:latin typeface="Calibri"/>
              </a:rPr>
              <a:t>:  </a:t>
            </a:r>
            <a:r>
              <a:rPr lang="tr-TR" sz="1600" b="1" dirty="0" smtClean="0">
                <a:solidFill>
                  <a:prstClr val="black"/>
                </a:solidFill>
                <a:latin typeface="Calibri"/>
              </a:rPr>
              <a:t>46,3 </a:t>
            </a:r>
            <a:r>
              <a:rPr lang="tr-TR" sz="1600" b="1" dirty="0" err="1" smtClean="0">
                <a:solidFill>
                  <a:prstClr val="black"/>
                </a:solidFill>
                <a:latin typeface="Calibri"/>
              </a:rPr>
              <a:t>billion</a:t>
            </a:r>
            <a:r>
              <a:rPr lang="tr-TR" sz="16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600" b="1" dirty="0">
                <a:solidFill>
                  <a:prstClr val="black"/>
                </a:solidFill>
                <a:latin typeface="Calibri"/>
              </a:rPr>
              <a:t>$- 2013</a:t>
            </a:r>
            <a:r>
              <a:rPr lang="tr-TR" sz="1600" dirty="0">
                <a:solidFill>
                  <a:prstClr val="black"/>
                </a:solidFill>
                <a:latin typeface="Calibri"/>
              </a:rPr>
              <a:t>*</a:t>
            </a:r>
          </a:p>
          <a:p>
            <a:pPr marL="742950" lvl="2" indent="-285750" fontAlgn="auto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₋"/>
            </a:pPr>
            <a:r>
              <a:rPr lang="tr-TR" sz="1600" dirty="0" err="1" smtClean="0">
                <a:solidFill>
                  <a:prstClr val="black"/>
                </a:solidFill>
                <a:latin typeface="Calibri"/>
              </a:rPr>
              <a:t>Cost</a:t>
            </a:r>
            <a:r>
              <a:rPr lang="tr-TR" sz="16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600" dirty="0" err="1" smtClean="0">
                <a:solidFill>
                  <a:prstClr val="black"/>
                </a:solidFill>
                <a:latin typeface="Calibri"/>
              </a:rPr>
              <a:t>due</a:t>
            </a:r>
            <a:r>
              <a:rPr lang="tr-TR" sz="16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600" dirty="0" err="1" smtClean="0">
                <a:solidFill>
                  <a:prstClr val="black"/>
                </a:solidFill>
                <a:latin typeface="Calibri"/>
              </a:rPr>
              <a:t>to</a:t>
            </a:r>
            <a:r>
              <a:rPr lang="tr-TR" sz="16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600" dirty="0" err="1" smtClean="0">
                <a:solidFill>
                  <a:prstClr val="black"/>
                </a:solidFill>
                <a:latin typeface="Calibri"/>
              </a:rPr>
              <a:t>attack</a:t>
            </a:r>
            <a:r>
              <a:rPr lang="tr-TR" sz="1600" dirty="0" smtClean="0">
                <a:solidFill>
                  <a:prstClr val="black"/>
                </a:solidFill>
                <a:latin typeface="Calibri"/>
              </a:rPr>
              <a:t> on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VoIP </a:t>
            </a:r>
            <a:r>
              <a:rPr lang="tr-TR" sz="1600" dirty="0" err="1" smtClean="0">
                <a:solidFill>
                  <a:prstClr val="black"/>
                </a:solidFill>
                <a:latin typeface="Calibri"/>
              </a:rPr>
              <a:t>networks</a:t>
            </a:r>
            <a:r>
              <a:rPr lang="tr-TR" sz="1600" dirty="0" smtClean="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tr-TR" sz="1600" b="1" dirty="0" smtClean="0">
                <a:solidFill>
                  <a:prstClr val="black"/>
                </a:solidFill>
                <a:latin typeface="Calibri"/>
              </a:rPr>
              <a:t>,</a:t>
            </a:r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62 </a:t>
            </a:r>
            <a:r>
              <a:rPr lang="tr-TR" sz="1600" b="1" dirty="0" err="1" smtClean="0">
                <a:solidFill>
                  <a:prstClr val="black"/>
                </a:solidFill>
                <a:latin typeface="Calibri"/>
              </a:rPr>
              <a:t>billion</a:t>
            </a:r>
            <a:r>
              <a:rPr lang="tr-TR" sz="1600" b="1" dirty="0" smtClean="0">
                <a:solidFill>
                  <a:prstClr val="black"/>
                </a:solidFill>
                <a:latin typeface="Calibri"/>
              </a:rPr>
              <a:t> $ </a:t>
            </a:r>
            <a:r>
              <a:rPr lang="tr-TR" sz="1600" b="1" dirty="0">
                <a:solidFill>
                  <a:prstClr val="black"/>
                </a:solidFill>
                <a:latin typeface="Calibri"/>
              </a:rPr>
              <a:t>- 2013</a:t>
            </a:r>
            <a:r>
              <a:rPr lang="tr-TR" sz="1600" dirty="0">
                <a:solidFill>
                  <a:prstClr val="black"/>
                </a:solidFill>
                <a:latin typeface="Calibri"/>
              </a:rPr>
              <a:t>*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₋"/>
            </a:pPr>
            <a:r>
              <a:rPr lang="tr-TR" sz="1600" b="1" dirty="0" err="1" smtClean="0">
                <a:solidFill>
                  <a:prstClr val="black"/>
                </a:solidFill>
                <a:latin typeface="Calibri"/>
              </a:rPr>
              <a:t>Turkey</a:t>
            </a:r>
            <a:r>
              <a:rPr lang="tr-TR" sz="1600" b="1" dirty="0" smtClean="0">
                <a:solidFill>
                  <a:prstClr val="black"/>
                </a:solidFill>
                <a:latin typeface="Calibri"/>
              </a:rPr>
              <a:t> has 4th </a:t>
            </a:r>
            <a:r>
              <a:rPr lang="tr-TR" sz="1600" b="1" dirty="0" err="1" smtClean="0">
                <a:solidFill>
                  <a:prstClr val="black"/>
                </a:solidFill>
                <a:latin typeface="Calibri"/>
              </a:rPr>
              <a:t>rank</a:t>
            </a:r>
            <a:r>
              <a:rPr lang="tr-TR" sz="16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600" b="1" dirty="0" smtClean="0">
                <a:solidFill>
                  <a:prstClr val="black"/>
                </a:solidFill>
                <a:latin typeface="Calibri"/>
              </a:rPr>
              <a:t>in Europe </a:t>
            </a:r>
            <a:r>
              <a:rPr lang="tr-TR" sz="1600" b="1" dirty="0" err="1" smtClean="0">
                <a:solidFill>
                  <a:prstClr val="black"/>
                </a:solidFill>
                <a:latin typeface="Calibri"/>
              </a:rPr>
              <a:t>and</a:t>
            </a:r>
            <a:r>
              <a:rPr lang="tr-TR" sz="1600" b="1" dirty="0" smtClean="0">
                <a:solidFill>
                  <a:prstClr val="black"/>
                </a:solidFill>
                <a:latin typeface="Calibri"/>
              </a:rPr>
              <a:t> 5th </a:t>
            </a:r>
            <a:r>
              <a:rPr lang="tr-TR" sz="1600" b="1" dirty="0" err="1" smtClean="0">
                <a:solidFill>
                  <a:prstClr val="black"/>
                </a:solidFill>
                <a:latin typeface="Calibri"/>
              </a:rPr>
              <a:t>rank</a:t>
            </a:r>
            <a:r>
              <a:rPr lang="tr-TR" sz="1600" b="1" dirty="0" smtClean="0">
                <a:solidFill>
                  <a:prstClr val="black"/>
                </a:solidFill>
                <a:latin typeface="Calibri"/>
              </a:rPr>
              <a:t> in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tr-TR" sz="16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600" b="1" dirty="0" smtClean="0">
                <a:solidFill>
                  <a:prstClr val="black"/>
                </a:solidFill>
                <a:latin typeface="Calibri"/>
              </a:rPr>
              <a:t>      </a:t>
            </a:r>
            <a:r>
              <a:rPr lang="tr-TR" sz="1600" b="1" dirty="0" err="1" smtClean="0">
                <a:solidFill>
                  <a:prstClr val="black"/>
                </a:solidFill>
                <a:latin typeface="Calibri"/>
              </a:rPr>
              <a:t>world</a:t>
            </a:r>
            <a:r>
              <a:rPr lang="tr-TR" sz="16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600" dirty="0" err="1" smtClean="0">
                <a:solidFill>
                  <a:prstClr val="black"/>
                </a:solidFill>
                <a:latin typeface="Calibri"/>
              </a:rPr>
              <a:t>among</a:t>
            </a:r>
            <a:r>
              <a:rPr lang="tr-TR" sz="16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600" dirty="0" err="1" smtClean="0">
                <a:solidFill>
                  <a:prstClr val="black"/>
                </a:solidFill>
                <a:latin typeface="Calibri"/>
              </a:rPr>
              <a:t>most</a:t>
            </a:r>
            <a:r>
              <a:rPr lang="tr-TR" sz="16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600" dirty="0" err="1" smtClean="0">
                <a:solidFill>
                  <a:prstClr val="black"/>
                </a:solidFill>
                <a:latin typeface="Calibri"/>
              </a:rPr>
              <a:t>attacked</a:t>
            </a:r>
            <a:r>
              <a:rPr lang="tr-TR" sz="16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600" dirty="0" err="1" smtClean="0">
                <a:solidFill>
                  <a:prstClr val="black"/>
                </a:solidFill>
                <a:latin typeface="Calibri"/>
              </a:rPr>
              <a:t>countries</a:t>
            </a:r>
            <a:endParaRPr lang="tr-TR" sz="16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038601" y="3789040"/>
            <a:ext cx="5029199" cy="3074850"/>
            <a:chOff x="5137075" y="4263035"/>
            <a:chExt cx="4097756" cy="2610212"/>
          </a:xfrm>
        </p:grpSpPr>
        <p:sp>
          <p:nvSpPr>
            <p:cNvPr id="7" name="Rectangle 6"/>
            <p:cNvSpPr/>
            <p:nvPr/>
          </p:nvSpPr>
          <p:spPr>
            <a:xfrm>
              <a:off x="5571684" y="4263035"/>
              <a:ext cx="3623633" cy="26102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12700" lvl="1" eaLnBrk="0" fontAlgn="auto" hangingPunct="0">
                <a:spcBef>
                  <a:spcPts val="600"/>
                </a:spcBef>
                <a:spcAft>
                  <a:spcPts val="600"/>
                </a:spcAft>
                <a:buClr>
                  <a:prstClr val="black"/>
                </a:buClr>
                <a:tabLst>
                  <a:tab pos="914400" algn="l"/>
                </a:tabLst>
                <a:defRPr/>
              </a:pPr>
              <a:endParaRPr lang="tr-TR" altLang="zh-CN" sz="400" dirty="0" smtClean="0">
                <a:solidFill>
                  <a:prstClr val="white"/>
                </a:solidFill>
              </a:endParaRPr>
            </a:p>
            <a:p>
              <a:pPr marL="12700" lvl="1" eaLnBrk="0" fontAlgn="auto" hangingPunct="0">
                <a:spcBef>
                  <a:spcPts val="600"/>
                </a:spcBef>
                <a:spcAft>
                  <a:spcPts val="600"/>
                </a:spcAft>
                <a:buClr>
                  <a:prstClr val="black"/>
                </a:buClr>
                <a:tabLst>
                  <a:tab pos="914400" algn="l"/>
                </a:tabLst>
                <a:defRPr/>
              </a:pPr>
              <a:r>
                <a:rPr lang="tr-TR" altLang="zh-CN" dirty="0" smtClean="0">
                  <a:solidFill>
                    <a:prstClr val="white"/>
                  </a:solidFill>
                </a:rPr>
                <a:t>R&amp;D </a:t>
              </a:r>
              <a:r>
                <a:rPr lang="tr-TR" altLang="zh-CN" dirty="0" err="1" smtClean="0">
                  <a:solidFill>
                    <a:prstClr val="white"/>
                  </a:solidFill>
                </a:rPr>
                <a:t>Investments</a:t>
              </a:r>
              <a:endParaRPr lang="tr-TR" altLang="zh-CN" dirty="0" smtClean="0">
                <a:solidFill>
                  <a:prstClr val="white"/>
                </a:solidFill>
              </a:endParaRPr>
            </a:p>
            <a:p>
              <a:pPr marL="12700" lvl="1" eaLnBrk="0" fontAlgn="auto" hangingPunct="0">
                <a:spcBef>
                  <a:spcPts val="600"/>
                </a:spcBef>
                <a:spcAft>
                  <a:spcPts val="600"/>
                </a:spcAft>
                <a:buClr>
                  <a:prstClr val="black"/>
                </a:buClr>
                <a:tabLst>
                  <a:tab pos="914400" algn="l"/>
                </a:tabLst>
                <a:defRPr/>
              </a:pPr>
              <a:endParaRPr lang="tr-TR" altLang="zh-CN" dirty="0">
                <a:solidFill>
                  <a:prstClr val="white"/>
                </a:solidFill>
              </a:endParaRPr>
            </a:p>
            <a:p>
              <a:pPr marL="12700" lvl="1" eaLnBrk="0" fontAlgn="auto" hangingPunct="0">
                <a:spcBef>
                  <a:spcPts val="600"/>
                </a:spcBef>
                <a:spcAft>
                  <a:spcPts val="600"/>
                </a:spcAft>
                <a:buClr>
                  <a:prstClr val="black"/>
                </a:buClr>
                <a:tabLst>
                  <a:tab pos="914400" algn="l"/>
                </a:tabLst>
                <a:defRPr/>
              </a:pPr>
              <a:endParaRPr lang="tr-TR" altLang="zh-CN" dirty="0" smtClean="0">
                <a:solidFill>
                  <a:prstClr val="white"/>
                </a:solidFill>
              </a:endParaRPr>
            </a:p>
            <a:p>
              <a:pPr marL="12700" lvl="1" eaLnBrk="0" fontAlgn="auto" hangingPunct="0">
                <a:spcBef>
                  <a:spcPts val="600"/>
                </a:spcBef>
                <a:spcAft>
                  <a:spcPts val="600"/>
                </a:spcAft>
                <a:buClr>
                  <a:prstClr val="black"/>
                </a:buClr>
                <a:tabLst>
                  <a:tab pos="914400" algn="l"/>
                </a:tabLst>
                <a:defRPr/>
              </a:pPr>
              <a:r>
                <a:rPr lang="tr-TR" altLang="zh-CN" dirty="0" smtClean="0">
                  <a:solidFill>
                    <a:prstClr val="white"/>
                  </a:solidFill>
                </a:rPr>
                <a:t> </a:t>
              </a:r>
              <a:endParaRPr lang="tr-TR" altLang="zh-CN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137075" y="4901299"/>
              <a:ext cx="2297226" cy="13847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12800" lvl="2" indent="-342900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Font typeface="Arial" panose="020B0604020202020204" pitchFamily="34" charset="0"/>
                <a:buChar char="•"/>
                <a:tabLst>
                  <a:tab pos="914400" algn="l"/>
                </a:tabLst>
                <a:defRPr/>
              </a:pPr>
              <a:r>
                <a:rPr lang="tr-TR" altLang="zh-CN" sz="2000" dirty="0" err="1" smtClean="0">
                  <a:solidFill>
                    <a:prstClr val="white"/>
                  </a:solidFill>
                  <a:latin typeface="Calibri"/>
                </a:rPr>
                <a:t>VoIP</a:t>
              </a:r>
              <a:r>
                <a:rPr lang="tr-TR" altLang="zh-CN" sz="2000" dirty="0" smtClean="0">
                  <a:solidFill>
                    <a:prstClr val="white"/>
                  </a:solidFill>
                  <a:latin typeface="Calibri"/>
                </a:rPr>
                <a:t> Security Device </a:t>
              </a:r>
              <a:r>
                <a:rPr lang="tr-TR" altLang="zh-CN" sz="2000" dirty="0" err="1" smtClean="0">
                  <a:solidFill>
                    <a:prstClr val="white"/>
                  </a:solidFill>
                  <a:latin typeface="Calibri"/>
                </a:rPr>
                <a:t>design</a:t>
              </a:r>
              <a:endParaRPr lang="tr-TR" altLang="zh-CN" sz="2000" dirty="0" smtClean="0">
                <a:solidFill>
                  <a:prstClr val="white"/>
                </a:solidFill>
                <a:latin typeface="Calibri"/>
              </a:endParaRPr>
            </a:p>
            <a:p>
              <a:pPr marL="812800" lvl="2" indent="-342900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Font typeface="Arial" panose="020B0604020202020204" pitchFamily="34" charset="0"/>
                <a:buChar char="•"/>
                <a:tabLst>
                  <a:tab pos="914400" algn="l"/>
                </a:tabLst>
                <a:defRPr/>
              </a:pPr>
              <a:r>
                <a:rPr lang="tr-TR" altLang="zh-CN" sz="2000" dirty="0" smtClean="0">
                  <a:solidFill>
                    <a:prstClr val="white"/>
                  </a:solidFill>
                  <a:latin typeface="Calibri"/>
                </a:rPr>
                <a:t>Voice </a:t>
              </a:r>
              <a:r>
                <a:rPr lang="tr-TR" altLang="zh-CN" sz="2000" dirty="0" err="1" smtClean="0">
                  <a:solidFill>
                    <a:prstClr val="white"/>
                  </a:solidFill>
                  <a:latin typeface="Calibri"/>
                </a:rPr>
                <a:t>over</a:t>
              </a:r>
              <a:r>
                <a:rPr lang="tr-TR" altLang="zh-CN" sz="2000" dirty="0" smtClean="0">
                  <a:solidFill>
                    <a:prstClr val="white"/>
                  </a:solidFill>
                  <a:latin typeface="Calibri"/>
                </a:rPr>
                <a:t> IP </a:t>
              </a:r>
              <a:r>
                <a:rPr lang="tr-TR" altLang="zh-CN" sz="2000" dirty="0" err="1" smtClean="0">
                  <a:solidFill>
                    <a:prstClr val="white"/>
                  </a:solidFill>
                  <a:latin typeface="Calibri"/>
                </a:rPr>
                <a:t>security</a:t>
              </a:r>
              <a:r>
                <a:rPr lang="tr-TR" altLang="zh-CN" sz="2000" dirty="0" smtClean="0">
                  <a:solidFill>
                    <a:prstClr val="white"/>
                  </a:solidFill>
                  <a:latin typeface="Calibri"/>
                </a:rPr>
                <a:t> in Smart </a:t>
              </a:r>
              <a:r>
                <a:rPr lang="tr-TR" altLang="zh-CN" sz="2000" dirty="0" err="1" smtClean="0">
                  <a:solidFill>
                    <a:prstClr val="white"/>
                  </a:solidFill>
                  <a:latin typeface="Calibri"/>
                </a:rPr>
                <a:t>Phones</a:t>
              </a:r>
              <a:endParaRPr lang="tr-TR" altLang="zh-CN" sz="2000" dirty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310126" y="4901299"/>
              <a:ext cx="1924705" cy="1645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55600" lvl="1" indent="-342900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Font typeface="Arial" panose="020B0604020202020204" pitchFamily="34" charset="0"/>
                <a:buChar char="•"/>
                <a:tabLst>
                  <a:tab pos="914400" algn="l"/>
                </a:tabLst>
                <a:defRPr/>
              </a:pPr>
              <a:r>
                <a:rPr lang="tr-TR" altLang="zh-CN" sz="2000" dirty="0" smtClean="0">
                  <a:solidFill>
                    <a:prstClr val="white"/>
                  </a:solidFill>
                  <a:latin typeface="Calibri"/>
                </a:rPr>
                <a:t>Media Security Project </a:t>
              </a:r>
              <a:r>
                <a:rPr lang="tr-TR" altLang="zh-CN" sz="2000" dirty="0" err="1" smtClean="0">
                  <a:solidFill>
                    <a:prstClr val="white"/>
                  </a:solidFill>
                  <a:latin typeface="Calibri"/>
                </a:rPr>
                <a:t>with</a:t>
              </a:r>
              <a:r>
                <a:rPr lang="tr-TR" altLang="zh-CN" sz="2000" dirty="0" smtClean="0">
                  <a:solidFill>
                    <a:prstClr val="white"/>
                  </a:solidFill>
                  <a:latin typeface="Calibri"/>
                </a:rPr>
                <a:t> </a:t>
              </a:r>
              <a:r>
                <a:rPr lang="tr-TR" altLang="zh-CN" sz="2000" dirty="0" err="1" smtClean="0">
                  <a:solidFill>
                    <a:prstClr val="white"/>
                  </a:solidFill>
                  <a:latin typeface="Calibri"/>
                </a:rPr>
                <a:t>disposable</a:t>
              </a:r>
              <a:r>
                <a:rPr lang="tr-TR" altLang="zh-CN" sz="2000" dirty="0" smtClean="0">
                  <a:solidFill>
                    <a:prstClr val="white"/>
                  </a:solidFill>
                  <a:latin typeface="Calibri"/>
                </a:rPr>
                <a:t> </a:t>
              </a:r>
              <a:r>
                <a:rPr lang="tr-TR" altLang="zh-CN" sz="2000" dirty="0" err="1" smtClean="0">
                  <a:solidFill>
                    <a:prstClr val="white"/>
                  </a:solidFill>
                  <a:latin typeface="Calibri"/>
                </a:rPr>
                <a:t>keys</a:t>
              </a:r>
              <a:endParaRPr lang="tr-TR" altLang="zh-CN" sz="2000" dirty="0">
                <a:solidFill>
                  <a:prstClr val="white"/>
                </a:solidFill>
                <a:latin typeface="Calibri"/>
              </a:endParaRPr>
            </a:p>
            <a:p>
              <a:pPr marL="355600" lvl="1" indent="-342900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Font typeface="Arial" panose="020B0604020202020204" pitchFamily="34" charset="0"/>
                <a:buChar char="•"/>
                <a:tabLst>
                  <a:tab pos="914400" algn="l"/>
                </a:tabLst>
                <a:defRPr/>
              </a:pPr>
              <a:r>
                <a:rPr lang="tr-TR" altLang="zh-CN" sz="2000" dirty="0" err="1" smtClean="0">
                  <a:solidFill>
                    <a:prstClr val="white"/>
                  </a:solidFill>
                  <a:latin typeface="Calibri"/>
                </a:rPr>
                <a:t>VoIP</a:t>
              </a:r>
              <a:r>
                <a:rPr lang="tr-TR" altLang="zh-CN" sz="2000" dirty="0" smtClean="0">
                  <a:solidFill>
                    <a:prstClr val="white"/>
                  </a:solidFill>
                  <a:latin typeface="Calibri"/>
                </a:rPr>
                <a:t>  Security</a:t>
              </a:r>
              <a:endParaRPr lang="tr-TR" altLang="zh-CN" sz="2000" dirty="0">
                <a:solidFill>
                  <a:prstClr val="white"/>
                </a:solidFill>
                <a:latin typeface="Calibri"/>
              </a:endParaRPr>
            </a:p>
            <a:p>
              <a:pPr marL="355600" lvl="1" indent="-342900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Font typeface="Arial" panose="020B0604020202020204" pitchFamily="34" charset="0"/>
                <a:buChar char="•"/>
                <a:tabLst>
                  <a:tab pos="914400" algn="l"/>
                </a:tabLst>
                <a:defRPr/>
              </a:pPr>
              <a:r>
                <a:rPr lang="tr-TR" altLang="zh-CN" sz="2000" dirty="0" smtClean="0">
                  <a:solidFill>
                    <a:prstClr val="white"/>
                  </a:solidFill>
                  <a:latin typeface="Calibri"/>
                </a:rPr>
                <a:t>Web Application Security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-439880" y="3790488"/>
            <a:ext cx="4211782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sz="1800" dirty="0" smtClean="0">
              <a:solidFill>
                <a:prstClr val="black"/>
              </a:solidFill>
              <a:latin typeface="Calibri"/>
            </a:endParaRPr>
          </a:p>
          <a:p>
            <a:pPr marL="755650" lvl="2" indent="-285750" eaLnBrk="0" fontAlgn="auto" hangingPunct="0">
              <a:spcBef>
                <a:spcPts val="600"/>
              </a:spcBef>
              <a:spcAft>
                <a:spcPts val="600"/>
              </a:spcAft>
              <a:buClr>
                <a:prstClr val="black"/>
              </a:buClr>
              <a:buFont typeface="Arial" pitchFamily="34" charset="0"/>
              <a:buChar char="•"/>
              <a:tabLst>
                <a:tab pos="914400" algn="l"/>
              </a:tabLst>
              <a:defRPr/>
            </a:pPr>
            <a:r>
              <a:rPr lang="tr-TR" altLang="zh-CN" sz="2000" dirty="0" err="1" smtClean="0">
                <a:solidFill>
                  <a:prstClr val="black"/>
                </a:solidFill>
                <a:latin typeface="Calibri"/>
              </a:rPr>
              <a:t>Analyzing</a:t>
            </a:r>
            <a:r>
              <a:rPr lang="tr-TR" altLang="zh-CN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altLang="zh-CN" sz="2000" dirty="0" err="1" smtClean="0">
                <a:solidFill>
                  <a:prstClr val="black"/>
                </a:solidFill>
                <a:latin typeface="Calibri"/>
              </a:rPr>
              <a:t>and</a:t>
            </a:r>
            <a:r>
              <a:rPr lang="tr-TR" altLang="zh-CN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altLang="zh-CN" sz="2000" dirty="0" err="1" smtClean="0">
                <a:solidFill>
                  <a:prstClr val="black"/>
                </a:solidFill>
                <a:latin typeface="Calibri"/>
              </a:rPr>
              <a:t>detecting</a:t>
            </a:r>
            <a:r>
              <a:rPr lang="tr-TR" altLang="zh-CN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altLang="zh-CN" sz="2000" dirty="0" err="1" smtClean="0">
                <a:solidFill>
                  <a:prstClr val="black"/>
                </a:solidFill>
                <a:latin typeface="Calibri"/>
              </a:rPr>
              <a:t>the</a:t>
            </a:r>
            <a:r>
              <a:rPr lang="tr-TR" altLang="zh-CN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altLang="zh-CN" sz="2000" dirty="0" err="1" smtClean="0">
                <a:solidFill>
                  <a:prstClr val="black"/>
                </a:solidFill>
                <a:latin typeface="Calibri"/>
              </a:rPr>
              <a:t>weaknesses</a:t>
            </a:r>
            <a:r>
              <a:rPr lang="tr-TR" altLang="zh-CN" sz="2000" dirty="0" smtClean="0">
                <a:solidFill>
                  <a:prstClr val="black"/>
                </a:solidFill>
                <a:latin typeface="Calibri"/>
              </a:rPr>
              <a:t> of </a:t>
            </a:r>
            <a:r>
              <a:rPr lang="tr-TR" altLang="zh-CN" sz="2000" dirty="0" err="1">
                <a:solidFill>
                  <a:prstClr val="black"/>
                </a:solidFill>
                <a:latin typeface="Calibri"/>
              </a:rPr>
              <a:t>s</a:t>
            </a:r>
            <a:r>
              <a:rPr lang="tr-TR" altLang="zh-CN" sz="2000" dirty="0" err="1" smtClean="0">
                <a:solidFill>
                  <a:prstClr val="black"/>
                </a:solidFill>
                <a:latin typeface="Calibri"/>
              </a:rPr>
              <a:t>ystems</a:t>
            </a:r>
            <a:r>
              <a:rPr lang="tr-TR" altLang="zh-CN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altLang="zh-CN" sz="2000" dirty="0" err="1" smtClean="0">
                <a:solidFill>
                  <a:prstClr val="black"/>
                </a:solidFill>
                <a:latin typeface="Calibri"/>
              </a:rPr>
              <a:t>and</a:t>
            </a:r>
            <a:r>
              <a:rPr lang="tr-TR" altLang="zh-CN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altLang="zh-CN" sz="2000" dirty="0" err="1" smtClean="0">
                <a:solidFill>
                  <a:prstClr val="black"/>
                </a:solidFill>
                <a:latin typeface="Calibri"/>
              </a:rPr>
              <a:t>applying</a:t>
            </a:r>
            <a:r>
              <a:rPr lang="tr-TR" altLang="zh-CN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altLang="zh-CN" sz="2000" dirty="0" err="1" smtClean="0">
                <a:solidFill>
                  <a:prstClr val="black"/>
                </a:solidFill>
                <a:latin typeface="Calibri"/>
              </a:rPr>
              <a:t>critical</a:t>
            </a:r>
            <a:r>
              <a:rPr lang="tr-TR" altLang="zh-CN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altLang="zh-CN" sz="2000" dirty="0" err="1" smtClean="0">
                <a:solidFill>
                  <a:prstClr val="black"/>
                </a:solidFill>
                <a:latin typeface="Calibri"/>
              </a:rPr>
              <a:t>precautions</a:t>
            </a:r>
            <a:endParaRPr lang="tr-TR" altLang="zh-CN" sz="2000" dirty="0">
              <a:solidFill>
                <a:prstClr val="black"/>
              </a:solidFill>
              <a:latin typeface="Calibri"/>
            </a:endParaRPr>
          </a:p>
          <a:p>
            <a:pPr marL="755650" lvl="2" indent="-285750" eaLnBrk="0" fontAlgn="auto" hangingPunct="0">
              <a:spcBef>
                <a:spcPts val="600"/>
              </a:spcBef>
              <a:spcAft>
                <a:spcPts val="600"/>
              </a:spcAft>
              <a:buClr>
                <a:prstClr val="black"/>
              </a:buClr>
              <a:buFont typeface="Arial" pitchFamily="34" charset="0"/>
              <a:buChar char="•"/>
              <a:tabLst>
                <a:tab pos="914400" algn="l"/>
              </a:tabLst>
              <a:defRPr/>
            </a:pPr>
            <a:r>
              <a:rPr lang="tr-TR" altLang="zh-CN" sz="2000" dirty="0" smtClean="0">
                <a:solidFill>
                  <a:prstClr val="black"/>
                </a:solidFill>
                <a:latin typeface="Calibri"/>
              </a:rPr>
              <a:t>Media </a:t>
            </a:r>
            <a:r>
              <a:rPr lang="tr-TR" altLang="zh-CN" sz="2000" dirty="0" err="1" smtClean="0">
                <a:solidFill>
                  <a:prstClr val="black"/>
                </a:solidFill>
                <a:latin typeface="Calibri"/>
              </a:rPr>
              <a:t>and</a:t>
            </a:r>
            <a:r>
              <a:rPr lang="tr-TR" altLang="zh-CN" sz="2000" dirty="0" smtClean="0">
                <a:solidFill>
                  <a:prstClr val="black"/>
                </a:solidFill>
                <a:latin typeface="Calibri"/>
              </a:rPr>
              <a:t> service </a:t>
            </a:r>
            <a:r>
              <a:rPr lang="tr-TR" altLang="zh-CN" sz="2000" dirty="0" err="1" smtClean="0">
                <a:solidFill>
                  <a:prstClr val="black"/>
                </a:solidFill>
                <a:latin typeface="Calibri"/>
              </a:rPr>
              <a:t>security</a:t>
            </a:r>
            <a:r>
              <a:rPr lang="tr-TR" altLang="zh-CN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altLang="zh-CN" sz="2000" dirty="0" err="1" smtClean="0">
                <a:solidFill>
                  <a:prstClr val="black"/>
                </a:solidFill>
                <a:latin typeface="Calibri"/>
              </a:rPr>
              <a:t>come</a:t>
            </a:r>
            <a:r>
              <a:rPr lang="tr-TR" altLang="zh-CN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altLang="zh-CN" sz="2000" dirty="0" err="1" smtClean="0">
                <a:solidFill>
                  <a:prstClr val="black"/>
                </a:solidFill>
                <a:latin typeface="Calibri"/>
              </a:rPr>
              <a:t>forward</a:t>
            </a:r>
            <a:r>
              <a:rPr lang="tr-TR" altLang="zh-CN" sz="2000" dirty="0" smtClean="0">
                <a:solidFill>
                  <a:prstClr val="black"/>
                </a:solidFill>
                <a:latin typeface="Calibri"/>
              </a:rPr>
              <a:t> as </a:t>
            </a:r>
            <a:r>
              <a:rPr lang="tr-TR" altLang="zh-CN" sz="2000" dirty="0" err="1" smtClean="0">
                <a:solidFill>
                  <a:prstClr val="black"/>
                </a:solidFill>
                <a:latin typeface="Calibri"/>
              </a:rPr>
              <a:t>security</a:t>
            </a:r>
            <a:r>
              <a:rPr lang="tr-TR" altLang="zh-CN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altLang="zh-CN" sz="2000" dirty="0" err="1" smtClean="0">
                <a:solidFill>
                  <a:prstClr val="black"/>
                </a:solidFill>
                <a:latin typeface="Calibri"/>
              </a:rPr>
              <a:t>applications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8" name="Picture 4" descr="http://1.bp.blogspot.com/_NnnGNk0KeOg/TQS6Rrky3JI/AAAAAAAAAMc/8nMQgSXx73k/s320/cyber_secur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675051"/>
            <a:ext cx="1641006" cy="164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48917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410200"/>
            <a:ext cx="9144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29200" y="533400"/>
            <a:ext cx="4114800" cy="1752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tr-TR" sz="3200" dirty="0" err="1" smtClean="0">
                <a:solidFill>
                  <a:prstClr val="white"/>
                </a:solidFill>
              </a:rPr>
              <a:t>Cyber</a:t>
            </a:r>
            <a:r>
              <a:rPr lang="tr-TR" sz="3200" dirty="0" smtClean="0">
                <a:solidFill>
                  <a:prstClr val="white"/>
                </a:solidFill>
              </a:rPr>
              <a:t> Security Product </a:t>
            </a:r>
            <a:r>
              <a:rPr lang="tr-TR" sz="3200" dirty="0" err="1" smtClean="0">
                <a:solidFill>
                  <a:prstClr val="white"/>
                </a:solidFill>
              </a:rPr>
              <a:t>Family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9512" y="692696"/>
            <a:ext cx="4849688" cy="2760692"/>
          </a:xfrm>
          <a:prstGeom prst="rect">
            <a:avLst/>
          </a:prstGeom>
        </p:spPr>
        <p:txBody>
          <a:bodyPr/>
          <a:lstStyle/>
          <a:p>
            <a:pPr marL="298450" lvl="1" indent="-285750" eaLnBrk="0" fontAlgn="auto" hangingPunct="0">
              <a:spcBef>
                <a:spcPts val="600"/>
              </a:spcBef>
              <a:spcAft>
                <a:spcPts val="600"/>
              </a:spcAft>
              <a:buClr>
                <a:prstClr val="black"/>
              </a:buClr>
              <a:buFont typeface="Arial" pitchFamily="34" charset="0"/>
              <a:buChar char="•"/>
              <a:tabLst>
                <a:tab pos="914400" algn="l"/>
              </a:tabLst>
              <a:defRPr/>
            </a:pPr>
            <a:r>
              <a:rPr lang="tr-TR" altLang="zh-CN" sz="1800" dirty="0" err="1" smtClean="0">
                <a:solidFill>
                  <a:prstClr val="black"/>
                </a:solidFill>
                <a:latin typeface="Calibri"/>
              </a:rPr>
              <a:t>Our</a:t>
            </a:r>
            <a:r>
              <a:rPr lang="tr-TR" altLang="zh-CN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altLang="zh-CN" sz="1800" dirty="0" err="1" smtClean="0">
                <a:solidFill>
                  <a:prstClr val="black"/>
                </a:solidFill>
                <a:latin typeface="Calibri"/>
              </a:rPr>
              <a:t>new</a:t>
            </a:r>
            <a:r>
              <a:rPr lang="tr-TR" altLang="zh-CN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altLang="zh-CN" sz="1800" dirty="0" err="1" smtClean="0">
                <a:solidFill>
                  <a:prstClr val="black"/>
                </a:solidFill>
                <a:latin typeface="Calibri"/>
              </a:rPr>
              <a:t>national</a:t>
            </a:r>
            <a:r>
              <a:rPr lang="tr-TR" altLang="zh-CN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altLang="zh-CN" sz="1800" dirty="0" err="1" smtClean="0">
                <a:solidFill>
                  <a:prstClr val="black"/>
                </a:solidFill>
                <a:latin typeface="Calibri"/>
              </a:rPr>
              <a:t>and</a:t>
            </a:r>
            <a:r>
              <a:rPr lang="tr-TR" altLang="zh-CN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altLang="zh-CN" sz="1800" dirty="0" err="1" smtClean="0">
                <a:solidFill>
                  <a:prstClr val="black"/>
                </a:solidFill>
                <a:latin typeface="Calibri"/>
              </a:rPr>
              <a:t>international</a:t>
            </a:r>
            <a:r>
              <a:rPr lang="tr-TR" altLang="zh-CN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altLang="zh-CN" sz="1800" dirty="0" err="1" smtClean="0">
                <a:solidFill>
                  <a:prstClr val="black"/>
                </a:solidFill>
                <a:latin typeface="Calibri"/>
              </a:rPr>
              <a:t>ready</a:t>
            </a:r>
            <a:r>
              <a:rPr lang="tr-TR" altLang="zh-CN" sz="1800" dirty="0" smtClean="0">
                <a:solidFill>
                  <a:prstClr val="black"/>
                </a:solidFill>
                <a:latin typeface="Calibri"/>
              </a:rPr>
              <a:t> R&amp;D </a:t>
            </a:r>
            <a:r>
              <a:rPr lang="tr-TR" altLang="zh-CN" sz="1800" dirty="0" err="1" smtClean="0">
                <a:solidFill>
                  <a:prstClr val="black"/>
                </a:solidFill>
                <a:latin typeface="Calibri"/>
              </a:rPr>
              <a:t>product</a:t>
            </a:r>
            <a:r>
              <a:rPr lang="tr-TR" altLang="zh-CN" sz="1800" dirty="0" smtClean="0">
                <a:solidFill>
                  <a:prstClr val="black"/>
                </a:solidFill>
                <a:latin typeface="Calibri"/>
              </a:rPr>
              <a:t> – </a:t>
            </a:r>
            <a:r>
              <a:rPr lang="tr-TR" altLang="zh-CN" sz="1800" dirty="0" err="1" smtClean="0">
                <a:solidFill>
                  <a:prstClr val="black"/>
                </a:solidFill>
                <a:latin typeface="Calibri"/>
              </a:rPr>
              <a:t>Cyber</a:t>
            </a:r>
            <a:r>
              <a:rPr lang="tr-TR" altLang="zh-CN" sz="1800" dirty="0" smtClean="0">
                <a:solidFill>
                  <a:prstClr val="black"/>
                </a:solidFill>
                <a:latin typeface="Calibri"/>
              </a:rPr>
              <a:t> Security Product </a:t>
            </a:r>
            <a:r>
              <a:rPr lang="tr-TR" altLang="zh-CN" sz="1800" dirty="0" err="1" smtClean="0">
                <a:solidFill>
                  <a:prstClr val="black"/>
                </a:solidFill>
                <a:latin typeface="Calibri"/>
              </a:rPr>
              <a:t>Family</a:t>
            </a:r>
            <a:r>
              <a:rPr lang="tr-TR" altLang="zh-CN" sz="1800" dirty="0" smtClean="0">
                <a:solidFill>
                  <a:prstClr val="black"/>
                </a:solidFill>
                <a:latin typeface="Calibri"/>
              </a:rPr>
              <a:t>: </a:t>
            </a:r>
            <a:endParaRPr lang="en-US" altLang="zh-CN" sz="1800" dirty="0" smtClean="0">
              <a:solidFill>
                <a:prstClr val="black"/>
              </a:solidFill>
              <a:latin typeface="Calibri"/>
            </a:endParaRPr>
          </a:p>
          <a:p>
            <a:pPr marL="693738" lvl="2" indent="-223838" eaLnBrk="0" fontAlgn="auto" hangingPunct="0">
              <a:spcBef>
                <a:spcPts val="600"/>
              </a:spcBef>
              <a:spcAft>
                <a:spcPts val="600"/>
              </a:spcAft>
              <a:buClr>
                <a:prstClr val="black"/>
              </a:buClr>
              <a:buFont typeface="Arial" pitchFamily="34" charset="0"/>
              <a:buChar char="•"/>
              <a:tabLst>
                <a:tab pos="914400" algn="l"/>
              </a:tabLst>
              <a:defRPr/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`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VoIP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/Web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Analyze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Tools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`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detects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weakness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of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the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system</a:t>
            </a:r>
            <a:endParaRPr lang="en-US" sz="1800" dirty="0" smtClean="0">
              <a:solidFill>
                <a:prstClr val="black"/>
              </a:solidFill>
              <a:latin typeface="Calibri"/>
            </a:endParaRPr>
          </a:p>
          <a:p>
            <a:pPr marL="693738" lvl="2" indent="-223838" eaLnBrk="0" fontAlgn="auto" hangingPunct="0">
              <a:spcBef>
                <a:spcPts val="600"/>
              </a:spcBef>
              <a:spcAft>
                <a:spcPts val="600"/>
              </a:spcAft>
              <a:buClr>
                <a:prstClr val="black"/>
              </a:buClr>
              <a:buFont typeface="Arial" pitchFamily="34" charset="0"/>
              <a:buChar char="•"/>
              <a:tabLst>
                <a:tab pos="914400" algn="l"/>
              </a:tabLst>
              <a:defRPr/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`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Security Firewall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`, </a:t>
            </a:r>
          </a:p>
          <a:p>
            <a:pPr marL="693738" lvl="2" indent="-223838" eaLnBrk="0" fontAlgn="auto" hangingPunct="0">
              <a:spcBef>
                <a:spcPts val="600"/>
              </a:spcBef>
              <a:spcAft>
                <a:spcPts val="600"/>
              </a:spcAft>
              <a:buClr>
                <a:prstClr val="black"/>
              </a:buClr>
              <a:buFont typeface="Arial" pitchFamily="34" charset="0"/>
              <a:buChar char="•"/>
              <a:tabLst>
                <a:tab pos="914400" algn="l"/>
              </a:tabLst>
              <a:defRPr/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`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Media Security Platform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` </a:t>
            </a:r>
          </a:p>
          <a:p>
            <a:pPr marL="693738" lvl="2" indent="-223838" eaLnBrk="0" fontAlgn="auto" hangingPunct="0">
              <a:spcBef>
                <a:spcPts val="600"/>
              </a:spcBef>
              <a:spcAft>
                <a:spcPts val="600"/>
              </a:spcAft>
              <a:buClr>
                <a:prstClr val="black"/>
              </a:buClr>
              <a:buFont typeface="Arial" pitchFamily="34" charset="0"/>
              <a:buChar char="•"/>
              <a:tabLst>
                <a:tab pos="914400" algn="l"/>
              </a:tabLst>
              <a:defRPr/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`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Machine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to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machine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communication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platform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and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security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’ in oneM2M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standard</a:t>
            </a:r>
            <a:endParaRPr lang="tr-TR" altLang="zh-CN" sz="18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3861048"/>
            <a:ext cx="4888691" cy="2844552"/>
          </a:xfrm>
          <a:prstGeom prst="rect">
            <a:avLst/>
          </a:prstGeom>
          <a:solidFill>
            <a:schemeClr val="bg1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tr-TR" b="1" dirty="0" err="1" smtClean="0">
                <a:solidFill>
                  <a:prstClr val="white"/>
                </a:solidFill>
              </a:rPr>
              <a:t>Innovative</a:t>
            </a:r>
            <a:r>
              <a:rPr lang="tr-TR" b="1" dirty="0" smtClean="0">
                <a:solidFill>
                  <a:prstClr val="white"/>
                </a:solidFill>
              </a:rPr>
              <a:t> </a:t>
            </a:r>
            <a:r>
              <a:rPr lang="tr-TR" b="1" dirty="0" err="1" smtClean="0">
                <a:solidFill>
                  <a:prstClr val="white"/>
                </a:solidFill>
              </a:rPr>
              <a:t>vision</a:t>
            </a:r>
            <a:endParaRPr lang="tr-TR" b="1" dirty="0" smtClean="0">
              <a:solidFill>
                <a:prstClr val="white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prstClr val="white"/>
                </a:solidFill>
              </a:rPr>
              <a:t>First </a:t>
            </a:r>
            <a:r>
              <a:rPr lang="tr-TR" sz="2000" dirty="0" err="1" smtClean="0">
                <a:solidFill>
                  <a:prstClr val="white"/>
                </a:solidFill>
              </a:rPr>
              <a:t>national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and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international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VoIP</a:t>
            </a:r>
            <a:r>
              <a:rPr lang="tr-TR" sz="2000" dirty="0" smtClean="0">
                <a:solidFill>
                  <a:prstClr val="white"/>
                </a:solidFill>
              </a:rPr>
              <a:t> SIP Security </a:t>
            </a:r>
            <a:r>
              <a:rPr lang="tr-TR" sz="2000" dirty="0" err="1" smtClean="0">
                <a:solidFill>
                  <a:prstClr val="white"/>
                </a:solidFill>
              </a:rPr>
              <a:t>family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with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</a:rPr>
              <a:t>disting</a:t>
            </a:r>
            <a:r>
              <a:rPr lang="tr-TR" sz="2000" dirty="0" err="1" smtClean="0">
                <a:solidFill>
                  <a:prstClr val="white"/>
                </a:solidFill>
              </a:rPr>
              <a:t>uished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features</a:t>
            </a:r>
            <a:endParaRPr lang="tr-TR" sz="2000" dirty="0" smtClean="0">
              <a:solidFill>
                <a:prstClr val="white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prstClr val="white"/>
                </a:solidFill>
              </a:rPr>
              <a:t>First </a:t>
            </a:r>
            <a:r>
              <a:rPr lang="tr-TR" sz="2000" dirty="0" err="1" smtClean="0">
                <a:solidFill>
                  <a:prstClr val="white"/>
                </a:solidFill>
              </a:rPr>
              <a:t>international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attack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detection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and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prevention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system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with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expert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system</a:t>
            </a:r>
            <a:r>
              <a:rPr lang="tr-TR" sz="2000" dirty="0" smtClean="0">
                <a:solidFill>
                  <a:prstClr val="white"/>
                </a:solidFill>
              </a:rPr>
              <a:t>, </a:t>
            </a:r>
            <a:r>
              <a:rPr lang="tr-TR" sz="2000" dirty="0" err="1" smtClean="0">
                <a:solidFill>
                  <a:prstClr val="white"/>
                </a:solidFill>
              </a:rPr>
              <a:t>rich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weakness</a:t>
            </a:r>
            <a:r>
              <a:rPr lang="en-US" sz="2000" dirty="0" smtClean="0">
                <a:solidFill>
                  <a:prstClr val="white"/>
                </a:solidFill>
              </a:rPr>
              <a:t>-</a:t>
            </a:r>
            <a:r>
              <a:rPr lang="tr-TR" sz="2000" dirty="0" err="1" smtClean="0">
                <a:solidFill>
                  <a:prstClr val="white"/>
                </a:solidFill>
              </a:rPr>
              <a:t>detection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tools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and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en-US" sz="2000" dirty="0" smtClean="0">
                <a:solidFill>
                  <a:prstClr val="white"/>
                </a:solidFill>
              </a:rPr>
              <a:t>methods cons</a:t>
            </a:r>
            <a:r>
              <a:rPr lang="tr-TR" sz="2000" dirty="0" err="1" smtClean="0">
                <a:solidFill>
                  <a:prstClr val="white"/>
                </a:solidFill>
              </a:rPr>
              <a:t>idering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critical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call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parameters</a:t>
            </a:r>
            <a:endParaRPr lang="tr-TR" sz="2000" dirty="0">
              <a:solidFill>
                <a:prstClr val="white"/>
              </a:solidFill>
            </a:endParaRPr>
          </a:p>
        </p:txBody>
      </p:sp>
      <p:pic>
        <p:nvPicPr>
          <p:cNvPr id="4098" name="Picture 2" descr="D:\Users\dbasaran\AppData\Local\Microsoft\Windows\Temporary Internet Files\Content.Outlook\YWI36B6K\vzavg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24944"/>
            <a:ext cx="37629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70442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410200"/>
            <a:ext cx="9144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29200" y="533400"/>
            <a:ext cx="4114800" cy="1752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r-TR" sz="3200" dirty="0" err="1">
                <a:solidFill>
                  <a:prstClr val="white"/>
                </a:solidFill>
              </a:rPr>
              <a:t>WebRTC</a:t>
            </a:r>
            <a:r>
              <a:rPr lang="tr-TR" sz="3200" dirty="0">
                <a:solidFill>
                  <a:prstClr val="white"/>
                </a:solidFill>
              </a:rPr>
              <a:t> </a:t>
            </a:r>
            <a:r>
              <a:rPr lang="tr-TR" sz="3200" dirty="0" smtClean="0">
                <a:solidFill>
                  <a:prstClr val="white"/>
                </a:solidFill>
              </a:rPr>
              <a:t>Gateway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r-TR" sz="3200" dirty="0">
                <a:solidFill>
                  <a:prstClr val="white"/>
                </a:solidFill>
              </a:rPr>
              <a:t> </a:t>
            </a:r>
            <a:r>
              <a:rPr lang="tr-TR" sz="3200" dirty="0" smtClean="0">
                <a:solidFill>
                  <a:prstClr val="white"/>
                </a:solidFill>
              </a:rPr>
              <a:t>                Project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143000"/>
            <a:ext cx="4495800" cy="2133600"/>
          </a:xfrm>
          <a:prstGeom prst="rect">
            <a:avLst/>
          </a:prstGeom>
        </p:spPr>
        <p:txBody>
          <a:bodyPr/>
          <a:lstStyle/>
          <a:p>
            <a:pPr marL="298450" lvl="1" indent="-285750" eaLnBrk="0" fontAlgn="auto" hangingPunct="0">
              <a:spcBef>
                <a:spcPts val="600"/>
              </a:spcBef>
              <a:spcAft>
                <a:spcPts val="600"/>
              </a:spcAft>
              <a:buClr>
                <a:prstClr val="black"/>
              </a:buClr>
              <a:buFont typeface="Arial" pitchFamily="34" charset="0"/>
              <a:buChar char="•"/>
              <a:tabLst>
                <a:tab pos="914400" algn="l"/>
              </a:tabLst>
              <a:defRPr/>
            </a:pPr>
            <a:r>
              <a:rPr lang="tr-TR" altLang="zh-CN" sz="2000" dirty="0" err="1" smtClean="0">
                <a:solidFill>
                  <a:prstClr val="black"/>
                </a:solidFill>
                <a:latin typeface="Calibri"/>
              </a:rPr>
              <a:t>WebRTC</a:t>
            </a:r>
            <a:r>
              <a:rPr lang="tr-TR" altLang="zh-CN" sz="2000" dirty="0" smtClean="0">
                <a:solidFill>
                  <a:prstClr val="black"/>
                </a:solidFill>
                <a:latin typeface="Calibri"/>
              </a:rPr>
              <a:t> Gateway </a:t>
            </a:r>
            <a:r>
              <a:rPr lang="tr-TR" altLang="zh-CN" sz="2000" dirty="0" err="1" smtClean="0">
                <a:solidFill>
                  <a:prstClr val="black"/>
                </a:solidFill>
                <a:latin typeface="Calibri"/>
              </a:rPr>
              <a:t>that</a:t>
            </a:r>
            <a:r>
              <a:rPr lang="tr-TR" altLang="zh-CN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altLang="zh-CN" sz="2000" dirty="0" err="1" smtClean="0">
                <a:solidFill>
                  <a:prstClr val="black"/>
                </a:solidFill>
                <a:latin typeface="Calibri"/>
              </a:rPr>
              <a:t>provides</a:t>
            </a:r>
            <a:r>
              <a:rPr lang="tr-TR" altLang="zh-CN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altLang="zh-CN" sz="2000" dirty="0" err="1" smtClean="0">
                <a:solidFill>
                  <a:prstClr val="black"/>
                </a:solidFill>
                <a:latin typeface="Calibri"/>
              </a:rPr>
              <a:t>communication</a:t>
            </a:r>
            <a:r>
              <a:rPr lang="tr-TR" altLang="zh-CN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altLang="zh-CN" sz="2000" dirty="0" err="1" smtClean="0">
                <a:solidFill>
                  <a:prstClr val="black"/>
                </a:solidFill>
                <a:latin typeface="Calibri"/>
              </a:rPr>
              <a:t>between</a:t>
            </a:r>
            <a:r>
              <a:rPr lang="tr-TR" altLang="zh-CN" sz="2000" dirty="0" smtClean="0">
                <a:solidFill>
                  <a:prstClr val="black"/>
                </a:solidFill>
                <a:latin typeface="Calibri"/>
              </a:rPr>
              <a:t> Internet </a:t>
            </a:r>
            <a:r>
              <a:rPr lang="tr-TR" altLang="zh-CN" sz="2000" dirty="0" err="1" smtClean="0">
                <a:solidFill>
                  <a:prstClr val="black"/>
                </a:solidFill>
                <a:latin typeface="Calibri"/>
              </a:rPr>
              <a:t>Browsers</a:t>
            </a:r>
            <a:r>
              <a:rPr lang="tr-TR" altLang="zh-CN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altLang="zh-CN" sz="2000" dirty="0" err="1" smtClean="0">
                <a:solidFill>
                  <a:prstClr val="black"/>
                </a:solidFill>
                <a:latin typeface="Calibri"/>
              </a:rPr>
              <a:t>and</a:t>
            </a:r>
            <a:r>
              <a:rPr lang="tr-TR" altLang="zh-CN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altLang="zh-CN" sz="2000" dirty="0" err="1" smtClean="0">
                <a:solidFill>
                  <a:prstClr val="black"/>
                </a:solidFill>
                <a:latin typeface="Calibri"/>
              </a:rPr>
              <a:t>legacy</a:t>
            </a:r>
            <a:r>
              <a:rPr lang="tr-TR" altLang="zh-CN" sz="2000" dirty="0" smtClean="0">
                <a:solidFill>
                  <a:prstClr val="black"/>
                </a:solidFill>
                <a:latin typeface="Calibri"/>
              </a:rPr>
              <a:t> TDM </a:t>
            </a:r>
            <a:r>
              <a:rPr lang="tr-TR" altLang="zh-CN" sz="2000" dirty="0" err="1" smtClean="0">
                <a:solidFill>
                  <a:prstClr val="black"/>
                </a:solidFill>
                <a:latin typeface="Calibri"/>
              </a:rPr>
              <a:t>networks</a:t>
            </a:r>
            <a:endParaRPr lang="tr-TR" altLang="zh-CN" sz="2000" dirty="0" smtClean="0">
              <a:solidFill>
                <a:prstClr val="black"/>
              </a:solidFill>
              <a:latin typeface="Calibri"/>
            </a:endParaRPr>
          </a:p>
          <a:p>
            <a:pPr marL="298450" lvl="1" indent="-285750" eaLnBrk="0" fontAlgn="auto" hangingPunct="0">
              <a:spcBef>
                <a:spcPts val="600"/>
              </a:spcBef>
              <a:spcAft>
                <a:spcPts val="600"/>
              </a:spcAft>
              <a:buClr>
                <a:prstClr val="black"/>
              </a:buClr>
              <a:buFont typeface="Arial" pitchFamily="34" charset="0"/>
              <a:buChar char="•"/>
              <a:tabLst>
                <a:tab pos="914400" algn="l"/>
              </a:tabLst>
              <a:defRPr/>
            </a:pP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Servers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in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the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project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: Application, Media Broker,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Transcoder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, STUN/TURN, Call Server </a:t>
            </a:r>
          </a:p>
          <a:p>
            <a:pPr marL="298450" lvl="1" indent="-285750" eaLnBrk="0" fontAlgn="auto" hangingPunct="0">
              <a:spcBef>
                <a:spcPts val="600"/>
              </a:spcBef>
              <a:spcAft>
                <a:spcPts val="600"/>
              </a:spcAft>
              <a:buClr>
                <a:prstClr val="black"/>
              </a:buClr>
              <a:buFont typeface="Arial" pitchFamily="34" charset="0"/>
              <a:buChar char="•"/>
              <a:tabLst>
                <a:tab pos="914400" algn="l"/>
              </a:tabLst>
              <a:defRPr/>
            </a:pPr>
            <a:endParaRPr lang="tr-TR" altLang="zh-CN" sz="2000" dirty="0">
              <a:solidFill>
                <a:prstClr val="black"/>
              </a:solidFill>
              <a:latin typeface="Calibri"/>
            </a:endParaRPr>
          </a:p>
          <a:p>
            <a:pPr marL="298450" lvl="1" indent="-285750" eaLnBrk="0" fontAlgn="auto" hangingPunct="0">
              <a:spcBef>
                <a:spcPts val="600"/>
              </a:spcBef>
              <a:spcAft>
                <a:spcPts val="600"/>
              </a:spcAft>
              <a:buClr>
                <a:prstClr val="black"/>
              </a:buClr>
              <a:buFont typeface="Arial" pitchFamily="34" charset="0"/>
              <a:buChar char="•"/>
              <a:tabLst>
                <a:tab pos="914400" algn="l"/>
              </a:tabLst>
              <a:defRPr/>
            </a:pPr>
            <a:endParaRPr lang="tr-TR" altLang="zh-CN" sz="2000" dirty="0" smtClean="0">
              <a:solidFill>
                <a:prstClr val="black"/>
              </a:solidFill>
              <a:latin typeface="Calibri"/>
            </a:endParaRPr>
          </a:p>
          <a:p>
            <a:pPr marL="12700" lvl="1" eaLnBrk="0" fontAlgn="auto" hangingPunct="0">
              <a:spcBef>
                <a:spcPts val="600"/>
              </a:spcBef>
              <a:spcAft>
                <a:spcPts val="1200"/>
              </a:spcAft>
              <a:buClr>
                <a:prstClr val="black"/>
              </a:buClr>
              <a:tabLst>
                <a:tab pos="914400" algn="l"/>
              </a:tabLst>
              <a:defRPr/>
            </a:pPr>
            <a:endParaRPr lang="tr-TR" altLang="zh-CN" sz="2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1214" y="3348668"/>
            <a:ext cx="4724400" cy="3429000"/>
          </a:xfrm>
          <a:prstGeom prst="rect">
            <a:avLst/>
          </a:prstGeom>
          <a:solidFill>
            <a:schemeClr val="bg1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tr-TR" b="1" dirty="0" err="1" smtClean="0">
                <a:solidFill>
                  <a:prstClr val="white"/>
                </a:solidFill>
              </a:rPr>
              <a:t>Innovative</a:t>
            </a:r>
            <a:r>
              <a:rPr lang="tr-TR" b="1" dirty="0" smtClean="0">
                <a:solidFill>
                  <a:prstClr val="white"/>
                </a:solidFill>
              </a:rPr>
              <a:t> </a:t>
            </a:r>
            <a:r>
              <a:rPr lang="tr-TR" b="1" dirty="0" err="1" smtClean="0">
                <a:solidFill>
                  <a:prstClr val="white"/>
                </a:solidFill>
              </a:rPr>
              <a:t>vision</a:t>
            </a:r>
            <a:r>
              <a:rPr lang="tr-TR" b="1" dirty="0" smtClean="0">
                <a:solidFill>
                  <a:prstClr val="white"/>
                </a:solidFill>
              </a:rPr>
              <a:t>: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000" dirty="0" err="1" smtClean="0">
                <a:solidFill>
                  <a:prstClr val="white"/>
                </a:solidFill>
              </a:rPr>
              <a:t>The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first</a:t>
            </a:r>
            <a:r>
              <a:rPr lang="tr-TR" sz="2000" dirty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national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WebRTC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product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and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one</a:t>
            </a:r>
            <a:r>
              <a:rPr lang="tr-TR" sz="2000" dirty="0" smtClean="0">
                <a:solidFill>
                  <a:prstClr val="white"/>
                </a:solidFill>
              </a:rPr>
              <a:t> of </a:t>
            </a:r>
            <a:r>
              <a:rPr lang="tr-TR" sz="2000" dirty="0" err="1" smtClean="0">
                <a:solidFill>
                  <a:prstClr val="white"/>
                </a:solidFill>
              </a:rPr>
              <a:t>the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pioneers</a:t>
            </a:r>
            <a:r>
              <a:rPr lang="tr-TR" sz="2000" dirty="0" smtClean="0">
                <a:solidFill>
                  <a:prstClr val="white"/>
                </a:solidFill>
              </a:rPr>
              <a:t> in </a:t>
            </a:r>
            <a:r>
              <a:rPr lang="tr-TR" sz="2000" dirty="0" err="1" smtClean="0">
                <a:solidFill>
                  <a:prstClr val="white"/>
                </a:solidFill>
              </a:rPr>
              <a:t>the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world</a:t>
            </a:r>
            <a:endParaRPr lang="tr-TR" sz="2000" dirty="0" smtClean="0">
              <a:solidFill>
                <a:prstClr val="white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prstClr val="white"/>
                </a:solidFill>
              </a:rPr>
              <a:t>Collaboration of </a:t>
            </a:r>
            <a:r>
              <a:rPr lang="tr-TR" sz="2000" dirty="0" err="1" smtClean="0">
                <a:solidFill>
                  <a:prstClr val="white"/>
                </a:solidFill>
              </a:rPr>
              <a:t>many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different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technologies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and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protocols</a:t>
            </a:r>
            <a:endParaRPr lang="tr-TR" sz="2000" dirty="0">
              <a:solidFill>
                <a:prstClr val="white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000" dirty="0" err="1" smtClean="0">
                <a:solidFill>
                  <a:prstClr val="white"/>
                </a:solidFill>
              </a:rPr>
              <a:t>Provides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opportunity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for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new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product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development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that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support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itself</a:t>
            </a:r>
            <a:r>
              <a:rPr lang="tr-TR" sz="2000" dirty="0" smtClean="0">
                <a:solidFill>
                  <a:prstClr val="white"/>
                </a:solidFill>
              </a:rPr>
              <a:t> as a platform, </a:t>
            </a:r>
            <a:r>
              <a:rPr lang="tr-TR" sz="2000" dirty="0" err="1" smtClean="0">
                <a:solidFill>
                  <a:prstClr val="white"/>
                </a:solidFill>
              </a:rPr>
              <a:t>thereby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starting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new</a:t>
            </a:r>
            <a:r>
              <a:rPr lang="tr-TR" sz="2000" dirty="0" smtClean="0">
                <a:solidFill>
                  <a:prstClr val="white"/>
                </a:solidFill>
              </a:rPr>
              <a:t> R&amp;D </a:t>
            </a:r>
            <a:r>
              <a:rPr lang="tr-TR" sz="2000" dirty="0" err="1" smtClean="0">
                <a:solidFill>
                  <a:prstClr val="white"/>
                </a:solidFill>
              </a:rPr>
              <a:t>projects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and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potential</a:t>
            </a:r>
            <a:r>
              <a:rPr lang="tr-TR" sz="2000" dirty="0" smtClean="0">
                <a:solidFill>
                  <a:prstClr val="white"/>
                </a:solidFill>
              </a:rPr>
              <a:t> of </a:t>
            </a:r>
            <a:r>
              <a:rPr lang="tr-TR" sz="2000" dirty="0" err="1" smtClean="0">
                <a:solidFill>
                  <a:prstClr val="white"/>
                </a:solidFill>
              </a:rPr>
              <a:t>employment</a:t>
            </a:r>
            <a:endParaRPr lang="en-US" sz="2000" dirty="0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27318" y="2861250"/>
            <a:ext cx="3436707" cy="2811899"/>
            <a:chOff x="67370" y="1401645"/>
            <a:chExt cx="8663095" cy="4455505"/>
          </a:xfrm>
        </p:grpSpPr>
        <p:sp>
          <p:nvSpPr>
            <p:cNvPr id="8" name="Rectangle 7"/>
            <p:cNvSpPr/>
            <p:nvPr/>
          </p:nvSpPr>
          <p:spPr>
            <a:xfrm>
              <a:off x="257324" y="3009600"/>
              <a:ext cx="2431822" cy="180556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tr-TR" sz="1800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17300" y="3779452"/>
              <a:ext cx="650152" cy="93610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sz="1100" dirty="0" smtClean="0">
                  <a:solidFill>
                    <a:prstClr val="white"/>
                  </a:solidFill>
                </a:rPr>
                <a:t>IP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sz="1100" dirty="0" smtClean="0">
                  <a:solidFill>
                    <a:prstClr val="white"/>
                  </a:solidFill>
                </a:rPr>
                <a:t>PBX</a:t>
              </a:r>
              <a:endParaRPr lang="tr-TR" sz="1100" dirty="0">
                <a:solidFill>
                  <a:prstClr val="white"/>
                </a:solidFill>
              </a:endParaRPr>
            </a:p>
          </p:txBody>
        </p:sp>
        <p:grpSp>
          <p:nvGrpSpPr>
            <p:cNvPr id="10" name="Group 100"/>
            <p:cNvGrpSpPr>
              <a:grpSpLocks/>
            </p:cNvGrpSpPr>
            <p:nvPr/>
          </p:nvGrpSpPr>
          <p:grpSpPr bwMode="auto">
            <a:xfrm>
              <a:off x="67370" y="5332108"/>
              <a:ext cx="1440160" cy="521395"/>
              <a:chOff x="4305300" y="4914900"/>
              <a:chExt cx="1779587" cy="1382713"/>
            </a:xfrm>
          </p:grpSpPr>
          <p:pic>
            <p:nvPicPr>
              <p:cNvPr id="53" name="Picture 4" descr="cloud3_grey_grey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5300" y="4914900"/>
                <a:ext cx="1779587" cy="1382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4" name="TextBox 99"/>
              <p:cNvSpPr txBox="1">
                <a:spLocks noChangeArrowheads="1"/>
              </p:cNvSpPr>
              <p:nvPr/>
            </p:nvSpPr>
            <p:spPr bwMode="auto">
              <a:xfrm>
                <a:off x="4869743" y="5213236"/>
                <a:ext cx="663964" cy="5789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defTabSz="457200"/>
                <a:r>
                  <a:rPr lang="en-CA" sz="1400" dirty="0" smtClean="0">
                    <a:solidFill>
                      <a:prstClr val="black"/>
                    </a:solidFill>
                    <a:ea typeface="ＭＳ Ｐゴシック" charset="-128"/>
                  </a:rPr>
                  <a:t>PSTN</a:t>
                </a:r>
                <a:endParaRPr lang="en-US" sz="1400" dirty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</p:grpSp>
        <p:grpSp>
          <p:nvGrpSpPr>
            <p:cNvPr id="11" name="Group 100"/>
            <p:cNvGrpSpPr>
              <a:grpSpLocks/>
            </p:cNvGrpSpPr>
            <p:nvPr/>
          </p:nvGrpSpPr>
          <p:grpSpPr bwMode="auto">
            <a:xfrm>
              <a:off x="1463217" y="5335755"/>
              <a:ext cx="1440160" cy="521395"/>
              <a:chOff x="4305300" y="4914900"/>
              <a:chExt cx="1779587" cy="1382713"/>
            </a:xfrm>
          </p:grpSpPr>
          <p:pic>
            <p:nvPicPr>
              <p:cNvPr id="51" name="Picture 4" descr="cloud3_grey_grey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5300" y="4914900"/>
                <a:ext cx="1779587" cy="1382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2" name="TextBox 99"/>
              <p:cNvSpPr txBox="1">
                <a:spLocks noChangeArrowheads="1"/>
              </p:cNvSpPr>
              <p:nvPr/>
            </p:nvSpPr>
            <p:spPr bwMode="auto">
              <a:xfrm>
                <a:off x="4713256" y="5213236"/>
                <a:ext cx="976937" cy="8162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defTabSz="457200"/>
                <a:r>
                  <a:rPr lang="tr-TR" sz="1400" dirty="0" smtClean="0">
                    <a:solidFill>
                      <a:prstClr val="black"/>
                    </a:solidFill>
                    <a:ea typeface="ＭＳ Ｐゴシック" charset="-128"/>
                  </a:rPr>
                  <a:t>Internet</a:t>
                </a:r>
                <a:endParaRPr lang="en-US" sz="1400" dirty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1171546" y="3779452"/>
              <a:ext cx="1360883" cy="4226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sz="1100" dirty="0" smtClean="0">
                  <a:solidFill>
                    <a:prstClr val="white"/>
                  </a:solidFill>
                </a:rPr>
                <a:t>Video</a:t>
              </a:r>
              <a:endParaRPr lang="tr-TR" sz="1100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71546" y="4251452"/>
              <a:ext cx="1360883" cy="46410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sz="1000" dirty="0" smtClean="0">
                  <a:solidFill>
                    <a:prstClr val="white"/>
                  </a:solidFill>
                </a:rPr>
                <a:t>Mesajlaşma</a:t>
              </a:r>
              <a:endParaRPr lang="tr-TR" sz="1000" dirty="0">
                <a:solidFill>
                  <a:prstClr val="white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2022" y="3127684"/>
              <a:ext cx="2090951" cy="731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sz="800" b="1" dirty="0" err="1" smtClean="0">
                  <a:solidFill>
                    <a:prstClr val="white"/>
                  </a:solidFill>
                  <a:latin typeface="Calibri"/>
                </a:rPr>
                <a:t>Unified</a:t>
              </a:r>
              <a:r>
                <a:rPr lang="tr-TR" sz="800" b="1" dirty="0" smtClean="0">
                  <a:solidFill>
                    <a:prstClr val="white"/>
                  </a:solidFill>
                  <a:latin typeface="Calibri"/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sz="800" b="1" dirty="0" smtClean="0">
                  <a:solidFill>
                    <a:prstClr val="white"/>
                  </a:solidFill>
                  <a:latin typeface="Calibri"/>
                </a:rPr>
                <a:t>Communications</a:t>
              </a:r>
              <a:endParaRPr lang="tr-TR" sz="800" b="1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6" name="Straight Connector 15"/>
            <p:cNvCxnSpPr>
              <a:stCxn id="53" idx="0"/>
            </p:cNvCxnSpPr>
            <p:nvPr/>
          </p:nvCxnSpPr>
          <p:spPr>
            <a:xfrm flipV="1">
              <a:off x="787450" y="4841812"/>
              <a:ext cx="5367" cy="49029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51" idx="0"/>
            </p:cNvCxnSpPr>
            <p:nvPr/>
          </p:nvCxnSpPr>
          <p:spPr>
            <a:xfrm flipV="1">
              <a:off x="2183297" y="4841812"/>
              <a:ext cx="0" cy="49394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4930181" y="3738186"/>
              <a:ext cx="2175469" cy="977369"/>
              <a:chOff x="5139731" y="3738186"/>
              <a:chExt cx="2175469" cy="977369"/>
            </a:xfrm>
          </p:grpSpPr>
          <p:sp>
            <p:nvSpPr>
              <p:cNvPr id="49" name="Freeform 48"/>
              <p:cNvSpPr/>
              <p:nvPr/>
            </p:nvSpPr>
            <p:spPr>
              <a:xfrm>
                <a:off x="5139732" y="3738186"/>
                <a:ext cx="2175468" cy="192351"/>
              </a:xfrm>
              <a:custGeom>
                <a:avLst/>
                <a:gdLst>
                  <a:gd name="connsiteX0" fmla="*/ 0 w 2309649"/>
                  <a:gd name="connsiteY0" fmla="*/ 638504 h 688047"/>
                  <a:gd name="connsiteX1" fmla="*/ 1347952 w 2309649"/>
                  <a:gd name="connsiteY1" fmla="*/ 622738 h 688047"/>
                  <a:gd name="connsiteX2" fmla="*/ 2309649 w 2309649"/>
                  <a:gd name="connsiteY2" fmla="*/ 0 h 688047"/>
                  <a:gd name="connsiteX0" fmla="*/ 0 w 2680139"/>
                  <a:gd name="connsiteY0" fmla="*/ 906517 h 974716"/>
                  <a:gd name="connsiteX1" fmla="*/ 1347952 w 2680139"/>
                  <a:gd name="connsiteY1" fmla="*/ 890751 h 974716"/>
                  <a:gd name="connsiteX2" fmla="*/ 2680139 w 2680139"/>
                  <a:gd name="connsiteY2" fmla="*/ 0 h 974716"/>
                  <a:gd name="connsiteX0" fmla="*/ 0 w 2680139"/>
                  <a:gd name="connsiteY0" fmla="*/ 906517 h 919580"/>
                  <a:gd name="connsiteX1" fmla="*/ 1426780 w 2680139"/>
                  <a:gd name="connsiteY1" fmla="*/ 725213 h 919580"/>
                  <a:gd name="connsiteX2" fmla="*/ 2680139 w 2680139"/>
                  <a:gd name="connsiteY2" fmla="*/ 0 h 919580"/>
                  <a:gd name="connsiteX0" fmla="*/ 0 w 2680139"/>
                  <a:gd name="connsiteY0" fmla="*/ 906517 h 906517"/>
                  <a:gd name="connsiteX1" fmla="*/ 1426780 w 2680139"/>
                  <a:gd name="connsiteY1" fmla="*/ 725213 h 906517"/>
                  <a:gd name="connsiteX2" fmla="*/ 2680139 w 2680139"/>
                  <a:gd name="connsiteY2" fmla="*/ 0 h 906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80139" h="906517">
                    <a:moveTo>
                      <a:pt x="0" y="906517"/>
                    </a:moveTo>
                    <a:cubicBezTo>
                      <a:pt x="686457" y="904545"/>
                      <a:pt x="980090" y="876299"/>
                      <a:pt x="1426780" y="725213"/>
                    </a:cubicBezTo>
                    <a:cubicBezTo>
                      <a:pt x="1873470" y="574127"/>
                      <a:pt x="2391761" y="258160"/>
                      <a:pt x="2680139" y="0"/>
                    </a:cubicBezTo>
                  </a:path>
                </a:pathLst>
              </a:custGeom>
              <a:noFill/>
              <a:ln w="25400" cap="flat" cmpd="sng" algn="ctr">
                <a:solidFill>
                  <a:srgbClr val="0070C0"/>
                </a:solidFill>
                <a:prstDash val="solid"/>
                <a:headEnd type="triangl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50" name="Freeform 49"/>
              <p:cNvSpPr/>
              <p:nvPr/>
            </p:nvSpPr>
            <p:spPr>
              <a:xfrm flipV="1">
                <a:off x="5139731" y="4093792"/>
                <a:ext cx="2175469" cy="621763"/>
              </a:xfrm>
              <a:custGeom>
                <a:avLst/>
                <a:gdLst>
                  <a:gd name="connsiteX0" fmla="*/ 0 w 2309649"/>
                  <a:gd name="connsiteY0" fmla="*/ 638504 h 688047"/>
                  <a:gd name="connsiteX1" fmla="*/ 1347952 w 2309649"/>
                  <a:gd name="connsiteY1" fmla="*/ 622738 h 688047"/>
                  <a:gd name="connsiteX2" fmla="*/ 2309649 w 2309649"/>
                  <a:gd name="connsiteY2" fmla="*/ 0 h 688047"/>
                  <a:gd name="connsiteX0" fmla="*/ 0 w 2680139"/>
                  <a:gd name="connsiteY0" fmla="*/ 906517 h 974716"/>
                  <a:gd name="connsiteX1" fmla="*/ 1347952 w 2680139"/>
                  <a:gd name="connsiteY1" fmla="*/ 890751 h 974716"/>
                  <a:gd name="connsiteX2" fmla="*/ 2680139 w 2680139"/>
                  <a:gd name="connsiteY2" fmla="*/ 0 h 974716"/>
                  <a:gd name="connsiteX0" fmla="*/ 0 w 2680139"/>
                  <a:gd name="connsiteY0" fmla="*/ 906517 h 919580"/>
                  <a:gd name="connsiteX1" fmla="*/ 1426780 w 2680139"/>
                  <a:gd name="connsiteY1" fmla="*/ 725213 h 919580"/>
                  <a:gd name="connsiteX2" fmla="*/ 2680139 w 2680139"/>
                  <a:gd name="connsiteY2" fmla="*/ 0 h 919580"/>
                  <a:gd name="connsiteX0" fmla="*/ 0 w 2680139"/>
                  <a:gd name="connsiteY0" fmla="*/ 906517 h 906517"/>
                  <a:gd name="connsiteX1" fmla="*/ 1426780 w 2680139"/>
                  <a:gd name="connsiteY1" fmla="*/ 725213 h 906517"/>
                  <a:gd name="connsiteX2" fmla="*/ 2680139 w 2680139"/>
                  <a:gd name="connsiteY2" fmla="*/ 0 h 906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80139" h="906517">
                    <a:moveTo>
                      <a:pt x="0" y="906517"/>
                    </a:moveTo>
                    <a:cubicBezTo>
                      <a:pt x="686457" y="904545"/>
                      <a:pt x="980090" y="876299"/>
                      <a:pt x="1426780" y="725213"/>
                    </a:cubicBezTo>
                    <a:cubicBezTo>
                      <a:pt x="1873470" y="574127"/>
                      <a:pt x="2391761" y="258160"/>
                      <a:pt x="2680139" y="0"/>
                    </a:cubicBezTo>
                  </a:path>
                </a:pathLst>
              </a:cu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smtClean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686050" y="2971800"/>
              <a:ext cx="6044415" cy="2250798"/>
              <a:chOff x="2895600" y="2957870"/>
              <a:chExt cx="6044415" cy="2250798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1061" y="4367570"/>
                <a:ext cx="1027752" cy="294485"/>
              </a:xfrm>
              <a:prstGeom prst="rect">
                <a:avLst/>
              </a:prstGeom>
              <a:ln w="38100"/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14159" y="4157762"/>
                <a:ext cx="1725856" cy="1024727"/>
              </a:xfrm>
              <a:prstGeom prst="rect">
                <a:avLst/>
              </a:prstGeom>
              <a:ln w="38100"/>
            </p:spPr>
          </p:pic>
          <p:cxnSp>
            <p:nvCxnSpPr>
              <p:cNvPr id="33" name="Straight Connector 32"/>
              <p:cNvCxnSpPr/>
              <p:nvPr/>
            </p:nvCxnSpPr>
            <p:spPr>
              <a:xfrm>
                <a:off x="4092664" y="2978902"/>
                <a:ext cx="0" cy="2229766"/>
              </a:xfrm>
              <a:prstGeom prst="line">
                <a:avLst/>
              </a:prstGeom>
              <a:noFill/>
              <a:ln w="38100" cap="flat" cmpd="sng" algn="ctr">
                <a:solidFill>
                  <a:srgbClr val="BF0000"/>
                </a:solidFill>
                <a:prstDash val="sys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grpSp>
            <p:nvGrpSpPr>
              <p:cNvPr id="34" name="Group 33"/>
              <p:cNvGrpSpPr/>
              <p:nvPr/>
            </p:nvGrpSpPr>
            <p:grpSpPr>
              <a:xfrm>
                <a:off x="7493855" y="2957870"/>
                <a:ext cx="1345345" cy="1004530"/>
                <a:chOff x="6413191" y="1898892"/>
                <a:chExt cx="1345345" cy="1004530"/>
              </a:xfrm>
            </p:grpSpPr>
            <p:grpSp>
              <p:nvGrpSpPr>
                <p:cNvPr id="43" name="Group 42"/>
                <p:cNvGrpSpPr/>
                <p:nvPr/>
              </p:nvGrpSpPr>
              <p:grpSpPr>
                <a:xfrm>
                  <a:off x="6790157" y="1898892"/>
                  <a:ext cx="968379" cy="883055"/>
                  <a:chOff x="6832345" y="2580707"/>
                  <a:chExt cx="1854455" cy="1691059"/>
                </a:xfrm>
              </p:grpSpPr>
              <p:pic>
                <p:nvPicPr>
                  <p:cNvPr id="45" name="Picture 44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6832345" y="2580707"/>
                    <a:ext cx="1854455" cy="1691059"/>
                  </a:xfrm>
                  <a:prstGeom prst="rect">
                    <a:avLst/>
                  </a:prstGeom>
                  <a:ln w="38100"/>
                </p:spPr>
              </p:pic>
              <p:pic>
                <p:nvPicPr>
                  <p:cNvPr id="46" name="Picture 45" descr="C:\Users\djones1\Pictures\iP‬ad_V\IMG_0069.PN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967959" y="2733304"/>
                    <a:ext cx="832629" cy="1110172"/>
                  </a:xfrm>
                  <a:prstGeom prst="rect">
                    <a:avLst/>
                  </a:prstGeom>
                  <a:ln w="38100"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7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488683" y="3048187"/>
                    <a:ext cx="1022540" cy="767315"/>
                  </a:xfrm>
                  <a:prstGeom prst="rect">
                    <a:avLst/>
                  </a:prstGeom>
                  <a:ln w="38100"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48" name="Picture 4" descr="http://www.w3.org/html/logo/downloads/HTML5_Logo_512.png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274641" y="2765314"/>
                    <a:ext cx="279841" cy="279841"/>
                  </a:xfrm>
                  <a:prstGeom prst="rect">
                    <a:avLst/>
                  </a:prstGeom>
                  <a:ln w="38100"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44" name="Picture 4" descr="C:\Users\Ken\Documents\!!KenIcon\People\realvista_general_administrator_256.png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13191" y="2141422"/>
                  <a:ext cx="762000" cy="762000"/>
                </a:xfrm>
                <a:prstGeom prst="rect">
                  <a:avLst/>
                </a:prstGeom>
                <a:ln w="38100"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35" name="Picture 34" descr="\\GBPLFILE01\PL_Depts\marketing\MarSol\Images\icons\Rebrand_2012\ProductIcons\SPiDR_Alt B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5417" y="3526333"/>
                <a:ext cx="1198368" cy="800483"/>
              </a:xfrm>
              <a:prstGeom prst="rect">
                <a:avLst/>
              </a:prstGeom>
              <a:ln w="38100"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" name="Rectangle 35"/>
              <p:cNvSpPr/>
              <p:nvPr/>
            </p:nvSpPr>
            <p:spPr>
              <a:xfrm>
                <a:off x="4043826" y="4557296"/>
                <a:ext cx="803425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cap="small" dirty="0">
                    <a:solidFill>
                      <a:prstClr val="black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Gateway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 rot="5400000">
                <a:off x="4656220" y="3844881"/>
                <a:ext cx="880369" cy="276999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i="1" cap="small" dirty="0">
                    <a:solidFill>
                      <a:srgbClr val="548ABD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REST APIs</a:t>
                </a:r>
                <a:endParaRPr lang="en-US" sz="1100" dirty="0">
                  <a:solidFill>
                    <a:prstClr val="black"/>
                  </a:solidFill>
                  <a:latin typeface="Arial"/>
                </a:endParaRP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 flipH="1">
                <a:off x="2895600" y="3984656"/>
                <a:ext cx="754844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BF0000"/>
                </a:solidFill>
                <a:prstDash val="solid"/>
                <a:headEnd type="none" w="med" len="med"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39" name="TextBox 38"/>
              <p:cNvSpPr txBox="1"/>
              <p:nvPr/>
            </p:nvSpPr>
            <p:spPr>
              <a:xfrm>
                <a:off x="3154779" y="3738186"/>
                <a:ext cx="4331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kern="0" dirty="0" smtClean="0">
                    <a:solidFill>
                      <a:srgbClr val="BF0000"/>
                    </a:solidFill>
                    <a:latin typeface="Arial"/>
                  </a:rPr>
                  <a:t>SIP</a:t>
                </a:r>
              </a:p>
            </p:txBody>
          </p:sp>
          <p:pic>
            <p:nvPicPr>
              <p:cNvPr id="40" name="Picture 39" descr="\\psf\Host\Volumes\johbee\Documents\01_Freelance_Design\INTERBRAND\AT&amp;T\ABS_Template_2011\source\ATT_for_Andy_rd 2\ABS_png\ATT_abs_cloud_rgb.png"/>
              <p:cNvPicPr>
                <a:picLocks noChangeAspect="1" noChangeArrowheads="1"/>
              </p:cNvPicPr>
              <p:nvPr/>
            </p:nvPicPr>
            <p:blipFill>
              <a:blip r:embed="rId12" cstate="screen"/>
              <a:stretch>
                <a:fillRect/>
              </a:stretch>
            </p:blipFill>
            <p:spPr bwMode="gray">
              <a:xfrm>
                <a:off x="5445377" y="3516998"/>
                <a:ext cx="1024670" cy="606497"/>
              </a:xfrm>
              <a:prstGeom prst="rect">
                <a:avLst/>
              </a:prstGeom>
              <a:ln w="38100"/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5576739" y="3771900"/>
                <a:ext cx="777895" cy="306467"/>
              </a:xfrm>
              <a:prstGeom prst="roundRect">
                <a:avLst/>
              </a:prstGeom>
              <a:noFill/>
              <a:ln w="31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vert="horz" wrap="none" rtlCol="0">
                <a:spAutoFit/>
              </a:bodyPr>
              <a:lstStyle>
                <a:defPPr>
                  <a:defRPr lang="en-US"/>
                </a:defPPr>
                <a:lvl1pPr marR="0" indent="0" algn="ctr" fontAlgn="auto">
                  <a:lnSpc>
                    <a:spcPct val="100000"/>
                  </a:lnSpc>
                  <a:spcAft>
                    <a:spcPts val="600"/>
                  </a:spcAft>
                  <a:buClr>
                    <a:srgbClr val="FF0000"/>
                  </a:buClr>
                  <a:buSzTx/>
                  <a:tabLst/>
                  <a:defRPr kumimoji="0" sz="1200" b="1" i="0" u="none" strike="noStrike" cap="none" spc="0" normalizeH="0" baseline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j-ea"/>
                    <a:cs typeface="Arial"/>
                  </a:defRPr>
                </a:lvl1pPr>
              </a:lstStyle>
              <a:p>
                <a:pPr>
                  <a:spcBef>
                    <a:spcPts val="0"/>
                  </a:spcBef>
                  <a:defRPr/>
                </a:pPr>
                <a:r>
                  <a:rPr lang="en-US" kern="0" dirty="0">
                    <a:solidFill>
                      <a:prstClr val="black"/>
                    </a:solidFill>
                  </a:rPr>
                  <a:t>Internet</a:t>
                </a: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7051645" y="3001171"/>
                <a:ext cx="790601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cap="small" dirty="0" smtClean="0">
                    <a:solidFill>
                      <a:prstClr val="black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Browser</a:t>
                </a:r>
                <a:endParaRPr lang="en-US" sz="1200" b="1" cap="small" dirty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pic>
          <p:nvPicPr>
            <p:cNvPr id="20" name="Picture 19" descr="vvx1500-lg-a copy 2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35147" y="1635187"/>
              <a:ext cx="1556609" cy="1093833"/>
            </a:xfrm>
            <a:prstGeom prst="rect">
              <a:avLst/>
            </a:prstGeom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6818" y="1789180"/>
              <a:ext cx="720080" cy="913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2" name="Group 21"/>
            <p:cNvGrpSpPr/>
            <p:nvPr/>
          </p:nvGrpSpPr>
          <p:grpSpPr>
            <a:xfrm>
              <a:off x="3224140" y="1401645"/>
              <a:ext cx="2283964" cy="1339292"/>
              <a:chOff x="5220072" y="2143805"/>
              <a:chExt cx="5933789" cy="3886200"/>
            </a:xfrm>
          </p:grpSpPr>
          <p:pic>
            <p:nvPicPr>
              <p:cNvPr id="27" name="Picture 3"/>
              <p:cNvPicPr>
                <a:picLocks noChangeAspect="1" noChangeArrowheads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220072" y="2143805"/>
                <a:ext cx="5933789" cy="3886200"/>
              </a:xfrm>
              <a:prstGeom prst="roundRect">
                <a:avLst>
                  <a:gd name="adj" fmla="val 0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  <p:sp>
            <p:nvSpPr>
              <p:cNvPr id="28" name="Rectangle 27"/>
              <p:cNvSpPr/>
              <p:nvPr/>
            </p:nvSpPr>
            <p:spPr>
              <a:xfrm>
                <a:off x="5785195" y="2790414"/>
                <a:ext cx="4803543" cy="2825614"/>
              </a:xfrm>
              <a:prstGeom prst="rect">
                <a:avLst/>
              </a:prstGeom>
              <a:gradFill rotWithShape="1">
                <a:gsLst>
                  <a:gs pos="1000">
                    <a:srgbClr val="0070C0">
                      <a:tint val="50000"/>
                      <a:satMod val="300000"/>
                    </a:srgbClr>
                  </a:gs>
                  <a:gs pos="3000">
                    <a:srgbClr val="0070C0">
                      <a:lumMod val="75000"/>
                    </a:srgbClr>
                  </a:gs>
                  <a:gs pos="100000">
                    <a:srgbClr val="0070C0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0070C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smtClean="0">
                  <a:solidFill>
                    <a:prstClr val="black"/>
                  </a:solidFill>
                  <a:latin typeface="Arial"/>
                </a:endParaRPr>
              </a:p>
            </p:txBody>
          </p:sp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5905873" y="2821471"/>
                <a:ext cx="4648200" cy="281483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06273" y="3342171"/>
                <a:ext cx="1214133" cy="1003663"/>
              </a:xfrm>
              <a:prstGeom prst="rect">
                <a:avLst/>
              </a:prstGeom>
            </p:spPr>
          </p:pic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2320" y="1773981"/>
              <a:ext cx="1173717" cy="9439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Picture 23" descr="iPhone5-GENCom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4173" y="1926915"/>
              <a:ext cx="448182" cy="818501"/>
            </a:xfrm>
            <a:prstGeom prst="rect">
              <a:avLst/>
            </a:prstGeom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3095" y="1907108"/>
              <a:ext cx="786497" cy="706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6" descr="http://t1.gstatic.com/images?q=tbn:ANd9GcT_tU0WCmmFvnbx48C5UeCsiC49EY0j34eCKIyeofqBpLxF4ga-E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1877516"/>
              <a:ext cx="980503" cy="792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5" name="Picture 54" descr="\\GBPLFILE01\PL_Depts\marketing\MarSol\Images\icons\Rebrand_2012\ProductIcons\SPiDR_Alt B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484" y="1409317"/>
            <a:ext cx="1198368" cy="800483"/>
          </a:xfrm>
          <a:prstGeom prst="rect">
            <a:avLst/>
          </a:prstGeom>
          <a:ln w="3810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03968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5410200"/>
            <a:ext cx="9144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29200" y="533400"/>
            <a:ext cx="4114800" cy="1752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tr-TR" sz="3200" dirty="0" err="1">
                <a:solidFill>
                  <a:prstClr val="white"/>
                </a:solidFill>
              </a:rPr>
              <a:t>Kandy</a:t>
            </a:r>
            <a:r>
              <a:rPr lang="tr-TR" sz="3200" dirty="0">
                <a:solidFill>
                  <a:prstClr val="white"/>
                </a:solidFill>
              </a:rPr>
              <a:t> </a:t>
            </a:r>
            <a:r>
              <a:rPr lang="tr-TR" sz="3200" dirty="0" smtClean="0">
                <a:solidFill>
                  <a:prstClr val="white"/>
                </a:solidFill>
              </a:rPr>
              <a:t>– </a:t>
            </a:r>
            <a:r>
              <a:rPr lang="tr-TR" sz="3200" dirty="0" err="1" smtClean="0">
                <a:solidFill>
                  <a:prstClr val="white"/>
                </a:solidFill>
              </a:rPr>
              <a:t>Innovative</a:t>
            </a:r>
            <a:r>
              <a:rPr lang="tr-TR" sz="3200" dirty="0" smtClean="0">
                <a:solidFill>
                  <a:prstClr val="white"/>
                </a:solidFill>
              </a:rPr>
              <a:t> Services </a:t>
            </a:r>
            <a:r>
              <a:rPr lang="tr-TR" sz="3200" dirty="0" err="1" smtClean="0">
                <a:solidFill>
                  <a:prstClr val="white"/>
                </a:solidFill>
              </a:rPr>
              <a:t>for</a:t>
            </a:r>
            <a:r>
              <a:rPr lang="tr-TR" sz="3200" dirty="0" smtClean="0">
                <a:solidFill>
                  <a:prstClr val="white"/>
                </a:solidFill>
              </a:rPr>
              <a:t> </a:t>
            </a:r>
            <a:r>
              <a:rPr lang="tr-TR" sz="3200" dirty="0" err="1" smtClean="0">
                <a:solidFill>
                  <a:prstClr val="white"/>
                </a:solidFill>
              </a:rPr>
              <a:t>Efficiency</a:t>
            </a:r>
            <a:endParaRPr lang="tr-TR" sz="3200" dirty="0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9512" y="838200"/>
            <a:ext cx="4849688" cy="2806824"/>
          </a:xfrm>
          <a:prstGeom prst="rect">
            <a:avLst/>
          </a:prstGeom>
        </p:spPr>
        <p:txBody>
          <a:bodyPr/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</a:pP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Simple,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innovative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services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over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Web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without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the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need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of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telephones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addional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application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installation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or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setup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</a:pP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Use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cases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:</a:t>
            </a:r>
          </a:p>
          <a:p>
            <a:pPr marL="538163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Call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center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applications</a:t>
            </a:r>
            <a:endParaRPr lang="tr-TR" sz="2000" dirty="0">
              <a:solidFill>
                <a:prstClr val="black"/>
              </a:solidFill>
              <a:latin typeface="Calibri"/>
            </a:endParaRPr>
          </a:p>
          <a:p>
            <a:pPr marL="538163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Online </a:t>
            </a:r>
            <a:r>
              <a:rPr lang="tr-TR" sz="2000" dirty="0">
                <a:solidFill>
                  <a:prstClr val="black"/>
                </a:solidFill>
                <a:latin typeface="Calibri"/>
              </a:rPr>
              <a:t>video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conference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rooms</a:t>
            </a:r>
            <a:endParaRPr lang="tr-TR" sz="2000" dirty="0" smtClean="0">
              <a:solidFill>
                <a:prstClr val="black"/>
              </a:solidFill>
              <a:latin typeface="Calibri"/>
            </a:endParaRPr>
          </a:p>
          <a:p>
            <a:pPr marL="538163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Screen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sharing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–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interactive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operations</a:t>
            </a:r>
            <a:endParaRPr lang="tr-TR" sz="2000" dirty="0">
              <a:solidFill>
                <a:prstClr val="black"/>
              </a:solidFill>
              <a:latin typeface="Calibri"/>
            </a:endParaRPr>
          </a:p>
          <a:p>
            <a:pPr marL="538163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Call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programming</a:t>
            </a:r>
            <a:endParaRPr lang="tr-TR" sz="2000" dirty="0">
              <a:solidFill>
                <a:prstClr val="black"/>
              </a:solidFill>
              <a:latin typeface="Calibri"/>
            </a:endParaRPr>
          </a:p>
          <a:p>
            <a:pPr marL="538163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Online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assistant</a:t>
            </a:r>
            <a:endParaRPr lang="tr-TR" altLang="zh-CN" sz="2000" dirty="0" smtClean="0">
              <a:solidFill>
                <a:prstClr val="black"/>
              </a:solidFill>
              <a:latin typeface="Calibri"/>
            </a:endParaRPr>
          </a:p>
          <a:p>
            <a:pPr marL="298450" lvl="1" indent="-285750" eaLnBrk="0" fontAlgn="auto" hangingPunct="0">
              <a:spcBef>
                <a:spcPts val="600"/>
              </a:spcBef>
              <a:spcAft>
                <a:spcPts val="600"/>
              </a:spcAft>
              <a:buClr>
                <a:prstClr val="black"/>
              </a:buClr>
              <a:buFont typeface="Arial" pitchFamily="34" charset="0"/>
              <a:buChar char="•"/>
              <a:tabLst>
                <a:tab pos="914400" algn="l"/>
              </a:tabLst>
              <a:defRPr/>
            </a:pPr>
            <a:endParaRPr lang="tr-TR" altLang="zh-CN" sz="2000" dirty="0" smtClean="0">
              <a:solidFill>
                <a:prstClr val="black"/>
              </a:solidFill>
              <a:latin typeface="Calibri"/>
            </a:endParaRPr>
          </a:p>
          <a:p>
            <a:pPr marL="12700" lvl="1" eaLnBrk="0" fontAlgn="auto" hangingPunct="0">
              <a:spcBef>
                <a:spcPts val="600"/>
              </a:spcBef>
              <a:spcAft>
                <a:spcPts val="1200"/>
              </a:spcAft>
              <a:buClr>
                <a:prstClr val="black"/>
              </a:buClr>
              <a:tabLst>
                <a:tab pos="914400" algn="l"/>
              </a:tabLst>
              <a:defRPr/>
            </a:pPr>
            <a:endParaRPr lang="tr-TR" altLang="zh-CN" sz="2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3789040"/>
            <a:ext cx="4724400" cy="2916560"/>
          </a:xfrm>
          <a:prstGeom prst="rect">
            <a:avLst/>
          </a:prstGeom>
          <a:solidFill>
            <a:schemeClr val="bg1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tr-TR" sz="1800" dirty="0" smtClean="0">
                <a:solidFill>
                  <a:prstClr val="white"/>
                </a:solidFill>
              </a:rPr>
              <a:t>Y</a:t>
            </a:r>
            <a:endParaRPr lang="en-US" sz="1800" dirty="0" smtClean="0">
              <a:solidFill>
                <a:prstClr val="white"/>
              </a:solidFill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</a:pPr>
            <a:endParaRPr lang="en-US" sz="1800" dirty="0">
              <a:solidFill>
                <a:prstClr val="white"/>
              </a:solidFill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</a:pPr>
            <a:endParaRPr lang="en-US" sz="1800" dirty="0" smtClean="0">
              <a:solidFill>
                <a:prstClr val="white"/>
              </a:solidFill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tr-TR" b="1" dirty="0" err="1" smtClean="0">
                <a:solidFill>
                  <a:prstClr val="white"/>
                </a:solidFill>
              </a:rPr>
              <a:t>Innovative</a:t>
            </a:r>
            <a:r>
              <a:rPr lang="tr-TR" b="1" dirty="0" smtClean="0">
                <a:solidFill>
                  <a:prstClr val="white"/>
                </a:solidFill>
              </a:rPr>
              <a:t> </a:t>
            </a:r>
            <a:r>
              <a:rPr lang="tr-TR" b="1" dirty="0" err="1" smtClean="0">
                <a:solidFill>
                  <a:prstClr val="white"/>
                </a:solidFill>
              </a:rPr>
              <a:t>vision</a:t>
            </a:r>
            <a:r>
              <a:rPr lang="tr-TR" b="1" dirty="0" smtClean="0">
                <a:solidFill>
                  <a:prstClr val="white"/>
                </a:solidFill>
              </a:rPr>
              <a:t>:</a:t>
            </a:r>
            <a:endParaRPr lang="en-US" b="1" dirty="0" smtClean="0">
              <a:solidFill>
                <a:prstClr val="white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000" dirty="0" err="1" smtClean="0">
                <a:solidFill>
                  <a:prstClr val="white"/>
                </a:solidFill>
              </a:rPr>
              <a:t>The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first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national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and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one</a:t>
            </a:r>
            <a:r>
              <a:rPr lang="tr-TR" sz="2000" dirty="0" smtClean="0">
                <a:solidFill>
                  <a:prstClr val="white"/>
                </a:solidFill>
              </a:rPr>
              <a:t> of </a:t>
            </a:r>
            <a:r>
              <a:rPr lang="tr-TR" sz="2000" dirty="0" err="1" smtClean="0">
                <a:solidFill>
                  <a:prstClr val="white"/>
                </a:solidFill>
              </a:rPr>
              <a:t>the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pioneer</a:t>
            </a:r>
            <a:r>
              <a:rPr lang="tr-TR" sz="2000" dirty="0" smtClean="0">
                <a:solidFill>
                  <a:prstClr val="white"/>
                </a:solidFill>
              </a:rPr>
              <a:t> Smart Office </a:t>
            </a:r>
            <a:r>
              <a:rPr lang="tr-TR" sz="2000" dirty="0" err="1" smtClean="0">
                <a:solidFill>
                  <a:prstClr val="white"/>
                </a:solidFill>
              </a:rPr>
              <a:t>unified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communication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solutions</a:t>
            </a:r>
            <a:endParaRPr lang="en-US" sz="2000" dirty="0" smtClean="0">
              <a:solidFill>
                <a:prstClr val="white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000" dirty="0" err="1" smtClean="0">
                <a:solidFill>
                  <a:prstClr val="white"/>
                </a:solidFill>
              </a:rPr>
              <a:t>Benefitting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from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many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advantages</a:t>
            </a:r>
            <a:r>
              <a:rPr lang="tr-TR" sz="2000" dirty="0" smtClean="0">
                <a:solidFill>
                  <a:prstClr val="white"/>
                </a:solidFill>
              </a:rPr>
              <a:t> of </a:t>
            </a:r>
            <a:r>
              <a:rPr lang="tr-TR" sz="2000" dirty="0" err="1" smtClean="0">
                <a:solidFill>
                  <a:prstClr val="white"/>
                </a:solidFill>
              </a:rPr>
              <a:t>cloud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computing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by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deployment</a:t>
            </a:r>
            <a:r>
              <a:rPr lang="tr-TR" sz="2000" dirty="0" smtClean="0">
                <a:solidFill>
                  <a:prstClr val="white"/>
                </a:solidFill>
              </a:rPr>
              <a:t> of </a:t>
            </a:r>
            <a:r>
              <a:rPr lang="tr-TR" sz="2000" dirty="0" err="1" smtClean="0">
                <a:solidFill>
                  <a:prstClr val="white"/>
                </a:solidFill>
              </a:rPr>
              <a:t>current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application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servers</a:t>
            </a:r>
            <a:r>
              <a:rPr lang="tr-TR" sz="2000" dirty="0" smtClean="0">
                <a:solidFill>
                  <a:prstClr val="white"/>
                </a:solidFill>
              </a:rPr>
              <a:t> on Amazon </a:t>
            </a:r>
            <a:r>
              <a:rPr lang="tr-TR" sz="2000" dirty="0" err="1" smtClean="0">
                <a:solidFill>
                  <a:prstClr val="white"/>
                </a:solidFill>
              </a:rPr>
              <a:t>cloud</a:t>
            </a:r>
            <a:endParaRPr lang="tr-TR" sz="1800" dirty="0">
              <a:solidFill>
                <a:prstClr val="white"/>
              </a:solidFill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</a:pPr>
            <a:endParaRPr lang="tr-TR" sz="1800" dirty="0" smtClean="0">
              <a:solidFill>
                <a:prstClr val="white"/>
              </a:solidFill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</a:pPr>
            <a:endParaRPr lang="tr-TR" sz="1800" dirty="0">
              <a:solidFill>
                <a:prstClr val="white"/>
              </a:solidFill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</a:pPr>
            <a:endParaRPr lang="tr-TR" sz="1800" dirty="0" smtClean="0">
              <a:solidFill>
                <a:prstClr val="white"/>
              </a:solidFill>
            </a:endParaRPr>
          </a:p>
        </p:txBody>
      </p:sp>
      <p:pic>
        <p:nvPicPr>
          <p:cNvPr id="7" name="Picture 4" descr="http://conference.kandy.io/images/macboo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102" y="4615551"/>
            <a:ext cx="2255858" cy="176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collaboration.kandy.io/images/macbo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969812"/>
            <a:ext cx="2491303" cy="176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775" y="2301931"/>
            <a:ext cx="4088824" cy="2297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50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Short Company </a:t>
            </a:r>
            <a:r>
              <a:rPr lang="de-DE" dirty="0" err="1"/>
              <a:t>P</a:t>
            </a:r>
            <a:r>
              <a:rPr lang="de-DE" dirty="0" err="1" smtClean="0"/>
              <a:t>resentation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2</a:t>
            </a:fld>
            <a:endParaRPr lang="en-GB" altLang="en-US"/>
          </a:p>
        </p:txBody>
      </p:sp>
      <p:sp>
        <p:nvSpPr>
          <p:cNvPr id="3" name="Rectangle 2"/>
          <p:cNvSpPr/>
          <p:nvPr/>
        </p:nvSpPr>
        <p:spPr>
          <a:xfrm>
            <a:off x="5580112" y="6623774"/>
            <a:ext cx="26460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Name, </a:t>
            </a:r>
            <a:r>
              <a:rPr lang="en-GB" sz="1100" dirty="0"/>
              <a:t>affiliation </a:t>
            </a:r>
            <a:r>
              <a:rPr lang="en-GB" sz="1100" dirty="0" smtClean="0"/>
              <a:t>&amp; e-mail </a:t>
            </a:r>
            <a:r>
              <a:rPr lang="en-GB" sz="1100" dirty="0"/>
              <a:t>of </a:t>
            </a:r>
            <a:r>
              <a:rPr lang="en-GB" sz="1100" dirty="0" smtClean="0"/>
              <a:t>presenter</a:t>
            </a:r>
            <a:endParaRPr lang="en-GB" sz="11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" y="0"/>
            <a:ext cx="9144342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11560" y="692696"/>
            <a:ext cx="2569121" cy="5094758"/>
          </a:xfrm>
          <a:prstGeom prst="rect">
            <a:avLst/>
          </a:prstGeom>
          <a:solidFill>
            <a:srgbClr val="9BBB59">
              <a:alpha val="76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NETAŞ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Turkey’s fastest growing ICT</a:t>
            </a: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company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Turkey’s #1 converged  Systems Integrator also serving the Region</a:t>
            </a:r>
            <a:endParaRPr kumimoji="0" lang="tr-TR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1,500+ customers including Turkey’s 500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tr-TR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75856" y="692696"/>
            <a:ext cx="2569121" cy="5094758"/>
          </a:xfrm>
          <a:prstGeom prst="rect">
            <a:avLst/>
          </a:prstGeom>
          <a:solidFill>
            <a:srgbClr val="4BACC6">
              <a:alpha val="76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Strategic Business </a:t>
            </a:r>
            <a:r>
              <a:rPr kumimoji="0" lang="tr-TR" sz="2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Partners</a:t>
            </a:r>
            <a:endParaRPr kumimoji="0" lang="tr-TR" sz="2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Cisco, Microsoft, Genband,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Kapsch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,</a:t>
            </a:r>
            <a:r>
              <a:rPr kumimoji="0" lang="tr-TR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Tellabs,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Ciena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, </a:t>
            </a:r>
            <a:r>
              <a:rPr kumimoji="0" lang="tr-TR" sz="2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Avaya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, Motorola, Oracle, HP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27823" y="692696"/>
            <a:ext cx="2569121" cy="5094758"/>
          </a:xfrm>
          <a:prstGeom prst="rect">
            <a:avLst/>
          </a:prstGeom>
          <a:solidFill>
            <a:sysClr val="window" lastClr="FFFFFF">
              <a:lumMod val="50000"/>
              <a:alpha val="76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Premises</a:t>
            </a:r>
            <a:endParaRPr kumimoji="0" lang="tr-TR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tr-TR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Head</a:t>
            </a: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Office: Kurtköy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-</a:t>
            </a: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İ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STANBUL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İstanbul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: </a:t>
            </a: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Ümraniye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,</a:t>
            </a: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Eyüp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,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Orhanl</a:t>
            </a: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ı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Ankara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İzmir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Kazakistan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Algeria</a:t>
            </a:r>
            <a:endParaRPr kumimoji="0" lang="tr-TR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Banglade</a:t>
            </a:r>
            <a:r>
              <a:rPr kumimoji="0" lang="tr-T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sh</a:t>
            </a: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700808"/>
            <a:ext cx="2584021" cy="3528392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516385" y="4293096"/>
            <a:ext cx="3047503" cy="2242120"/>
            <a:chOff x="516385" y="4293096"/>
            <a:chExt cx="3047503" cy="2242120"/>
          </a:xfrm>
        </p:grpSpPr>
        <p:graphicFrame>
          <p:nvGraphicFramePr>
            <p:cNvPr id="31" name="Content Placeholder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31969531"/>
                </p:ext>
              </p:extLst>
            </p:nvPr>
          </p:nvGraphicFramePr>
          <p:xfrm>
            <a:off x="755576" y="4293096"/>
            <a:ext cx="2808312" cy="2242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2" name="TextBox 31"/>
            <p:cNvSpPr txBox="1"/>
            <p:nvPr/>
          </p:nvSpPr>
          <p:spPr>
            <a:xfrm>
              <a:off x="516385" y="5374195"/>
              <a:ext cx="11521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tr-TR"/>
              </a:defPPr>
              <a:lvl1pPr algn="ctr">
                <a:defRPr sz="8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Turkish Armed </a:t>
              </a: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Forces Foundation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76550" y="4835005"/>
              <a:ext cx="63179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tr-TR"/>
              </a:defPPr>
              <a:lvl1pPr algn="ctr">
                <a:defRPr sz="8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Public</a:t>
              </a: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486" y="6084732"/>
            <a:ext cx="733425" cy="78105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6944" y="6137225"/>
            <a:ext cx="647056" cy="76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39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410200"/>
            <a:ext cx="9144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4048" y="764704"/>
            <a:ext cx="4114800" cy="1752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tr-TR" sz="3200" dirty="0">
                <a:solidFill>
                  <a:prstClr val="white"/>
                </a:solidFill>
              </a:rPr>
              <a:t>AFAD AYDES </a:t>
            </a:r>
            <a:r>
              <a:rPr lang="tr-TR" sz="3200" dirty="0" smtClean="0">
                <a:solidFill>
                  <a:prstClr val="white"/>
                </a:solidFill>
              </a:rPr>
              <a:t>(</a:t>
            </a:r>
            <a:r>
              <a:rPr lang="tr-TR" sz="3200" dirty="0" err="1" smtClean="0">
                <a:solidFill>
                  <a:prstClr val="white"/>
                </a:solidFill>
              </a:rPr>
              <a:t>Disaster</a:t>
            </a:r>
            <a:r>
              <a:rPr lang="tr-TR" sz="3200" dirty="0" smtClean="0">
                <a:solidFill>
                  <a:prstClr val="white"/>
                </a:solidFill>
              </a:rPr>
              <a:t> Help/</a:t>
            </a:r>
            <a:r>
              <a:rPr lang="tr-TR" sz="3200" dirty="0" err="1" smtClean="0">
                <a:solidFill>
                  <a:prstClr val="white"/>
                </a:solidFill>
              </a:rPr>
              <a:t>Support</a:t>
            </a:r>
            <a:r>
              <a:rPr lang="tr-TR" sz="3200" dirty="0" smtClean="0">
                <a:solidFill>
                  <a:prstClr val="white"/>
                </a:solidFill>
              </a:rPr>
              <a:t>) Project</a:t>
            </a:r>
            <a:endParaRPr lang="tr-TR" sz="3200" dirty="0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9512" y="692696"/>
            <a:ext cx="4849688" cy="4102968"/>
          </a:xfrm>
          <a:prstGeom prst="rect">
            <a:avLst/>
          </a:prstGeom>
        </p:spPr>
        <p:txBody>
          <a:bodyPr/>
          <a:lstStyle/>
          <a:p>
            <a:pPr marL="111125" indent="-111125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1800" dirty="0" err="1">
                <a:solidFill>
                  <a:prstClr val="black"/>
                </a:solidFill>
                <a:latin typeface="Calibri"/>
              </a:rPr>
              <a:t>Disaster</a:t>
            </a:r>
            <a:r>
              <a:rPr lang="tr-TR" sz="1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>
                <a:solidFill>
                  <a:prstClr val="black"/>
                </a:solidFill>
                <a:latin typeface="Calibri"/>
              </a:rPr>
              <a:t>and</a:t>
            </a:r>
            <a:r>
              <a:rPr lang="tr-TR" sz="1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>
                <a:solidFill>
                  <a:prstClr val="black"/>
                </a:solidFill>
                <a:latin typeface="Calibri"/>
              </a:rPr>
              <a:t>Emergency</a:t>
            </a:r>
            <a:r>
              <a:rPr lang="tr-TR" sz="1800" dirty="0">
                <a:solidFill>
                  <a:prstClr val="black"/>
                </a:solidFill>
                <a:latin typeface="Calibri"/>
              </a:rPr>
              <a:t> Management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based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on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Sustainable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Geographical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Information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System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endParaRPr lang="tr-TR" sz="1800" dirty="0">
              <a:solidFill>
                <a:prstClr val="black"/>
              </a:solidFill>
              <a:latin typeface="Calibri"/>
            </a:endParaRPr>
          </a:p>
          <a:p>
            <a:pPr marL="111125" indent="-111125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Before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during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and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after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disaster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:</a:t>
            </a:r>
            <a:endParaRPr lang="tr-TR" sz="1800" dirty="0">
              <a:solidFill>
                <a:prstClr val="black"/>
              </a:solidFill>
              <a:latin typeface="Calibri"/>
            </a:endParaRPr>
          </a:p>
          <a:p>
            <a:pPr marL="742950" lvl="1" indent="-28575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Preparation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and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cost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reduction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–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Applying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Spatial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Information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System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and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Geographical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Information (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location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and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feature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data)  Technologies</a:t>
            </a:r>
            <a:endParaRPr lang="tr-TR" sz="1800" dirty="0">
              <a:solidFill>
                <a:prstClr val="black"/>
              </a:solidFill>
              <a:latin typeface="Calibri"/>
            </a:endParaRPr>
          </a:p>
          <a:p>
            <a:pPr marL="742950" lvl="1" indent="-28575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Intervention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– Information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management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during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disaster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and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management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of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attributes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endParaRPr lang="tr-TR" sz="1800" dirty="0">
              <a:solidFill>
                <a:prstClr val="black"/>
              </a:solidFill>
              <a:latin typeface="Calibri"/>
            </a:endParaRPr>
          </a:p>
          <a:p>
            <a:pPr marL="742950" lvl="1" indent="-28575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Enhancement –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Ranking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risk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factors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before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incidents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and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enhancements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afterwards</a:t>
            </a:r>
            <a:endParaRPr lang="tr-TR" altLang="zh-CN" sz="18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941168"/>
            <a:ext cx="4724400" cy="1852024"/>
          </a:xfrm>
          <a:prstGeom prst="rect">
            <a:avLst/>
          </a:prstGeom>
          <a:solidFill>
            <a:schemeClr val="bg1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tr-TR" b="1" dirty="0" err="1" smtClean="0">
                <a:solidFill>
                  <a:prstClr val="white"/>
                </a:solidFill>
              </a:rPr>
              <a:t>Innovative</a:t>
            </a:r>
            <a:r>
              <a:rPr lang="tr-TR" b="1" dirty="0" smtClean="0">
                <a:solidFill>
                  <a:prstClr val="white"/>
                </a:solidFill>
              </a:rPr>
              <a:t> </a:t>
            </a:r>
            <a:r>
              <a:rPr lang="tr-TR" b="1" dirty="0" err="1" smtClean="0">
                <a:solidFill>
                  <a:prstClr val="white"/>
                </a:solidFill>
              </a:rPr>
              <a:t>vision</a:t>
            </a:r>
            <a:r>
              <a:rPr lang="tr-TR" b="1" dirty="0" smtClean="0">
                <a:solidFill>
                  <a:prstClr val="white"/>
                </a:solidFill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tr-TR" sz="2000" dirty="0" smtClean="0">
                <a:solidFill>
                  <a:prstClr val="white"/>
                </a:solidFill>
              </a:rPr>
              <a:t>A </a:t>
            </a:r>
            <a:r>
              <a:rPr lang="tr-TR" sz="2000" dirty="0" err="1" smtClean="0">
                <a:solidFill>
                  <a:prstClr val="white"/>
                </a:solidFill>
              </a:rPr>
              <a:t>complex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solution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that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covers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operations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all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over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Turkey</a:t>
            </a:r>
            <a:r>
              <a:rPr lang="tr-TR" sz="2000" dirty="0" smtClean="0">
                <a:solidFill>
                  <a:prstClr val="white"/>
                </a:solidFill>
              </a:rPr>
              <a:t> in </a:t>
            </a:r>
            <a:r>
              <a:rPr lang="tr-TR" sz="2000" dirty="0" err="1" smtClean="0">
                <a:solidFill>
                  <a:prstClr val="white"/>
                </a:solidFill>
              </a:rPr>
              <a:t>case</a:t>
            </a:r>
            <a:r>
              <a:rPr lang="tr-TR" sz="2000" dirty="0" smtClean="0">
                <a:solidFill>
                  <a:prstClr val="white"/>
                </a:solidFill>
              </a:rPr>
              <a:t> of </a:t>
            </a:r>
            <a:r>
              <a:rPr lang="tr-TR" sz="2000" dirty="0" err="1" smtClean="0">
                <a:solidFill>
                  <a:prstClr val="white"/>
                </a:solidFill>
              </a:rPr>
              <a:t>disaster</a:t>
            </a:r>
            <a:endParaRPr lang="tr-TR" sz="2000" dirty="0">
              <a:solidFill>
                <a:prstClr val="white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000" dirty="0" err="1" smtClean="0">
                <a:solidFill>
                  <a:prstClr val="white"/>
                </a:solidFill>
              </a:rPr>
              <a:t>Partnership</a:t>
            </a:r>
            <a:r>
              <a:rPr lang="tr-TR" sz="2000" dirty="0" smtClean="0">
                <a:solidFill>
                  <a:prstClr val="white"/>
                </a:solidFill>
              </a:rPr>
              <a:t> in AB </a:t>
            </a:r>
            <a:r>
              <a:rPr lang="tr-TR" sz="2000" dirty="0">
                <a:solidFill>
                  <a:prstClr val="white"/>
                </a:solidFill>
              </a:rPr>
              <a:t>H2020 </a:t>
            </a:r>
            <a:r>
              <a:rPr lang="tr-TR" sz="2000" dirty="0" err="1" smtClean="0">
                <a:solidFill>
                  <a:prstClr val="white"/>
                </a:solidFill>
              </a:rPr>
              <a:t>project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consortiums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to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apply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our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know</a:t>
            </a:r>
            <a:r>
              <a:rPr lang="tr-TR" sz="2000" dirty="0" smtClean="0">
                <a:solidFill>
                  <a:prstClr val="white"/>
                </a:solidFill>
              </a:rPr>
              <a:t>-how</a:t>
            </a:r>
            <a:endParaRPr lang="tr-TR" sz="1800" dirty="0" smtClean="0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093" y="2690225"/>
            <a:ext cx="1803449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933" y="3780902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6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5410200"/>
            <a:ext cx="9144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00968" y="764704"/>
            <a:ext cx="4114800" cy="1752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da-DK" sz="3200" dirty="0">
                <a:solidFill>
                  <a:prstClr val="white"/>
                </a:solidFill>
              </a:rPr>
              <a:t>TFF </a:t>
            </a:r>
            <a:r>
              <a:rPr lang="da-DK" sz="3200" dirty="0" smtClean="0">
                <a:solidFill>
                  <a:prstClr val="white"/>
                </a:solidFill>
              </a:rPr>
              <a:t>E-</a:t>
            </a:r>
            <a:r>
              <a:rPr lang="tr-TR" sz="3200" dirty="0" err="1" smtClean="0">
                <a:solidFill>
                  <a:prstClr val="white"/>
                </a:solidFill>
              </a:rPr>
              <a:t>ticket</a:t>
            </a:r>
            <a:r>
              <a:rPr lang="da-DK" sz="3200" dirty="0" smtClean="0">
                <a:solidFill>
                  <a:prstClr val="white"/>
                </a:solidFill>
              </a:rPr>
              <a:t> Proje</a:t>
            </a:r>
            <a:r>
              <a:rPr lang="tr-TR" sz="3200" dirty="0" err="1" smtClean="0">
                <a:solidFill>
                  <a:prstClr val="white"/>
                </a:solidFill>
              </a:rPr>
              <a:t>ct</a:t>
            </a:r>
            <a:endParaRPr lang="da-DK" sz="3200" dirty="0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9512" y="838200"/>
            <a:ext cx="4849688" cy="25146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Software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System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>
                <a:solidFill>
                  <a:prstClr val="black"/>
                </a:solidFill>
                <a:latin typeface="Calibri"/>
              </a:rPr>
              <a:t>that</a:t>
            </a:r>
            <a:r>
              <a:rPr lang="tr-TR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reaches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the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users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via Web portal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and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box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offices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’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entrances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of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sports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clubs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by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E-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ticket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applications</a:t>
            </a:r>
            <a:endParaRPr lang="tr-TR" sz="2000" dirty="0" smtClean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Prevent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banned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people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to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attend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football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matches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>
                <a:solidFill>
                  <a:prstClr val="black"/>
                </a:solidFill>
                <a:latin typeface="Calibri"/>
              </a:rPr>
              <a:t>u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sing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“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Blacklist</a:t>
            </a:r>
            <a:r>
              <a:rPr lang="tr-TR" sz="2000" dirty="0">
                <a:solidFill>
                  <a:prstClr val="black"/>
                </a:solidFill>
                <a:latin typeface="Calibri"/>
              </a:rPr>
              <a:t>”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control</a:t>
            </a:r>
            <a:endParaRPr lang="tr-TR" sz="2000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“Access Control”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and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“Security”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system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development</a:t>
            </a:r>
            <a:endParaRPr lang="tr-TR" sz="2000" dirty="0">
              <a:solidFill>
                <a:prstClr val="black"/>
              </a:solidFill>
              <a:latin typeface="Calibri"/>
            </a:endParaRPr>
          </a:p>
          <a:p>
            <a:pPr marL="12700" lvl="1" eaLnBrk="0" fontAlgn="auto" hangingPunct="0">
              <a:spcBef>
                <a:spcPts val="600"/>
              </a:spcBef>
              <a:spcAft>
                <a:spcPts val="1200"/>
              </a:spcAft>
              <a:buClr>
                <a:prstClr val="black"/>
              </a:buClr>
              <a:tabLst>
                <a:tab pos="914400" algn="l"/>
              </a:tabLst>
              <a:defRPr/>
            </a:pPr>
            <a:endParaRPr lang="tr-TR" altLang="zh-CN" sz="2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3356992"/>
            <a:ext cx="4724400" cy="3384376"/>
          </a:xfrm>
          <a:prstGeom prst="rect">
            <a:avLst/>
          </a:prstGeom>
          <a:solidFill>
            <a:schemeClr val="bg1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600"/>
              </a:spcAft>
            </a:pPr>
            <a:endParaRPr lang="tr-TR" dirty="0" smtClean="0">
              <a:solidFill>
                <a:prstClr val="white"/>
              </a:solidFill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tr-TR" dirty="0" err="1" smtClean="0">
                <a:solidFill>
                  <a:prstClr val="white"/>
                </a:solidFill>
              </a:rPr>
              <a:t>Innovative</a:t>
            </a:r>
            <a:r>
              <a:rPr lang="tr-TR" dirty="0" smtClean="0">
                <a:solidFill>
                  <a:prstClr val="white"/>
                </a:solidFill>
              </a:rPr>
              <a:t> </a:t>
            </a:r>
            <a:r>
              <a:rPr lang="tr-TR" dirty="0" err="1" smtClean="0">
                <a:solidFill>
                  <a:prstClr val="white"/>
                </a:solidFill>
              </a:rPr>
              <a:t>vision</a:t>
            </a:r>
            <a:r>
              <a:rPr lang="tr-TR" dirty="0" smtClean="0">
                <a:solidFill>
                  <a:prstClr val="white"/>
                </a:solidFill>
              </a:rPr>
              <a:t>:</a:t>
            </a:r>
            <a:endParaRPr lang="en-US" dirty="0">
              <a:solidFill>
                <a:prstClr val="white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prstClr val="white"/>
                </a:solidFill>
              </a:rPr>
              <a:t>First </a:t>
            </a:r>
            <a:r>
              <a:rPr lang="tr-TR" sz="2000" dirty="0" err="1" smtClean="0">
                <a:solidFill>
                  <a:prstClr val="white"/>
                </a:solidFill>
              </a:rPr>
              <a:t>national</a:t>
            </a:r>
            <a:r>
              <a:rPr lang="tr-TR" sz="2000" dirty="0" smtClean="0">
                <a:solidFill>
                  <a:prstClr val="white"/>
                </a:solidFill>
              </a:rPr>
              <a:t>, </a:t>
            </a:r>
            <a:r>
              <a:rPr lang="tr-TR" sz="2000" dirty="0" err="1" smtClean="0">
                <a:solidFill>
                  <a:prstClr val="white"/>
                </a:solidFill>
              </a:rPr>
              <a:t>fully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integration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stadium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control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system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including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security</a:t>
            </a:r>
            <a:r>
              <a:rPr lang="tr-TR" sz="2000" dirty="0" smtClean="0">
                <a:solidFill>
                  <a:prstClr val="white"/>
                </a:solidFill>
              </a:rPr>
              <a:t>, </a:t>
            </a:r>
            <a:r>
              <a:rPr lang="tr-TR" sz="2000" dirty="0" err="1" smtClean="0">
                <a:solidFill>
                  <a:prstClr val="white"/>
                </a:solidFill>
              </a:rPr>
              <a:t>entrance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permissions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and</a:t>
            </a:r>
            <a:r>
              <a:rPr lang="tr-TR" sz="2000" dirty="0" smtClean="0">
                <a:solidFill>
                  <a:prstClr val="white"/>
                </a:solidFill>
              </a:rPr>
              <a:t> ID </a:t>
            </a:r>
            <a:r>
              <a:rPr lang="tr-TR" sz="2000" dirty="0" err="1" smtClean="0">
                <a:solidFill>
                  <a:prstClr val="white"/>
                </a:solidFill>
              </a:rPr>
              <a:t>control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that</a:t>
            </a:r>
            <a:r>
              <a:rPr lang="tr-TR" sz="2000" dirty="0" smtClean="0">
                <a:solidFill>
                  <a:prstClr val="white"/>
                </a:solidFill>
              </a:rPr>
              <a:t> is </a:t>
            </a:r>
            <a:r>
              <a:rPr lang="tr-TR" sz="2000" dirty="0" err="1" smtClean="0">
                <a:solidFill>
                  <a:prstClr val="white"/>
                </a:solidFill>
              </a:rPr>
              <a:t>expected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to</a:t>
            </a:r>
            <a:r>
              <a:rPr lang="tr-TR" sz="2000" dirty="0" smtClean="0">
                <a:solidFill>
                  <a:prstClr val="white"/>
                </a:solidFill>
              </a:rPr>
              <a:t> spread </a:t>
            </a:r>
            <a:r>
              <a:rPr lang="tr-TR" sz="2000" dirty="0" err="1" smtClean="0">
                <a:solidFill>
                  <a:prstClr val="white"/>
                </a:solidFill>
              </a:rPr>
              <a:t>over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all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stadiums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nationwide</a:t>
            </a:r>
            <a:endParaRPr lang="en-US" sz="2000" dirty="0">
              <a:solidFill>
                <a:prstClr val="white"/>
              </a:solidFill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</a:pPr>
            <a:endParaRPr lang="tr-TR" sz="2000" dirty="0" smtClean="0">
              <a:solidFill>
                <a:prstClr val="white"/>
              </a:solidFill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</a:pPr>
            <a:endParaRPr lang="tr-TR" sz="2000" dirty="0" smtClean="0">
              <a:solidFill>
                <a:prstClr val="white"/>
              </a:solidFill>
            </a:endParaRPr>
          </a:p>
        </p:txBody>
      </p:sp>
      <p:pic>
        <p:nvPicPr>
          <p:cNvPr id="9" name="Picture 2" descr="D:\Users\okerzik\Desktop\ekran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97640"/>
            <a:ext cx="2972816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Users\okerzik\Desktop\ekran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360" y="2552467"/>
            <a:ext cx="3291640" cy="174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90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437584"/>
            <a:ext cx="9144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00968" y="764704"/>
            <a:ext cx="4114800" cy="1752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r-TR" sz="3200" dirty="0" err="1" smtClean="0">
                <a:solidFill>
                  <a:prstClr val="white"/>
                </a:solidFill>
              </a:rPr>
              <a:t>Automatic</a:t>
            </a:r>
            <a:r>
              <a:rPr lang="tr-TR" sz="3200" dirty="0" smtClean="0">
                <a:solidFill>
                  <a:prstClr val="white"/>
                </a:solidFill>
              </a:rPr>
              <a:t> </a:t>
            </a:r>
            <a:r>
              <a:rPr lang="tr-TR" sz="3200" dirty="0" err="1" smtClean="0">
                <a:solidFill>
                  <a:prstClr val="white"/>
                </a:solidFill>
              </a:rPr>
              <a:t>Meter</a:t>
            </a:r>
            <a:r>
              <a:rPr lang="tr-TR" sz="3200" dirty="0" smtClean="0">
                <a:solidFill>
                  <a:prstClr val="white"/>
                </a:solidFill>
              </a:rPr>
              <a:t> Reading </a:t>
            </a:r>
            <a:r>
              <a:rPr lang="tr-TR" sz="3200" dirty="0" err="1" smtClean="0">
                <a:solidFill>
                  <a:prstClr val="white"/>
                </a:solidFill>
              </a:rPr>
              <a:t>System</a:t>
            </a:r>
            <a:r>
              <a:rPr lang="da-DK" sz="3200" dirty="0" smtClean="0">
                <a:solidFill>
                  <a:prstClr val="white"/>
                </a:solidFill>
              </a:rPr>
              <a:t> (</a:t>
            </a:r>
            <a:r>
              <a:rPr lang="da-DK" sz="3200" dirty="0">
                <a:solidFill>
                  <a:prstClr val="white"/>
                </a:solidFill>
              </a:rPr>
              <a:t>OSOS)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7504" y="1202432"/>
            <a:ext cx="4849688" cy="25146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A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currently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working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system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designed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for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AYDEM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company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where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the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aim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is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Energy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Efficiency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which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is a hot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research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topic</a:t>
            </a:r>
            <a:endParaRPr lang="tr-TR" sz="2000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prstClr val="black"/>
                </a:solidFill>
                <a:latin typeface="Calibri"/>
                <a:cs typeface="Arial" charset="0"/>
              </a:rPr>
              <a:t>A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  <a:cs typeface="Arial" charset="0"/>
              </a:rPr>
              <a:t>part</a:t>
            </a:r>
            <a:r>
              <a:rPr lang="tr-TR" sz="2000" dirty="0" smtClean="0">
                <a:solidFill>
                  <a:prstClr val="black"/>
                </a:solidFill>
                <a:latin typeface="Calibri"/>
                <a:cs typeface="Arial" charset="0"/>
              </a:rPr>
              <a:t> of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  <a:cs typeface="Arial" charset="0"/>
              </a:rPr>
              <a:t>smart</a:t>
            </a:r>
            <a:r>
              <a:rPr lang="tr-TR" sz="20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  <a:cs typeface="Arial" charset="0"/>
              </a:rPr>
              <a:t>cities</a:t>
            </a:r>
            <a:r>
              <a:rPr lang="tr-TR" sz="20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  <a:cs typeface="Arial" charset="0"/>
              </a:rPr>
              <a:t>concept</a:t>
            </a:r>
            <a:r>
              <a:rPr lang="tr-TR" sz="2000" dirty="0" smtClean="0">
                <a:solidFill>
                  <a:prstClr val="black"/>
                </a:solidFill>
                <a:latin typeface="Calibri"/>
                <a:cs typeface="Arial" charset="0"/>
              </a:rPr>
              <a:t> as a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  <a:cs typeface="Arial" charset="0"/>
              </a:rPr>
              <a:t>result</a:t>
            </a:r>
            <a:r>
              <a:rPr lang="tr-TR" sz="2000" dirty="0" smtClean="0">
                <a:solidFill>
                  <a:prstClr val="black"/>
                </a:solidFill>
                <a:latin typeface="Calibri"/>
                <a:cs typeface="Arial" charset="0"/>
              </a:rPr>
              <a:t> of EPDK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  <a:cs typeface="Arial" charset="0"/>
              </a:rPr>
              <a:t>regulations</a:t>
            </a:r>
            <a:endParaRPr lang="tr-TR" sz="2000" dirty="0">
              <a:solidFill>
                <a:prstClr val="black"/>
              </a:solidFill>
              <a:latin typeface="Calibri"/>
            </a:endParaRPr>
          </a:p>
          <a:p>
            <a:pPr marL="12700" lvl="1" eaLnBrk="0" fontAlgn="auto" hangingPunct="0">
              <a:spcBef>
                <a:spcPts val="600"/>
              </a:spcBef>
              <a:spcAft>
                <a:spcPts val="1200"/>
              </a:spcAft>
              <a:buClr>
                <a:prstClr val="black"/>
              </a:buClr>
              <a:tabLst>
                <a:tab pos="914400" algn="l"/>
              </a:tabLst>
              <a:defRPr/>
            </a:pPr>
            <a:endParaRPr lang="tr-TR" altLang="zh-CN" sz="2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3789040"/>
            <a:ext cx="4724400" cy="2952328"/>
          </a:xfrm>
          <a:prstGeom prst="rect">
            <a:avLst/>
          </a:prstGeom>
          <a:solidFill>
            <a:schemeClr val="bg1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tr-TR" b="1" dirty="0" err="1" smtClean="0">
                <a:solidFill>
                  <a:prstClr val="white"/>
                </a:solidFill>
              </a:rPr>
              <a:t>Innovative</a:t>
            </a:r>
            <a:r>
              <a:rPr lang="tr-TR" b="1" dirty="0" smtClean="0">
                <a:solidFill>
                  <a:prstClr val="white"/>
                </a:solidFill>
              </a:rPr>
              <a:t> </a:t>
            </a:r>
            <a:r>
              <a:rPr lang="tr-TR" b="1" dirty="0" err="1" smtClean="0">
                <a:solidFill>
                  <a:prstClr val="white"/>
                </a:solidFill>
              </a:rPr>
              <a:t>vision</a:t>
            </a:r>
            <a:r>
              <a:rPr lang="tr-TR" b="1" dirty="0" smtClean="0">
                <a:solidFill>
                  <a:prstClr val="white"/>
                </a:solidFill>
              </a:rPr>
              <a:t>:</a:t>
            </a:r>
            <a:endParaRPr lang="en-US" b="1" dirty="0">
              <a:solidFill>
                <a:prstClr val="white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prstClr val="white"/>
                </a:solidFill>
              </a:rPr>
              <a:t>First </a:t>
            </a:r>
            <a:r>
              <a:rPr lang="tr-TR" sz="2000" dirty="0" err="1" smtClean="0">
                <a:solidFill>
                  <a:prstClr val="white"/>
                </a:solidFill>
              </a:rPr>
              <a:t>big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sized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energy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project</a:t>
            </a:r>
            <a:r>
              <a:rPr lang="tr-TR" sz="2000" dirty="0" smtClean="0">
                <a:solidFill>
                  <a:prstClr val="white"/>
                </a:solidFill>
              </a:rPr>
              <a:t> in </a:t>
            </a:r>
            <a:r>
              <a:rPr lang="tr-TR" sz="2000" dirty="0" err="1" smtClean="0">
                <a:solidFill>
                  <a:prstClr val="white"/>
                </a:solidFill>
              </a:rPr>
              <a:t>Netaş</a:t>
            </a:r>
            <a:endParaRPr lang="tr-TR" sz="2000" dirty="0" smtClean="0">
              <a:solidFill>
                <a:prstClr val="white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prstClr val="white"/>
                </a:solidFill>
              </a:rPr>
              <a:t>An </a:t>
            </a:r>
            <a:r>
              <a:rPr lang="tr-TR" sz="2000" dirty="0" err="1" smtClean="0">
                <a:solidFill>
                  <a:prstClr val="white"/>
                </a:solidFill>
              </a:rPr>
              <a:t>application</a:t>
            </a:r>
            <a:r>
              <a:rPr lang="tr-TR" sz="2000" dirty="0" smtClean="0">
                <a:solidFill>
                  <a:prstClr val="white"/>
                </a:solidFill>
              </a:rPr>
              <a:t> of M2M </a:t>
            </a:r>
            <a:r>
              <a:rPr lang="tr-TR" sz="2000" dirty="0" err="1" smtClean="0">
                <a:solidFill>
                  <a:prstClr val="white"/>
                </a:solidFill>
              </a:rPr>
              <a:t>technology</a:t>
            </a:r>
            <a:endParaRPr lang="tr-TR" sz="2000" dirty="0" smtClean="0">
              <a:solidFill>
                <a:prstClr val="white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prstClr val="white"/>
                </a:solidFill>
              </a:rPr>
              <a:t>A </a:t>
            </a:r>
            <a:r>
              <a:rPr lang="tr-TR" sz="2000" dirty="0" err="1" smtClean="0">
                <a:solidFill>
                  <a:prstClr val="white"/>
                </a:solidFill>
              </a:rPr>
              <a:t>very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important</a:t>
            </a:r>
            <a:r>
              <a:rPr lang="tr-TR" sz="2000" dirty="0" smtClean="0">
                <a:solidFill>
                  <a:prstClr val="white"/>
                </a:solidFill>
              </a:rPr>
              <a:t> step </a:t>
            </a:r>
            <a:r>
              <a:rPr lang="tr-TR" sz="2000" dirty="0" err="1" smtClean="0">
                <a:solidFill>
                  <a:prstClr val="white"/>
                </a:solidFill>
              </a:rPr>
              <a:t>for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companies</a:t>
            </a:r>
            <a:r>
              <a:rPr lang="tr-TR" sz="2000" dirty="0" smtClean="0">
                <a:solidFill>
                  <a:prstClr val="white"/>
                </a:solidFill>
              </a:rPr>
              <a:t>’ </a:t>
            </a:r>
            <a:r>
              <a:rPr lang="tr-TR" sz="2000" dirty="0" err="1" smtClean="0">
                <a:solidFill>
                  <a:prstClr val="white"/>
                </a:solidFill>
              </a:rPr>
              <a:t>future</a:t>
            </a:r>
            <a:r>
              <a:rPr lang="tr-TR" sz="2000" dirty="0" smtClean="0">
                <a:solidFill>
                  <a:prstClr val="white"/>
                </a:solidFill>
              </a:rPr>
              <a:t> M2M </a:t>
            </a:r>
            <a:r>
              <a:rPr lang="tr-TR" sz="2000" dirty="0" err="1" smtClean="0">
                <a:solidFill>
                  <a:prstClr val="white"/>
                </a:solidFill>
              </a:rPr>
              <a:t>projects</a:t>
            </a:r>
            <a:endParaRPr lang="tr-TR" sz="2000" dirty="0" smtClean="0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967" y="3789040"/>
            <a:ext cx="4247483" cy="204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66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410200"/>
            <a:ext cx="9144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00968" y="764704"/>
            <a:ext cx="4114800" cy="18808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da-DK" sz="3200" dirty="0">
                <a:solidFill>
                  <a:prstClr val="white"/>
                </a:solidFill>
              </a:rPr>
              <a:t>IoT : </a:t>
            </a:r>
            <a:r>
              <a:rPr lang="tr-TR" sz="3200" dirty="0" smtClean="0">
                <a:solidFill>
                  <a:prstClr val="white"/>
                </a:solidFill>
              </a:rPr>
              <a:t>Mine </a:t>
            </a:r>
            <a:r>
              <a:rPr lang="tr-TR" sz="3200" dirty="0" err="1" smtClean="0">
                <a:solidFill>
                  <a:prstClr val="white"/>
                </a:solidFill>
              </a:rPr>
              <a:t>Accident</a:t>
            </a:r>
            <a:r>
              <a:rPr lang="tr-TR" sz="3200" dirty="0" smtClean="0">
                <a:solidFill>
                  <a:prstClr val="white"/>
                </a:solidFill>
              </a:rPr>
              <a:t> </a:t>
            </a:r>
            <a:r>
              <a:rPr lang="tr-TR" sz="3200" dirty="0" err="1" smtClean="0">
                <a:solidFill>
                  <a:prstClr val="white"/>
                </a:solidFill>
              </a:rPr>
              <a:t>Prevention</a:t>
            </a:r>
            <a:r>
              <a:rPr lang="tr-TR" sz="3200" dirty="0" smtClean="0">
                <a:solidFill>
                  <a:prstClr val="white"/>
                </a:solidFill>
              </a:rPr>
              <a:t> </a:t>
            </a:r>
            <a:r>
              <a:rPr lang="tr-TR" sz="3200" dirty="0" err="1" smtClean="0">
                <a:solidFill>
                  <a:prstClr val="white"/>
                </a:solidFill>
              </a:rPr>
              <a:t>and</a:t>
            </a:r>
            <a:r>
              <a:rPr lang="tr-TR" sz="3200" dirty="0" smtClean="0">
                <a:solidFill>
                  <a:prstClr val="white"/>
                </a:solidFill>
              </a:rPr>
              <a:t>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tr-TR" sz="3200" dirty="0" err="1" smtClean="0">
                <a:solidFill>
                  <a:prstClr val="white"/>
                </a:solidFill>
              </a:rPr>
              <a:t>Mineworkers</a:t>
            </a:r>
            <a:r>
              <a:rPr lang="tr-TR" sz="3200" dirty="0" smtClean="0">
                <a:solidFill>
                  <a:prstClr val="white"/>
                </a:solidFill>
              </a:rPr>
              <a:t> </a:t>
            </a:r>
            <a:r>
              <a:rPr lang="tr-TR" sz="3200" dirty="0" err="1" smtClean="0">
                <a:solidFill>
                  <a:prstClr val="white"/>
                </a:solidFill>
              </a:rPr>
              <a:t>Tracking</a:t>
            </a:r>
            <a:r>
              <a:rPr lang="tr-TR" sz="3200" dirty="0" smtClean="0">
                <a:solidFill>
                  <a:prstClr val="white"/>
                </a:solidFill>
              </a:rPr>
              <a:t> </a:t>
            </a:r>
            <a:r>
              <a:rPr lang="tr-TR" sz="3200" dirty="0" err="1" smtClean="0">
                <a:solidFill>
                  <a:prstClr val="white"/>
                </a:solidFill>
              </a:rPr>
              <a:t>System</a:t>
            </a:r>
            <a:endParaRPr lang="da-DK" sz="3200" dirty="0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9512" y="838200"/>
            <a:ext cx="4849688" cy="25146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Real-time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detection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of mine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accident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risks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to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prevent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accidents</a:t>
            </a:r>
            <a:endParaRPr lang="tr-TR" sz="2000" dirty="0" smtClean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Emergency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>
                <a:solidFill>
                  <a:prstClr val="black"/>
                </a:solidFill>
                <a:latin typeface="Calibri"/>
              </a:rPr>
              <a:t>management</a:t>
            </a:r>
            <a:r>
              <a:rPr lang="tr-TR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>
                <a:solidFill>
                  <a:prstClr val="black"/>
                </a:solidFill>
                <a:latin typeface="Calibri"/>
              </a:rPr>
              <a:t>system</a:t>
            </a:r>
            <a:r>
              <a:rPr lang="tr-TR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>
                <a:solidFill>
                  <a:prstClr val="black"/>
                </a:solidFill>
                <a:latin typeface="Calibri"/>
              </a:rPr>
              <a:t>that</a:t>
            </a:r>
            <a:r>
              <a:rPr lang="tr-TR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>
                <a:solidFill>
                  <a:prstClr val="black"/>
                </a:solidFill>
                <a:latin typeface="Calibri"/>
              </a:rPr>
              <a:t>uses</a:t>
            </a:r>
            <a:r>
              <a:rPr lang="tr-TR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>
                <a:solidFill>
                  <a:prstClr val="black"/>
                </a:solidFill>
                <a:latin typeface="Calibri"/>
              </a:rPr>
              <a:t>wearable</a:t>
            </a:r>
            <a:r>
              <a:rPr lang="tr-TR" sz="2000" dirty="0">
                <a:solidFill>
                  <a:prstClr val="black"/>
                </a:solidFill>
                <a:latin typeface="Calibri"/>
              </a:rPr>
              <a:t> sensor </a:t>
            </a:r>
            <a:r>
              <a:rPr lang="tr-TR" sz="2000" dirty="0" err="1">
                <a:solidFill>
                  <a:prstClr val="black"/>
                </a:solidFill>
                <a:latin typeface="Calibri"/>
              </a:rPr>
              <a:t>networks</a:t>
            </a:r>
            <a:r>
              <a:rPr lang="tr-TR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>
                <a:solidFill>
                  <a:prstClr val="black"/>
                </a:solidFill>
                <a:latin typeface="Calibri"/>
              </a:rPr>
              <a:t>for</a:t>
            </a:r>
            <a:r>
              <a:rPr lang="tr-TR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>
                <a:solidFill>
                  <a:prstClr val="black"/>
                </a:solidFill>
                <a:latin typeface="Calibri"/>
              </a:rPr>
              <a:t>communication</a:t>
            </a:r>
            <a:endParaRPr lang="tr-TR" altLang="zh-CN" sz="2000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Detecting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location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of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mineworkers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after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an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accident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,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obtaining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their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health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conditions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,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and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lead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resque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operation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</a:t>
            </a:r>
            <a:endParaRPr lang="tr-TR" altLang="zh-CN" sz="2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3429000"/>
            <a:ext cx="4724400" cy="3276600"/>
          </a:xfrm>
          <a:prstGeom prst="rect">
            <a:avLst/>
          </a:prstGeom>
          <a:solidFill>
            <a:schemeClr val="bg1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tr-TR" b="1" dirty="0" err="1" smtClean="0">
                <a:solidFill>
                  <a:prstClr val="white"/>
                </a:solidFill>
              </a:rPr>
              <a:t>Innovative</a:t>
            </a:r>
            <a:r>
              <a:rPr lang="tr-TR" b="1" dirty="0" smtClean="0">
                <a:solidFill>
                  <a:prstClr val="white"/>
                </a:solidFill>
              </a:rPr>
              <a:t> </a:t>
            </a:r>
            <a:r>
              <a:rPr lang="tr-TR" b="1" dirty="0" err="1" smtClean="0">
                <a:solidFill>
                  <a:prstClr val="white"/>
                </a:solidFill>
              </a:rPr>
              <a:t>vision</a:t>
            </a:r>
            <a:r>
              <a:rPr lang="tr-TR" b="1" dirty="0" smtClean="0">
                <a:solidFill>
                  <a:prstClr val="white"/>
                </a:solidFill>
              </a:rPr>
              <a:t>:</a:t>
            </a:r>
            <a:endParaRPr lang="en-US" b="1" dirty="0">
              <a:solidFill>
                <a:prstClr val="white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prstClr val="white"/>
                </a:solidFill>
              </a:rPr>
              <a:t>First </a:t>
            </a:r>
            <a:r>
              <a:rPr lang="tr-TR" sz="2000" dirty="0" err="1" smtClean="0">
                <a:solidFill>
                  <a:prstClr val="white"/>
                </a:solidFill>
              </a:rPr>
              <a:t>IoT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project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applied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to</a:t>
            </a:r>
            <a:r>
              <a:rPr lang="tr-TR" sz="2000" dirty="0" smtClean="0">
                <a:solidFill>
                  <a:prstClr val="white"/>
                </a:solidFill>
              </a:rPr>
              <a:t> Mine in </a:t>
            </a:r>
            <a:r>
              <a:rPr lang="tr-TR" sz="2000" dirty="0" err="1" smtClean="0">
                <a:solidFill>
                  <a:prstClr val="white"/>
                </a:solidFill>
              </a:rPr>
              <a:t>Turkey</a:t>
            </a:r>
            <a:endParaRPr lang="tr-TR" sz="2000" dirty="0">
              <a:solidFill>
                <a:prstClr val="white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000" dirty="0" err="1" smtClean="0">
                <a:solidFill>
                  <a:prstClr val="white"/>
                </a:solidFill>
              </a:rPr>
              <a:t>Wearable</a:t>
            </a:r>
            <a:r>
              <a:rPr lang="tr-TR" sz="2000" dirty="0" smtClean="0">
                <a:solidFill>
                  <a:prstClr val="white"/>
                </a:solidFill>
              </a:rPr>
              <a:t> sensor network </a:t>
            </a:r>
            <a:r>
              <a:rPr lang="tr-TR" sz="2000" dirty="0" err="1" smtClean="0">
                <a:solidFill>
                  <a:prstClr val="white"/>
                </a:solidFill>
              </a:rPr>
              <a:t>application</a:t>
            </a:r>
            <a:endParaRPr lang="tr-TR" sz="2000" dirty="0">
              <a:solidFill>
                <a:prstClr val="white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prstClr val="white"/>
                </a:solidFill>
              </a:rPr>
              <a:t>Underground </a:t>
            </a:r>
            <a:r>
              <a:rPr lang="tr-TR" sz="2000" dirty="0" err="1" smtClean="0">
                <a:solidFill>
                  <a:prstClr val="white"/>
                </a:solidFill>
              </a:rPr>
              <a:t>wireless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communication</a:t>
            </a:r>
            <a:endParaRPr lang="tr-TR" sz="2000" dirty="0">
              <a:solidFill>
                <a:prstClr val="white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000" dirty="0" err="1" smtClean="0">
                <a:solidFill>
                  <a:prstClr val="white"/>
                </a:solidFill>
              </a:rPr>
              <a:t>Warning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systems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with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sophisticated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algorithms</a:t>
            </a:r>
            <a:endParaRPr lang="tr-TR" sz="2000" dirty="0">
              <a:solidFill>
                <a:prstClr val="white"/>
              </a:solidFill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45570"/>
            <a:ext cx="2016224" cy="114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 descr="http://www.independent.co.uk/incoming/article9366236.ece/alternates/w620/turkey-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05064"/>
            <a:ext cx="2088232" cy="156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589240"/>
            <a:ext cx="2268053" cy="93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http://cdn.phys.org/newman/gfx/news/hires/2013/equippingac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245" y="3356992"/>
            <a:ext cx="194726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59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410200"/>
            <a:ext cx="9144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29200" y="533400"/>
            <a:ext cx="4114800" cy="1752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prstClr val="white"/>
                </a:solidFill>
              </a:rPr>
              <a:t>High Capacity New Generation Central </a:t>
            </a:r>
            <a:r>
              <a:rPr lang="tr-TR" sz="3200" dirty="0" smtClean="0">
                <a:solidFill>
                  <a:prstClr val="white"/>
                </a:solidFill>
              </a:rPr>
              <a:t>Switch</a:t>
            </a:r>
            <a:r>
              <a:rPr lang="en-US" sz="3200" dirty="0" smtClean="0">
                <a:solidFill>
                  <a:prstClr val="white"/>
                </a:solidFill>
              </a:rPr>
              <a:t> </a:t>
            </a:r>
            <a:r>
              <a:rPr lang="en-US" sz="3200" dirty="0">
                <a:solidFill>
                  <a:prstClr val="white"/>
                </a:solidFill>
              </a:rPr>
              <a:t>Design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838200"/>
            <a:ext cx="4648200" cy="2514600"/>
          </a:xfrm>
          <a:prstGeom prst="rect">
            <a:avLst/>
          </a:prstGeom>
        </p:spPr>
        <p:txBody>
          <a:bodyPr/>
          <a:lstStyle/>
          <a:p>
            <a:pPr marL="298450" lvl="1" indent="-285750" eaLnBrk="0" fontAlgn="auto" hangingPunct="0">
              <a:spcBef>
                <a:spcPts val="600"/>
              </a:spcBef>
              <a:spcAft>
                <a:spcPts val="600"/>
              </a:spcAft>
              <a:buClr>
                <a:prstClr val="black"/>
              </a:buClr>
              <a:buFont typeface="Arial" pitchFamily="34" charset="0"/>
              <a:buChar char="•"/>
              <a:tabLst>
                <a:tab pos="914400" algn="l"/>
              </a:tabLst>
              <a:defRPr/>
            </a:pPr>
            <a:r>
              <a:rPr lang="tr-TR" altLang="zh-CN" sz="1800" dirty="0" smtClean="0">
                <a:solidFill>
                  <a:prstClr val="black"/>
                </a:solidFill>
                <a:latin typeface="Calibri"/>
              </a:rPr>
              <a:t>High </a:t>
            </a:r>
            <a:r>
              <a:rPr lang="tr-TR" altLang="zh-CN" sz="1800" dirty="0" err="1" smtClean="0">
                <a:solidFill>
                  <a:prstClr val="black"/>
                </a:solidFill>
                <a:latin typeface="Calibri"/>
              </a:rPr>
              <a:t>capacity</a:t>
            </a:r>
            <a:r>
              <a:rPr lang="tr-TR" altLang="zh-CN" sz="18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tr-TR" altLang="zh-CN" sz="1800" dirty="0" err="1" smtClean="0">
                <a:solidFill>
                  <a:prstClr val="black"/>
                </a:solidFill>
                <a:latin typeface="Calibri"/>
              </a:rPr>
              <a:t>new</a:t>
            </a:r>
            <a:r>
              <a:rPr lang="tr-TR" altLang="zh-CN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altLang="zh-CN" sz="1800" dirty="0" err="1" smtClean="0">
                <a:solidFill>
                  <a:prstClr val="black"/>
                </a:solidFill>
                <a:latin typeface="Calibri"/>
              </a:rPr>
              <a:t>generation</a:t>
            </a:r>
            <a:r>
              <a:rPr lang="tr-TR" altLang="zh-CN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altLang="zh-CN" sz="1800" dirty="0" err="1" smtClean="0">
                <a:solidFill>
                  <a:prstClr val="black"/>
                </a:solidFill>
                <a:latin typeface="Calibri"/>
              </a:rPr>
              <a:t>central</a:t>
            </a:r>
            <a:r>
              <a:rPr lang="tr-TR" altLang="zh-CN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altLang="zh-CN" sz="1800" dirty="0" err="1" smtClean="0">
                <a:solidFill>
                  <a:prstClr val="black"/>
                </a:solidFill>
                <a:latin typeface="Calibri"/>
              </a:rPr>
              <a:t>switch</a:t>
            </a:r>
            <a:r>
              <a:rPr lang="tr-TR" altLang="zh-CN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altLang="zh-CN" sz="1800" dirty="0" err="1" smtClean="0">
                <a:solidFill>
                  <a:prstClr val="black"/>
                </a:solidFill>
                <a:latin typeface="Calibri"/>
              </a:rPr>
              <a:t>design</a:t>
            </a:r>
            <a:r>
              <a:rPr lang="tr-TR" altLang="zh-CN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altLang="zh-CN" sz="1800" dirty="0" err="1" smtClean="0">
                <a:solidFill>
                  <a:prstClr val="black"/>
                </a:solidFill>
                <a:latin typeface="Calibri"/>
              </a:rPr>
              <a:t>for</a:t>
            </a:r>
            <a:r>
              <a:rPr lang="tr-TR" altLang="zh-CN" sz="1800" dirty="0" smtClean="0">
                <a:solidFill>
                  <a:prstClr val="black"/>
                </a:solidFill>
                <a:latin typeface="Calibri"/>
              </a:rPr>
              <a:t> C20 in </a:t>
            </a:r>
            <a:r>
              <a:rPr lang="tr-TR" altLang="zh-CN" sz="1800" dirty="0" err="1" smtClean="0">
                <a:solidFill>
                  <a:prstClr val="black"/>
                </a:solidFill>
                <a:latin typeface="Calibri"/>
              </a:rPr>
              <a:t>VoIP</a:t>
            </a:r>
            <a:r>
              <a:rPr lang="tr-TR" altLang="zh-CN" sz="1800" dirty="0" smtClean="0">
                <a:solidFill>
                  <a:prstClr val="black"/>
                </a:solidFill>
                <a:latin typeface="Calibri"/>
              </a:rPr>
              <a:t> network, </a:t>
            </a:r>
            <a:r>
              <a:rPr lang="tr-TR" altLang="zh-CN" sz="1800" dirty="0" err="1" smtClean="0">
                <a:solidFill>
                  <a:prstClr val="black"/>
                </a:solidFill>
                <a:latin typeface="Calibri"/>
              </a:rPr>
              <a:t>with</a:t>
            </a:r>
            <a:r>
              <a:rPr lang="tr-TR" altLang="zh-CN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altLang="zh-CN" sz="1800" dirty="0" err="1" smtClean="0">
                <a:solidFill>
                  <a:prstClr val="black"/>
                </a:solidFill>
                <a:latin typeface="Calibri"/>
              </a:rPr>
              <a:t>supporting</a:t>
            </a:r>
            <a:r>
              <a:rPr lang="tr-TR" altLang="zh-CN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altLang="zh-CN" sz="1800" dirty="0" err="1" smtClean="0">
                <a:solidFill>
                  <a:prstClr val="black"/>
                </a:solidFill>
                <a:latin typeface="Calibri"/>
              </a:rPr>
              <a:t>new</a:t>
            </a:r>
            <a:r>
              <a:rPr lang="tr-TR" altLang="zh-CN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altLang="zh-CN" sz="1800" dirty="0" err="1" smtClean="0">
                <a:solidFill>
                  <a:prstClr val="black"/>
                </a:solidFill>
                <a:latin typeface="Calibri"/>
              </a:rPr>
              <a:t>technologies</a:t>
            </a:r>
            <a:r>
              <a:rPr lang="tr-TR" altLang="zh-CN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altLang="zh-CN" sz="1800" dirty="0" err="1" smtClean="0">
                <a:solidFill>
                  <a:prstClr val="black"/>
                </a:solidFill>
                <a:latin typeface="Calibri"/>
              </a:rPr>
              <a:t>thus</a:t>
            </a:r>
            <a:r>
              <a:rPr lang="tr-TR" altLang="zh-CN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altLang="zh-CN" sz="1800" dirty="0" err="1" smtClean="0">
                <a:solidFill>
                  <a:prstClr val="black"/>
                </a:solidFill>
                <a:latin typeface="Calibri"/>
              </a:rPr>
              <a:t>providing</a:t>
            </a:r>
            <a:r>
              <a:rPr lang="tr-TR" altLang="zh-CN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altLang="zh-CN" sz="1800" dirty="0" err="1" smtClean="0">
                <a:solidFill>
                  <a:prstClr val="black"/>
                </a:solidFill>
                <a:latin typeface="Calibri"/>
              </a:rPr>
              <a:t>advantages</a:t>
            </a:r>
            <a:r>
              <a:rPr lang="tr-TR" altLang="zh-CN" sz="1800" dirty="0" smtClean="0">
                <a:solidFill>
                  <a:prstClr val="black"/>
                </a:solidFill>
                <a:latin typeface="Calibri"/>
              </a:rPr>
              <a:t> on </a:t>
            </a:r>
            <a:r>
              <a:rPr lang="tr-TR" altLang="zh-CN" sz="1800" dirty="0" err="1" smtClean="0">
                <a:solidFill>
                  <a:prstClr val="black"/>
                </a:solidFill>
                <a:latin typeface="Calibri"/>
              </a:rPr>
              <a:t>cost</a:t>
            </a:r>
            <a:r>
              <a:rPr lang="tr-TR" altLang="zh-CN" sz="18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tr-TR" altLang="zh-CN" sz="1800" dirty="0" err="1" smtClean="0">
                <a:solidFill>
                  <a:prstClr val="black"/>
                </a:solidFill>
                <a:latin typeface="Calibri"/>
              </a:rPr>
              <a:t>management</a:t>
            </a:r>
            <a:r>
              <a:rPr lang="tr-TR" altLang="zh-CN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altLang="zh-CN" sz="1800" dirty="0" err="1" smtClean="0">
                <a:solidFill>
                  <a:prstClr val="black"/>
                </a:solidFill>
                <a:latin typeface="Calibri"/>
              </a:rPr>
              <a:t>and</a:t>
            </a:r>
            <a:r>
              <a:rPr lang="tr-TR" altLang="zh-CN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altLang="zh-CN" sz="1800" dirty="0" err="1" smtClean="0">
                <a:solidFill>
                  <a:prstClr val="black"/>
                </a:solidFill>
                <a:latin typeface="Calibri"/>
              </a:rPr>
              <a:t>rich</a:t>
            </a:r>
            <a:r>
              <a:rPr lang="tr-TR" altLang="zh-CN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altLang="zh-CN" sz="1800" dirty="0" err="1" smtClean="0">
                <a:solidFill>
                  <a:prstClr val="black"/>
                </a:solidFill>
                <a:latin typeface="Calibri"/>
              </a:rPr>
              <a:t>services</a:t>
            </a:r>
            <a:endParaRPr lang="en-US" altLang="zh-CN" sz="1800" dirty="0" smtClean="0">
              <a:solidFill>
                <a:prstClr val="black"/>
              </a:solidFill>
              <a:latin typeface="Calibri"/>
            </a:endParaRPr>
          </a:p>
          <a:p>
            <a:pPr marL="298450" lvl="1" indent="-285750" eaLnBrk="0" fontAlgn="auto" hangingPunct="0">
              <a:spcBef>
                <a:spcPts val="600"/>
              </a:spcBef>
              <a:spcAft>
                <a:spcPts val="600"/>
              </a:spcAft>
              <a:buClr>
                <a:prstClr val="black"/>
              </a:buClr>
              <a:buFont typeface="Arial" pitchFamily="34" charset="0"/>
              <a:buChar char="•"/>
              <a:tabLst>
                <a:tab pos="914400" algn="l"/>
              </a:tabLst>
              <a:defRPr/>
            </a:pP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Netaş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won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the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efficiency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award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by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Science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Industry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and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Technology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Ministry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with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“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High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Capacity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New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Generation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Central Switch Design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”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project</a:t>
            </a:r>
            <a:endParaRPr lang="tr-TR" altLang="zh-CN" sz="1800" dirty="0">
              <a:solidFill>
                <a:prstClr val="black"/>
              </a:solidFill>
              <a:latin typeface="Calibri"/>
            </a:endParaRPr>
          </a:p>
          <a:p>
            <a:pPr marL="298450" lvl="1" indent="-285750" eaLnBrk="0" fontAlgn="auto" hangingPunct="0">
              <a:spcBef>
                <a:spcPts val="600"/>
              </a:spcBef>
              <a:spcAft>
                <a:spcPts val="600"/>
              </a:spcAft>
              <a:buClr>
                <a:prstClr val="black"/>
              </a:buClr>
              <a:buFont typeface="Arial" pitchFamily="34" charset="0"/>
              <a:buChar char="•"/>
              <a:tabLst>
                <a:tab pos="914400" algn="l"/>
              </a:tabLst>
              <a:defRPr/>
            </a:pPr>
            <a:endParaRPr lang="tr-TR" altLang="zh-CN" sz="1800" dirty="0" smtClean="0">
              <a:solidFill>
                <a:prstClr val="black"/>
              </a:solidFill>
              <a:latin typeface="Calibri"/>
            </a:endParaRPr>
          </a:p>
          <a:p>
            <a:pPr marL="298450" lvl="1" indent="-285750" eaLnBrk="0" fontAlgn="auto" hangingPunct="0">
              <a:spcBef>
                <a:spcPts val="600"/>
              </a:spcBef>
              <a:spcAft>
                <a:spcPts val="600"/>
              </a:spcAft>
              <a:buClr>
                <a:prstClr val="black"/>
              </a:buClr>
              <a:buFont typeface="Arial" pitchFamily="34" charset="0"/>
              <a:buChar char="•"/>
              <a:tabLst>
                <a:tab pos="914400" algn="l"/>
              </a:tabLst>
              <a:defRPr/>
            </a:pPr>
            <a:endParaRPr lang="tr-TR" altLang="zh-CN" sz="1800" dirty="0" smtClean="0">
              <a:solidFill>
                <a:prstClr val="black"/>
              </a:solidFill>
              <a:latin typeface="Calibri"/>
            </a:endParaRPr>
          </a:p>
          <a:p>
            <a:pPr marL="12700" lvl="1" eaLnBrk="0" fontAlgn="auto" hangingPunct="0">
              <a:spcBef>
                <a:spcPts val="600"/>
              </a:spcBef>
              <a:spcAft>
                <a:spcPts val="1200"/>
              </a:spcAft>
              <a:buClr>
                <a:prstClr val="black"/>
              </a:buClr>
              <a:tabLst>
                <a:tab pos="914400" algn="l"/>
              </a:tabLst>
              <a:defRPr/>
            </a:pPr>
            <a:endParaRPr lang="tr-TR" altLang="zh-CN" sz="18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3573016"/>
            <a:ext cx="4724400" cy="3132584"/>
          </a:xfrm>
          <a:prstGeom prst="rect">
            <a:avLst/>
          </a:prstGeom>
          <a:solidFill>
            <a:schemeClr val="bg1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tr-TR" b="1" dirty="0" err="1" smtClean="0">
                <a:solidFill>
                  <a:prstClr val="white"/>
                </a:solidFill>
              </a:rPr>
              <a:t>Innovative</a:t>
            </a:r>
            <a:r>
              <a:rPr lang="tr-TR" b="1" dirty="0" smtClean="0">
                <a:solidFill>
                  <a:prstClr val="white"/>
                </a:solidFill>
              </a:rPr>
              <a:t> </a:t>
            </a:r>
            <a:r>
              <a:rPr lang="tr-TR" b="1" dirty="0" err="1" smtClean="0">
                <a:solidFill>
                  <a:prstClr val="white"/>
                </a:solidFill>
              </a:rPr>
              <a:t>vision</a:t>
            </a:r>
            <a:r>
              <a:rPr lang="tr-TR" b="1" dirty="0" smtClean="0">
                <a:solidFill>
                  <a:prstClr val="white"/>
                </a:solidFill>
              </a:rPr>
              <a:t>: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000" dirty="0" err="1" smtClean="0">
                <a:solidFill>
                  <a:prstClr val="white"/>
                </a:solidFill>
              </a:rPr>
              <a:t>Architectural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design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for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preservation</a:t>
            </a:r>
            <a:r>
              <a:rPr lang="tr-TR" sz="2000" dirty="0" smtClean="0">
                <a:solidFill>
                  <a:prstClr val="white"/>
                </a:solidFill>
              </a:rPr>
              <a:t> of </a:t>
            </a:r>
            <a:r>
              <a:rPr lang="tr-TR" sz="2000" dirty="0" err="1" smtClean="0">
                <a:solidFill>
                  <a:prstClr val="white"/>
                </a:solidFill>
              </a:rPr>
              <a:t>performance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while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increasing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en-US" sz="2000" dirty="0" smtClean="0">
                <a:solidFill>
                  <a:prstClr val="white"/>
                </a:solidFill>
              </a:rPr>
              <a:t>C20 </a:t>
            </a:r>
            <a:r>
              <a:rPr lang="tr-TR" sz="2000" dirty="0" err="1" smtClean="0">
                <a:solidFill>
                  <a:prstClr val="white"/>
                </a:solidFill>
              </a:rPr>
              <a:t>capacity</a:t>
            </a:r>
            <a:endParaRPr lang="en-US" sz="2000" dirty="0">
              <a:solidFill>
                <a:prstClr val="white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000" dirty="0" err="1" smtClean="0">
                <a:solidFill>
                  <a:prstClr val="white"/>
                </a:solidFill>
              </a:rPr>
              <a:t>Increasing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capacity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with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the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new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digilator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architecture</a:t>
            </a:r>
            <a:r>
              <a:rPr lang="tr-TR" sz="2000" dirty="0">
                <a:solidFill>
                  <a:prstClr val="white"/>
                </a:solidFill>
              </a:rPr>
              <a:t>, </a:t>
            </a:r>
            <a:r>
              <a:rPr lang="tr-TR" sz="2000" dirty="0" err="1">
                <a:solidFill>
                  <a:prstClr val="white"/>
                </a:solidFill>
              </a:rPr>
              <a:t>twice</a:t>
            </a:r>
            <a:r>
              <a:rPr lang="en-US" sz="2000" dirty="0">
                <a:solidFill>
                  <a:prstClr val="white"/>
                </a:solidFill>
              </a:rPr>
              <a:t> (1</a:t>
            </a:r>
            <a:r>
              <a:rPr lang="tr-TR" sz="2000" dirty="0">
                <a:solidFill>
                  <a:prstClr val="white"/>
                </a:solidFill>
              </a:rPr>
              <a:t>,</a:t>
            </a:r>
            <a:r>
              <a:rPr lang="en-US" sz="2000" dirty="0">
                <a:solidFill>
                  <a:prstClr val="white"/>
                </a:solidFill>
              </a:rPr>
              <a:t>25 mil</a:t>
            </a:r>
            <a:r>
              <a:rPr lang="tr-TR" sz="2000" dirty="0" err="1">
                <a:solidFill>
                  <a:prstClr val="white"/>
                </a:solidFill>
              </a:rPr>
              <a:t>lion</a:t>
            </a:r>
            <a:r>
              <a:rPr lang="en-US" sz="2000" dirty="0">
                <a:solidFill>
                  <a:prstClr val="white"/>
                </a:solidFill>
              </a:rPr>
              <a:t>)</a:t>
            </a:r>
            <a:r>
              <a:rPr lang="tr-TR" sz="2000" dirty="0">
                <a:solidFill>
                  <a:prstClr val="white"/>
                </a:solidFill>
              </a:rPr>
              <a:t> in </a:t>
            </a:r>
            <a:r>
              <a:rPr lang="tr-TR" sz="2000" dirty="0" err="1" smtClean="0">
                <a:solidFill>
                  <a:prstClr val="white"/>
                </a:solidFill>
              </a:rPr>
              <a:t>line</a:t>
            </a:r>
            <a:r>
              <a:rPr lang="tr-TR" sz="2000" dirty="0" smtClean="0">
                <a:solidFill>
                  <a:prstClr val="white"/>
                </a:solidFill>
              </a:rPr>
              <a:t>, </a:t>
            </a:r>
            <a:r>
              <a:rPr lang="tr-TR" sz="2000" dirty="0" err="1">
                <a:solidFill>
                  <a:prstClr val="white"/>
                </a:solidFill>
              </a:rPr>
              <a:t>tripling</a:t>
            </a:r>
            <a:r>
              <a:rPr lang="tr-TR" sz="2000" dirty="0">
                <a:solidFill>
                  <a:prstClr val="white"/>
                </a:solidFill>
              </a:rPr>
              <a:t> in SST </a:t>
            </a:r>
            <a:r>
              <a:rPr lang="tr-TR" sz="2000" dirty="0" err="1">
                <a:solidFill>
                  <a:prstClr val="white"/>
                </a:solidFill>
              </a:rPr>
              <a:t>trunk</a:t>
            </a:r>
            <a:r>
              <a:rPr lang="tr-TR" sz="2000" dirty="0">
                <a:solidFill>
                  <a:prstClr val="white"/>
                </a:solidFill>
              </a:rPr>
              <a:t> </a:t>
            </a:r>
            <a:endParaRPr lang="tr-TR" sz="2000" dirty="0" smtClean="0">
              <a:solidFill>
                <a:prstClr val="white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prstClr val="white"/>
                </a:solidFill>
              </a:rPr>
              <a:t>Integration </a:t>
            </a:r>
            <a:r>
              <a:rPr lang="tr-TR" sz="2000" dirty="0" err="1" smtClean="0">
                <a:solidFill>
                  <a:prstClr val="white"/>
                </a:solidFill>
              </a:rPr>
              <a:t>with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high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technology</a:t>
            </a:r>
            <a:r>
              <a:rPr lang="tr-TR" sz="2000" dirty="0" smtClean="0">
                <a:solidFill>
                  <a:prstClr val="white"/>
                </a:solidFill>
              </a:rPr>
              <a:t> hardware</a:t>
            </a:r>
            <a:endParaRPr lang="en-US" sz="2000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955" y="2493454"/>
            <a:ext cx="2541461" cy="17186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7828" y="4224338"/>
            <a:ext cx="4102290" cy="263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2418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5410200"/>
            <a:ext cx="9144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graphicFrame>
        <p:nvGraphicFramePr>
          <p:cNvPr id="9" name="Nesne 1"/>
          <p:cNvGraphicFramePr>
            <a:graphicFrameLocks noChangeAspect="1"/>
          </p:cNvGraphicFramePr>
          <p:nvPr>
            <p:extLst/>
          </p:nvPr>
        </p:nvGraphicFramePr>
        <p:xfrm>
          <a:off x="5220072" y="1916832"/>
          <a:ext cx="2376264" cy="3362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5667122" imgH="8019837" progId="AcroExch.Document.7">
                  <p:embed/>
                </p:oleObj>
              </mc:Choice>
              <mc:Fallback>
                <p:oleObj name="Acrobat Document" r:id="rId3" imgW="5667122" imgH="801983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20072" y="1916832"/>
                        <a:ext cx="2376264" cy="33627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5076055" y="764704"/>
            <a:ext cx="3939711" cy="1752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white"/>
                </a:solidFill>
                <a:latin typeface="Arial" charset="0"/>
              </a:rPr>
              <a:t>IP</a:t>
            </a:r>
            <a:r>
              <a:rPr lang="tr-TR" sz="3200" dirty="0" smtClean="0">
                <a:solidFill>
                  <a:prstClr val="white"/>
                </a:solidFill>
                <a:latin typeface="Arial" charset="0"/>
              </a:rPr>
              <a:t>-</a:t>
            </a:r>
            <a:r>
              <a:rPr lang="tr-TR" sz="3200" dirty="0" err="1" smtClean="0">
                <a:solidFill>
                  <a:prstClr val="white"/>
                </a:solidFill>
                <a:latin typeface="Arial" charset="0"/>
              </a:rPr>
              <a:t>phone</a:t>
            </a:r>
            <a:r>
              <a:rPr lang="en-US" sz="3200" dirty="0" smtClean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Arial" charset="0"/>
              </a:rPr>
              <a:t>Protot</a:t>
            </a:r>
            <a:r>
              <a:rPr lang="tr-TR" sz="3200" dirty="0" err="1" smtClean="0">
                <a:solidFill>
                  <a:prstClr val="white"/>
                </a:solidFill>
                <a:latin typeface="Arial" charset="0"/>
              </a:rPr>
              <a:t>ype</a:t>
            </a:r>
            <a:r>
              <a:rPr lang="en-US" sz="3200" dirty="0" smtClean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tr-TR" sz="3200" dirty="0" smtClean="0">
                <a:solidFill>
                  <a:prstClr val="white"/>
                </a:solidFill>
                <a:latin typeface="Arial" charset="0"/>
              </a:rPr>
              <a:t>Development</a:t>
            </a:r>
            <a:endParaRPr lang="tr-TR" sz="3200" dirty="0">
              <a:ln w="0">
                <a:noFill/>
              </a:ln>
              <a:solidFill>
                <a:prstClr val="white"/>
              </a:solidFill>
              <a:effectLst>
                <a:innerShdw>
                  <a:srgbClr val="3A9DB8"/>
                </a:inn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9512" y="476672"/>
            <a:ext cx="4896544" cy="367092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tr-TR" sz="2000" dirty="0" err="1" smtClean="0">
                <a:solidFill>
                  <a:prstClr val="black"/>
                </a:solidFill>
                <a:latin typeface="Calibri"/>
                <a:cs typeface="Arial" charset="0"/>
              </a:rPr>
              <a:t>National</a:t>
            </a:r>
            <a:r>
              <a:rPr lang="tr-TR" sz="2000" dirty="0" smtClean="0">
                <a:solidFill>
                  <a:prstClr val="black"/>
                </a:solidFill>
                <a:latin typeface="Calibri"/>
                <a:cs typeface="Arial" charset="0"/>
              </a:rPr>
              <a:t> IP-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  <a:cs typeface="Arial" charset="0"/>
              </a:rPr>
              <a:t>phone</a:t>
            </a:r>
            <a:r>
              <a:rPr lang="tr-TR" sz="20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  <a:cs typeface="Arial" charset="0"/>
              </a:rPr>
              <a:t>Prototype</a:t>
            </a:r>
            <a:r>
              <a:rPr lang="tr-TR" sz="2000" dirty="0" smtClean="0">
                <a:solidFill>
                  <a:prstClr val="black"/>
                </a:solidFill>
                <a:latin typeface="Calibri"/>
                <a:cs typeface="Arial" charset="0"/>
              </a:rPr>
              <a:t>: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  <a:cs typeface="Arial" charset="0"/>
              </a:rPr>
              <a:t>The</a:t>
            </a:r>
            <a:r>
              <a:rPr lang="tr-TR" sz="20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  <a:cs typeface="Arial" charset="0"/>
              </a:rPr>
              <a:t>contract</a:t>
            </a:r>
            <a:r>
              <a:rPr lang="tr-TR" sz="20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  <a:cs typeface="Arial" charset="0"/>
              </a:rPr>
              <a:t>with</a:t>
            </a:r>
            <a:r>
              <a:rPr lang="tr-TR" sz="20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  <a:cs typeface="Arial" charset="0"/>
              </a:rPr>
              <a:t>Algeria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Ministry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>
                <a:solidFill>
                  <a:prstClr val="black"/>
                </a:solidFill>
                <a:latin typeface="Calibri"/>
              </a:rPr>
              <a:t>of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Defence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:</a:t>
            </a:r>
            <a:endParaRPr lang="tr-TR" sz="2000" dirty="0">
              <a:solidFill>
                <a:prstClr val="black"/>
              </a:solidFill>
              <a:latin typeface="Calibri"/>
            </a:endParaRPr>
          </a:p>
          <a:p>
            <a:pPr marL="568325" lvl="1" indent="-111125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000" dirty="0" err="1">
                <a:solidFill>
                  <a:prstClr val="black"/>
                </a:solidFill>
                <a:latin typeface="Calibri"/>
              </a:rPr>
              <a:t>VoIP</a:t>
            </a:r>
            <a:r>
              <a:rPr lang="tr-TR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>
                <a:solidFill>
                  <a:prstClr val="black"/>
                </a:solidFill>
                <a:latin typeface="Calibri"/>
              </a:rPr>
              <a:t>desktop</a:t>
            </a:r>
            <a:r>
              <a:rPr lang="tr-TR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>
                <a:solidFill>
                  <a:prstClr val="black"/>
                </a:solidFill>
                <a:latin typeface="Calibri"/>
              </a:rPr>
              <a:t>phone</a:t>
            </a:r>
            <a:r>
              <a:rPr lang="tr-TR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>
                <a:solidFill>
                  <a:prstClr val="black"/>
                </a:solidFill>
                <a:latin typeface="Calibri"/>
              </a:rPr>
              <a:t>prototype</a:t>
            </a:r>
            <a:r>
              <a:rPr lang="tr-TR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>
                <a:solidFill>
                  <a:prstClr val="black"/>
                </a:solidFill>
                <a:latin typeface="Calibri"/>
              </a:rPr>
              <a:t>design</a:t>
            </a:r>
            <a:r>
              <a:rPr lang="tr-TR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>
                <a:solidFill>
                  <a:prstClr val="black"/>
                </a:solidFill>
                <a:latin typeface="Calibri"/>
              </a:rPr>
              <a:t>by</a:t>
            </a:r>
            <a:r>
              <a:rPr lang="tr-TR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>
                <a:solidFill>
                  <a:prstClr val="black"/>
                </a:solidFill>
                <a:latin typeface="Calibri"/>
              </a:rPr>
              <a:t>collaboration</a:t>
            </a:r>
            <a:r>
              <a:rPr lang="tr-TR" sz="2000" dirty="0">
                <a:solidFill>
                  <a:prstClr val="black"/>
                </a:solidFill>
                <a:latin typeface="Calibri"/>
              </a:rPr>
              <a:t> of </a:t>
            </a:r>
            <a:r>
              <a:rPr lang="tr-TR" sz="2000" dirty="0" err="1">
                <a:solidFill>
                  <a:prstClr val="black"/>
                </a:solidFill>
                <a:latin typeface="Calibri"/>
              </a:rPr>
              <a:t>Netaş</a:t>
            </a:r>
            <a:r>
              <a:rPr lang="tr-TR" sz="2000" dirty="0">
                <a:solidFill>
                  <a:prstClr val="black"/>
                </a:solidFill>
                <a:latin typeface="Calibri"/>
              </a:rPr>
              <a:t> ve </a:t>
            </a:r>
            <a:r>
              <a:rPr lang="tr-TR" sz="2000" dirty="0" err="1">
                <a:solidFill>
                  <a:prstClr val="black"/>
                </a:solidFill>
                <a:latin typeface="Calibri"/>
              </a:rPr>
              <a:t>Algerian</a:t>
            </a:r>
            <a:r>
              <a:rPr lang="tr-TR" sz="2000" dirty="0">
                <a:solidFill>
                  <a:prstClr val="black"/>
                </a:solidFill>
                <a:latin typeface="Calibri"/>
              </a:rPr>
              <a:t> R&amp;D </a:t>
            </a:r>
            <a:r>
              <a:rPr lang="tr-TR" sz="2000" dirty="0" err="1">
                <a:solidFill>
                  <a:prstClr val="black"/>
                </a:solidFill>
                <a:latin typeface="Calibri"/>
              </a:rPr>
              <a:t>teams</a:t>
            </a:r>
            <a:endParaRPr lang="tr-TR" sz="2000" dirty="0">
              <a:solidFill>
                <a:prstClr val="black"/>
              </a:solidFill>
              <a:latin typeface="Calibri"/>
            </a:endParaRPr>
          </a:p>
          <a:p>
            <a:pPr marL="568325" lvl="1" indent="-111125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Office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and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Laboratuary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establishment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by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Netaş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in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Algeria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city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for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telecommunication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hardware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design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and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production</a:t>
            </a:r>
            <a:endParaRPr lang="tr-TR" sz="2000" dirty="0">
              <a:solidFill>
                <a:prstClr val="black"/>
              </a:solidFill>
              <a:latin typeface="Calibri"/>
            </a:endParaRPr>
          </a:p>
          <a:p>
            <a:pPr marL="568325" lvl="1" indent="-111125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Algerian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engineers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’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training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by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 Netas </a:t>
            </a:r>
            <a:r>
              <a:rPr lang="tr-TR" sz="2000" dirty="0" err="1" smtClean="0">
                <a:solidFill>
                  <a:prstClr val="black"/>
                </a:solidFill>
                <a:latin typeface="Calibri"/>
              </a:rPr>
              <a:t>eng</a:t>
            </a:r>
            <a:r>
              <a:rPr lang="tr-TR" sz="2000" dirty="0" smtClean="0">
                <a:solidFill>
                  <a:prstClr val="black"/>
                </a:solidFill>
                <a:latin typeface="Calibri"/>
              </a:rPr>
              <a:t>.</a:t>
            </a:r>
            <a:endParaRPr lang="tr-TR" sz="2000" dirty="0">
              <a:solidFill>
                <a:prstClr val="black"/>
              </a:solidFill>
              <a:latin typeface="Calibri"/>
            </a:endParaRPr>
          </a:p>
          <a:p>
            <a:pPr marL="12700" lvl="1" eaLnBrk="0" fontAlgn="auto" hangingPunct="0">
              <a:spcBef>
                <a:spcPts val="600"/>
              </a:spcBef>
              <a:spcAft>
                <a:spcPts val="1200"/>
              </a:spcAft>
              <a:buClr>
                <a:prstClr val="black"/>
              </a:buClr>
              <a:tabLst>
                <a:tab pos="914400" algn="l"/>
              </a:tabLst>
              <a:defRPr/>
            </a:pPr>
            <a:endParaRPr lang="tr-TR" altLang="zh-CN" sz="2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4149080"/>
            <a:ext cx="4724400" cy="2592287"/>
          </a:xfrm>
          <a:prstGeom prst="rect">
            <a:avLst/>
          </a:prstGeom>
          <a:solidFill>
            <a:schemeClr val="bg1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tr-TR" b="1" dirty="0" err="1" smtClean="0">
                <a:solidFill>
                  <a:prstClr val="white"/>
                </a:solidFill>
              </a:rPr>
              <a:t>Innovative</a:t>
            </a:r>
            <a:r>
              <a:rPr lang="tr-TR" b="1" dirty="0" smtClean="0">
                <a:solidFill>
                  <a:prstClr val="white"/>
                </a:solidFill>
              </a:rPr>
              <a:t> </a:t>
            </a:r>
            <a:r>
              <a:rPr lang="tr-TR" b="1" dirty="0" err="1" smtClean="0">
                <a:solidFill>
                  <a:prstClr val="white"/>
                </a:solidFill>
              </a:rPr>
              <a:t>vision</a:t>
            </a:r>
            <a:r>
              <a:rPr lang="tr-TR" b="1" dirty="0" smtClean="0">
                <a:solidFill>
                  <a:prstClr val="white"/>
                </a:solidFill>
              </a:rPr>
              <a:t>:</a:t>
            </a:r>
            <a:endParaRPr lang="en-US" b="1" dirty="0">
              <a:solidFill>
                <a:prstClr val="white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prstClr val="white"/>
                </a:solidFill>
              </a:rPr>
              <a:t>First </a:t>
            </a:r>
            <a:r>
              <a:rPr lang="tr-TR" sz="2000" dirty="0" err="1" smtClean="0">
                <a:solidFill>
                  <a:prstClr val="white"/>
                </a:solidFill>
              </a:rPr>
              <a:t>national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VoIP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phone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prototype</a:t>
            </a:r>
            <a:r>
              <a:rPr lang="tr-TR" sz="2000" dirty="0" smtClean="0">
                <a:solidFill>
                  <a:prstClr val="white"/>
                </a:solidFill>
              </a:rPr>
              <a:t> in </a:t>
            </a:r>
            <a:r>
              <a:rPr lang="tr-TR" sz="2000" dirty="0" err="1" smtClean="0">
                <a:solidFill>
                  <a:prstClr val="white"/>
                </a:solidFill>
              </a:rPr>
              <a:t>Netaş</a:t>
            </a:r>
            <a:endParaRPr lang="tr-TR" sz="2000" dirty="0" smtClean="0">
              <a:solidFill>
                <a:prstClr val="white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prstClr val="white"/>
                </a:solidFill>
              </a:rPr>
              <a:t>First </a:t>
            </a:r>
            <a:r>
              <a:rPr lang="tr-TR" sz="2000" dirty="0" err="1" smtClean="0">
                <a:solidFill>
                  <a:prstClr val="white"/>
                </a:solidFill>
              </a:rPr>
              <a:t>integrated</a:t>
            </a:r>
            <a:r>
              <a:rPr lang="tr-TR" sz="2000" dirty="0" smtClean="0">
                <a:solidFill>
                  <a:prstClr val="white"/>
                </a:solidFill>
              </a:rPr>
              <a:t> Ethernet </a:t>
            </a:r>
            <a:r>
              <a:rPr lang="tr-TR" sz="2000" dirty="0" err="1" smtClean="0">
                <a:solidFill>
                  <a:prstClr val="white"/>
                </a:solidFill>
              </a:rPr>
              <a:t>and</a:t>
            </a:r>
            <a:r>
              <a:rPr lang="tr-TR" sz="2000" dirty="0" smtClean="0">
                <a:solidFill>
                  <a:prstClr val="white"/>
                </a:solidFill>
              </a:rPr>
              <a:t> SHDSL </a:t>
            </a:r>
            <a:r>
              <a:rPr lang="tr-TR" sz="2000" dirty="0" err="1" smtClean="0">
                <a:solidFill>
                  <a:prstClr val="white"/>
                </a:solidFill>
              </a:rPr>
              <a:t>interface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desing</a:t>
            </a:r>
            <a:r>
              <a:rPr lang="tr-TR" sz="2000" dirty="0" smtClean="0">
                <a:solidFill>
                  <a:prstClr val="white"/>
                </a:solidFill>
              </a:rPr>
              <a:t> in </a:t>
            </a:r>
            <a:r>
              <a:rPr lang="tr-TR" sz="2000" dirty="0" err="1" smtClean="0">
                <a:solidFill>
                  <a:prstClr val="white"/>
                </a:solidFill>
              </a:rPr>
              <a:t>the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world</a:t>
            </a:r>
            <a:endParaRPr lang="tr-TR" sz="2000" dirty="0" smtClean="0">
              <a:solidFill>
                <a:prstClr val="white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prstClr val="white"/>
                </a:solidFill>
              </a:rPr>
              <a:t>First R&amp;D </a:t>
            </a:r>
            <a:r>
              <a:rPr lang="tr-TR" sz="2000" dirty="0" err="1" smtClean="0">
                <a:solidFill>
                  <a:prstClr val="white"/>
                </a:solidFill>
              </a:rPr>
              <a:t>based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technology</a:t>
            </a:r>
            <a:r>
              <a:rPr lang="tr-TR" sz="2000" dirty="0" smtClean="0">
                <a:solidFill>
                  <a:prstClr val="white"/>
                </a:solidFill>
              </a:rPr>
              <a:t> transfer </a:t>
            </a:r>
            <a:r>
              <a:rPr lang="tr-TR" sz="2000" dirty="0" err="1" smtClean="0">
                <a:solidFill>
                  <a:prstClr val="white"/>
                </a:solidFill>
              </a:rPr>
              <a:t>project</a:t>
            </a:r>
            <a:endParaRPr lang="tr-TR" sz="1800" dirty="0" smtClean="0">
              <a:solidFill>
                <a:prstClr val="white"/>
              </a:solidFill>
            </a:endParaRPr>
          </a:p>
        </p:txBody>
      </p:sp>
      <p:pic>
        <p:nvPicPr>
          <p:cNvPr id="8" name="Picture 2" descr="D:\Users\caner\Documents\Corporate Critical Files\PROJECTS\Cezayir\Mekanik\vp116 telef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170" y="4725144"/>
            <a:ext cx="2339155" cy="159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70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5410200"/>
            <a:ext cx="9144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957373" y="2636912"/>
            <a:ext cx="4079122" cy="3444520"/>
            <a:chOff x="2123728" y="1194470"/>
            <a:chExt cx="5330952" cy="5143287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1268760"/>
              <a:ext cx="5330952" cy="4828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356546" y="1194470"/>
              <a:ext cx="1253196" cy="827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tr-TR" sz="1000" b="1" dirty="0" smtClean="0">
                <a:solidFill>
                  <a:prstClr val="black"/>
                </a:solidFill>
                <a:latin typeface="Calibri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sz="1000" b="1" dirty="0" smtClean="0">
                  <a:solidFill>
                    <a:prstClr val="black"/>
                  </a:solidFill>
                  <a:latin typeface="Calibri"/>
                </a:rPr>
                <a:t>CONTINOUS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sz="1000" b="1" dirty="0" smtClean="0">
                  <a:solidFill>
                    <a:prstClr val="black"/>
                  </a:solidFill>
                  <a:latin typeface="Calibri"/>
                </a:rPr>
                <a:t>INTEGRATI ON</a:t>
              </a:r>
              <a:endParaRPr lang="en-US" sz="10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Isosceles Triangle 12"/>
            <p:cNvSpPr>
              <a:spLocks noChangeAspect="1"/>
            </p:cNvSpPr>
            <p:nvPr/>
          </p:nvSpPr>
          <p:spPr>
            <a:xfrm rot="10800000">
              <a:off x="3560909" y="1991552"/>
              <a:ext cx="58471" cy="58471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92080" y="1409512"/>
              <a:ext cx="1246910" cy="5974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sz="1000" b="1" dirty="0" smtClean="0">
                  <a:solidFill>
                    <a:prstClr val="black"/>
                  </a:solidFill>
                  <a:latin typeface="Calibri"/>
                </a:rPr>
                <a:t>RELEASE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sz="1000" b="1" dirty="0" smtClean="0">
                  <a:solidFill>
                    <a:prstClr val="black"/>
                  </a:solidFill>
                  <a:latin typeface="Calibri"/>
                </a:rPr>
                <a:t>AUTOMATION</a:t>
              </a:r>
              <a:endParaRPr lang="en-US" sz="10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Isosceles Triangle 14"/>
            <p:cNvSpPr>
              <a:spLocks noChangeAspect="1"/>
            </p:cNvSpPr>
            <p:nvPr/>
          </p:nvSpPr>
          <p:spPr>
            <a:xfrm rot="10800000">
              <a:off x="5673620" y="2047119"/>
              <a:ext cx="58471" cy="58471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36681" y="5724165"/>
              <a:ext cx="1311855" cy="5974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sz="1000" b="1" dirty="0" smtClean="0">
                  <a:solidFill>
                    <a:prstClr val="black"/>
                  </a:solidFill>
                  <a:latin typeface="Calibri"/>
                </a:rPr>
                <a:t>APPLICATION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sz="1000" b="1" dirty="0" smtClean="0">
                  <a:solidFill>
                    <a:prstClr val="black"/>
                  </a:solidFill>
                  <a:latin typeface="Calibri"/>
                </a:rPr>
                <a:t>MANAGEMENT</a:t>
              </a:r>
              <a:endParaRPr lang="en-US" sz="10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Isosceles Triangle 16"/>
            <p:cNvSpPr>
              <a:spLocks noChangeAspect="1"/>
            </p:cNvSpPr>
            <p:nvPr/>
          </p:nvSpPr>
          <p:spPr>
            <a:xfrm>
              <a:off x="5775428" y="5662602"/>
              <a:ext cx="58471" cy="58471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49365" y="5740321"/>
              <a:ext cx="1536013" cy="5974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sz="1000" b="1" dirty="0" smtClean="0">
                  <a:solidFill>
                    <a:prstClr val="black"/>
                  </a:solidFill>
                  <a:latin typeface="Calibri"/>
                </a:rPr>
                <a:t>INFRASTRUCTURE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sz="1000" b="1" dirty="0" smtClean="0">
                  <a:solidFill>
                    <a:prstClr val="black"/>
                  </a:solidFill>
                  <a:latin typeface="Calibri"/>
                </a:rPr>
                <a:t>AUTOMATION</a:t>
              </a:r>
              <a:endParaRPr lang="en-US" sz="10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Isosceles Triangle 18"/>
            <p:cNvSpPr>
              <a:spLocks noChangeAspect="1"/>
            </p:cNvSpPr>
            <p:nvPr/>
          </p:nvSpPr>
          <p:spPr>
            <a:xfrm>
              <a:off x="3375557" y="5687786"/>
              <a:ext cx="58471" cy="58471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5029200" y="533400"/>
            <a:ext cx="4114800" cy="18874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tr-TR" sz="3200" dirty="0" err="1" smtClean="0">
                <a:solidFill>
                  <a:prstClr val="white"/>
                </a:solidFill>
              </a:rPr>
              <a:t>End</a:t>
            </a:r>
            <a:r>
              <a:rPr lang="tr-TR" sz="3200" dirty="0" err="1">
                <a:solidFill>
                  <a:prstClr val="white"/>
                </a:solidFill>
              </a:rPr>
              <a:t>-</a:t>
            </a:r>
            <a:r>
              <a:rPr lang="tr-TR" sz="3200" dirty="0" err="1" smtClean="0">
                <a:solidFill>
                  <a:prstClr val="white"/>
                </a:solidFill>
              </a:rPr>
              <a:t>to-End</a:t>
            </a:r>
            <a:r>
              <a:rPr lang="tr-TR" sz="3200" dirty="0" smtClean="0">
                <a:solidFill>
                  <a:prstClr val="white"/>
                </a:solidFill>
              </a:rPr>
              <a:t>, </a:t>
            </a:r>
            <a:r>
              <a:rPr lang="tr-TR" sz="3200" dirty="0" err="1" smtClean="0">
                <a:solidFill>
                  <a:prstClr val="white"/>
                </a:solidFill>
              </a:rPr>
              <a:t>Fast</a:t>
            </a:r>
            <a:r>
              <a:rPr lang="tr-TR" sz="3200" dirty="0" smtClean="0">
                <a:solidFill>
                  <a:prstClr val="white"/>
                </a:solidFill>
              </a:rPr>
              <a:t> </a:t>
            </a:r>
            <a:r>
              <a:rPr lang="tr-TR" sz="3200" dirty="0" err="1" smtClean="0">
                <a:solidFill>
                  <a:prstClr val="white"/>
                </a:solidFill>
              </a:rPr>
              <a:t>and</a:t>
            </a:r>
            <a:r>
              <a:rPr lang="tr-TR" sz="3200" dirty="0" smtClean="0">
                <a:solidFill>
                  <a:prstClr val="white"/>
                </a:solidFill>
              </a:rPr>
              <a:t> </a:t>
            </a:r>
            <a:r>
              <a:rPr lang="tr-TR" sz="3200" dirty="0" err="1" smtClean="0">
                <a:solidFill>
                  <a:prstClr val="white"/>
                </a:solidFill>
              </a:rPr>
              <a:t>Quality</a:t>
            </a:r>
            <a:r>
              <a:rPr lang="tr-TR" sz="3200" dirty="0" smtClean="0">
                <a:solidFill>
                  <a:prstClr val="white"/>
                </a:solidFill>
              </a:rPr>
              <a:t> </a:t>
            </a:r>
            <a:r>
              <a:rPr lang="tr-TR" sz="3200" dirty="0" err="1" smtClean="0">
                <a:solidFill>
                  <a:prstClr val="white"/>
                </a:solidFill>
              </a:rPr>
              <a:t>Continuous</a:t>
            </a:r>
            <a:r>
              <a:rPr lang="tr-TR" sz="3200" dirty="0" smtClean="0">
                <a:solidFill>
                  <a:prstClr val="white"/>
                </a:solidFill>
              </a:rPr>
              <a:t> Software Delivery - </a:t>
            </a:r>
            <a:r>
              <a:rPr lang="tr-TR" sz="3200" dirty="0" err="1" smtClean="0">
                <a:solidFill>
                  <a:prstClr val="white"/>
                </a:solidFill>
              </a:rPr>
              <a:t>Continuous</a:t>
            </a:r>
            <a:r>
              <a:rPr lang="tr-TR" sz="3200" dirty="0" smtClean="0">
                <a:solidFill>
                  <a:prstClr val="white"/>
                </a:solidFill>
              </a:rPr>
              <a:t> </a:t>
            </a:r>
            <a:r>
              <a:rPr lang="tr-TR" sz="3200" dirty="0">
                <a:solidFill>
                  <a:prstClr val="white"/>
                </a:solidFill>
              </a:rPr>
              <a:t>Integration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9512" y="404664"/>
            <a:ext cx="4849688" cy="3635424"/>
          </a:xfrm>
          <a:prstGeom prst="rect">
            <a:avLst/>
          </a:prstGeom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Project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provides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performance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enhancement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by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end-to-end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system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proof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steps</a:t>
            </a:r>
            <a:endParaRPr lang="tr-TR" sz="1800" dirty="0" smtClean="0">
              <a:solidFill>
                <a:prstClr val="black"/>
              </a:solidFill>
              <a:latin typeface="Calibri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tr-TR" sz="1000" dirty="0" smtClean="0">
              <a:solidFill>
                <a:prstClr val="black"/>
              </a:solidFill>
              <a:latin typeface="Calibri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1800" b="1" dirty="0" smtClean="0">
                <a:solidFill>
                  <a:prstClr val="black"/>
                </a:solidFill>
                <a:latin typeface="Calibri"/>
              </a:rPr>
              <a:t>CONTINUOUS INTEGRATION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: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Easy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detection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of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differences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between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releases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, 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continuosly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merging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newly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changes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to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already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packaged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loads</a:t>
            </a:r>
            <a:endParaRPr lang="tr-TR" sz="1800" dirty="0" smtClean="0">
              <a:solidFill>
                <a:prstClr val="black"/>
              </a:solidFill>
              <a:latin typeface="Calibri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600" dirty="0" smtClean="0">
              <a:solidFill>
                <a:prstClr val="black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1800" b="1" dirty="0" smtClean="0">
                <a:solidFill>
                  <a:prstClr val="black"/>
                </a:solidFill>
                <a:latin typeface="Calibri"/>
              </a:rPr>
              <a:t>RELEASE AUTOMATION: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Automatic</a:t>
            </a:r>
            <a:r>
              <a:rPr lang="tr-TR" sz="1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operational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and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performance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tests</a:t>
            </a:r>
            <a:endParaRPr lang="tr-TR" sz="1800" dirty="0" smtClean="0">
              <a:solidFill>
                <a:prstClr val="black"/>
              </a:solidFill>
              <a:latin typeface="Calibri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600" dirty="0">
              <a:solidFill>
                <a:prstClr val="black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1800" b="1" dirty="0" smtClean="0">
                <a:solidFill>
                  <a:prstClr val="black"/>
                </a:solidFill>
                <a:latin typeface="Calibri"/>
              </a:rPr>
              <a:t>APPLICATION MANAGEMENT: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Tracking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changes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in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application</a:t>
            </a:r>
            <a:endParaRPr lang="en-US" sz="600" dirty="0">
              <a:solidFill>
                <a:prstClr val="black"/>
              </a:solidFill>
              <a:latin typeface="Calibri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1800" b="1" dirty="0" smtClean="0">
                <a:solidFill>
                  <a:prstClr val="black"/>
                </a:solidFill>
                <a:latin typeface="Calibri"/>
              </a:rPr>
              <a:t>INFRASTRUCTURE AUTOMATION: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Automatic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and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fast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system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setup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tr-TR" sz="2000" dirty="0">
              <a:solidFill>
                <a:prstClr val="black"/>
              </a:solidFill>
              <a:latin typeface="Calibri"/>
            </a:endParaRPr>
          </a:p>
          <a:p>
            <a:pPr marL="298450" lvl="1" indent="-285750" eaLnBrk="0" fontAlgn="auto" hangingPunct="0">
              <a:spcBef>
                <a:spcPts val="600"/>
              </a:spcBef>
              <a:spcAft>
                <a:spcPts val="600"/>
              </a:spcAft>
              <a:buClr>
                <a:prstClr val="black"/>
              </a:buClr>
              <a:buFont typeface="Arial" pitchFamily="34" charset="0"/>
              <a:buChar char="•"/>
              <a:tabLst>
                <a:tab pos="914400" algn="l"/>
              </a:tabLst>
              <a:defRPr/>
            </a:pPr>
            <a:endParaRPr lang="tr-TR" altLang="zh-CN" dirty="0" smtClean="0">
              <a:solidFill>
                <a:prstClr val="black"/>
              </a:solidFill>
              <a:latin typeface="Calibri"/>
            </a:endParaRPr>
          </a:p>
          <a:p>
            <a:pPr marL="12700" lvl="1" eaLnBrk="0" fontAlgn="auto" hangingPunct="0">
              <a:spcBef>
                <a:spcPts val="600"/>
              </a:spcBef>
              <a:spcAft>
                <a:spcPts val="1200"/>
              </a:spcAft>
              <a:buClr>
                <a:prstClr val="black"/>
              </a:buClr>
              <a:tabLst>
                <a:tab pos="914400" algn="l"/>
              </a:tabLst>
              <a:defRPr/>
            </a:pPr>
            <a:endParaRPr lang="tr-TR" altLang="zh-CN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040088"/>
            <a:ext cx="4724400" cy="2773288"/>
          </a:xfrm>
          <a:prstGeom prst="rect">
            <a:avLst/>
          </a:prstGeom>
          <a:solidFill>
            <a:schemeClr val="bg1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tr-TR" b="1" dirty="0" err="1" smtClean="0">
                <a:solidFill>
                  <a:prstClr val="white"/>
                </a:solidFill>
              </a:rPr>
              <a:t>Innovative</a:t>
            </a:r>
            <a:r>
              <a:rPr lang="tr-TR" b="1" dirty="0" smtClean="0">
                <a:solidFill>
                  <a:prstClr val="white"/>
                </a:solidFill>
              </a:rPr>
              <a:t> </a:t>
            </a:r>
            <a:r>
              <a:rPr lang="tr-TR" b="1" dirty="0" err="1" smtClean="0">
                <a:solidFill>
                  <a:prstClr val="white"/>
                </a:solidFill>
              </a:rPr>
              <a:t>vision</a:t>
            </a:r>
            <a:endParaRPr lang="tr-TR" b="1" dirty="0" smtClean="0">
              <a:solidFill>
                <a:prstClr val="white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000" dirty="0" err="1" smtClean="0">
                <a:solidFill>
                  <a:prstClr val="white"/>
                </a:solidFill>
              </a:rPr>
              <a:t>Fast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and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reliable</a:t>
            </a:r>
            <a:r>
              <a:rPr lang="tr-TR" sz="2000" dirty="0" smtClean="0">
                <a:solidFill>
                  <a:prstClr val="white"/>
                </a:solidFill>
              </a:rPr>
              <a:t> software </a:t>
            </a:r>
            <a:r>
              <a:rPr lang="tr-TR" sz="2000" dirty="0" err="1" smtClean="0">
                <a:solidFill>
                  <a:prstClr val="white"/>
                </a:solidFill>
              </a:rPr>
              <a:t>releases</a:t>
            </a:r>
            <a:endParaRPr lang="tr-TR" sz="2000" dirty="0" smtClean="0">
              <a:solidFill>
                <a:prstClr val="white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000" dirty="0" err="1" smtClean="0">
                <a:solidFill>
                  <a:prstClr val="white"/>
                </a:solidFill>
              </a:rPr>
              <a:t>Customer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Satisfaction</a:t>
            </a:r>
            <a:endParaRPr lang="tr-TR" sz="2000" dirty="0" smtClean="0">
              <a:solidFill>
                <a:prstClr val="white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000" dirty="0" err="1" smtClean="0">
                <a:solidFill>
                  <a:prstClr val="white"/>
                </a:solidFill>
              </a:rPr>
              <a:t>Enhanced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efficiency</a:t>
            </a:r>
            <a:r>
              <a:rPr lang="tr-TR" sz="2000" dirty="0" smtClean="0">
                <a:solidFill>
                  <a:prstClr val="white"/>
                </a:solidFill>
              </a:rPr>
              <a:t>:</a:t>
            </a:r>
          </a:p>
          <a:p>
            <a:pPr marL="522287" lvl="1" indent="-342900" fontAlgn="auto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₋"/>
            </a:pPr>
            <a:r>
              <a:rPr lang="tr-TR" sz="2000" dirty="0" err="1" smtClean="0">
                <a:solidFill>
                  <a:prstClr val="white"/>
                </a:solidFill>
              </a:rPr>
              <a:t>Efficiency</a:t>
            </a:r>
            <a:r>
              <a:rPr lang="tr-TR" sz="2000" dirty="0" smtClean="0">
                <a:solidFill>
                  <a:prstClr val="white"/>
                </a:solidFill>
              </a:rPr>
              <a:t> in test </a:t>
            </a:r>
            <a:r>
              <a:rPr lang="tr-TR" sz="2000" dirty="0" err="1" smtClean="0">
                <a:solidFill>
                  <a:prstClr val="white"/>
                </a:solidFill>
              </a:rPr>
              <a:t>efforts</a:t>
            </a:r>
            <a:endParaRPr lang="tr-TR" sz="2000" dirty="0" smtClean="0">
              <a:solidFill>
                <a:prstClr val="white"/>
              </a:solidFill>
            </a:endParaRPr>
          </a:p>
          <a:p>
            <a:pPr marL="522287" lvl="1" indent="-342900" fontAlgn="auto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₋"/>
            </a:pPr>
            <a:r>
              <a:rPr lang="tr-TR" sz="2000" dirty="0" err="1" smtClean="0">
                <a:solidFill>
                  <a:prstClr val="white"/>
                </a:solidFill>
              </a:rPr>
              <a:t>Efficiency</a:t>
            </a:r>
            <a:r>
              <a:rPr lang="tr-TR" sz="2000" dirty="0" smtClean="0">
                <a:solidFill>
                  <a:prstClr val="white"/>
                </a:solidFill>
              </a:rPr>
              <a:t> in </a:t>
            </a:r>
            <a:r>
              <a:rPr lang="tr-TR" sz="2000" dirty="0" err="1" smtClean="0">
                <a:solidFill>
                  <a:prstClr val="white"/>
                </a:solidFill>
              </a:rPr>
              <a:t>release</a:t>
            </a:r>
            <a:r>
              <a:rPr lang="tr-TR" sz="2000" dirty="0" smtClean="0">
                <a:solidFill>
                  <a:prstClr val="white"/>
                </a:solidFill>
              </a:rPr>
              <a:t> </a:t>
            </a:r>
            <a:r>
              <a:rPr lang="tr-TR" sz="2000" dirty="0" err="1" smtClean="0">
                <a:solidFill>
                  <a:prstClr val="white"/>
                </a:solidFill>
              </a:rPr>
              <a:t>updates</a:t>
            </a:r>
            <a:endParaRPr lang="tr-TR" sz="2000" dirty="0" smtClean="0">
              <a:solidFill>
                <a:prstClr val="white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₋"/>
            </a:pPr>
            <a:endParaRPr lang="tr-TR" sz="20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27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410200"/>
            <a:ext cx="9144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29200" y="533400"/>
            <a:ext cx="4114800" cy="1752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tr-TR" sz="3200" dirty="0" err="1" smtClean="0">
                <a:solidFill>
                  <a:prstClr val="white"/>
                </a:solidFill>
              </a:rPr>
              <a:t>Developments</a:t>
            </a:r>
            <a:r>
              <a:rPr lang="tr-TR" sz="3200" dirty="0" smtClean="0">
                <a:solidFill>
                  <a:prstClr val="white"/>
                </a:solidFill>
              </a:rPr>
              <a:t> </a:t>
            </a:r>
            <a:r>
              <a:rPr lang="tr-TR" sz="3200" dirty="0" err="1" smtClean="0">
                <a:solidFill>
                  <a:prstClr val="white"/>
                </a:solidFill>
              </a:rPr>
              <a:t>for</a:t>
            </a:r>
            <a:r>
              <a:rPr lang="tr-TR" sz="3200" dirty="0" smtClean="0">
                <a:solidFill>
                  <a:prstClr val="white"/>
                </a:solidFill>
              </a:rPr>
              <a:t> </a:t>
            </a:r>
            <a:r>
              <a:rPr lang="tr-TR" sz="3200" dirty="0" err="1" smtClean="0">
                <a:solidFill>
                  <a:prstClr val="white"/>
                </a:solidFill>
              </a:rPr>
              <a:t>Telecom</a:t>
            </a:r>
            <a:r>
              <a:rPr lang="tr-TR" sz="3200" dirty="0" smtClean="0">
                <a:solidFill>
                  <a:prstClr val="white"/>
                </a:solidFill>
              </a:rPr>
              <a:t> </a:t>
            </a:r>
            <a:r>
              <a:rPr lang="tr-TR" sz="3200" dirty="0" err="1" smtClean="0">
                <a:solidFill>
                  <a:prstClr val="white"/>
                </a:solidFill>
              </a:rPr>
              <a:t>Corporations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3183" y="980728"/>
            <a:ext cx="4938231" cy="5616624"/>
          </a:xfrm>
          <a:prstGeom prst="rect">
            <a:avLst/>
          </a:prstGeom>
        </p:spPr>
        <p:txBody>
          <a:bodyPr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1800" b="1" dirty="0" err="1" smtClean="0">
                <a:solidFill>
                  <a:prstClr val="black"/>
                </a:solidFill>
                <a:latin typeface="Calibri"/>
              </a:rPr>
              <a:t>Developments</a:t>
            </a:r>
            <a:r>
              <a:rPr lang="tr-TR" sz="18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b="1" dirty="0" err="1" smtClean="0">
                <a:solidFill>
                  <a:prstClr val="black"/>
                </a:solidFill>
                <a:latin typeface="Calibri"/>
              </a:rPr>
              <a:t>for</a:t>
            </a:r>
            <a:r>
              <a:rPr lang="tr-TR" sz="18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b="1" dirty="0" err="1" smtClean="0">
                <a:solidFill>
                  <a:prstClr val="black"/>
                </a:solidFill>
                <a:latin typeface="Calibri"/>
              </a:rPr>
              <a:t>Corporations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- </a:t>
            </a:r>
            <a:r>
              <a:rPr lang="tr-TR" sz="1800" dirty="0">
                <a:solidFill>
                  <a:prstClr val="black"/>
                </a:solidFill>
                <a:latin typeface="Calibri"/>
              </a:rPr>
              <a:t>THY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Luggage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Tracking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>
                <a:solidFill>
                  <a:prstClr val="black"/>
                </a:solidFill>
                <a:latin typeface="Calibri"/>
              </a:rPr>
              <a:t>ve TFF 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E-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ticket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Projects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Reporting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and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Integration Tools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for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Call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centers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and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solutions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for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Finance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sector</a:t>
            </a:r>
            <a:endParaRPr lang="tr-TR" sz="1800" dirty="0">
              <a:solidFill>
                <a:prstClr val="black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tr-TR" sz="600" dirty="0">
              <a:solidFill>
                <a:prstClr val="black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tr-TR" sz="600" dirty="0">
              <a:solidFill>
                <a:prstClr val="black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1800" b="1" dirty="0" smtClean="0">
                <a:solidFill>
                  <a:prstClr val="black"/>
                </a:solidFill>
                <a:latin typeface="Calibri"/>
              </a:rPr>
              <a:t>e-</a:t>
            </a:r>
            <a:r>
              <a:rPr lang="tr-TR" sz="1800" b="1" dirty="0" err="1" smtClean="0">
                <a:solidFill>
                  <a:prstClr val="black"/>
                </a:solidFill>
                <a:latin typeface="Calibri"/>
              </a:rPr>
              <a:t>Government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>
                <a:solidFill>
                  <a:prstClr val="black"/>
                </a:solidFill>
                <a:latin typeface="Calibri"/>
              </a:rPr>
              <a:t>–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KKTC e-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Population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System</a:t>
            </a:r>
            <a:endParaRPr lang="tr-TR" sz="1800" dirty="0">
              <a:solidFill>
                <a:prstClr val="black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tr-TR" sz="600" dirty="0">
              <a:solidFill>
                <a:prstClr val="black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1800" b="1" dirty="0" err="1" smtClean="0">
                <a:solidFill>
                  <a:prstClr val="black"/>
                </a:solidFill>
                <a:latin typeface="Calibri"/>
              </a:rPr>
              <a:t>Telecom</a:t>
            </a:r>
            <a:r>
              <a:rPr lang="tr-TR" sz="18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b="1" dirty="0" err="1" smtClean="0">
                <a:solidFill>
                  <a:prstClr val="black"/>
                </a:solidFill>
                <a:latin typeface="Calibri"/>
              </a:rPr>
              <a:t>Operators</a:t>
            </a:r>
            <a:r>
              <a:rPr lang="tr-TR" sz="1800" b="1" dirty="0" smtClean="0">
                <a:solidFill>
                  <a:prstClr val="black"/>
                </a:solidFill>
                <a:latin typeface="Calibri"/>
              </a:rPr>
              <a:t>  </a:t>
            </a:r>
            <a:r>
              <a:rPr lang="tr-TR" sz="1800" dirty="0">
                <a:solidFill>
                  <a:prstClr val="black"/>
                </a:solidFill>
                <a:latin typeface="Calibri"/>
              </a:rPr>
              <a:t>– </a:t>
            </a:r>
            <a:r>
              <a:rPr lang="tr-TR" sz="1800" dirty="0" err="1">
                <a:solidFill>
                  <a:prstClr val="black"/>
                </a:solidFill>
                <a:latin typeface="Calibri"/>
              </a:rPr>
              <a:t>Loupe</a:t>
            </a:r>
            <a:r>
              <a:rPr lang="tr-TR" sz="1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Project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,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Unified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Device Management (</a:t>
            </a:r>
            <a:r>
              <a:rPr lang="tr-TR" sz="1800" dirty="0">
                <a:solidFill>
                  <a:prstClr val="black"/>
                </a:solidFill>
                <a:latin typeface="Calibri"/>
              </a:rPr>
              <a:t>UDM),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Adaptive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SMS Distribution Application (</a:t>
            </a:r>
            <a:r>
              <a:rPr lang="tr-TR" sz="1800" dirty="0">
                <a:solidFill>
                  <a:prstClr val="black"/>
                </a:solidFill>
                <a:latin typeface="Calibri"/>
              </a:rPr>
              <a:t>ADA),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Display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environment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for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>
                <a:solidFill>
                  <a:prstClr val="black"/>
                </a:solidFill>
                <a:latin typeface="Calibri"/>
              </a:rPr>
              <a:t>a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dded-value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services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and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Mobile Terminal Test Service</a:t>
            </a:r>
            <a:endParaRPr lang="tr-TR" sz="1800" dirty="0">
              <a:solidFill>
                <a:prstClr val="black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tr-TR" sz="600" dirty="0">
              <a:solidFill>
                <a:prstClr val="black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1800" b="1" dirty="0" err="1">
                <a:solidFill>
                  <a:prstClr val="black"/>
                </a:solidFill>
                <a:latin typeface="Calibri"/>
              </a:rPr>
              <a:t>Netaş</a:t>
            </a:r>
            <a:r>
              <a:rPr lang="tr-TR" sz="1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b="1" dirty="0" smtClean="0">
                <a:solidFill>
                  <a:prstClr val="black"/>
                </a:solidFill>
                <a:latin typeface="Calibri"/>
              </a:rPr>
              <a:t>Client </a:t>
            </a:r>
            <a:r>
              <a:rPr lang="tr-TR" sz="1800" b="1" dirty="0" err="1" smtClean="0">
                <a:solidFill>
                  <a:prstClr val="black"/>
                </a:solidFill>
                <a:latin typeface="Calibri"/>
              </a:rPr>
              <a:t>Family</a:t>
            </a:r>
            <a:r>
              <a:rPr lang="tr-TR" sz="18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– Multimedia mobile/tablet/internet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client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applications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for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on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line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messaging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and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comm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.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that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support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Turkish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language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, SIP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and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value-added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application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server: </a:t>
            </a:r>
            <a:r>
              <a:rPr lang="tr-TR" sz="1800" dirty="0" err="1">
                <a:solidFill>
                  <a:prstClr val="black"/>
                </a:solidFill>
                <a:latin typeface="Calibri"/>
              </a:rPr>
              <a:t>TiC</a:t>
            </a:r>
            <a:r>
              <a:rPr lang="tr-TR" sz="1800" dirty="0">
                <a:solidFill>
                  <a:prstClr val="black"/>
                </a:solidFill>
                <a:latin typeface="Calibri"/>
              </a:rPr>
              <a:t> -</a:t>
            </a:r>
            <a:r>
              <a:rPr lang="tr-TR" sz="1800" dirty="0" err="1">
                <a:solidFill>
                  <a:prstClr val="black"/>
                </a:solidFill>
                <a:latin typeface="Calibri"/>
              </a:rPr>
              <a:t>Turkcell</a:t>
            </a:r>
            <a:r>
              <a:rPr lang="tr-TR" sz="1800" dirty="0">
                <a:solidFill>
                  <a:prstClr val="black"/>
                </a:solidFill>
                <a:latin typeface="Calibri"/>
              </a:rPr>
              <a:t> BİP</a:t>
            </a:r>
            <a:endParaRPr lang="tr-TR" sz="600" dirty="0">
              <a:solidFill>
                <a:prstClr val="black"/>
              </a:solidFill>
              <a:latin typeface="Calibri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tr-TR" sz="600" dirty="0">
              <a:solidFill>
                <a:prstClr val="black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1800" b="1" dirty="0">
                <a:solidFill>
                  <a:prstClr val="black"/>
                </a:solidFill>
                <a:latin typeface="Calibri"/>
              </a:rPr>
              <a:t>GSM-R</a:t>
            </a:r>
            <a:r>
              <a:rPr lang="tr-TR" sz="1800" dirty="0">
                <a:solidFill>
                  <a:prstClr val="black"/>
                </a:solidFill>
                <a:latin typeface="Calibri"/>
              </a:rPr>
              <a:t> – 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Adaptation of GSM-R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standard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-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used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in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railway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communications</a:t>
            </a:r>
            <a:r>
              <a:rPr lang="tr-TR" sz="1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-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to</a:t>
            </a:r>
            <a:r>
              <a:rPr lang="tr-TR" sz="1800" dirty="0" smtClean="0">
                <a:solidFill>
                  <a:prstClr val="black"/>
                </a:solidFill>
                <a:latin typeface="Calibri"/>
              </a:rPr>
              <a:t> IP </a:t>
            </a:r>
            <a:r>
              <a:rPr lang="tr-TR" sz="1800" dirty="0" err="1" smtClean="0">
                <a:solidFill>
                  <a:prstClr val="black"/>
                </a:solidFill>
                <a:latin typeface="Calibri"/>
              </a:rPr>
              <a:t>technologies</a:t>
            </a:r>
            <a:endParaRPr lang="tr-TR" sz="1800" dirty="0">
              <a:solidFill>
                <a:prstClr val="black"/>
              </a:solidFill>
              <a:latin typeface="Calibri"/>
            </a:endParaRPr>
          </a:p>
          <a:p>
            <a:pPr marL="298450" lvl="1" indent="-285750" eaLnBrk="0" fontAlgn="auto" hangingPunct="0">
              <a:spcBef>
                <a:spcPts val="600"/>
              </a:spcBef>
              <a:spcAft>
                <a:spcPts val="600"/>
              </a:spcAft>
              <a:buClr>
                <a:prstClr val="black"/>
              </a:buClr>
              <a:buFont typeface="Arial" pitchFamily="34" charset="0"/>
              <a:buChar char="•"/>
              <a:tabLst>
                <a:tab pos="914400" algn="l"/>
              </a:tabLst>
              <a:defRPr/>
            </a:pPr>
            <a:endParaRPr lang="tr-TR" altLang="zh-CN" sz="1800" dirty="0" smtClean="0">
              <a:solidFill>
                <a:prstClr val="black"/>
              </a:solidFill>
              <a:latin typeface="Calibri"/>
            </a:endParaRPr>
          </a:p>
          <a:p>
            <a:pPr marL="12700" lvl="1" eaLnBrk="0" fontAlgn="auto" hangingPunct="0">
              <a:spcBef>
                <a:spcPts val="600"/>
              </a:spcBef>
              <a:spcAft>
                <a:spcPts val="1200"/>
              </a:spcAft>
              <a:buClr>
                <a:prstClr val="black"/>
              </a:buClr>
              <a:tabLst>
                <a:tab pos="914400" algn="l"/>
              </a:tabLst>
              <a:defRPr/>
            </a:pPr>
            <a:endParaRPr lang="tr-TR" altLang="zh-CN" sz="18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83909" y="4509120"/>
            <a:ext cx="4060091" cy="2196480"/>
          </a:xfrm>
          <a:prstGeom prst="rect">
            <a:avLst/>
          </a:prstGeom>
          <a:solidFill>
            <a:schemeClr val="bg1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tr-TR" b="1" dirty="0" err="1">
                <a:solidFill>
                  <a:prstClr val="white"/>
                </a:solidFill>
              </a:rPr>
              <a:t>Innovative</a:t>
            </a:r>
            <a:r>
              <a:rPr lang="tr-TR" b="1" dirty="0">
                <a:solidFill>
                  <a:prstClr val="white"/>
                </a:solidFill>
              </a:rPr>
              <a:t> </a:t>
            </a:r>
            <a:r>
              <a:rPr lang="tr-TR" b="1" dirty="0" err="1">
                <a:solidFill>
                  <a:prstClr val="white"/>
                </a:solidFill>
              </a:rPr>
              <a:t>vision</a:t>
            </a:r>
            <a:endParaRPr lang="tr-TR" b="1" dirty="0">
              <a:solidFill>
                <a:prstClr val="white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800" dirty="0" err="1" smtClean="0">
                <a:solidFill>
                  <a:prstClr val="white"/>
                </a:solidFill>
              </a:rPr>
              <a:t>Custom</a:t>
            </a:r>
            <a:r>
              <a:rPr lang="tr-TR" sz="1800" dirty="0" smtClean="0">
                <a:solidFill>
                  <a:prstClr val="white"/>
                </a:solidFill>
              </a:rPr>
              <a:t>, </a:t>
            </a:r>
            <a:r>
              <a:rPr lang="tr-TR" sz="1800" dirty="0" err="1" smtClean="0">
                <a:solidFill>
                  <a:prstClr val="white"/>
                </a:solidFill>
              </a:rPr>
              <a:t>innovative</a:t>
            </a:r>
            <a:r>
              <a:rPr lang="tr-TR" sz="1800" dirty="0" smtClean="0">
                <a:solidFill>
                  <a:prstClr val="white"/>
                </a:solidFill>
              </a:rPr>
              <a:t> </a:t>
            </a:r>
            <a:r>
              <a:rPr lang="tr-TR" sz="1800" dirty="0" err="1" smtClean="0">
                <a:solidFill>
                  <a:prstClr val="white"/>
                </a:solidFill>
              </a:rPr>
              <a:t>and</a:t>
            </a:r>
            <a:r>
              <a:rPr lang="tr-TR" sz="1800" dirty="0" smtClean="0">
                <a:solidFill>
                  <a:prstClr val="white"/>
                </a:solidFill>
              </a:rPr>
              <a:t> </a:t>
            </a:r>
            <a:r>
              <a:rPr lang="tr-TR" sz="1800" dirty="0" err="1" smtClean="0">
                <a:solidFill>
                  <a:prstClr val="white"/>
                </a:solidFill>
              </a:rPr>
              <a:t>value-added</a:t>
            </a:r>
            <a:r>
              <a:rPr lang="tr-TR" sz="1800" dirty="0" smtClean="0">
                <a:solidFill>
                  <a:prstClr val="white"/>
                </a:solidFill>
              </a:rPr>
              <a:t> software </a:t>
            </a:r>
            <a:r>
              <a:rPr lang="tr-TR" sz="1800" dirty="0" err="1" smtClean="0">
                <a:solidFill>
                  <a:prstClr val="white"/>
                </a:solidFill>
              </a:rPr>
              <a:t>solutions</a:t>
            </a:r>
            <a:r>
              <a:rPr lang="tr-TR" sz="1800" dirty="0" smtClean="0">
                <a:solidFill>
                  <a:prstClr val="white"/>
                </a:solidFill>
              </a:rPr>
              <a:t> </a:t>
            </a:r>
            <a:r>
              <a:rPr lang="tr-TR" sz="1800" dirty="0" err="1" smtClean="0">
                <a:solidFill>
                  <a:prstClr val="white"/>
                </a:solidFill>
              </a:rPr>
              <a:t>for</a:t>
            </a:r>
            <a:r>
              <a:rPr lang="tr-TR" sz="1800" dirty="0" smtClean="0">
                <a:solidFill>
                  <a:prstClr val="white"/>
                </a:solidFill>
              </a:rPr>
              <a:t> </a:t>
            </a:r>
            <a:r>
              <a:rPr lang="tr-TR" sz="1800" dirty="0" err="1" smtClean="0">
                <a:solidFill>
                  <a:prstClr val="white"/>
                </a:solidFill>
              </a:rPr>
              <a:t>national</a:t>
            </a:r>
            <a:r>
              <a:rPr lang="tr-TR" sz="1800" dirty="0" smtClean="0">
                <a:solidFill>
                  <a:prstClr val="white"/>
                </a:solidFill>
              </a:rPr>
              <a:t> </a:t>
            </a:r>
            <a:r>
              <a:rPr lang="tr-TR" sz="1800" dirty="0" err="1" smtClean="0">
                <a:solidFill>
                  <a:prstClr val="white"/>
                </a:solidFill>
              </a:rPr>
              <a:t>and</a:t>
            </a:r>
            <a:r>
              <a:rPr lang="tr-TR" sz="1800" dirty="0" smtClean="0">
                <a:solidFill>
                  <a:prstClr val="white"/>
                </a:solidFill>
              </a:rPr>
              <a:t> International </a:t>
            </a:r>
            <a:r>
              <a:rPr lang="tr-TR" sz="1800" dirty="0" err="1" smtClean="0">
                <a:solidFill>
                  <a:prstClr val="white"/>
                </a:solidFill>
              </a:rPr>
              <a:t>Telecom</a:t>
            </a:r>
            <a:r>
              <a:rPr lang="tr-TR" sz="1800" dirty="0" smtClean="0">
                <a:solidFill>
                  <a:prstClr val="white"/>
                </a:solidFill>
              </a:rPr>
              <a:t> </a:t>
            </a:r>
            <a:r>
              <a:rPr lang="tr-TR" sz="1800" dirty="0" err="1" smtClean="0">
                <a:solidFill>
                  <a:prstClr val="white"/>
                </a:solidFill>
              </a:rPr>
              <a:t>corporations</a:t>
            </a:r>
            <a:r>
              <a:rPr lang="tr-TR" sz="1800" dirty="0" smtClean="0">
                <a:solidFill>
                  <a:prstClr val="white"/>
                </a:solidFill>
              </a:rPr>
              <a:t> </a:t>
            </a:r>
            <a:r>
              <a:rPr lang="tr-TR" sz="1800" dirty="0" err="1" smtClean="0">
                <a:solidFill>
                  <a:prstClr val="white"/>
                </a:solidFill>
              </a:rPr>
              <a:t>and</a:t>
            </a:r>
            <a:r>
              <a:rPr lang="tr-TR" sz="1800" dirty="0" smtClean="0">
                <a:solidFill>
                  <a:prstClr val="white"/>
                </a:solidFill>
              </a:rPr>
              <a:t> </a:t>
            </a:r>
            <a:r>
              <a:rPr lang="tr-TR" sz="1800" dirty="0" err="1" smtClean="0">
                <a:solidFill>
                  <a:prstClr val="white"/>
                </a:solidFill>
              </a:rPr>
              <a:t>enterprises</a:t>
            </a:r>
            <a:endParaRPr lang="en-US" sz="1800" dirty="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029200" y="2266972"/>
            <a:ext cx="3863280" cy="2151907"/>
            <a:chOff x="5029200" y="2266972"/>
            <a:chExt cx="3863280" cy="2151907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2327384"/>
              <a:ext cx="1295400" cy="717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lum contrast="-10000"/>
            </a:blip>
            <a:srcRect/>
            <a:stretch>
              <a:fillRect/>
            </a:stretch>
          </p:blipFill>
          <p:spPr bwMode="auto">
            <a:xfrm>
              <a:off x="6930136" y="2266972"/>
              <a:ext cx="1209739" cy="1485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2994930"/>
              <a:ext cx="1080120" cy="1423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88" y="2994930"/>
              <a:ext cx="1423949" cy="14239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288408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CF44-E89B-4816-9C44-6C532F2EFE66}" type="slidenum">
              <a:rPr lang="tr-TR" smtClean="0"/>
              <a:pPr/>
              <a:t>3</a:t>
            </a:fld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0" y="612379"/>
            <a:ext cx="4708294" cy="144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496" y="47328"/>
            <a:ext cx="2378174" cy="573360"/>
          </a:xfrm>
          <a:prstGeom prst="rect">
            <a:avLst/>
          </a:prstGeom>
          <a:noFill/>
          <a:ln w="190500" cap="sq">
            <a:noFill/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>
                <a:solidFill>
                  <a:srgbClr val="4BACC6"/>
                </a:solidFill>
              </a:rPr>
              <a:t>Who </a:t>
            </a:r>
            <a:r>
              <a:rPr lang="tr-TR" sz="2800" b="1" dirty="0" err="1" smtClean="0">
                <a:solidFill>
                  <a:srgbClr val="4BACC6"/>
                </a:solidFill>
              </a:rPr>
              <a:t>We</a:t>
            </a:r>
            <a:r>
              <a:rPr lang="tr-TR" sz="2800" b="1" dirty="0" smtClean="0">
                <a:solidFill>
                  <a:srgbClr val="4BACC6"/>
                </a:solidFill>
              </a:rPr>
              <a:t> </a:t>
            </a:r>
            <a:r>
              <a:rPr lang="tr-TR" sz="2800" b="1" dirty="0" err="1" smtClean="0">
                <a:solidFill>
                  <a:srgbClr val="4BACC6"/>
                </a:solidFill>
              </a:rPr>
              <a:t>Are</a:t>
            </a:r>
            <a:r>
              <a:rPr lang="tr-TR" sz="2800" b="1" dirty="0">
                <a:solidFill>
                  <a:srgbClr val="4BACC6"/>
                </a:solidFill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5011358" y="691329"/>
            <a:ext cx="388843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105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050" b="1" dirty="0" smtClean="0">
                <a:solidFill>
                  <a:srgbClr val="FF0000"/>
                </a:solidFill>
                <a:latin typeface="Calibri"/>
              </a:rPr>
              <a:t>48 years experience</a:t>
            </a:r>
            <a:r>
              <a:rPr lang="tr-TR" sz="1050" dirty="0" smtClean="0">
                <a:solidFill>
                  <a:srgbClr val="FF0000"/>
                </a:solidFill>
                <a:latin typeface="Calibri"/>
              </a:rPr>
              <a:t>,</a:t>
            </a:r>
            <a:r>
              <a:rPr lang="tr-TR" sz="105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050" dirty="0" err="1">
                <a:solidFill>
                  <a:prstClr val="black"/>
                </a:solidFill>
                <a:latin typeface="Calibri"/>
              </a:rPr>
              <a:t>first</a:t>
            </a:r>
            <a:r>
              <a:rPr lang="tr-TR" sz="1050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050" dirty="0" err="1">
                <a:solidFill>
                  <a:prstClr val="black"/>
                </a:solidFill>
                <a:latin typeface="Calibri"/>
              </a:rPr>
              <a:t>and</a:t>
            </a:r>
            <a:r>
              <a:rPr lang="tr-TR" sz="1050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050" dirty="0" err="1">
                <a:solidFill>
                  <a:prstClr val="black"/>
                </a:solidFill>
                <a:latin typeface="Calibri"/>
              </a:rPr>
              <a:t>largest</a:t>
            </a:r>
            <a:r>
              <a:rPr lang="tr-TR" sz="1050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050" dirty="0" err="1">
                <a:solidFill>
                  <a:prstClr val="black"/>
                </a:solidFill>
                <a:latin typeface="Calibri"/>
              </a:rPr>
              <a:t>private</a:t>
            </a:r>
            <a:r>
              <a:rPr lang="tr-TR" sz="1050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050" dirty="0" err="1">
                <a:solidFill>
                  <a:prstClr val="black"/>
                </a:solidFill>
                <a:latin typeface="Calibri"/>
              </a:rPr>
              <a:t>telecom</a:t>
            </a:r>
            <a:r>
              <a:rPr lang="tr-TR" sz="1050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050" dirty="0" smtClean="0">
                <a:solidFill>
                  <a:prstClr val="black"/>
                </a:solidFill>
                <a:latin typeface="Calibri"/>
              </a:rPr>
              <a:t>R&amp;D</a:t>
            </a:r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 in Turkey</a:t>
            </a:r>
            <a:r>
              <a:rPr lang="tr-TR" sz="1050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sz="1050" dirty="0" smtClean="0">
              <a:solidFill>
                <a:prstClr val="black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Develops ICT </a:t>
            </a:r>
            <a:r>
              <a:rPr lang="en-US" sz="1050" dirty="0">
                <a:solidFill>
                  <a:prstClr val="black"/>
                </a:solidFill>
                <a:latin typeface="Calibri"/>
              </a:rPr>
              <a:t>software solutions for </a:t>
            </a:r>
            <a:r>
              <a:rPr lang="en-US" sz="1050" b="1" dirty="0">
                <a:solidFill>
                  <a:srgbClr val="FF0000"/>
                </a:solidFill>
                <a:latin typeface="Calibri"/>
              </a:rPr>
              <a:t>more than 200 global </a:t>
            </a:r>
            <a:r>
              <a:rPr lang="en-US" sz="1050" b="1" dirty="0" smtClean="0">
                <a:solidFill>
                  <a:srgbClr val="FF0000"/>
                </a:solidFill>
                <a:latin typeface="Calibri"/>
              </a:rPr>
              <a:t>operator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An</a:t>
            </a:r>
            <a:r>
              <a:rPr lang="en-US" sz="105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050" b="1" dirty="0" smtClean="0">
                <a:solidFill>
                  <a:srgbClr val="FF0000"/>
                </a:solidFill>
                <a:latin typeface="Calibri"/>
              </a:rPr>
              <a:t>R&amp;D </a:t>
            </a:r>
            <a:r>
              <a:rPr lang="en-US" sz="1050" b="1" dirty="0">
                <a:solidFill>
                  <a:srgbClr val="FF0000"/>
                </a:solidFill>
                <a:latin typeface="Calibri"/>
              </a:rPr>
              <a:t>C</a:t>
            </a:r>
            <a:r>
              <a:rPr lang="tr-TR" sz="1050" b="1" dirty="0" err="1">
                <a:solidFill>
                  <a:srgbClr val="FF0000"/>
                </a:solidFill>
                <a:latin typeface="Calibri"/>
              </a:rPr>
              <a:t>enter</a:t>
            </a:r>
            <a:r>
              <a:rPr lang="tr-TR" sz="105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tr-TR" sz="1050" dirty="0" err="1">
                <a:solidFill>
                  <a:prstClr val="black"/>
                </a:solidFill>
                <a:latin typeface="Calibri"/>
              </a:rPr>
              <a:t>announced</a:t>
            </a:r>
            <a:r>
              <a:rPr lang="tr-TR" sz="1050" dirty="0">
                <a:solidFill>
                  <a:prstClr val="black"/>
                </a:solidFill>
                <a:latin typeface="Calibri"/>
              </a:rPr>
              <a:t> by </a:t>
            </a:r>
            <a:r>
              <a:rPr lang="tr-TR" sz="1050" dirty="0" err="1">
                <a:solidFill>
                  <a:prstClr val="black"/>
                </a:solidFill>
                <a:latin typeface="Calibri"/>
              </a:rPr>
              <a:t>government</a:t>
            </a:r>
            <a:r>
              <a:rPr lang="tr-TR" sz="1050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050" dirty="0" err="1">
                <a:solidFill>
                  <a:prstClr val="black"/>
                </a:solidFill>
                <a:latin typeface="Calibri"/>
              </a:rPr>
              <a:t>and</a:t>
            </a:r>
            <a:r>
              <a:rPr lang="tr-TR" sz="1050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050" dirty="0" err="1">
                <a:solidFill>
                  <a:prstClr val="black"/>
                </a:solidFill>
                <a:latin typeface="Calibri"/>
              </a:rPr>
              <a:t>supported</a:t>
            </a:r>
            <a:r>
              <a:rPr lang="tr-TR" sz="1050" dirty="0">
                <a:solidFill>
                  <a:prstClr val="black"/>
                </a:solidFill>
                <a:latin typeface="Calibri"/>
              </a:rPr>
              <a:t> by Turk</a:t>
            </a:r>
            <a:r>
              <a:rPr lang="en-US" sz="1050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tr-TR" sz="1050" dirty="0" err="1">
                <a:solidFill>
                  <a:prstClr val="black"/>
                </a:solidFill>
                <a:latin typeface="Calibri"/>
              </a:rPr>
              <a:t>sh</a:t>
            </a:r>
            <a:r>
              <a:rPr lang="tr-TR" sz="1050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050" dirty="0" err="1">
                <a:solidFill>
                  <a:prstClr val="black"/>
                </a:solidFill>
                <a:latin typeface="Calibri"/>
              </a:rPr>
              <a:t>incent</a:t>
            </a:r>
            <a:r>
              <a:rPr lang="en-US" sz="1050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tr-TR" sz="1050" dirty="0">
                <a:solidFill>
                  <a:prstClr val="black"/>
                </a:solidFill>
                <a:latin typeface="Calibri"/>
              </a:rPr>
              <a:t>ve </a:t>
            </a:r>
            <a:r>
              <a:rPr lang="tr-TR" sz="1050" dirty="0" err="1" smtClean="0">
                <a:solidFill>
                  <a:prstClr val="black"/>
                </a:solidFill>
                <a:latin typeface="Calibri"/>
              </a:rPr>
              <a:t>programs</a:t>
            </a:r>
            <a:endParaRPr lang="tr-TR" sz="105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0032" y="2209656"/>
            <a:ext cx="467751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1050" dirty="0" err="1">
                <a:solidFill>
                  <a:prstClr val="black"/>
                </a:solidFill>
                <a:latin typeface="Calibri"/>
              </a:rPr>
              <a:t>Turkey’s</a:t>
            </a:r>
            <a:r>
              <a:rPr lang="tr-TR" sz="1050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050" b="1" dirty="0">
                <a:solidFill>
                  <a:srgbClr val="FF0000"/>
                </a:solidFill>
                <a:latin typeface="Calibri"/>
              </a:rPr>
              <a:t>software </a:t>
            </a:r>
            <a:r>
              <a:rPr lang="tr-TR" sz="1050" b="1" dirty="0" err="1">
                <a:solidFill>
                  <a:srgbClr val="FF0000"/>
                </a:solidFill>
                <a:latin typeface="Calibri"/>
              </a:rPr>
              <a:t>export</a:t>
            </a:r>
            <a:r>
              <a:rPr lang="tr-TR" sz="105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tr-TR" sz="1050" b="1" dirty="0" err="1">
                <a:solidFill>
                  <a:srgbClr val="FF0000"/>
                </a:solidFill>
                <a:latin typeface="Calibri"/>
              </a:rPr>
              <a:t>champion</a:t>
            </a:r>
            <a:r>
              <a:rPr lang="tr-TR" sz="105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1050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tr-TR" sz="1050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1050" dirty="0">
                <a:solidFill>
                  <a:prstClr val="black"/>
                </a:solidFill>
                <a:latin typeface="Calibri"/>
              </a:rPr>
              <a:t>30 M</a:t>
            </a:r>
            <a:r>
              <a:rPr lang="tr-TR" sz="1050" dirty="0">
                <a:solidFill>
                  <a:prstClr val="black"/>
                </a:solidFill>
                <a:latin typeface="Calibri"/>
              </a:rPr>
              <a:t>$ /</a:t>
            </a:r>
            <a:r>
              <a:rPr lang="tr-TR" sz="105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050" dirty="0" err="1" smtClean="0">
                <a:solidFill>
                  <a:prstClr val="black"/>
                </a:solidFill>
                <a:latin typeface="Calibri"/>
              </a:rPr>
              <a:t>yr</a:t>
            </a:r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050" dirty="0">
                <a:solidFill>
                  <a:prstClr val="black"/>
                </a:solidFill>
                <a:latin typeface="Calibri"/>
              </a:rPr>
              <a:t>software export</a:t>
            </a:r>
            <a:r>
              <a:rPr lang="tr-TR" sz="1050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sz="1050" dirty="0" smtClean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70" y="2939676"/>
            <a:ext cx="3813422" cy="120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076056" y="3050376"/>
            <a:ext cx="36724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105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050" b="1" dirty="0" smtClean="0">
                <a:solidFill>
                  <a:srgbClr val="FF0000"/>
                </a:solidFill>
                <a:latin typeface="Calibri"/>
              </a:rPr>
              <a:t>800+</a:t>
            </a:r>
            <a:r>
              <a:rPr lang="tr-TR" sz="105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050" dirty="0" err="1">
                <a:solidFill>
                  <a:prstClr val="black"/>
                </a:solidFill>
                <a:latin typeface="Calibri"/>
              </a:rPr>
              <a:t>highly</a:t>
            </a:r>
            <a:r>
              <a:rPr lang="tr-TR" sz="1050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050" dirty="0" err="1">
                <a:solidFill>
                  <a:prstClr val="black"/>
                </a:solidFill>
                <a:latin typeface="Calibri"/>
              </a:rPr>
              <a:t>qualified</a:t>
            </a:r>
            <a:r>
              <a:rPr lang="tr-TR" sz="1050" dirty="0">
                <a:solidFill>
                  <a:prstClr val="black"/>
                </a:solidFill>
                <a:latin typeface="Calibri"/>
              </a:rPr>
              <a:t> R&amp;D </a:t>
            </a:r>
            <a:r>
              <a:rPr lang="tr-TR" sz="1050" dirty="0" err="1" smtClean="0">
                <a:solidFill>
                  <a:prstClr val="black"/>
                </a:solidFill>
                <a:latin typeface="Calibri"/>
              </a:rPr>
              <a:t>engineers</a:t>
            </a:r>
            <a:endParaRPr lang="en-US" sz="1050" dirty="0" smtClean="0">
              <a:solidFill>
                <a:prstClr val="black"/>
              </a:solidFill>
              <a:latin typeface="Calibri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Electronic Computer and Telecom  Engineers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25% with MSc &amp; PhD</a:t>
            </a:r>
            <a:endParaRPr lang="tr-TR" sz="1050" dirty="0" smtClean="0">
              <a:solidFill>
                <a:prstClr val="black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105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050" b="1" dirty="0" smtClean="0">
                <a:solidFill>
                  <a:srgbClr val="FF0000"/>
                </a:solidFill>
                <a:latin typeface="Calibri"/>
              </a:rPr>
              <a:t>2200</a:t>
            </a:r>
            <a:r>
              <a:rPr lang="tr-TR" sz="1050" b="1" dirty="0">
                <a:solidFill>
                  <a:srgbClr val="FF0000"/>
                </a:solidFill>
                <a:latin typeface="Calibri"/>
              </a:rPr>
              <a:t>+</a:t>
            </a:r>
            <a:r>
              <a:rPr lang="tr-TR" sz="1050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050" dirty="0" err="1">
                <a:solidFill>
                  <a:prstClr val="black"/>
                </a:solidFill>
                <a:latin typeface="Calibri"/>
              </a:rPr>
              <a:t>employees</a:t>
            </a:r>
            <a:endParaRPr lang="tr-TR" sz="10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602686"/>
            <a:ext cx="504056" cy="37804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283968" y="4365104"/>
            <a:ext cx="4787450" cy="792088"/>
            <a:chOff x="3851920" y="4869160"/>
            <a:chExt cx="4881624" cy="1152128"/>
          </a:xfrm>
        </p:grpSpPr>
        <p:grpSp>
          <p:nvGrpSpPr>
            <p:cNvPr id="11" name="Group 10"/>
            <p:cNvGrpSpPr/>
            <p:nvPr/>
          </p:nvGrpSpPr>
          <p:grpSpPr>
            <a:xfrm>
              <a:off x="3851920" y="4869160"/>
              <a:ext cx="4881624" cy="1152128"/>
              <a:chOff x="1868982" y="145097"/>
              <a:chExt cx="7255127" cy="1026395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1303" y="162969"/>
                <a:ext cx="1045101" cy="1008523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68982" y="145097"/>
                <a:ext cx="1059406" cy="1015784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2705" y="325019"/>
                <a:ext cx="1423687" cy="727063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66028" y="240957"/>
                <a:ext cx="1958081" cy="799550"/>
              </a:xfrm>
              <a:prstGeom prst="rect">
                <a:avLst/>
              </a:prstGeom>
            </p:spPr>
          </p:pic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6466" y="5085184"/>
              <a:ext cx="1043846" cy="802066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79730" y="4149080"/>
            <a:ext cx="4132230" cy="1907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050" dirty="0" smtClean="0">
              <a:solidFill>
                <a:prstClr val="black"/>
              </a:solidFill>
              <a:latin typeface="Calibri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050" dirty="0">
              <a:solidFill>
                <a:prstClr val="black"/>
              </a:solidFill>
              <a:latin typeface="Calibri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Strong relations </a:t>
            </a:r>
            <a:r>
              <a:rPr lang="en-US" sz="1050" dirty="0">
                <a:solidFill>
                  <a:sysClr val="windowText" lastClr="000000"/>
                </a:solidFill>
                <a:latin typeface="Calibri"/>
                <a:cs typeface="Arial"/>
              </a:rPr>
              <a:t>with </a:t>
            </a:r>
            <a:r>
              <a:rPr lang="en-US" sz="1050" b="1" dirty="0">
                <a:solidFill>
                  <a:srgbClr val="FF0000"/>
                </a:solidFill>
                <a:latin typeface="Calibri"/>
                <a:cs typeface="Arial"/>
              </a:rPr>
              <a:t>more than 25 </a:t>
            </a:r>
            <a:r>
              <a:rPr lang="en-US" sz="1050" dirty="0">
                <a:solidFill>
                  <a:sysClr val="windowText" lastClr="000000"/>
                </a:solidFill>
                <a:latin typeface="Calibri"/>
                <a:cs typeface="Arial"/>
              </a:rPr>
              <a:t>main</a:t>
            </a:r>
            <a:r>
              <a:rPr lang="en-US" sz="1050" b="1" dirty="0">
                <a:solidFill>
                  <a:sysClr val="windowText" lastClr="000000"/>
                </a:solidFill>
                <a:latin typeface="Calibri"/>
                <a:cs typeface="Arial"/>
              </a:rPr>
              <a:t> </a:t>
            </a:r>
            <a:r>
              <a:rPr lang="en-US" sz="1050" dirty="0">
                <a:solidFill>
                  <a:sysClr val="windowText" lastClr="000000"/>
                </a:solidFill>
                <a:latin typeface="Calibri"/>
                <a:cs typeface="Arial"/>
              </a:rPr>
              <a:t>Turkish </a:t>
            </a:r>
            <a:r>
              <a:rPr lang="en-US" sz="1050" dirty="0" smtClean="0">
                <a:solidFill>
                  <a:sysClr val="windowText" lastClr="000000"/>
                </a:solidFill>
                <a:latin typeface="Calibri"/>
                <a:cs typeface="Arial"/>
              </a:rPr>
              <a:t>Universities</a:t>
            </a:r>
          </a:p>
          <a:p>
            <a:pPr marL="512763" lvl="1" indent="-1714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Font typeface="Wingdings" panose="05000000000000000000" pitchFamily="2" charset="2"/>
              <a:buChar char="§"/>
              <a:defRPr/>
            </a:pPr>
            <a:r>
              <a:rPr lang="en-US" sz="1000" b="1" dirty="0">
                <a:solidFill>
                  <a:srgbClr val="FF0000"/>
                </a:solidFill>
                <a:latin typeface="Calibri"/>
                <a:cs typeface="Arial"/>
              </a:rPr>
              <a:t>8 collaborative projects </a:t>
            </a:r>
            <a:r>
              <a:rPr lang="en-US" sz="1000" dirty="0">
                <a:solidFill>
                  <a:sysClr val="windowText" lastClr="000000"/>
                </a:solidFill>
                <a:latin typeface="Calibri"/>
                <a:cs typeface="Arial"/>
              </a:rPr>
              <a:t>with </a:t>
            </a:r>
            <a:r>
              <a:rPr lang="en-US" sz="1000" b="1" dirty="0">
                <a:solidFill>
                  <a:srgbClr val="FF0000"/>
                </a:solidFill>
                <a:latin typeface="Calibri"/>
                <a:cs typeface="Arial"/>
              </a:rPr>
              <a:t>METU</a:t>
            </a:r>
            <a:r>
              <a:rPr lang="en-US" sz="1000" dirty="0">
                <a:solidFill>
                  <a:sysClr val="windowText" lastClr="000000"/>
                </a:solidFill>
                <a:latin typeface="Calibri"/>
                <a:cs typeface="Arial"/>
              </a:rPr>
              <a:t>, </a:t>
            </a:r>
            <a:r>
              <a:rPr lang="en-US" sz="1000" b="1" dirty="0" err="1">
                <a:solidFill>
                  <a:srgbClr val="FF0000"/>
                </a:solidFill>
                <a:latin typeface="Calibri"/>
                <a:cs typeface="Arial"/>
              </a:rPr>
              <a:t>Bosphorus</a:t>
            </a:r>
            <a:r>
              <a:rPr lang="en-US" sz="1000" dirty="0">
                <a:solidFill>
                  <a:sysClr val="windowText" lastClr="000000"/>
                </a:solidFill>
                <a:latin typeface="Calibri"/>
                <a:cs typeface="Arial"/>
              </a:rPr>
              <a:t>, </a:t>
            </a:r>
            <a:r>
              <a:rPr lang="en-US" sz="1000" b="1" dirty="0">
                <a:solidFill>
                  <a:srgbClr val="FF0000"/>
                </a:solidFill>
                <a:latin typeface="Calibri"/>
                <a:cs typeface="Arial"/>
              </a:rPr>
              <a:t>ITU</a:t>
            </a:r>
            <a:r>
              <a:rPr lang="en-US" sz="1000" dirty="0">
                <a:solidFill>
                  <a:srgbClr val="FF0000"/>
                </a:solidFill>
                <a:latin typeface="Calibri"/>
                <a:cs typeface="Arial"/>
              </a:rPr>
              <a:t> </a:t>
            </a:r>
            <a:r>
              <a:rPr lang="en-US" sz="1000" dirty="0">
                <a:solidFill>
                  <a:sysClr val="windowText" lastClr="000000"/>
                </a:solidFill>
                <a:latin typeface="Calibri"/>
                <a:cs typeface="Arial"/>
              </a:rPr>
              <a:t>and </a:t>
            </a:r>
            <a:r>
              <a:rPr lang="en-US" sz="1000" b="1" dirty="0" err="1">
                <a:solidFill>
                  <a:srgbClr val="FF0000"/>
                </a:solidFill>
                <a:latin typeface="Calibri"/>
                <a:cs typeface="Arial"/>
              </a:rPr>
              <a:t>Özyeğin</a:t>
            </a:r>
            <a:r>
              <a:rPr lang="en-US" sz="1000" b="1" dirty="0">
                <a:solidFill>
                  <a:srgbClr val="FF0000"/>
                </a:solidFill>
                <a:latin typeface="Calibri"/>
                <a:cs typeface="Arial"/>
              </a:rPr>
              <a:t> </a:t>
            </a:r>
            <a:endParaRPr lang="en-US" sz="1000" dirty="0">
              <a:solidFill>
                <a:sysClr val="windowText" lastClr="000000"/>
              </a:solidFill>
              <a:latin typeface="Calibri"/>
              <a:cs typeface="Arial"/>
            </a:endParaRPr>
          </a:p>
          <a:p>
            <a:pPr marL="512763" lvl="1" indent="-1714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Font typeface="Wingdings" panose="05000000000000000000" pitchFamily="2" charset="2"/>
              <a:buChar char="§"/>
              <a:defRPr/>
            </a:pPr>
            <a:r>
              <a:rPr lang="tr-TR" sz="1000" b="1" dirty="0" err="1">
                <a:solidFill>
                  <a:srgbClr val="FF0000"/>
                </a:solidFill>
                <a:latin typeface="Calibri"/>
                <a:cs typeface="Arial"/>
              </a:rPr>
              <a:t>Over</a:t>
            </a:r>
            <a:r>
              <a:rPr lang="tr-TR" sz="1000" b="1" dirty="0">
                <a:solidFill>
                  <a:srgbClr val="FF0000"/>
                </a:solidFill>
                <a:latin typeface="Calibri"/>
                <a:cs typeface="Arial"/>
              </a:rPr>
              <a:t> 20</a:t>
            </a:r>
            <a:r>
              <a:rPr lang="en-US" sz="1000" b="1" dirty="0">
                <a:solidFill>
                  <a:srgbClr val="FF0000"/>
                </a:solidFill>
                <a:latin typeface="Calibri"/>
                <a:cs typeface="Arial"/>
              </a:rPr>
              <a:t> thesis projects </a:t>
            </a:r>
            <a:r>
              <a:rPr lang="en-US" sz="1000" dirty="0">
                <a:solidFill>
                  <a:sysClr val="windowText" lastClr="000000"/>
                </a:solidFill>
                <a:latin typeface="Calibri"/>
                <a:cs typeface="Arial"/>
              </a:rPr>
              <a:t>completed at </a:t>
            </a:r>
            <a:r>
              <a:rPr lang="en-US" sz="1000" b="1" dirty="0">
                <a:solidFill>
                  <a:srgbClr val="FF0000"/>
                </a:solidFill>
                <a:latin typeface="Calibri"/>
                <a:cs typeface="Arial"/>
              </a:rPr>
              <a:t>10 universities </a:t>
            </a:r>
            <a:r>
              <a:rPr lang="en-US" sz="1000" dirty="0">
                <a:solidFill>
                  <a:sysClr val="windowText" lastClr="000000"/>
                </a:solidFill>
                <a:latin typeface="Calibri"/>
                <a:cs typeface="Arial"/>
              </a:rPr>
              <a:t>with </a:t>
            </a:r>
            <a:r>
              <a:rPr lang="en-US" sz="1000" dirty="0" smtClean="0">
                <a:solidFill>
                  <a:prstClr val="black"/>
                </a:solidFill>
                <a:latin typeface="Calibri"/>
                <a:cs typeface="Arial"/>
              </a:rPr>
              <a:t>mentoring</a:t>
            </a:r>
          </a:p>
          <a:p>
            <a:pPr marL="512763" lvl="1" indent="-1714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Font typeface="Wingdings" panose="05000000000000000000" pitchFamily="2" charset="2"/>
              <a:buChar char="§"/>
              <a:defRPr/>
            </a:pPr>
            <a:endParaRPr lang="en-US" sz="1000" dirty="0">
              <a:solidFill>
                <a:prstClr val="black"/>
              </a:solidFill>
              <a:latin typeface="Calibri"/>
              <a:cs typeface="Arial"/>
            </a:endParaRPr>
          </a:p>
          <a:p>
            <a:pPr marL="512763" lvl="1" indent="-1714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Font typeface="Wingdings" panose="05000000000000000000" pitchFamily="2" charset="2"/>
              <a:buChar char="§"/>
              <a:defRPr/>
            </a:pPr>
            <a:endParaRPr lang="en-US" sz="1000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55563" indent="-17145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ysClr val="windowText" lastClr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Scientific Articles</a:t>
            </a:r>
          </a:p>
          <a:p>
            <a:pPr marL="573088" lvl="1" indent="-2317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Font typeface="Wingdings" panose="05000000000000000000" pitchFamily="2" charset="2"/>
              <a:buChar char="§"/>
              <a:defRPr/>
            </a:pPr>
            <a:r>
              <a:rPr lang="en-US" sz="1000" dirty="0" smtClean="0">
                <a:solidFill>
                  <a:prstClr val="black"/>
                </a:solidFill>
                <a:latin typeface="Calibri"/>
                <a:cs typeface="Arial"/>
              </a:rPr>
              <a:t>13 </a:t>
            </a:r>
            <a:r>
              <a:rPr lang="en-US" sz="1000" dirty="0">
                <a:solidFill>
                  <a:prstClr val="black"/>
                </a:solidFill>
                <a:latin typeface="Calibri"/>
                <a:cs typeface="Arial"/>
              </a:rPr>
              <a:t>in 2013, 3 Journal paper &amp; 10 conference </a:t>
            </a:r>
            <a:r>
              <a:rPr lang="en-US" sz="1000" dirty="0" err="1" smtClean="0">
                <a:solidFill>
                  <a:prstClr val="black"/>
                </a:solidFill>
                <a:latin typeface="Calibri"/>
                <a:cs typeface="Arial"/>
              </a:rPr>
              <a:t>preceedings</a:t>
            </a:r>
            <a:endParaRPr lang="en-US" sz="1000" dirty="0">
              <a:solidFill>
                <a:prstClr val="black"/>
              </a:solidFill>
              <a:latin typeface="Calibri"/>
              <a:cs typeface="Arial"/>
            </a:endParaRPr>
          </a:p>
          <a:p>
            <a:pPr marL="573088" lvl="1" indent="-2317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Font typeface="Wingdings" panose="05000000000000000000" pitchFamily="2" charset="2"/>
              <a:buChar char="§"/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Arial"/>
              </a:rPr>
              <a:t>1</a:t>
            </a:r>
            <a:r>
              <a:rPr lang="tr-TR" sz="1000" dirty="0">
                <a:solidFill>
                  <a:prstClr val="black"/>
                </a:solidFill>
                <a:latin typeface="Calibri"/>
                <a:cs typeface="Arial"/>
              </a:rPr>
              <a:t>7</a:t>
            </a:r>
            <a:r>
              <a:rPr lang="en-US" sz="1000" dirty="0">
                <a:solidFill>
                  <a:prstClr val="black"/>
                </a:solidFill>
                <a:latin typeface="Calibri"/>
                <a:cs typeface="Arial"/>
              </a:rPr>
              <a:t> in 2014, </a:t>
            </a:r>
            <a:r>
              <a:rPr lang="tr-TR" sz="1000" dirty="0">
                <a:solidFill>
                  <a:prstClr val="black"/>
                </a:solidFill>
                <a:latin typeface="Calibri"/>
                <a:cs typeface="Arial"/>
              </a:rPr>
              <a:t>2 </a:t>
            </a:r>
            <a:r>
              <a:rPr lang="en-US" sz="1000" dirty="0">
                <a:solidFill>
                  <a:prstClr val="black"/>
                </a:solidFill>
                <a:latin typeface="Calibri"/>
                <a:cs typeface="Arial"/>
              </a:rPr>
              <a:t>Journal paper &amp; 1</a:t>
            </a:r>
            <a:r>
              <a:rPr lang="tr-TR" sz="1000" dirty="0">
                <a:solidFill>
                  <a:prstClr val="black"/>
                </a:solidFill>
                <a:latin typeface="Calibri"/>
                <a:cs typeface="Arial"/>
              </a:rPr>
              <a:t>5</a:t>
            </a:r>
            <a:r>
              <a:rPr lang="en-US" sz="1000" dirty="0">
                <a:solidFill>
                  <a:prstClr val="black"/>
                </a:solidFill>
                <a:latin typeface="Calibri"/>
                <a:cs typeface="Arial"/>
              </a:rPr>
              <a:t> conference </a:t>
            </a:r>
            <a:r>
              <a:rPr lang="en-US" sz="1000" dirty="0" err="1" smtClean="0">
                <a:solidFill>
                  <a:prstClr val="black"/>
                </a:solidFill>
                <a:latin typeface="Calibri"/>
                <a:cs typeface="Arial"/>
              </a:rPr>
              <a:t>preceedings</a:t>
            </a:r>
            <a:endParaRPr lang="en-US" sz="1000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573088" lvl="1" indent="-2317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Font typeface="Wingdings" panose="05000000000000000000" pitchFamily="2" charset="2"/>
              <a:buChar char="§"/>
              <a:defRPr/>
            </a:pPr>
            <a:r>
              <a:rPr lang="en-US" sz="1000" b="1" dirty="0" smtClean="0">
                <a:solidFill>
                  <a:prstClr val="black"/>
                </a:solidFill>
                <a:latin typeface="Calibri"/>
                <a:cs typeface="Arial"/>
              </a:rPr>
              <a:t>35 in 2015, 8</a:t>
            </a:r>
            <a:r>
              <a:rPr lang="tr-TR" sz="1000" b="1" dirty="0" smtClean="0">
                <a:solidFill>
                  <a:prstClr val="black"/>
                </a:solidFill>
                <a:latin typeface="Calibri"/>
                <a:cs typeface="Arial"/>
              </a:rPr>
              <a:t> </a:t>
            </a:r>
            <a:r>
              <a:rPr lang="en-US" sz="1000" b="1" dirty="0">
                <a:solidFill>
                  <a:prstClr val="black"/>
                </a:solidFill>
                <a:latin typeface="Calibri"/>
                <a:cs typeface="Arial"/>
              </a:rPr>
              <a:t>Journal paper &amp; </a:t>
            </a:r>
            <a:r>
              <a:rPr lang="en-US" sz="1000" b="1" dirty="0" smtClean="0">
                <a:solidFill>
                  <a:prstClr val="black"/>
                </a:solidFill>
                <a:latin typeface="Calibri"/>
                <a:cs typeface="Arial"/>
              </a:rPr>
              <a:t>27 </a:t>
            </a:r>
            <a:r>
              <a:rPr lang="en-US" sz="1000" b="1" dirty="0">
                <a:solidFill>
                  <a:prstClr val="black"/>
                </a:solidFill>
                <a:latin typeface="Calibri"/>
                <a:cs typeface="Arial"/>
              </a:rPr>
              <a:t>conference </a:t>
            </a:r>
            <a:r>
              <a:rPr lang="en-US" sz="1000" b="1" dirty="0" err="1">
                <a:solidFill>
                  <a:prstClr val="black"/>
                </a:solidFill>
                <a:latin typeface="Calibri"/>
                <a:cs typeface="Arial"/>
              </a:rPr>
              <a:t>preceedings</a:t>
            </a:r>
            <a:endParaRPr lang="tr-TR" sz="12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797" y="5446737"/>
            <a:ext cx="10572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5076056" y="5605790"/>
            <a:ext cx="416154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1050" b="1" dirty="0">
                <a:solidFill>
                  <a:prstClr val="black"/>
                </a:solidFill>
                <a:latin typeface="Calibri"/>
              </a:rPr>
              <a:t>First r</a:t>
            </a:r>
            <a:r>
              <a:rPr lang="en-US" sz="1050" b="1" dirty="0" err="1">
                <a:solidFill>
                  <a:prstClr val="black"/>
                </a:solidFill>
                <a:latin typeface="Calibri"/>
              </a:rPr>
              <a:t>unner</a:t>
            </a:r>
            <a:r>
              <a:rPr lang="en-US" sz="1050" b="1" dirty="0">
                <a:solidFill>
                  <a:prstClr val="black"/>
                </a:solidFill>
                <a:latin typeface="Calibri"/>
              </a:rPr>
              <a:t>-up </a:t>
            </a:r>
            <a:r>
              <a:rPr lang="tr-TR" sz="1050" b="1" dirty="0">
                <a:solidFill>
                  <a:prstClr val="black"/>
                </a:solidFill>
                <a:latin typeface="Calibri"/>
              </a:rPr>
              <a:t>of ICT </a:t>
            </a:r>
            <a:r>
              <a:rPr lang="tr-TR" sz="1050" b="1" dirty="0" err="1">
                <a:solidFill>
                  <a:prstClr val="black"/>
                </a:solidFill>
                <a:latin typeface="Calibri"/>
              </a:rPr>
              <a:t>sector</a:t>
            </a:r>
            <a:r>
              <a:rPr lang="tr-TR" sz="105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050" dirty="0">
                <a:solidFill>
                  <a:prstClr val="black"/>
                </a:solidFill>
                <a:latin typeface="Calibri"/>
              </a:rPr>
              <a:t>in Turkey’s patent classification </a:t>
            </a:r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@2013</a:t>
            </a:r>
            <a:endParaRPr lang="tr-TR" sz="1050" dirty="0">
              <a:solidFill>
                <a:prstClr val="black"/>
              </a:solidFill>
              <a:latin typeface="Calibri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1050" b="1" dirty="0" err="1">
                <a:solidFill>
                  <a:prstClr val="black"/>
                </a:solidFill>
                <a:latin typeface="Calibri"/>
              </a:rPr>
              <a:t>Over</a:t>
            </a:r>
            <a:r>
              <a:rPr lang="tr-TR" sz="105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050" b="1" dirty="0" smtClean="0">
                <a:solidFill>
                  <a:prstClr val="black"/>
                </a:solidFill>
                <a:latin typeface="Calibri"/>
              </a:rPr>
              <a:t>70</a:t>
            </a:r>
            <a:r>
              <a:rPr lang="tr-TR" sz="105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050" dirty="0" err="1">
                <a:solidFill>
                  <a:prstClr val="black"/>
                </a:solidFill>
                <a:latin typeface="Calibri"/>
              </a:rPr>
              <a:t>yearly</a:t>
            </a:r>
            <a:r>
              <a:rPr lang="tr-TR" sz="1050" dirty="0">
                <a:solidFill>
                  <a:prstClr val="black"/>
                </a:solidFill>
                <a:latin typeface="Calibri"/>
              </a:rPr>
              <a:t> patent </a:t>
            </a:r>
            <a:r>
              <a:rPr lang="tr-TR" sz="1050" dirty="0" err="1">
                <a:solidFill>
                  <a:prstClr val="black"/>
                </a:solidFill>
                <a:latin typeface="Calibri"/>
              </a:rPr>
              <a:t>applications</a:t>
            </a:r>
            <a:r>
              <a:rPr lang="en-US" sz="105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graphicFrame>
        <p:nvGraphicFramePr>
          <p:cNvPr id="24" name="Diagram 23"/>
          <p:cNvGraphicFramePr/>
          <p:nvPr>
            <p:extLst/>
          </p:nvPr>
        </p:nvGraphicFramePr>
        <p:xfrm>
          <a:off x="4067944" y="2045072"/>
          <a:ext cx="5003474" cy="735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5486" y="6069234"/>
            <a:ext cx="733425" cy="7810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08102" y="6346510"/>
            <a:ext cx="1447982" cy="48758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059116" y="6381328"/>
            <a:ext cx="2012302" cy="45276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496944" y="6090731"/>
            <a:ext cx="647056" cy="76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74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4304" y="163198"/>
            <a:ext cx="8009030" cy="644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tr-TR" sz="3333" b="1" dirty="0" smtClean="0">
                <a:solidFill>
                  <a:srgbClr val="4BACC6">
                    <a:lumMod val="75000"/>
                  </a:srgbClr>
                </a:solidFill>
              </a:rPr>
              <a:t>Netaş R&amp;D</a:t>
            </a:r>
            <a:endParaRPr lang="tr-TR" sz="3333" b="1" dirty="0">
              <a:solidFill>
                <a:srgbClr val="4BACC6">
                  <a:lumMod val="75000"/>
                </a:srgb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52" y="1756777"/>
            <a:ext cx="2151575" cy="1148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39" y="1744659"/>
            <a:ext cx="2253661" cy="1148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44659"/>
            <a:ext cx="2182620" cy="1148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82950" y="1140938"/>
            <a:ext cx="3048899" cy="49244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latin typeface="Calibri"/>
              </a:rPr>
              <a:t>INTERNATIONAL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03213" y="1108419"/>
            <a:ext cx="3052975" cy="49244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latin typeface="Calibri"/>
              </a:rPr>
              <a:t>ICT </a:t>
            </a:r>
            <a:endParaRPr lang="en-US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75418" y="1111330"/>
            <a:ext cx="3052975" cy="49244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latin typeface="Calibri"/>
              </a:rPr>
              <a:t>DEFENSE</a:t>
            </a:r>
            <a:endParaRPr lang="en-US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47626" y="1120026"/>
            <a:ext cx="3052975" cy="49244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latin typeface="Calibri"/>
              </a:rPr>
              <a:t>CYBER SECURITY</a:t>
            </a:r>
            <a:endParaRPr lang="en-US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latin typeface="Calibri"/>
            </a:endParaRPr>
          </a:p>
        </p:txBody>
      </p:sp>
      <p:pic>
        <p:nvPicPr>
          <p:cNvPr id="13" name="Picture 2" descr="http://tse1.mm.bing.net/th?&amp;id=OIP.M1ab63d8796fcd35e517cc5d3f8701c38o0&amp;w=299&amp;h=192&amp;c=0&amp;pid=1.9&amp;rs=0&amp;p=0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248" y="1756776"/>
            <a:ext cx="2061249" cy="113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07504" y="3063070"/>
            <a:ext cx="2191911" cy="2638582"/>
            <a:chOff x="5612148" y="241362"/>
            <a:chExt cx="2865901" cy="1978936"/>
          </a:xfrm>
        </p:grpSpPr>
        <p:sp>
          <p:nvSpPr>
            <p:cNvPr id="15" name="Rectangle 14"/>
            <p:cNvSpPr/>
            <p:nvPr/>
          </p:nvSpPr>
          <p:spPr>
            <a:xfrm>
              <a:off x="5612148" y="241362"/>
              <a:ext cx="2865901" cy="1978936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tr-TR" altLang="zh-TW" sz="2000" dirty="0" smtClean="0">
                <a:solidFill>
                  <a:prstClr val="black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TW" sz="2000" dirty="0">
                  <a:solidFill>
                    <a:prstClr val="black"/>
                  </a:solidFill>
                </a:rPr>
                <a:t>One of 10 strongest VoIP Multimedia R&amp;D </a:t>
              </a:r>
              <a:r>
                <a:rPr lang="en-US" altLang="zh-TW" sz="2000" dirty="0" smtClean="0">
                  <a:solidFill>
                    <a:prstClr val="black"/>
                  </a:solidFill>
                </a:rPr>
                <a:t>firms</a:t>
              </a:r>
              <a:r>
                <a:rPr lang="tr-TR" altLang="zh-TW" sz="2000" dirty="0" smtClean="0">
                  <a:solidFill>
                    <a:prstClr val="black"/>
                  </a:solidFill>
                </a:rPr>
                <a:t> </a:t>
              </a:r>
              <a:r>
                <a:rPr lang="tr-TR" altLang="zh-TW" sz="2000" dirty="0" err="1" smtClean="0">
                  <a:solidFill>
                    <a:prstClr val="black"/>
                  </a:solidFill>
                </a:rPr>
                <a:t>with</a:t>
              </a:r>
              <a:r>
                <a:rPr lang="tr-TR" altLang="zh-TW" sz="2000" dirty="0" smtClean="0">
                  <a:solidFill>
                    <a:prstClr val="black"/>
                  </a:solidFill>
                </a:rPr>
                <a:t> 40</a:t>
              </a:r>
              <a:r>
                <a:rPr lang="tr-TR" altLang="zh-TW" sz="2000" dirty="0">
                  <a:solidFill>
                    <a:prstClr val="black"/>
                  </a:solidFill>
                </a:rPr>
                <a:t>+ </a:t>
              </a:r>
              <a:r>
                <a:rPr lang="tr-TR" altLang="zh-TW" sz="2000" dirty="0" err="1" smtClean="0">
                  <a:solidFill>
                    <a:prstClr val="black"/>
                  </a:solidFill>
                </a:rPr>
                <a:t>years</a:t>
              </a:r>
              <a:r>
                <a:rPr lang="tr-TR" altLang="zh-TW" sz="2000" dirty="0" smtClean="0">
                  <a:solidFill>
                    <a:prstClr val="black"/>
                  </a:solidFill>
                </a:rPr>
                <a:t> </a:t>
              </a:r>
              <a:r>
                <a:rPr lang="tr-TR" altLang="zh-TW" sz="2000" dirty="0" err="1" smtClean="0">
                  <a:solidFill>
                    <a:prstClr val="black"/>
                  </a:solidFill>
                </a:rPr>
                <a:t>experience</a:t>
              </a:r>
              <a:r>
                <a:rPr lang="tr-TR" altLang="zh-TW" sz="2000" dirty="0" smtClean="0">
                  <a:solidFill>
                    <a:prstClr val="black"/>
                  </a:solidFill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tr-TR" altLang="zh-TW" sz="2000" dirty="0" smtClean="0">
                <a:solidFill>
                  <a:prstClr val="black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altLang="zh-TW" sz="2000" dirty="0" smtClean="0">
                  <a:solidFill>
                    <a:prstClr val="black"/>
                  </a:solidFill>
                </a:rPr>
                <a:t>, </a:t>
              </a:r>
              <a:endParaRPr lang="tr-TR" altLang="zh-TW" sz="1600" dirty="0" smtClean="0">
                <a:solidFill>
                  <a:prstClr val="black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altLang="zh-TW" sz="1600" dirty="0" smtClean="0">
                  <a:solidFill>
                    <a:prstClr val="black"/>
                  </a:solidFill>
                </a:rPr>
                <a:t>  </a:t>
              </a:r>
              <a:endParaRPr lang="en-US" altLang="zh-TW" sz="1600" dirty="0">
                <a:solidFill>
                  <a:prstClr val="black"/>
                </a:solidFill>
              </a:endParaRPr>
            </a:p>
          </p:txBody>
        </p:sp>
        <p:grpSp>
          <p:nvGrpSpPr>
            <p:cNvPr id="16" name="Grup 16"/>
            <p:cNvGrpSpPr/>
            <p:nvPr/>
          </p:nvGrpSpPr>
          <p:grpSpPr>
            <a:xfrm>
              <a:off x="5696560" y="1649935"/>
              <a:ext cx="2645931" cy="505813"/>
              <a:chOff x="260221" y="2303436"/>
              <a:chExt cx="5161818" cy="670998"/>
            </a:xfrm>
          </p:grpSpPr>
          <p:pic>
            <p:nvPicPr>
              <p:cNvPr id="17" name="Resim 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39274" y="2446722"/>
                <a:ext cx="1082765" cy="307934"/>
              </a:xfrm>
              <a:prstGeom prst="rect">
                <a:avLst/>
              </a:prstGeom>
            </p:spPr>
          </p:pic>
          <p:pic>
            <p:nvPicPr>
              <p:cNvPr id="18" name="Resim 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7384" y="2699857"/>
                <a:ext cx="752620" cy="248364"/>
              </a:xfrm>
              <a:prstGeom prst="rect">
                <a:avLst/>
              </a:prstGeom>
            </p:spPr>
          </p:pic>
          <p:pic>
            <p:nvPicPr>
              <p:cNvPr id="19" name="Resim 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0221" y="2303436"/>
                <a:ext cx="1855719" cy="501661"/>
              </a:xfrm>
              <a:prstGeom prst="rect">
                <a:avLst/>
              </a:prstGeom>
            </p:spPr>
          </p:pic>
          <p:pic>
            <p:nvPicPr>
              <p:cNvPr id="20" name="Resim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1814" y="2727431"/>
                <a:ext cx="1538816" cy="247003"/>
              </a:xfrm>
              <a:prstGeom prst="rect">
                <a:avLst/>
              </a:prstGeom>
            </p:spPr>
          </p:pic>
        </p:grpSp>
      </p:grpSp>
      <p:grpSp>
        <p:nvGrpSpPr>
          <p:cNvPr id="21" name="Group 20"/>
          <p:cNvGrpSpPr/>
          <p:nvPr/>
        </p:nvGrpSpPr>
        <p:grpSpPr>
          <a:xfrm>
            <a:off x="2372849" y="3077870"/>
            <a:ext cx="2298408" cy="2623782"/>
            <a:chOff x="-930695" y="1754258"/>
            <a:chExt cx="2109305" cy="1902896"/>
          </a:xfrm>
        </p:grpSpPr>
        <p:sp>
          <p:nvSpPr>
            <p:cNvPr id="22" name="Rectangle 21"/>
            <p:cNvSpPr/>
            <p:nvPr/>
          </p:nvSpPr>
          <p:spPr>
            <a:xfrm>
              <a:off x="-930695" y="1754258"/>
              <a:ext cx="2109305" cy="1902896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tr-TR" altLang="zh-TW" sz="2000" dirty="0" smtClean="0">
                <a:solidFill>
                  <a:prstClr val="black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altLang="zh-TW" sz="2000" dirty="0" err="1" smtClean="0">
                  <a:solidFill>
                    <a:prstClr val="black"/>
                  </a:solidFill>
                </a:rPr>
                <a:t>Custom</a:t>
              </a:r>
              <a:r>
                <a:rPr lang="tr-TR" altLang="zh-TW" sz="2000" dirty="0" smtClean="0">
                  <a:solidFill>
                    <a:prstClr val="black"/>
                  </a:solidFill>
                </a:rPr>
                <a:t> </a:t>
              </a:r>
              <a:r>
                <a:rPr lang="tr-TR" altLang="zh-TW" sz="2000" dirty="0" err="1" smtClean="0">
                  <a:solidFill>
                    <a:prstClr val="black"/>
                  </a:solidFill>
                </a:rPr>
                <a:t>solutions</a:t>
              </a:r>
              <a:r>
                <a:rPr lang="tr-TR" altLang="zh-TW" sz="2000" dirty="0" smtClean="0">
                  <a:solidFill>
                    <a:prstClr val="black"/>
                  </a:solidFill>
                </a:rPr>
                <a:t> </a:t>
              </a:r>
              <a:r>
                <a:rPr lang="tr-TR" altLang="zh-TW" sz="2000" dirty="0" err="1" smtClean="0">
                  <a:solidFill>
                    <a:prstClr val="black"/>
                  </a:solidFill>
                </a:rPr>
                <a:t>for</a:t>
              </a:r>
              <a:r>
                <a:rPr lang="tr-TR" altLang="zh-TW" sz="2000" dirty="0" smtClean="0">
                  <a:solidFill>
                    <a:prstClr val="black"/>
                  </a:solidFill>
                </a:rPr>
                <a:t> ICT </a:t>
              </a:r>
              <a:r>
                <a:rPr lang="tr-TR" altLang="zh-TW" sz="2000" dirty="0" err="1" smtClean="0">
                  <a:solidFill>
                    <a:prstClr val="black"/>
                  </a:solidFill>
                </a:rPr>
                <a:t>sector</a:t>
              </a:r>
              <a:r>
                <a:rPr lang="tr-TR" altLang="zh-TW" sz="2000" dirty="0" smtClean="0">
                  <a:solidFill>
                    <a:prstClr val="black"/>
                  </a:solidFill>
                </a:rPr>
                <a:t> </a:t>
              </a:r>
              <a:r>
                <a:rPr lang="tr-TR" altLang="zh-TW" sz="2000" dirty="0" err="1" smtClean="0">
                  <a:solidFill>
                    <a:prstClr val="black"/>
                  </a:solidFill>
                </a:rPr>
                <a:t>needs</a:t>
              </a:r>
              <a:endParaRPr lang="tr-TR" altLang="zh-TW" sz="2000" dirty="0" smtClean="0">
                <a:solidFill>
                  <a:prstClr val="black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altLang="zh-TW" sz="2667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altLang="zh-TW" sz="2667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tr-TR" altLang="zh-TW" sz="2667" dirty="0">
                <a:solidFill>
                  <a:prstClr val="black"/>
                </a:solidFill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-930695" y="2735775"/>
              <a:ext cx="2014922" cy="882901"/>
              <a:chOff x="-3719527" y="3057834"/>
              <a:chExt cx="7239465" cy="1995643"/>
            </a:xfrm>
          </p:grpSpPr>
          <p:grpSp>
            <p:nvGrpSpPr>
              <p:cNvPr id="24" name="Grup 17"/>
              <p:cNvGrpSpPr/>
              <p:nvPr/>
            </p:nvGrpSpPr>
            <p:grpSpPr>
              <a:xfrm>
                <a:off x="-3719527" y="3057834"/>
                <a:ext cx="7104907" cy="1972607"/>
                <a:chOff x="-3716173" y="3782028"/>
                <a:chExt cx="7104907" cy="1972607"/>
              </a:xfrm>
            </p:grpSpPr>
            <p:pic>
              <p:nvPicPr>
                <p:cNvPr id="29" name="Picture 12" descr="http://www.ornek-cv.com/wp-content/uploads/t%C3%BCrk-telekom-logo.jpg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479343" y="4437306"/>
                  <a:ext cx="961593" cy="499576"/>
                </a:xfrm>
                <a:prstGeom prst="roundRect">
                  <a:avLst>
                    <a:gd name="adj" fmla="val 0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" name="Resim 6"/>
                <p:cNvPicPr>
                  <a:picLocks noChangeAspect="1"/>
                </p:cNvPicPr>
                <p:nvPr/>
              </p:nvPicPr>
              <p:blipFill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8664" b="23709"/>
                <a:stretch/>
              </p:blipFill>
              <p:spPr>
                <a:xfrm>
                  <a:off x="2204582" y="4915742"/>
                  <a:ext cx="1134999" cy="400841"/>
                </a:xfrm>
                <a:prstGeom prst="rect">
                  <a:avLst/>
                </a:prstGeom>
              </p:spPr>
            </p:pic>
            <p:pic>
              <p:nvPicPr>
                <p:cNvPr id="31" name="Resim 8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821536" y="4011951"/>
                  <a:ext cx="1579257" cy="392191"/>
                </a:xfrm>
                <a:prstGeom prst="rect">
                  <a:avLst/>
                </a:prstGeom>
              </p:spPr>
            </p:pic>
            <p:pic>
              <p:nvPicPr>
                <p:cNvPr id="32" name="Resim 9"/>
                <p:cNvPicPr>
                  <a:picLocks noChangeAspect="1"/>
                </p:cNvPicPr>
                <p:nvPr/>
              </p:nvPicPr>
              <p:blipFill rotWithShape="1"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4236"/>
                <a:stretch/>
              </p:blipFill>
              <p:spPr>
                <a:xfrm>
                  <a:off x="1971379" y="4499455"/>
                  <a:ext cx="1417355" cy="463000"/>
                </a:xfrm>
                <a:prstGeom prst="rect">
                  <a:avLst/>
                </a:prstGeom>
              </p:spPr>
            </p:pic>
            <p:pic>
              <p:nvPicPr>
                <p:cNvPr id="33" name="Resim 10"/>
                <p:cNvPicPr>
                  <a:picLocks noChangeAspect="1"/>
                </p:cNvPicPr>
                <p:nvPr/>
              </p:nvPicPr>
              <p:blipFill rotWithShape="1"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174" r="15015"/>
                <a:stretch/>
              </p:blipFill>
              <p:spPr>
                <a:xfrm>
                  <a:off x="-2058366" y="4494303"/>
                  <a:ext cx="1447801" cy="385584"/>
                </a:xfrm>
                <a:prstGeom prst="rect">
                  <a:avLst/>
                </a:prstGeom>
              </p:spPr>
            </p:pic>
            <p:pic>
              <p:nvPicPr>
                <p:cNvPr id="34" name="Resim 11"/>
                <p:cNvPicPr>
                  <a:picLocks noChangeAspect="1"/>
                </p:cNvPicPr>
                <p:nvPr/>
              </p:nvPicPr>
              <p:blipFill rotWithShape="1"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357" t="28841" r="8523" b="26709"/>
                <a:stretch/>
              </p:blipFill>
              <p:spPr>
                <a:xfrm>
                  <a:off x="37824" y="4372243"/>
                  <a:ext cx="1456267" cy="550334"/>
                </a:xfrm>
                <a:prstGeom prst="rect">
                  <a:avLst/>
                </a:prstGeom>
              </p:spPr>
            </p:pic>
            <p:pic>
              <p:nvPicPr>
                <p:cNvPr id="35" name="Resim 12"/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479349" y="5140477"/>
                  <a:ext cx="1369958" cy="587756"/>
                </a:xfrm>
                <a:prstGeom prst="rect">
                  <a:avLst/>
                </a:prstGeom>
              </p:spPr>
            </p:pic>
            <p:pic>
              <p:nvPicPr>
                <p:cNvPr id="36" name="Resim 13"/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716173" y="3782028"/>
                  <a:ext cx="1285985" cy="622114"/>
                </a:xfrm>
                <a:prstGeom prst="rect">
                  <a:avLst/>
                </a:prstGeom>
              </p:spPr>
            </p:pic>
            <p:pic>
              <p:nvPicPr>
                <p:cNvPr id="37" name="Resim 2"/>
                <p:cNvPicPr>
                  <a:picLocks noChangeAspect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00553" y="4955015"/>
                  <a:ext cx="566001" cy="799620"/>
                </a:xfrm>
                <a:prstGeom prst="rect">
                  <a:avLst/>
                </a:prstGeom>
              </p:spPr>
            </p:pic>
          </p:grpSp>
          <p:pic>
            <p:nvPicPr>
              <p:cNvPr id="25" name="Picture 2" descr="http://t1.gstatic.com/images?q=tbn:ANd9GcSu7jN6Ey6OdtbUD-YZLgtCRlUJJWeZYHt-W_mlSePd-vd3JOTOqA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6584" y="4192652"/>
                <a:ext cx="1220364" cy="7538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1923" y="4565169"/>
                <a:ext cx="1696906" cy="488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" name="Picture 2" descr="http://1.bp.blogspot.com/-wWAR26N_zp8/TzPxwMvfeJI/AAAAAAAAkFc/tK975uN3wc8/s1600/vodafone%2Blogo.jpg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588059" y="4253553"/>
                <a:ext cx="991295" cy="7818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6" descr="http://www.internetgirisimleri.com/wp-content/uploads/2011/07/finansbank_logo.gif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40681" y="3205741"/>
                <a:ext cx="1579257" cy="4742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" name="Group 1"/>
          <p:cNvGrpSpPr/>
          <p:nvPr/>
        </p:nvGrpSpPr>
        <p:grpSpPr>
          <a:xfrm>
            <a:off x="4716015" y="3063070"/>
            <a:ext cx="2156387" cy="2638582"/>
            <a:chOff x="4716015" y="3063070"/>
            <a:chExt cx="2156387" cy="2638582"/>
          </a:xfrm>
        </p:grpSpPr>
        <p:sp>
          <p:nvSpPr>
            <p:cNvPr id="38" name="Rectangle 37"/>
            <p:cNvSpPr/>
            <p:nvPr/>
          </p:nvSpPr>
          <p:spPr>
            <a:xfrm>
              <a:off x="4716015" y="3063070"/>
              <a:ext cx="2156387" cy="2638582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tr-TR" altLang="zh-TW" sz="2000" dirty="0" smtClean="0">
                <a:solidFill>
                  <a:prstClr val="black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altLang="zh-TW" sz="2000" dirty="0" err="1" smtClean="0">
                  <a:solidFill>
                    <a:prstClr val="black"/>
                  </a:solidFill>
                </a:rPr>
                <a:t>Local</a:t>
              </a:r>
              <a:r>
                <a:rPr lang="tr-TR" altLang="zh-TW" sz="2000" dirty="0" smtClean="0">
                  <a:solidFill>
                    <a:prstClr val="black"/>
                  </a:solidFill>
                </a:rPr>
                <a:t> </a:t>
              </a:r>
              <a:r>
                <a:rPr lang="tr-TR" altLang="zh-TW" sz="2000" dirty="0" err="1" smtClean="0">
                  <a:solidFill>
                    <a:prstClr val="black"/>
                  </a:solidFill>
                </a:rPr>
                <a:t>products</a:t>
              </a:r>
              <a:r>
                <a:rPr lang="tr-TR" altLang="zh-TW" sz="2000" dirty="0" smtClean="0">
                  <a:solidFill>
                    <a:prstClr val="black"/>
                  </a:solidFill>
                </a:rPr>
                <a:t> </a:t>
              </a:r>
              <a:r>
                <a:rPr lang="tr-TR" altLang="zh-TW" sz="2000" dirty="0" err="1" smtClean="0">
                  <a:solidFill>
                    <a:prstClr val="black"/>
                  </a:solidFill>
                </a:rPr>
                <a:t>for</a:t>
              </a:r>
              <a:r>
                <a:rPr lang="tr-TR" altLang="zh-TW" sz="2000" dirty="0" smtClean="0">
                  <a:solidFill>
                    <a:prstClr val="black"/>
                  </a:solidFill>
                </a:rPr>
                <a:t> </a:t>
              </a:r>
              <a:r>
                <a:rPr lang="tr-TR" altLang="zh-TW" sz="2000" dirty="0" err="1" smtClean="0">
                  <a:solidFill>
                    <a:prstClr val="black"/>
                  </a:solidFill>
                </a:rPr>
                <a:t>the</a:t>
              </a:r>
              <a:r>
                <a:rPr lang="tr-TR" altLang="zh-TW" sz="2000" dirty="0" smtClean="0">
                  <a:solidFill>
                    <a:prstClr val="black"/>
                  </a:solidFill>
                </a:rPr>
                <a:t> </a:t>
              </a:r>
              <a:r>
                <a:rPr lang="tr-TR" altLang="zh-TW" sz="2000" dirty="0" err="1" smtClean="0">
                  <a:solidFill>
                    <a:prstClr val="black"/>
                  </a:solidFill>
                </a:rPr>
                <a:t>units</a:t>
              </a:r>
              <a:r>
                <a:rPr lang="tr-TR" altLang="zh-TW" sz="2000" dirty="0" smtClean="0">
                  <a:solidFill>
                    <a:prstClr val="black"/>
                  </a:solidFill>
                </a:rPr>
                <a:t> in </a:t>
              </a:r>
              <a:r>
                <a:rPr lang="tr-TR" altLang="zh-TW" sz="2000" dirty="0" err="1" smtClean="0">
                  <a:solidFill>
                    <a:prstClr val="black"/>
                  </a:solidFill>
                </a:rPr>
                <a:t>the</a:t>
              </a:r>
              <a:r>
                <a:rPr lang="tr-TR" altLang="zh-TW" sz="2000" dirty="0" smtClean="0">
                  <a:solidFill>
                    <a:prstClr val="black"/>
                  </a:solidFill>
                </a:rPr>
                <a:t> </a:t>
              </a:r>
              <a:r>
                <a:rPr lang="tr-TR" altLang="zh-TW" sz="2000" dirty="0" err="1" smtClean="0">
                  <a:solidFill>
                    <a:prstClr val="black"/>
                  </a:solidFill>
                </a:rPr>
                <a:t>defense</a:t>
              </a:r>
              <a:r>
                <a:rPr lang="tr-TR" altLang="zh-TW" sz="2000" dirty="0" smtClean="0">
                  <a:solidFill>
                    <a:prstClr val="black"/>
                  </a:solidFill>
                </a:rPr>
                <a:t> </a:t>
              </a:r>
              <a:r>
                <a:rPr lang="tr-TR" altLang="zh-TW" sz="2000" dirty="0" err="1" smtClean="0">
                  <a:solidFill>
                    <a:prstClr val="black"/>
                  </a:solidFill>
                </a:rPr>
                <a:t>and</a:t>
              </a:r>
              <a:r>
                <a:rPr lang="tr-TR" altLang="zh-TW" sz="2000" dirty="0" smtClean="0">
                  <a:solidFill>
                    <a:prstClr val="black"/>
                  </a:solidFill>
                </a:rPr>
                <a:t> </a:t>
              </a:r>
              <a:r>
                <a:rPr lang="tr-TR" altLang="zh-TW" sz="2000" dirty="0" err="1" smtClean="0">
                  <a:solidFill>
                    <a:prstClr val="black"/>
                  </a:solidFill>
                </a:rPr>
                <a:t>public</a:t>
              </a:r>
              <a:r>
                <a:rPr lang="tr-TR" altLang="zh-TW" sz="2000" dirty="0" smtClean="0">
                  <a:solidFill>
                    <a:prstClr val="black"/>
                  </a:solidFill>
                </a:rPr>
                <a:t> </a:t>
              </a:r>
              <a:r>
                <a:rPr lang="tr-TR" altLang="zh-TW" sz="2000" dirty="0" err="1" smtClean="0">
                  <a:solidFill>
                    <a:prstClr val="black"/>
                  </a:solidFill>
                </a:rPr>
                <a:t>sectors</a:t>
              </a:r>
              <a:endParaRPr lang="tr-TR" altLang="zh-TW" sz="2000" dirty="0">
                <a:solidFill>
                  <a:prstClr val="black"/>
                </a:solidFill>
              </a:endParaRPr>
            </a:p>
          </p:txBody>
        </p:sp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5" y="5013176"/>
              <a:ext cx="2059596" cy="423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0" name="Rectangle 39"/>
          <p:cNvSpPr/>
          <p:nvPr/>
        </p:nvSpPr>
        <p:spPr>
          <a:xfrm>
            <a:off x="6975248" y="3063070"/>
            <a:ext cx="2061248" cy="263858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tr-TR" altLang="zh-TW" sz="2000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r-TR" altLang="zh-TW" sz="2000" dirty="0" err="1" smtClean="0">
                <a:solidFill>
                  <a:prstClr val="black"/>
                </a:solidFill>
              </a:rPr>
              <a:t>Cyber</a:t>
            </a:r>
            <a:r>
              <a:rPr lang="tr-TR" altLang="zh-TW" sz="2000" dirty="0" smtClean="0">
                <a:solidFill>
                  <a:prstClr val="black"/>
                </a:solidFill>
              </a:rPr>
              <a:t> Security </a:t>
            </a:r>
            <a:r>
              <a:rPr lang="tr-TR" altLang="zh-TW" sz="2000" dirty="0" err="1" smtClean="0">
                <a:solidFill>
                  <a:prstClr val="black"/>
                </a:solidFill>
              </a:rPr>
              <a:t>products</a:t>
            </a:r>
            <a:r>
              <a:rPr lang="tr-TR" altLang="zh-TW" sz="2000" dirty="0" smtClean="0">
                <a:solidFill>
                  <a:prstClr val="black"/>
                </a:solidFill>
              </a:rPr>
              <a:t>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altLang="zh-TW" sz="1800" dirty="0" err="1" smtClean="0">
                <a:solidFill>
                  <a:prstClr val="black"/>
                </a:solidFill>
              </a:rPr>
              <a:t>VoIP</a:t>
            </a:r>
            <a:r>
              <a:rPr lang="tr-TR" altLang="zh-TW" sz="1800" dirty="0" smtClean="0">
                <a:solidFill>
                  <a:prstClr val="black"/>
                </a:solidFill>
              </a:rPr>
              <a:t> </a:t>
            </a:r>
            <a:r>
              <a:rPr lang="tr-TR" altLang="zh-TW" sz="1800" dirty="0" err="1" smtClean="0">
                <a:solidFill>
                  <a:prstClr val="black"/>
                </a:solidFill>
              </a:rPr>
              <a:t>security</a:t>
            </a:r>
            <a:endParaRPr lang="tr-TR" altLang="zh-TW" sz="1800" dirty="0" smtClean="0">
              <a:solidFill>
                <a:prstClr val="black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altLang="zh-TW" sz="1800" dirty="0" smtClean="0">
                <a:solidFill>
                  <a:prstClr val="black"/>
                </a:solidFill>
              </a:rPr>
              <a:t>Web </a:t>
            </a:r>
            <a:r>
              <a:rPr lang="tr-TR" altLang="zh-TW" sz="1800" dirty="0" err="1" smtClean="0">
                <a:solidFill>
                  <a:prstClr val="black"/>
                </a:solidFill>
              </a:rPr>
              <a:t>security</a:t>
            </a:r>
            <a:endParaRPr lang="tr-TR" altLang="zh-TW" sz="1800" dirty="0" smtClean="0">
              <a:solidFill>
                <a:prstClr val="black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altLang="zh-TW" sz="1800" dirty="0" smtClean="0">
                <a:solidFill>
                  <a:prstClr val="black"/>
                </a:solidFill>
              </a:rPr>
              <a:t>Media </a:t>
            </a:r>
            <a:r>
              <a:rPr lang="tr-TR" altLang="zh-TW" sz="1800" dirty="0" err="1" smtClean="0">
                <a:solidFill>
                  <a:prstClr val="black"/>
                </a:solidFill>
              </a:rPr>
              <a:t>security</a:t>
            </a:r>
            <a:endParaRPr lang="tr-TR" altLang="zh-TW" sz="1800" dirty="0" smtClean="0">
              <a:solidFill>
                <a:prstClr val="black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138" y="4167769"/>
            <a:ext cx="2456892" cy="215459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-5486" y="6069234"/>
            <a:ext cx="733425" cy="78105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808102" y="6346510"/>
            <a:ext cx="1447982" cy="48758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059116" y="6381328"/>
            <a:ext cx="2012302" cy="45276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496944" y="6090731"/>
            <a:ext cx="647056" cy="76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9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1649388" y="1410659"/>
            <a:ext cx="5899449" cy="624705"/>
          </a:xfrm>
          <a:prstGeom prst="flowChartProcess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2136" y="1482665"/>
            <a:ext cx="1589637" cy="45643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Urban areas are getting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05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More populous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05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More digital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97797" y="1458283"/>
            <a:ext cx="1730273" cy="57708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  <a:latin typeface="Calibri"/>
              </a:rPr>
              <a:t>Urban life &amp; ICT are in a positive feedback loop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59560" y="1458283"/>
            <a:ext cx="2170685" cy="57708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  <a:latin typeface="Calibri"/>
              </a:rPr>
              <a:t>Netas is the reliable &amp; competent solution provider, chartering the transformation in the Region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381772" y="1602806"/>
            <a:ext cx="144016" cy="288032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256061" y="1602806"/>
            <a:ext cx="144016" cy="288032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07505" y="2780928"/>
            <a:ext cx="1016051" cy="1166790"/>
            <a:chOff x="464603" y="2569305"/>
            <a:chExt cx="1016051" cy="1166790"/>
          </a:xfrm>
        </p:grpSpPr>
        <p:pic>
          <p:nvPicPr>
            <p:cNvPr id="1038" name="Picture 14" descr="http://icons.iconarchive.com/icons/aha-soft/standard-city/128/university-icon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3" y="2569305"/>
              <a:ext cx="864096" cy="864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64603" y="3320597"/>
              <a:ext cx="1016051" cy="415498"/>
            </a:xfrm>
            <a:prstGeom prst="rect">
              <a:avLst/>
            </a:prstGeom>
            <a:solidFill>
              <a:schemeClr val="bg1">
                <a:lumMod val="85000"/>
                <a:alpha val="60000"/>
              </a:schemeClr>
            </a:solidFill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Government &amp;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Public Entities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094304" y="2883482"/>
            <a:ext cx="817565" cy="912465"/>
            <a:chOff x="2397459" y="2671858"/>
            <a:chExt cx="817565" cy="912465"/>
          </a:xfrm>
        </p:grpSpPr>
        <p:pic>
          <p:nvPicPr>
            <p:cNvPr id="1036" name="Picture 12" descr="http://icons.iconarchive.com/icons/aha-soft/standard-city/128/school-ic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459" y="2671858"/>
              <a:ext cx="817565" cy="817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2429878" y="3330407"/>
              <a:ext cx="740908" cy="253916"/>
            </a:xfrm>
            <a:prstGeom prst="rect">
              <a:avLst/>
            </a:prstGeom>
            <a:solidFill>
              <a:schemeClr val="bg1">
                <a:lumMod val="85000"/>
                <a:alpha val="60000"/>
              </a:schemeClr>
            </a:solidFill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Education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805644" y="2837312"/>
            <a:ext cx="1230853" cy="1055888"/>
            <a:chOff x="4219129" y="2002014"/>
            <a:chExt cx="1720631" cy="1476043"/>
          </a:xfrm>
        </p:grpSpPr>
        <p:pic>
          <p:nvPicPr>
            <p:cNvPr id="1034" name="Picture 10" descr="http://icons.iconarchive.com/icons/aha-soft/standard-city/128/city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9130" y="2002014"/>
              <a:ext cx="908135" cy="908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icons.iconarchive.com/icons/aha-soft/standard-city/128/stadium-ico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701" y="2240022"/>
              <a:ext cx="795952" cy="795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4219129" y="2897226"/>
              <a:ext cx="1720631" cy="580831"/>
            </a:xfrm>
            <a:prstGeom prst="rect">
              <a:avLst/>
            </a:prstGeom>
            <a:solidFill>
              <a:schemeClr val="bg1">
                <a:lumMod val="85000"/>
                <a:alpha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Smart Life Centers, Buildings, etc.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778161" y="3071406"/>
            <a:ext cx="957981" cy="703603"/>
            <a:chOff x="4869931" y="2577382"/>
            <a:chExt cx="957981" cy="703603"/>
          </a:xfrm>
        </p:grpSpPr>
        <p:pic>
          <p:nvPicPr>
            <p:cNvPr id="1041" name="Picture 17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9" t="4943" r="2719" b="3032"/>
            <a:stretch/>
          </p:blipFill>
          <p:spPr bwMode="auto">
            <a:xfrm>
              <a:off x="5175156" y="2577382"/>
              <a:ext cx="327266" cy="455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9728" y="2579362"/>
              <a:ext cx="328184" cy="447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" name="Picture 1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9931" y="2577455"/>
              <a:ext cx="300462" cy="449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4904020" y="3027069"/>
              <a:ext cx="880369" cy="253916"/>
            </a:xfrm>
            <a:prstGeom prst="rect">
              <a:avLst/>
            </a:prstGeom>
            <a:solidFill>
              <a:schemeClr val="bg1">
                <a:lumMod val="85000"/>
                <a:alpha val="60000"/>
              </a:schemeClr>
            </a:solidFill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Retail stores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049982" y="3024592"/>
            <a:ext cx="516488" cy="778138"/>
            <a:chOff x="3561063" y="2812969"/>
            <a:chExt cx="516488" cy="778138"/>
          </a:xfrm>
        </p:grpSpPr>
        <p:pic>
          <p:nvPicPr>
            <p:cNvPr id="1044" name="Picture 2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0444" y="2812969"/>
              <a:ext cx="478005" cy="663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561063" y="3337191"/>
              <a:ext cx="516488" cy="253916"/>
            </a:xfrm>
            <a:prstGeom prst="rect">
              <a:avLst/>
            </a:prstGeom>
            <a:solidFill>
              <a:schemeClr val="bg1">
                <a:lumMod val="85000"/>
                <a:alpha val="60000"/>
              </a:schemeClr>
            </a:solidFill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Banks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269155" y="2827830"/>
            <a:ext cx="625492" cy="891647"/>
            <a:chOff x="1650760" y="2616206"/>
            <a:chExt cx="625492" cy="891647"/>
          </a:xfrm>
        </p:grpSpPr>
        <p:pic>
          <p:nvPicPr>
            <p:cNvPr id="1040" name="Picture 16" descr="http://t0.gstatic.com/images?q=tbn:ANd9GcSiKr_EuNCSOULMloEMSXgqrBnVgx_qe4g-ZfLsA2NGp070oMI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102" y="2930232"/>
              <a:ext cx="490031" cy="577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Box 49"/>
            <p:cNvSpPr txBox="1"/>
            <p:nvPr/>
          </p:nvSpPr>
          <p:spPr>
            <a:xfrm>
              <a:off x="1650760" y="2616206"/>
              <a:ext cx="625492" cy="253916"/>
            </a:xfrm>
            <a:prstGeom prst="rect">
              <a:avLst/>
            </a:prstGeom>
            <a:solidFill>
              <a:schemeClr val="accent6">
                <a:lumMod val="75000"/>
                <a:alpha val="60000"/>
              </a:schemeClr>
            </a:solidFill>
          </p:spPr>
          <p:txBody>
            <a:bodyPr wrap="none" rtlCol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4G LTE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111525" y="2818304"/>
            <a:ext cx="691177" cy="944278"/>
            <a:chOff x="3544864" y="2606681"/>
            <a:chExt cx="691177" cy="944278"/>
          </a:xfrm>
        </p:grpSpPr>
        <p:pic>
          <p:nvPicPr>
            <p:cNvPr id="1030" name="Picture 6" descr="D:\Users\erdems\Documents\Netas\4. Library\Tasarım\png\servers1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4864" y="2859782"/>
              <a:ext cx="691177" cy="691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TextBox 50"/>
            <p:cNvSpPr txBox="1"/>
            <p:nvPr/>
          </p:nvSpPr>
          <p:spPr>
            <a:xfrm>
              <a:off x="3557564" y="2606681"/>
              <a:ext cx="651140" cy="253916"/>
            </a:xfrm>
            <a:prstGeom prst="rect">
              <a:avLst/>
            </a:prstGeom>
            <a:solidFill>
              <a:schemeClr val="accent6">
                <a:lumMod val="75000"/>
                <a:alpha val="60000"/>
              </a:schemeClr>
            </a:solidFill>
          </p:spPr>
          <p:txBody>
            <a:bodyPr wrap="none" rtlCol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Big Data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900803" y="2818305"/>
            <a:ext cx="741792" cy="885791"/>
            <a:chOff x="5150707" y="2606681"/>
            <a:chExt cx="741792" cy="885791"/>
          </a:xfrm>
        </p:grpSpPr>
        <p:pic>
          <p:nvPicPr>
            <p:cNvPr id="1048" name="Picture 24" descr="http://t3.gstatic.com/images?q=tbn:ANd9GcQ5Po2M2XjiAZN8OL8GGaXCGzR27fv9WzNk7DQuHaJpettta6Rd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0707" y="2874312"/>
              <a:ext cx="741792" cy="618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TextBox 52"/>
            <p:cNvSpPr txBox="1"/>
            <p:nvPr/>
          </p:nvSpPr>
          <p:spPr>
            <a:xfrm>
              <a:off x="5150707" y="2606681"/>
              <a:ext cx="651140" cy="253916"/>
            </a:xfrm>
            <a:prstGeom prst="rect">
              <a:avLst/>
            </a:prstGeom>
            <a:solidFill>
              <a:schemeClr val="accent6">
                <a:lumMod val="75000"/>
                <a:alpha val="60000"/>
              </a:schemeClr>
            </a:solidFill>
          </p:spPr>
          <p:txBody>
            <a:bodyPr wrap="none" rtlCol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IoT</a:t>
              </a:r>
              <a:endParaRPr lang="en-US" sz="105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935797" y="2818304"/>
            <a:ext cx="651140" cy="838690"/>
            <a:chOff x="6973664" y="2606681"/>
            <a:chExt cx="651140" cy="838690"/>
          </a:xfrm>
        </p:grpSpPr>
        <p:pic>
          <p:nvPicPr>
            <p:cNvPr id="1050" name="Picture 26" descr="https://www.secureworldexpo.com/sites/secureworld/files/Cybersecurity%20Icon%20-%20Labeled%20for%20Reuse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2764" y="2875791"/>
              <a:ext cx="563611" cy="569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6973664" y="2606681"/>
              <a:ext cx="651140" cy="253916"/>
            </a:xfrm>
            <a:prstGeom prst="rect">
              <a:avLst/>
            </a:prstGeom>
            <a:solidFill>
              <a:schemeClr val="accent6">
                <a:lumMod val="75000"/>
                <a:alpha val="60000"/>
              </a:schemeClr>
            </a:solidFill>
          </p:spPr>
          <p:txBody>
            <a:bodyPr wrap="none" rtlCol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Security</a:t>
              </a: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193230" y="3927694"/>
            <a:ext cx="850379" cy="1445522"/>
          </a:xfrm>
          <a:prstGeom prst="rect">
            <a:avLst/>
          </a:prstGeom>
          <a:noFill/>
        </p:spPr>
        <p:txBody>
          <a:bodyPr wrap="square" lIns="0" rIns="0" rtlCol="0" anchor="t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Governing people in the cities</a:t>
            </a:r>
          </a:p>
          <a:p>
            <a:pPr marL="90488" indent="-90488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Transformation of courts &amp; penitentiaries</a:t>
            </a:r>
          </a:p>
          <a:p>
            <a:pPr marL="90488" indent="-90488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Disaster &amp; Emergency </a:t>
            </a:r>
            <a:r>
              <a:rPr lang="en-US" sz="9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Mgmt</a:t>
            </a:r>
            <a:r>
              <a:rPr lang="en-US" sz="9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 Ops.  Centers, ..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146842" y="3802731"/>
            <a:ext cx="832871" cy="12390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36000" tIns="180000" rIns="36000" rtlCol="0" anchor="t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New infrastructure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Own 4G LTE products &amp; solutions 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031539" y="3927695"/>
            <a:ext cx="883431" cy="962963"/>
          </a:xfrm>
          <a:prstGeom prst="rect">
            <a:avLst/>
          </a:prstGeom>
          <a:noFill/>
        </p:spPr>
        <p:txBody>
          <a:bodyPr wrap="square" lIns="0" rIns="0" rtlCol="0" anchor="t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Educating crowds for digital age</a:t>
            </a:r>
          </a:p>
          <a:p>
            <a:pPr marL="90488" indent="-90488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Technology partner of countrywide infrastructure  transformation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993286" y="3774156"/>
            <a:ext cx="883431" cy="12390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36000" tIns="180000" rIns="36000" rtlCol="0" anchor="t">
            <a:noAutofit/>
          </a:bodyPr>
          <a:lstStyle>
            <a:defPPr>
              <a:defRPr lang="tr-TR"/>
            </a:defPPr>
            <a:lvl1pPr algn="ctr"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Managing  the volume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Data Centers, SDN &amp; NFV partner for large projects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908467" y="3927695"/>
            <a:ext cx="820250" cy="962963"/>
          </a:xfrm>
          <a:prstGeom prst="rect">
            <a:avLst/>
          </a:prstGeom>
          <a:noFill/>
        </p:spPr>
        <p:txBody>
          <a:bodyPr wrap="square" lIns="0" rIns="0" rtlCol="0" anchor="t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‘Bank of the Future’</a:t>
            </a:r>
          </a:p>
          <a:p>
            <a:pPr marL="90488" indent="-90488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Mobile Banking</a:t>
            </a:r>
          </a:p>
          <a:p>
            <a:pPr marL="90488" indent="-90488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ATMs &amp; Virtual Teller Machines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798248" y="3774156"/>
            <a:ext cx="883431" cy="12390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36000" tIns="180000" rIns="36000" rtlCol="0" anchor="t">
            <a:noAutofit/>
          </a:bodyPr>
          <a:lstStyle>
            <a:defPPr>
              <a:defRPr lang="tr-TR"/>
            </a:defPPr>
            <a:lvl1pPr algn="ctr"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Connecting all devices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Own </a:t>
            </a:r>
            <a:r>
              <a:rPr lang="en-US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IoT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 products &amp; solutions for the new network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805303" y="3927695"/>
            <a:ext cx="883431" cy="962963"/>
          </a:xfrm>
          <a:prstGeom prst="rect">
            <a:avLst/>
          </a:prstGeom>
          <a:noFill/>
        </p:spPr>
        <p:txBody>
          <a:bodyPr wrap="square" lIns="0" rIns="0" rtlCol="0" anchor="t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Consolidating online &amp; offline</a:t>
            </a:r>
          </a:p>
          <a:p>
            <a:pPr marL="90488" indent="-90488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Venue Management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819652" y="3774156"/>
            <a:ext cx="883431" cy="12390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36000" tIns="180000" rIns="36000" rtlCol="0" anchor="t">
            <a:noAutofit/>
          </a:bodyPr>
          <a:lstStyle>
            <a:defPPr>
              <a:defRPr lang="tr-TR"/>
            </a:defPPr>
            <a:lvl1pPr algn="ctr"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New solutions  for cyber threats and secure communications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Own security products &amp; solutions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883182" y="3942582"/>
            <a:ext cx="1009299" cy="1214611"/>
          </a:xfrm>
          <a:prstGeom prst="rect">
            <a:avLst/>
          </a:prstGeom>
          <a:noFill/>
        </p:spPr>
        <p:txBody>
          <a:bodyPr wrap="square" lIns="0" rIns="0" rtlCol="0" anchor="t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Managing crowds in buildings &amp; centers</a:t>
            </a:r>
          </a:p>
          <a:p>
            <a:pPr marL="90488" indent="-90488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9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Solutions from smart homes and offices to large public areas such as stadiums, shopping malls etc.</a:t>
            </a: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221142" y="263877"/>
            <a:ext cx="8632452" cy="425797"/>
          </a:xfrm>
          <a:prstGeom prst="rect">
            <a:avLst/>
          </a:prstGeom>
          <a:noFill/>
        </p:spPr>
        <p:txBody>
          <a:bodyPr anchor="ctr"/>
          <a:lstStyle>
            <a:defPPr>
              <a:defRPr lang="tr-TR"/>
            </a:defPPr>
            <a:lvl1pPr>
              <a:spcBef>
                <a:spcPct val="0"/>
              </a:spcBef>
              <a:buNone/>
              <a:defRPr sz="2400" b="1">
                <a:solidFill>
                  <a:schemeClr val="accent5">
                    <a:lumMod val="75000"/>
                  </a:schemeClr>
                </a:solidFill>
                <a:latin typeface="+mj-lt"/>
                <a:ea typeface="Roboto Cn" pitchFamily="2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srgbClr val="4BACC6">
                    <a:lumMod val="75000"/>
                  </a:srgbClr>
                </a:solidFill>
              </a:rPr>
              <a:t>Netas Future Strategy</a:t>
            </a:r>
          </a:p>
          <a:p>
            <a:pPr fontAlgn="auto">
              <a:spcAft>
                <a:spcPts val="0"/>
              </a:spcAft>
            </a:pPr>
            <a:r>
              <a:rPr lang="en-US" sz="1800" dirty="0">
                <a:solidFill>
                  <a:srgbClr val="F79646">
                    <a:lumMod val="75000"/>
                  </a:srgbClr>
                </a:solidFill>
              </a:rPr>
              <a:t>Premium Solution Provider in the Digital Urban Life</a:t>
            </a:r>
          </a:p>
        </p:txBody>
      </p:sp>
      <p:sp>
        <p:nvSpPr>
          <p:cNvPr id="5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520" y="5634719"/>
            <a:ext cx="16561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 smtClean="0">
                <a:solidFill>
                  <a:prstClr val="white"/>
                </a:solidFill>
              </a:rPr>
              <a:t>Company Profile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5486" y="6069234"/>
            <a:ext cx="733425" cy="78105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08102" y="6346510"/>
            <a:ext cx="1447982" cy="48758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59116" y="6381328"/>
            <a:ext cx="2012302" cy="452768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496944" y="6090731"/>
            <a:ext cx="647056" cy="76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30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CF44-E89B-4816-9C44-6C532F2EFE66}" type="slidenum">
              <a:rPr lang="tr-TR" smtClean="0">
                <a:solidFill>
                  <a:prstClr val="white"/>
                </a:solidFill>
              </a:rPr>
              <a:pPr/>
              <a:t>6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4304" y="163198"/>
            <a:ext cx="8009030" cy="644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tr-TR" sz="3333" b="1" dirty="0" err="1" smtClean="0">
                <a:solidFill>
                  <a:srgbClr val="4BACC6">
                    <a:lumMod val="75000"/>
                  </a:srgbClr>
                </a:solidFill>
              </a:rPr>
              <a:t>Involvements</a:t>
            </a:r>
            <a:r>
              <a:rPr lang="tr-TR" sz="3333" b="1" dirty="0" smtClean="0">
                <a:solidFill>
                  <a:srgbClr val="4BACC6">
                    <a:lumMod val="75000"/>
                  </a:srgbClr>
                </a:solidFill>
              </a:rPr>
              <a:t> in </a:t>
            </a:r>
            <a:r>
              <a:rPr lang="tr-TR" sz="3333" b="1" dirty="0" err="1" smtClean="0">
                <a:solidFill>
                  <a:srgbClr val="4BACC6">
                    <a:lumMod val="75000"/>
                  </a:srgbClr>
                </a:solidFill>
              </a:rPr>
              <a:t>Celtic</a:t>
            </a:r>
            <a:r>
              <a:rPr lang="tr-TR" sz="3333" b="1" dirty="0" smtClean="0">
                <a:solidFill>
                  <a:srgbClr val="4BACC6">
                    <a:lumMod val="75000"/>
                  </a:srgbClr>
                </a:solidFill>
              </a:rPr>
              <a:t> Plus </a:t>
            </a:r>
            <a:r>
              <a:rPr lang="tr-TR" sz="3333" b="1" dirty="0" err="1" smtClean="0">
                <a:solidFill>
                  <a:srgbClr val="4BACC6">
                    <a:lumMod val="75000"/>
                  </a:srgbClr>
                </a:solidFill>
              </a:rPr>
              <a:t>Activities</a:t>
            </a:r>
            <a:endParaRPr lang="tr-TR" sz="3333" b="1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256" y="846769"/>
            <a:ext cx="8110030" cy="4297488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sz="2000" b="1" dirty="0" err="1" smtClean="0">
                <a:solidFill>
                  <a:prstClr val="black"/>
                </a:solidFill>
                <a:latin typeface="Calibri"/>
              </a:rPr>
              <a:t>Labelled</a:t>
            </a:r>
            <a:r>
              <a:rPr lang="tr-TR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b="1" dirty="0" err="1" smtClean="0">
                <a:solidFill>
                  <a:prstClr val="black"/>
                </a:solidFill>
                <a:latin typeface="Calibri"/>
              </a:rPr>
              <a:t>Proposals</a:t>
            </a:r>
            <a:endParaRPr lang="tr-TR" sz="2000" b="1" dirty="0" smtClean="0">
              <a:solidFill>
                <a:prstClr val="black"/>
              </a:solidFill>
              <a:latin typeface="Calibri"/>
            </a:endParaRPr>
          </a:p>
          <a:p>
            <a:pPr marL="300508" indent="-30062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tr-TR" sz="2000" b="1" dirty="0" err="1">
                <a:solidFill>
                  <a:prstClr val="black"/>
                </a:solidFill>
                <a:latin typeface="Calibri"/>
              </a:rPr>
              <a:t>Safety</a:t>
            </a:r>
            <a:r>
              <a:rPr lang="tr-TR" sz="2000" b="1" dirty="0">
                <a:solidFill>
                  <a:prstClr val="black"/>
                </a:solidFill>
                <a:latin typeface="Calibri"/>
              </a:rPr>
              <a:t> Management in </a:t>
            </a:r>
            <a:r>
              <a:rPr lang="tr-TR" sz="2000" b="1" dirty="0" err="1">
                <a:solidFill>
                  <a:prstClr val="black"/>
                </a:solidFill>
                <a:latin typeface="Calibri"/>
              </a:rPr>
              <a:t>Coal</a:t>
            </a:r>
            <a:r>
              <a:rPr lang="tr-TR" sz="2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b="1" dirty="0" err="1">
                <a:solidFill>
                  <a:prstClr val="black"/>
                </a:solidFill>
                <a:latin typeface="Calibri"/>
              </a:rPr>
              <a:t>Mines</a:t>
            </a:r>
            <a:r>
              <a:rPr lang="tr-TR" sz="2000" b="1" dirty="0">
                <a:solidFill>
                  <a:prstClr val="black"/>
                </a:solidFill>
                <a:latin typeface="Calibri"/>
              </a:rPr>
              <a:t> (WINS@HI)</a:t>
            </a:r>
          </a:p>
          <a:p>
            <a:pPr marL="757708" lvl="1" indent="-30062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tr-TR" sz="1400" dirty="0" err="1">
                <a:solidFill>
                  <a:prstClr val="black"/>
                </a:solidFill>
                <a:latin typeface="Calibri"/>
              </a:rPr>
              <a:t>Partners</a:t>
            </a:r>
            <a:r>
              <a:rPr lang="tr-TR" sz="14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tr-TR" sz="1400" dirty="0" err="1">
                <a:solidFill>
                  <a:prstClr val="black"/>
                </a:solidFill>
                <a:latin typeface="Calibri"/>
              </a:rPr>
              <a:t>Masaryk</a:t>
            </a:r>
            <a:r>
              <a:rPr lang="tr-TR" sz="1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400" dirty="0" err="1">
                <a:solidFill>
                  <a:prstClr val="black"/>
                </a:solidFill>
                <a:latin typeface="Calibri"/>
              </a:rPr>
              <a:t>Univ</a:t>
            </a:r>
            <a:r>
              <a:rPr lang="tr-TR" sz="1400" dirty="0">
                <a:solidFill>
                  <a:prstClr val="black"/>
                </a:solidFill>
                <a:latin typeface="Calibri"/>
              </a:rPr>
              <a:t>. , </a:t>
            </a:r>
            <a:r>
              <a:rPr lang="tr-TR" sz="1400" dirty="0" err="1">
                <a:solidFill>
                  <a:prstClr val="black"/>
                </a:solidFill>
                <a:latin typeface="Calibri"/>
              </a:rPr>
              <a:t>GiTy</a:t>
            </a:r>
            <a:r>
              <a:rPr lang="tr-TR" sz="1400" dirty="0">
                <a:solidFill>
                  <a:prstClr val="black"/>
                </a:solidFill>
                <a:latin typeface="Calibri"/>
              </a:rPr>
              <a:t>, VUB, </a:t>
            </a:r>
            <a:r>
              <a:rPr lang="tr-TR" sz="1400" dirty="0" err="1">
                <a:solidFill>
                  <a:prstClr val="black"/>
                </a:solidFill>
                <a:latin typeface="Calibri"/>
              </a:rPr>
              <a:t>Tech</a:t>
            </a:r>
            <a:r>
              <a:rPr lang="tr-TR" sz="1400" dirty="0">
                <a:solidFill>
                  <a:prstClr val="black"/>
                </a:solidFill>
                <a:latin typeface="Calibri"/>
              </a:rPr>
              <a:t>. </a:t>
            </a:r>
            <a:r>
              <a:rPr lang="tr-TR" sz="1400" dirty="0" err="1">
                <a:solidFill>
                  <a:prstClr val="black"/>
                </a:solidFill>
                <a:latin typeface="Calibri"/>
              </a:rPr>
              <a:t>Uni</a:t>
            </a:r>
            <a:r>
              <a:rPr lang="tr-TR" sz="1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400" dirty="0" err="1">
                <a:solidFill>
                  <a:prstClr val="black"/>
                </a:solidFill>
                <a:latin typeface="Calibri"/>
              </a:rPr>
              <a:t>Liberec</a:t>
            </a:r>
            <a:r>
              <a:rPr lang="tr-TR" sz="1400" dirty="0">
                <a:solidFill>
                  <a:prstClr val="black"/>
                </a:solidFill>
                <a:latin typeface="Calibri"/>
              </a:rPr>
              <a:t> (</a:t>
            </a:r>
            <a:r>
              <a:rPr lang="tr-TR" sz="1400" dirty="0" err="1">
                <a:solidFill>
                  <a:prstClr val="black"/>
                </a:solidFill>
                <a:latin typeface="Calibri"/>
              </a:rPr>
              <a:t>Czech</a:t>
            </a:r>
            <a:r>
              <a:rPr lang="tr-TR" sz="1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400" dirty="0" err="1">
                <a:solidFill>
                  <a:prstClr val="black"/>
                </a:solidFill>
                <a:latin typeface="Calibri"/>
              </a:rPr>
              <a:t>Rep</a:t>
            </a:r>
            <a:r>
              <a:rPr lang="tr-TR" sz="1400" dirty="0">
                <a:solidFill>
                  <a:prstClr val="black"/>
                </a:solidFill>
                <a:latin typeface="Calibri"/>
              </a:rPr>
              <a:t>.), BAU, ITU, BOUN, Korgun, </a:t>
            </a:r>
            <a:r>
              <a:rPr lang="tr-TR" sz="1400" dirty="0" err="1">
                <a:solidFill>
                  <a:prstClr val="black"/>
                </a:solidFill>
                <a:latin typeface="Calibri"/>
              </a:rPr>
              <a:t>Nesta</a:t>
            </a:r>
            <a:r>
              <a:rPr lang="tr-TR" sz="1400" dirty="0">
                <a:solidFill>
                  <a:prstClr val="black"/>
                </a:solidFill>
                <a:latin typeface="Calibri"/>
              </a:rPr>
              <a:t>,</a:t>
            </a:r>
          </a:p>
          <a:p>
            <a:pPr marL="757708" lvl="1" indent="-30062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tr-TR" sz="1400" u="sng" dirty="0">
                <a:solidFill>
                  <a:prstClr val="black"/>
                </a:solidFill>
                <a:latin typeface="Calibri"/>
              </a:rPr>
              <a:t>Netaş Role:</a:t>
            </a:r>
            <a:r>
              <a:rPr lang="tr-TR" sz="1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400" dirty="0" err="1">
                <a:solidFill>
                  <a:prstClr val="black"/>
                </a:solidFill>
                <a:latin typeface="Calibri"/>
              </a:rPr>
              <a:t>Leader,Underground</a:t>
            </a:r>
            <a:r>
              <a:rPr lang="tr-TR" sz="1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400" dirty="0" err="1">
                <a:solidFill>
                  <a:prstClr val="black"/>
                </a:solidFill>
                <a:latin typeface="Calibri"/>
              </a:rPr>
              <a:t>Communication</a:t>
            </a:r>
            <a:r>
              <a:rPr lang="tr-TR" sz="14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tr-TR" sz="1400" dirty="0" err="1">
                <a:solidFill>
                  <a:prstClr val="black"/>
                </a:solidFill>
                <a:latin typeface="Calibri"/>
              </a:rPr>
              <a:t>IoT</a:t>
            </a:r>
            <a:r>
              <a:rPr lang="tr-TR" sz="14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300620" indent="-30062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tr-TR" sz="2000" b="1" dirty="0" err="1" smtClean="0">
                <a:solidFill>
                  <a:prstClr val="black"/>
                </a:solidFill>
                <a:latin typeface="Calibri"/>
              </a:rPr>
              <a:t>Virtuose</a:t>
            </a:r>
            <a:r>
              <a:rPr lang="tr-TR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b="1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tr-TR" sz="2000" b="1" dirty="0" err="1" smtClean="0">
                <a:solidFill>
                  <a:prstClr val="black"/>
                </a:solidFill>
                <a:latin typeface="Calibri"/>
              </a:rPr>
              <a:t>Virtualized</a:t>
            </a:r>
            <a:r>
              <a:rPr lang="tr-TR" sz="2000" b="1" dirty="0" smtClean="0">
                <a:solidFill>
                  <a:prstClr val="black"/>
                </a:solidFill>
                <a:latin typeface="Calibri"/>
              </a:rPr>
              <a:t> Video Services) </a:t>
            </a:r>
          </a:p>
          <a:p>
            <a:pPr marL="757820" lvl="1" indent="-30062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tr-TR" sz="1400" dirty="0" err="1" smtClean="0">
                <a:solidFill>
                  <a:prstClr val="black"/>
                </a:solidFill>
                <a:latin typeface="Calibri"/>
              </a:rPr>
              <a:t>Partners</a:t>
            </a:r>
            <a:r>
              <a:rPr lang="tr-TR" sz="1400" dirty="0" smtClean="0">
                <a:solidFill>
                  <a:prstClr val="black"/>
                </a:solidFill>
                <a:latin typeface="Calibri"/>
              </a:rPr>
              <a:t>: VTT, Vestel, Koç </a:t>
            </a:r>
            <a:r>
              <a:rPr lang="tr-TR" sz="1400" dirty="0" err="1" smtClean="0">
                <a:solidFill>
                  <a:prstClr val="black"/>
                </a:solidFill>
                <a:latin typeface="Calibri"/>
              </a:rPr>
              <a:t>University</a:t>
            </a:r>
            <a:endParaRPr lang="tr-TR" sz="1400" dirty="0" smtClean="0">
              <a:solidFill>
                <a:prstClr val="black"/>
              </a:solidFill>
              <a:latin typeface="Calibri"/>
            </a:endParaRPr>
          </a:p>
          <a:p>
            <a:pPr marL="757708" lvl="1" indent="-30062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tr-TR" sz="1400" u="sng" dirty="0" smtClean="0">
                <a:solidFill>
                  <a:prstClr val="black"/>
                </a:solidFill>
                <a:latin typeface="Calibri"/>
              </a:rPr>
              <a:t>Netaş Role:</a:t>
            </a:r>
            <a:r>
              <a:rPr lang="tr-TR" sz="1400" dirty="0" smtClean="0">
                <a:solidFill>
                  <a:prstClr val="black"/>
                </a:solidFill>
                <a:latin typeface="Calibri"/>
              </a:rPr>
              <a:t> Integration/</a:t>
            </a:r>
            <a:r>
              <a:rPr lang="tr-TR" sz="1400" dirty="0" err="1" smtClean="0">
                <a:solidFill>
                  <a:prstClr val="black"/>
                </a:solidFill>
                <a:latin typeface="Calibri"/>
              </a:rPr>
              <a:t>Demonstrations</a:t>
            </a:r>
            <a:r>
              <a:rPr lang="tr-TR" sz="1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400" dirty="0" err="1" smtClean="0">
                <a:solidFill>
                  <a:prstClr val="black"/>
                </a:solidFill>
                <a:latin typeface="Calibri"/>
              </a:rPr>
              <a:t>leader</a:t>
            </a:r>
            <a:r>
              <a:rPr lang="tr-TR" sz="1400" dirty="0" smtClean="0">
                <a:solidFill>
                  <a:prstClr val="black"/>
                </a:solidFill>
                <a:latin typeface="Calibri"/>
              </a:rPr>
              <a:t>, SDN, Video </a:t>
            </a:r>
            <a:r>
              <a:rPr lang="tr-TR" sz="1400" dirty="0" err="1" smtClean="0">
                <a:solidFill>
                  <a:prstClr val="black"/>
                </a:solidFill>
                <a:latin typeface="Calibri"/>
              </a:rPr>
              <a:t>streaming</a:t>
            </a:r>
            <a:r>
              <a:rPr lang="tr-TR" sz="1400" dirty="0" smtClean="0">
                <a:solidFill>
                  <a:prstClr val="black"/>
                </a:solidFill>
                <a:latin typeface="Calibri"/>
              </a:rPr>
              <a:t> </a:t>
            </a:r>
            <a:endParaRPr lang="tr-TR" sz="1600" dirty="0" smtClean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tr-TR" sz="2000" b="1" dirty="0" err="1" smtClean="0">
                <a:solidFill>
                  <a:prstClr val="black"/>
                </a:solidFill>
                <a:latin typeface="Calibri"/>
              </a:rPr>
              <a:t>Secure</a:t>
            </a:r>
            <a:r>
              <a:rPr lang="tr-TR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b="1" dirty="0" err="1">
                <a:solidFill>
                  <a:prstClr val="black"/>
                </a:solidFill>
                <a:latin typeface="Calibri"/>
              </a:rPr>
              <a:t>Transactions</a:t>
            </a:r>
            <a:r>
              <a:rPr lang="tr-TR" sz="2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b="1" dirty="0" err="1">
                <a:solidFill>
                  <a:prstClr val="black"/>
                </a:solidFill>
                <a:latin typeface="Calibri"/>
              </a:rPr>
              <a:t>and</a:t>
            </a:r>
            <a:r>
              <a:rPr lang="tr-TR" sz="2000" b="1" dirty="0">
                <a:solidFill>
                  <a:prstClr val="black"/>
                </a:solidFill>
                <a:latin typeface="Calibri"/>
              </a:rPr>
              <a:t> e-</a:t>
            </a:r>
            <a:r>
              <a:rPr lang="tr-TR" sz="2000" b="1" dirty="0" err="1">
                <a:solidFill>
                  <a:prstClr val="black"/>
                </a:solidFill>
                <a:latin typeface="Calibri"/>
              </a:rPr>
              <a:t>Medical</a:t>
            </a:r>
            <a:r>
              <a:rPr lang="tr-TR" sz="2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b="1" dirty="0" err="1">
                <a:solidFill>
                  <a:prstClr val="black"/>
                </a:solidFill>
                <a:latin typeface="Calibri"/>
              </a:rPr>
              <a:t>Care</a:t>
            </a:r>
            <a:r>
              <a:rPr lang="tr-TR" sz="2000" b="1" dirty="0">
                <a:solidFill>
                  <a:prstClr val="black"/>
                </a:solidFill>
                <a:latin typeface="Calibri"/>
              </a:rPr>
              <a:t>: </a:t>
            </a:r>
            <a:r>
              <a:rPr lang="tr-TR" sz="2000" b="1" dirty="0" err="1">
                <a:solidFill>
                  <a:prstClr val="black"/>
                </a:solidFill>
                <a:latin typeface="Calibri"/>
              </a:rPr>
              <a:t>STeM</a:t>
            </a:r>
            <a:endParaRPr lang="tr-TR" sz="2000" b="1" dirty="0">
              <a:solidFill>
                <a:prstClr val="black"/>
              </a:solidFill>
              <a:latin typeface="Calibri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tr-TR" sz="1600" u="sng" dirty="0" err="1">
                <a:solidFill>
                  <a:prstClr val="black"/>
                </a:solidFill>
                <a:latin typeface="Calibri"/>
              </a:rPr>
              <a:t>Partners</a:t>
            </a:r>
            <a:r>
              <a:rPr lang="tr-TR" sz="1600" u="sng" dirty="0">
                <a:solidFill>
                  <a:prstClr val="black"/>
                </a:solidFill>
                <a:latin typeface="Calibri"/>
              </a:rPr>
              <a:t>:</a:t>
            </a:r>
            <a:r>
              <a:rPr lang="tr-TR" sz="1600" dirty="0">
                <a:solidFill>
                  <a:prstClr val="black"/>
                </a:solidFill>
                <a:latin typeface="Calibri"/>
              </a:rPr>
              <a:t> Airbus DS, </a:t>
            </a:r>
            <a:r>
              <a:rPr lang="tr-TR" sz="1600" dirty="0" err="1" smtClean="0">
                <a:solidFill>
                  <a:prstClr val="black"/>
                </a:solidFill>
                <a:latin typeface="Calibri"/>
              </a:rPr>
              <a:t>Gemalto</a:t>
            </a:r>
            <a:r>
              <a:rPr lang="tr-TR" sz="1600" dirty="0" smtClean="0">
                <a:solidFill>
                  <a:prstClr val="black"/>
                </a:solidFill>
                <a:latin typeface="Calibri"/>
              </a:rPr>
              <a:t>, Turk </a:t>
            </a:r>
            <a:r>
              <a:rPr lang="tr-TR" sz="1600" dirty="0">
                <a:solidFill>
                  <a:prstClr val="black"/>
                </a:solidFill>
                <a:latin typeface="Calibri"/>
              </a:rPr>
              <a:t>Telekom, </a:t>
            </a:r>
            <a:r>
              <a:rPr lang="tr-TR" sz="1600" dirty="0" err="1">
                <a:solidFill>
                  <a:prstClr val="black"/>
                </a:solidFill>
                <a:latin typeface="Calibri"/>
              </a:rPr>
              <a:t>Bogazici</a:t>
            </a:r>
            <a:r>
              <a:rPr lang="tr-TR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600" dirty="0" err="1">
                <a:solidFill>
                  <a:prstClr val="black"/>
                </a:solidFill>
                <a:latin typeface="Calibri"/>
              </a:rPr>
              <a:t>Univ</a:t>
            </a:r>
            <a:r>
              <a:rPr lang="tr-TR" sz="16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tr-TR" sz="1600" dirty="0" err="1" smtClean="0">
                <a:solidFill>
                  <a:prstClr val="black"/>
                </a:solidFill>
                <a:latin typeface="Calibri"/>
              </a:rPr>
              <a:t>Argela</a:t>
            </a:r>
            <a:r>
              <a:rPr lang="tr-TR" sz="16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tr-TR" sz="1600" dirty="0" err="1" smtClean="0">
                <a:solidFill>
                  <a:prstClr val="black"/>
                </a:solidFill>
                <a:latin typeface="Calibri"/>
              </a:rPr>
              <a:t>IdeaTeknoloji</a:t>
            </a:r>
            <a:r>
              <a:rPr lang="tr-TR" sz="1600" dirty="0">
                <a:solidFill>
                  <a:prstClr val="black"/>
                </a:solidFill>
                <a:latin typeface="Calibri"/>
              </a:rPr>
              <a:t>, </a:t>
            </a:r>
            <a:endParaRPr lang="tr-TR" sz="1600" dirty="0" smtClean="0">
              <a:solidFill>
                <a:prstClr val="black"/>
              </a:solidFill>
              <a:latin typeface="Calibri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tr-TR" sz="1600" u="sng" dirty="0" smtClean="0">
                <a:solidFill>
                  <a:prstClr val="black"/>
                </a:solidFill>
                <a:latin typeface="Calibri"/>
              </a:rPr>
              <a:t>Netaş </a:t>
            </a:r>
            <a:r>
              <a:rPr lang="tr-TR" sz="1600" u="sng" dirty="0">
                <a:solidFill>
                  <a:prstClr val="black"/>
                </a:solidFill>
                <a:latin typeface="Calibri"/>
              </a:rPr>
              <a:t>Role:</a:t>
            </a:r>
            <a:r>
              <a:rPr lang="tr-TR" sz="1600" dirty="0">
                <a:solidFill>
                  <a:prstClr val="black"/>
                </a:solidFill>
                <a:latin typeface="Calibri"/>
              </a:rPr>
              <a:t> Service-</a:t>
            </a:r>
            <a:r>
              <a:rPr lang="tr-TR" sz="1600" dirty="0" err="1">
                <a:solidFill>
                  <a:prstClr val="black"/>
                </a:solidFill>
                <a:latin typeface="Calibri"/>
              </a:rPr>
              <a:t>Oriented</a:t>
            </a:r>
            <a:r>
              <a:rPr lang="tr-TR" sz="1600" dirty="0">
                <a:solidFill>
                  <a:prstClr val="black"/>
                </a:solidFill>
                <a:latin typeface="Calibri"/>
              </a:rPr>
              <a:t> Smart </a:t>
            </a:r>
            <a:r>
              <a:rPr lang="tr-TR" sz="1600" dirty="0" err="1">
                <a:solidFill>
                  <a:prstClr val="black"/>
                </a:solidFill>
                <a:latin typeface="Calibri"/>
              </a:rPr>
              <a:t>IoT</a:t>
            </a:r>
            <a:r>
              <a:rPr lang="tr-TR" sz="1600" dirty="0">
                <a:solidFill>
                  <a:prstClr val="black"/>
                </a:solidFill>
                <a:latin typeface="Calibri"/>
              </a:rPr>
              <a:t> </a:t>
            </a:r>
            <a:endParaRPr lang="tr-TR" sz="2000" b="1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Utilization of NFV to support </a:t>
            </a:r>
            <a:r>
              <a:rPr lang="en-US" sz="2000" b="1" dirty="0" err="1">
                <a:solidFill>
                  <a:prstClr val="black"/>
                </a:solidFill>
                <a:latin typeface="Calibri"/>
              </a:rPr>
              <a:t>IoT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 services in heterogeneous networks and clouds (</a:t>
            </a:r>
            <a:r>
              <a:rPr lang="en-US" sz="2000" b="1" dirty="0" err="1">
                <a:solidFill>
                  <a:prstClr val="black"/>
                </a:solidFill>
                <a:latin typeface="Calibri"/>
              </a:rPr>
              <a:t>UNITed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) </a:t>
            </a:r>
            <a:endParaRPr lang="tr-TR" sz="2000" b="1" dirty="0">
              <a:solidFill>
                <a:prstClr val="black"/>
              </a:solidFill>
              <a:latin typeface="Calibri"/>
            </a:endParaRPr>
          </a:p>
          <a:p>
            <a:pPr marL="800100" lvl="2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tr-TR" sz="1600" u="sng" dirty="0" err="1">
                <a:solidFill>
                  <a:prstClr val="black"/>
                </a:solidFill>
                <a:latin typeface="Calibri"/>
              </a:rPr>
              <a:t>Partners</a:t>
            </a:r>
            <a:r>
              <a:rPr lang="tr-TR" sz="1600" u="sng" dirty="0">
                <a:solidFill>
                  <a:prstClr val="black"/>
                </a:solidFill>
                <a:latin typeface="Calibri"/>
              </a:rPr>
              <a:t>:</a:t>
            </a:r>
            <a:r>
              <a:rPr lang="tr-TR" sz="1600" dirty="0">
                <a:solidFill>
                  <a:prstClr val="black"/>
                </a:solidFill>
                <a:latin typeface="Calibri"/>
              </a:rPr>
              <a:t> VTT, </a:t>
            </a:r>
            <a:r>
              <a:rPr lang="tr-TR" sz="1600" dirty="0" err="1">
                <a:solidFill>
                  <a:prstClr val="black"/>
                </a:solidFill>
                <a:latin typeface="Calibri"/>
              </a:rPr>
              <a:t>Turkcell</a:t>
            </a:r>
            <a:r>
              <a:rPr lang="tr-TR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600" dirty="0" err="1">
                <a:solidFill>
                  <a:prstClr val="black"/>
                </a:solidFill>
                <a:latin typeface="Calibri"/>
              </a:rPr>
              <a:t>and</a:t>
            </a:r>
            <a:r>
              <a:rPr lang="tr-TR" sz="1600" dirty="0">
                <a:solidFill>
                  <a:prstClr val="black"/>
                </a:solidFill>
                <a:latin typeface="Calibri"/>
              </a:rPr>
              <a:t> Özyeğin </a:t>
            </a:r>
            <a:r>
              <a:rPr lang="tr-TR" sz="1600" dirty="0" err="1">
                <a:solidFill>
                  <a:prstClr val="black"/>
                </a:solidFill>
                <a:latin typeface="Calibri"/>
              </a:rPr>
              <a:t>University</a:t>
            </a:r>
            <a:r>
              <a:rPr lang="tr-TR" sz="16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800100" lvl="2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tr-TR" sz="1600" u="sng" dirty="0">
                <a:solidFill>
                  <a:prstClr val="black"/>
                </a:solidFill>
                <a:latin typeface="Calibri"/>
              </a:rPr>
              <a:t>Netaş Role:</a:t>
            </a:r>
            <a:r>
              <a:rPr lang="tr-TR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600" dirty="0" err="1">
                <a:solidFill>
                  <a:prstClr val="black"/>
                </a:solidFill>
                <a:latin typeface="Calibri"/>
              </a:rPr>
              <a:t>Emergency</a:t>
            </a:r>
            <a:r>
              <a:rPr lang="tr-TR" sz="1600" dirty="0">
                <a:solidFill>
                  <a:prstClr val="black"/>
                </a:solidFill>
                <a:latin typeface="Calibri"/>
              </a:rPr>
              <a:t> Management </a:t>
            </a:r>
            <a:r>
              <a:rPr lang="tr-TR" sz="1600" dirty="0" err="1">
                <a:solidFill>
                  <a:prstClr val="black"/>
                </a:solidFill>
                <a:latin typeface="Calibri"/>
              </a:rPr>
              <a:t>with</a:t>
            </a:r>
            <a:r>
              <a:rPr lang="tr-TR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600" dirty="0" err="1" smtClean="0">
                <a:solidFill>
                  <a:prstClr val="black"/>
                </a:solidFill>
                <a:latin typeface="Calibri"/>
              </a:rPr>
              <a:t>IoT</a:t>
            </a:r>
            <a:r>
              <a:rPr lang="tr-TR" sz="16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tr-TR" sz="1600" dirty="0">
                <a:solidFill>
                  <a:prstClr val="black"/>
                </a:solidFill>
                <a:latin typeface="Calibri"/>
              </a:rPr>
              <a:t>SDN-NFV-</a:t>
            </a:r>
            <a:r>
              <a:rPr lang="tr-TR" sz="1600" dirty="0" err="1">
                <a:solidFill>
                  <a:prstClr val="black"/>
                </a:solidFill>
                <a:latin typeface="Calibri"/>
              </a:rPr>
              <a:t>Virtualization</a:t>
            </a:r>
            <a:endParaRPr lang="tr-TR" sz="1600" dirty="0">
              <a:solidFill>
                <a:prstClr val="black"/>
              </a:solidFill>
              <a:latin typeface="Calibri"/>
            </a:endParaRPr>
          </a:p>
          <a:p>
            <a:pPr marL="757708" lvl="1" indent="-30062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tr-TR" sz="1100" dirty="0" smtClean="0">
              <a:solidFill>
                <a:prstClr val="black"/>
              </a:solidFill>
              <a:latin typeface="Calibri"/>
            </a:endParaRPr>
          </a:p>
          <a:p>
            <a:pPr marL="757708" lvl="1" indent="-30062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tr-TR" sz="23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AutoShape 2" descr="Celtic Plus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035" y="188640"/>
            <a:ext cx="2192461" cy="639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86" y="6069234"/>
            <a:ext cx="733425" cy="781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8102" y="6346510"/>
            <a:ext cx="1447982" cy="4875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9116" y="6381328"/>
            <a:ext cx="2012302" cy="4527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6944" y="6090731"/>
            <a:ext cx="647056" cy="76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58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2456" y="85514"/>
            <a:ext cx="8009030" cy="644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tr-TR" sz="3333" b="1" dirty="0" smtClean="0">
                <a:solidFill>
                  <a:srgbClr val="4BACC6">
                    <a:lumMod val="75000"/>
                  </a:srgbClr>
                </a:solidFill>
              </a:rPr>
              <a:t>H2020 &amp; ITEA3 </a:t>
            </a:r>
            <a:r>
              <a:rPr lang="tr-TR" sz="3333" b="1" dirty="0" err="1" smtClean="0">
                <a:solidFill>
                  <a:srgbClr val="4BACC6">
                    <a:lumMod val="75000"/>
                  </a:srgbClr>
                </a:solidFill>
              </a:rPr>
              <a:t>Submissions</a:t>
            </a:r>
            <a:endParaRPr lang="tr-TR" sz="3333" b="1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956" y="714641"/>
            <a:ext cx="8110030" cy="5251595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tr-TR" b="1" dirty="0" smtClean="0">
                <a:solidFill>
                  <a:prstClr val="black"/>
                </a:solidFill>
                <a:latin typeface="Calibri"/>
              </a:rPr>
              <a:t>ITEA3 </a:t>
            </a:r>
            <a:r>
              <a:rPr lang="tr-TR" b="1" dirty="0" err="1">
                <a:solidFill>
                  <a:prstClr val="black"/>
                </a:solidFill>
                <a:latin typeface="Calibri"/>
              </a:rPr>
              <a:t>Submissions</a:t>
            </a:r>
            <a:endParaRPr lang="tr-TR" b="1" dirty="0">
              <a:solidFill>
                <a:prstClr val="black"/>
              </a:solidFill>
              <a:latin typeface="Calibri"/>
            </a:endParaRPr>
          </a:p>
          <a:p>
            <a:pPr marL="757708" lvl="1" indent="-30062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tr-TR" sz="1800" dirty="0">
                <a:solidFill>
                  <a:prstClr val="black"/>
                </a:solidFill>
                <a:latin typeface="Calibri"/>
              </a:rPr>
              <a:t>APPSTACLE, </a:t>
            </a:r>
            <a:r>
              <a:rPr lang="tr-TR" sz="1800" dirty="0" err="1">
                <a:solidFill>
                  <a:prstClr val="black"/>
                </a:solidFill>
                <a:latin typeface="Calibri"/>
              </a:rPr>
              <a:t>Digital</a:t>
            </a:r>
            <a:r>
              <a:rPr lang="tr-TR" sz="1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>
                <a:solidFill>
                  <a:prstClr val="black"/>
                </a:solidFill>
                <a:latin typeface="Calibri"/>
              </a:rPr>
              <a:t>Backbone</a:t>
            </a:r>
            <a:r>
              <a:rPr lang="tr-TR" sz="18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tr-TR" sz="1800" dirty="0" err="1">
                <a:solidFill>
                  <a:prstClr val="black"/>
                </a:solidFill>
                <a:latin typeface="Calibri"/>
              </a:rPr>
              <a:t>Ewatch</a:t>
            </a:r>
            <a:r>
              <a:rPr lang="tr-TR" sz="18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tr-TR" sz="1800" dirty="0" err="1">
                <a:solidFill>
                  <a:prstClr val="black"/>
                </a:solidFill>
                <a:latin typeface="Calibri"/>
              </a:rPr>
              <a:t>Safe</a:t>
            </a:r>
            <a:r>
              <a:rPr lang="tr-TR" sz="1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 err="1">
                <a:solidFill>
                  <a:prstClr val="black"/>
                </a:solidFill>
                <a:latin typeface="Calibri"/>
              </a:rPr>
              <a:t>Rescu</a:t>
            </a:r>
            <a:endParaRPr lang="tr-TR" sz="1800" b="1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tr-TR" b="1" dirty="0" smtClean="0">
                <a:solidFill>
                  <a:prstClr val="black"/>
                </a:solidFill>
                <a:latin typeface="Calibri"/>
              </a:rPr>
              <a:t>Horizon2020 </a:t>
            </a:r>
            <a:r>
              <a:rPr lang="tr-TR" b="1" dirty="0" err="1" smtClean="0">
                <a:solidFill>
                  <a:prstClr val="black"/>
                </a:solidFill>
                <a:latin typeface="Calibri"/>
              </a:rPr>
              <a:t>Submissions</a:t>
            </a:r>
            <a:r>
              <a:rPr lang="tr-TR" b="1" dirty="0" smtClean="0">
                <a:solidFill>
                  <a:prstClr val="black"/>
                </a:solidFill>
                <a:latin typeface="Calibri"/>
              </a:rPr>
              <a:t> (Total 9)</a:t>
            </a:r>
            <a:endParaRPr lang="tr-TR" b="1" dirty="0">
              <a:solidFill>
                <a:prstClr val="black"/>
              </a:solidFill>
              <a:latin typeface="Calibri"/>
            </a:endParaRPr>
          </a:p>
          <a:p>
            <a:pPr marL="757708" lvl="1" indent="-30062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tr-TR" sz="1800" b="1" dirty="0" smtClean="0">
                <a:solidFill>
                  <a:prstClr val="black"/>
                </a:solidFill>
                <a:latin typeface="Calibri"/>
              </a:rPr>
              <a:t>TEMPEST </a:t>
            </a:r>
            <a:r>
              <a:rPr lang="tr-TR" sz="1800" b="1" dirty="0">
                <a:solidFill>
                  <a:prstClr val="black"/>
                </a:solidFill>
                <a:latin typeface="Calibri"/>
              </a:rPr>
              <a:t>Project – </a:t>
            </a:r>
            <a:r>
              <a:rPr lang="tr-TR" sz="1800" b="1" dirty="0" err="1">
                <a:solidFill>
                  <a:prstClr val="black"/>
                </a:solidFill>
                <a:latin typeface="Calibri"/>
              </a:rPr>
              <a:t>Disaster</a:t>
            </a:r>
            <a:r>
              <a:rPr lang="tr-TR" sz="1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b="1" dirty="0" err="1" smtClean="0">
                <a:solidFill>
                  <a:prstClr val="black"/>
                </a:solidFill>
                <a:latin typeface="Calibri"/>
              </a:rPr>
              <a:t>Resilience</a:t>
            </a:r>
            <a:r>
              <a:rPr lang="tr-TR" sz="18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dirty="0">
                <a:solidFill>
                  <a:prstClr val="black"/>
                </a:solidFill>
                <a:latin typeface="Calibri"/>
              </a:rPr>
              <a:t>(</a:t>
            </a:r>
            <a:r>
              <a:rPr lang="tr-TR" sz="1800" dirty="0" err="1">
                <a:solidFill>
                  <a:prstClr val="black"/>
                </a:solidFill>
                <a:latin typeface="Calibri"/>
              </a:rPr>
              <a:t>Coordinator</a:t>
            </a:r>
            <a:r>
              <a:rPr lang="tr-TR" sz="1800" dirty="0">
                <a:solidFill>
                  <a:prstClr val="black"/>
                </a:solidFill>
                <a:latin typeface="Calibri"/>
              </a:rPr>
              <a:t>), </a:t>
            </a:r>
            <a:endParaRPr lang="tr-TR" sz="1800" b="1" dirty="0">
              <a:solidFill>
                <a:prstClr val="black"/>
              </a:solidFill>
              <a:latin typeface="Calibri"/>
            </a:endParaRPr>
          </a:p>
          <a:p>
            <a:pPr marL="757708" lvl="1" indent="-30062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Collection </a:t>
            </a:r>
            <a:r>
              <a:rPr lang="en-US" sz="1800" b="1" dirty="0">
                <a:solidFill>
                  <a:prstClr val="black"/>
                </a:solidFill>
                <a:latin typeface="Calibri"/>
              </a:rPr>
              <a:t>and management of </a:t>
            </a:r>
            <a:r>
              <a:rPr lang="en-US" sz="1800" b="1" dirty="0" err="1">
                <a:solidFill>
                  <a:prstClr val="black"/>
                </a:solidFill>
                <a:latin typeface="Calibri"/>
              </a:rPr>
              <a:t>INternet</a:t>
            </a:r>
            <a:r>
              <a:rPr lang="en-US" sz="1800" b="1" dirty="0">
                <a:solidFill>
                  <a:prstClr val="black"/>
                </a:solidFill>
                <a:latin typeface="Calibri"/>
              </a:rPr>
              <a:t> Forensic evidence material with</a:t>
            </a:r>
            <a:r>
              <a:rPr lang="tr-TR" sz="1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800" b="1" dirty="0">
                <a:solidFill>
                  <a:prstClr val="black"/>
                </a:solidFill>
                <a:latin typeface="Calibri"/>
              </a:rPr>
              <a:t>Investigative support and respect for Privacy (CINFIP)</a:t>
            </a:r>
            <a:r>
              <a:rPr lang="tr-TR" sz="1800" b="1" dirty="0">
                <a:solidFill>
                  <a:prstClr val="black"/>
                </a:solidFill>
                <a:latin typeface="Calibri"/>
              </a:rPr>
              <a:t> </a:t>
            </a:r>
            <a:endParaRPr lang="tr-TR" sz="1800" b="1" dirty="0" smtClean="0">
              <a:solidFill>
                <a:prstClr val="black"/>
              </a:solidFill>
              <a:latin typeface="Calibri"/>
            </a:endParaRPr>
          </a:p>
          <a:p>
            <a:pPr marL="757708" lvl="1" indent="-30062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tr-TR" sz="1800" b="1" dirty="0" err="1">
                <a:solidFill>
                  <a:prstClr val="black"/>
                </a:solidFill>
                <a:latin typeface="Calibri"/>
              </a:rPr>
              <a:t>Reputation</a:t>
            </a:r>
            <a:r>
              <a:rPr lang="tr-TR" sz="1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latin typeface="Calibri"/>
              </a:rPr>
              <a:t>Based</a:t>
            </a:r>
            <a:r>
              <a:rPr lang="tr-TR" sz="1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latin typeface="Calibri"/>
              </a:rPr>
              <a:t>Trust</a:t>
            </a:r>
            <a:r>
              <a:rPr lang="tr-TR" sz="1800" b="1" dirty="0">
                <a:solidFill>
                  <a:prstClr val="black"/>
                </a:solidFill>
                <a:latin typeface="Calibri"/>
              </a:rPr>
              <a:t> Services (</a:t>
            </a:r>
            <a:r>
              <a:rPr lang="tr-TR" sz="1800" b="1" dirty="0" err="1">
                <a:solidFill>
                  <a:prstClr val="black"/>
                </a:solidFill>
                <a:latin typeface="Calibri"/>
              </a:rPr>
              <a:t>ReBaT</a:t>
            </a:r>
            <a:r>
              <a:rPr lang="tr-TR" sz="1800" b="1" dirty="0">
                <a:solidFill>
                  <a:prstClr val="black"/>
                </a:solidFill>
                <a:latin typeface="Calibri"/>
              </a:rPr>
              <a:t>) – </a:t>
            </a:r>
            <a:r>
              <a:rPr lang="tr-TR" sz="1800" b="1" dirty="0" err="1" smtClean="0">
                <a:solidFill>
                  <a:prstClr val="black"/>
                </a:solidFill>
                <a:latin typeface="Calibri"/>
              </a:rPr>
              <a:t>Cybersecurity</a:t>
            </a:r>
            <a:endParaRPr lang="tr-TR" sz="1800" b="1" dirty="0" smtClean="0">
              <a:solidFill>
                <a:prstClr val="black"/>
              </a:solidFill>
              <a:latin typeface="Calibri"/>
            </a:endParaRPr>
          </a:p>
          <a:p>
            <a:pPr marL="757708" lvl="1" indent="-30062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tr-TR" sz="1800" b="1" dirty="0" smtClean="0">
                <a:solidFill>
                  <a:prstClr val="black"/>
                </a:solidFill>
                <a:latin typeface="Calibri"/>
              </a:rPr>
              <a:t>DICE-</a:t>
            </a:r>
            <a:r>
              <a:rPr lang="tr-TR" sz="1800" b="1" dirty="0" err="1" smtClean="0">
                <a:solidFill>
                  <a:prstClr val="black"/>
                </a:solidFill>
                <a:latin typeface="Calibri"/>
              </a:rPr>
              <a:t>IoT</a:t>
            </a:r>
            <a:r>
              <a:rPr lang="tr-TR" sz="18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latin typeface="Calibri"/>
              </a:rPr>
              <a:t>Proposal</a:t>
            </a:r>
            <a:endParaRPr lang="tr-TR" sz="1800" b="1" dirty="0">
              <a:solidFill>
                <a:prstClr val="black"/>
              </a:solidFill>
              <a:latin typeface="Calibri"/>
            </a:endParaRPr>
          </a:p>
          <a:p>
            <a:pPr marL="757708" lvl="1" indent="-30062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tr-TR" sz="1800" b="1" dirty="0">
                <a:solidFill>
                  <a:prstClr val="black"/>
                </a:solidFill>
                <a:latin typeface="Calibri"/>
              </a:rPr>
              <a:t>HYLIOT </a:t>
            </a:r>
            <a:r>
              <a:rPr lang="tr-TR" sz="1800" b="1" dirty="0" err="1">
                <a:solidFill>
                  <a:prstClr val="black"/>
                </a:solidFill>
                <a:latin typeface="Calibri"/>
              </a:rPr>
              <a:t>Proposal</a:t>
            </a:r>
            <a:endParaRPr lang="tr-TR" sz="1800" b="1" dirty="0">
              <a:solidFill>
                <a:prstClr val="black"/>
              </a:solidFill>
              <a:latin typeface="Calibri"/>
            </a:endParaRPr>
          </a:p>
          <a:p>
            <a:pPr marL="757708" lvl="1" indent="-30062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tr-TR" sz="1800" b="1" dirty="0">
                <a:solidFill>
                  <a:prstClr val="black"/>
                </a:solidFill>
                <a:latin typeface="Calibri"/>
              </a:rPr>
              <a:t>Zen-Auto Test </a:t>
            </a:r>
            <a:r>
              <a:rPr lang="tr-TR" sz="1800" b="1" dirty="0" err="1">
                <a:solidFill>
                  <a:prstClr val="black"/>
                </a:solidFill>
                <a:latin typeface="Calibri"/>
              </a:rPr>
              <a:t>Proposal</a:t>
            </a:r>
            <a:endParaRPr lang="tr-TR" sz="1800" b="1" dirty="0">
              <a:solidFill>
                <a:prstClr val="black"/>
              </a:solidFill>
              <a:latin typeface="Calibri"/>
            </a:endParaRPr>
          </a:p>
          <a:p>
            <a:pPr marL="757708" lvl="1" indent="-30062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tr-TR" sz="1800" b="1" dirty="0">
                <a:solidFill>
                  <a:prstClr val="black"/>
                </a:solidFill>
                <a:latin typeface="Calibri"/>
              </a:rPr>
              <a:t>ENERGETIC </a:t>
            </a:r>
            <a:r>
              <a:rPr lang="tr-TR" sz="1800" b="1" dirty="0" err="1">
                <a:solidFill>
                  <a:prstClr val="black"/>
                </a:solidFill>
                <a:latin typeface="Calibri"/>
              </a:rPr>
              <a:t>Proposal</a:t>
            </a:r>
            <a:endParaRPr lang="tr-TR" sz="1800" b="1" dirty="0">
              <a:solidFill>
                <a:prstClr val="black"/>
              </a:solidFill>
              <a:latin typeface="Calibri"/>
            </a:endParaRPr>
          </a:p>
          <a:p>
            <a:pPr marL="757708" lvl="1" indent="-30062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tr-TR" sz="1800" b="1" dirty="0">
                <a:solidFill>
                  <a:prstClr val="black"/>
                </a:solidFill>
                <a:latin typeface="Calibri"/>
              </a:rPr>
              <a:t>Network </a:t>
            </a:r>
            <a:r>
              <a:rPr lang="tr-TR" sz="1800" b="1" dirty="0" err="1">
                <a:solidFill>
                  <a:prstClr val="black"/>
                </a:solidFill>
                <a:latin typeface="Calibri"/>
              </a:rPr>
              <a:t>for</a:t>
            </a:r>
            <a:r>
              <a:rPr lang="tr-TR" sz="1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800" b="1" dirty="0" err="1">
                <a:solidFill>
                  <a:prstClr val="black"/>
                </a:solidFill>
                <a:latin typeface="Calibri"/>
              </a:rPr>
              <a:t>Sustainable</a:t>
            </a:r>
            <a:r>
              <a:rPr lang="tr-TR" sz="1800" b="1" dirty="0">
                <a:solidFill>
                  <a:prstClr val="black"/>
                </a:solidFill>
                <a:latin typeface="Calibri"/>
              </a:rPr>
              <a:t> Mobile </a:t>
            </a:r>
            <a:r>
              <a:rPr lang="tr-TR" sz="1800" b="1" dirty="0" err="1">
                <a:solidFill>
                  <a:prstClr val="black"/>
                </a:solidFill>
                <a:latin typeface="Calibri"/>
              </a:rPr>
              <a:t>Clouds</a:t>
            </a:r>
            <a:endParaRPr lang="tr-TR" sz="1800" b="1" dirty="0">
              <a:solidFill>
                <a:prstClr val="black"/>
              </a:solidFill>
              <a:latin typeface="Calibri"/>
            </a:endParaRPr>
          </a:p>
          <a:p>
            <a:pPr marL="757708" lvl="1" indent="-30062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tr-TR" sz="1800" b="1" dirty="0" err="1" smtClean="0">
                <a:solidFill>
                  <a:prstClr val="black"/>
                </a:solidFill>
                <a:latin typeface="Calibri"/>
              </a:rPr>
              <a:t>UpWeb</a:t>
            </a:r>
            <a:endParaRPr lang="tr-TR" sz="1800" b="1" dirty="0" smtClean="0">
              <a:solidFill>
                <a:prstClr val="black"/>
              </a:solidFill>
              <a:latin typeface="Calibri"/>
            </a:endParaRPr>
          </a:p>
          <a:p>
            <a:pPr marL="1214908" lvl="2" indent="-30062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tr-TR" sz="1600" dirty="0" err="1" smtClean="0">
                <a:solidFill>
                  <a:prstClr val="black"/>
                </a:solidFill>
                <a:latin typeface="Calibri"/>
              </a:rPr>
              <a:t>Alcatel-Lucent</a:t>
            </a:r>
            <a:r>
              <a:rPr lang="tr-TR" sz="16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tr-TR" sz="1600" dirty="0" err="1">
                <a:solidFill>
                  <a:prstClr val="black"/>
                </a:solidFill>
                <a:latin typeface="Calibri"/>
              </a:rPr>
              <a:t>Atos</a:t>
            </a:r>
            <a:r>
              <a:rPr lang="tr-TR" sz="16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tr-TR" sz="1600" dirty="0" err="1">
                <a:solidFill>
                  <a:prstClr val="black"/>
                </a:solidFill>
                <a:latin typeface="Calibri"/>
              </a:rPr>
              <a:t>Erarge</a:t>
            </a:r>
            <a:r>
              <a:rPr lang="tr-TR" sz="16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tr-TR" sz="1600" dirty="0" err="1">
                <a:solidFill>
                  <a:prstClr val="black"/>
                </a:solidFill>
                <a:latin typeface="Calibri"/>
              </a:rPr>
              <a:t>Italtel</a:t>
            </a:r>
            <a:r>
              <a:rPr lang="tr-TR" sz="16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tr-TR" sz="1600" dirty="0" err="1" smtClean="0">
                <a:solidFill>
                  <a:prstClr val="black"/>
                </a:solidFill>
                <a:latin typeface="Calibri"/>
              </a:rPr>
              <a:t>Tecnalia</a:t>
            </a:r>
            <a:r>
              <a:rPr lang="tr-TR" sz="16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tr-TR" sz="1600" dirty="0" err="1">
                <a:solidFill>
                  <a:prstClr val="black"/>
                </a:solidFill>
                <a:latin typeface="Calibri"/>
              </a:rPr>
              <a:t>University</a:t>
            </a:r>
            <a:r>
              <a:rPr lang="tr-TR" sz="1600" dirty="0">
                <a:solidFill>
                  <a:prstClr val="black"/>
                </a:solidFill>
                <a:latin typeface="Calibri"/>
              </a:rPr>
              <a:t> of Gent, </a:t>
            </a:r>
            <a:r>
              <a:rPr lang="tr-TR" sz="1600" dirty="0" err="1" smtClean="0">
                <a:solidFill>
                  <a:prstClr val="black"/>
                </a:solidFill>
                <a:latin typeface="Calibri"/>
              </a:rPr>
              <a:t>Legind</a:t>
            </a:r>
            <a:r>
              <a:rPr lang="tr-TR" sz="16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tr-TR" sz="1600" dirty="0" err="1">
                <a:solidFill>
                  <a:prstClr val="black"/>
                </a:solidFill>
                <a:latin typeface="Calibri"/>
              </a:rPr>
              <a:t>Univ</a:t>
            </a:r>
            <a:r>
              <a:rPr lang="tr-TR" sz="1600" dirty="0">
                <a:solidFill>
                  <a:prstClr val="black"/>
                </a:solidFill>
                <a:latin typeface="Calibri"/>
              </a:rPr>
              <a:t>. </a:t>
            </a:r>
            <a:r>
              <a:rPr lang="tr-TR" sz="1600" dirty="0" err="1" smtClean="0">
                <a:solidFill>
                  <a:prstClr val="black"/>
                </a:solidFill>
                <a:latin typeface="Calibri"/>
              </a:rPr>
              <a:t>Dundee</a:t>
            </a:r>
            <a:r>
              <a:rPr lang="tr-TR" sz="1600" dirty="0" smtClean="0">
                <a:solidFill>
                  <a:prstClr val="black"/>
                </a:solidFill>
                <a:latin typeface="Calibri"/>
              </a:rPr>
              <a:t>, CEA, </a:t>
            </a:r>
            <a:r>
              <a:rPr lang="tr-TR" sz="1600" dirty="0" err="1" smtClean="0">
                <a:solidFill>
                  <a:prstClr val="black"/>
                </a:solidFill>
                <a:latin typeface="Calibri"/>
              </a:rPr>
              <a:t>Guardia</a:t>
            </a:r>
            <a:r>
              <a:rPr lang="tr-TR" sz="16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600" dirty="0" err="1" smtClean="0">
                <a:solidFill>
                  <a:prstClr val="black"/>
                </a:solidFill>
                <a:latin typeface="Calibri"/>
              </a:rPr>
              <a:t>Civil</a:t>
            </a:r>
            <a:r>
              <a:rPr lang="tr-TR" sz="16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tr-TR" sz="1600" dirty="0">
                <a:solidFill>
                  <a:prstClr val="black"/>
                </a:solidFill>
                <a:latin typeface="Calibri"/>
              </a:rPr>
              <a:t>Hamburg </a:t>
            </a:r>
            <a:r>
              <a:rPr lang="tr-TR" sz="1600" dirty="0" err="1">
                <a:solidFill>
                  <a:prstClr val="black"/>
                </a:solidFill>
                <a:latin typeface="Calibri"/>
              </a:rPr>
              <a:t>Univ</a:t>
            </a:r>
            <a:r>
              <a:rPr lang="tr-TR" sz="1600" dirty="0">
                <a:solidFill>
                  <a:prstClr val="black"/>
                </a:solidFill>
                <a:latin typeface="Calibri"/>
              </a:rPr>
              <a:t>., </a:t>
            </a:r>
            <a:r>
              <a:rPr lang="tr-TR" sz="1600" dirty="0" err="1">
                <a:solidFill>
                  <a:prstClr val="black"/>
                </a:solidFill>
                <a:latin typeface="Calibri"/>
              </a:rPr>
              <a:t>Uni</a:t>
            </a:r>
            <a:r>
              <a:rPr lang="tr-TR" sz="1600" dirty="0">
                <a:solidFill>
                  <a:prstClr val="black"/>
                </a:solidFill>
                <a:latin typeface="Calibri"/>
              </a:rPr>
              <a:t>. Bremen, </a:t>
            </a:r>
            <a:r>
              <a:rPr lang="tr-TR" sz="1600" dirty="0" err="1">
                <a:solidFill>
                  <a:prstClr val="black"/>
                </a:solidFill>
                <a:latin typeface="Calibri"/>
              </a:rPr>
              <a:t>Univ</a:t>
            </a:r>
            <a:r>
              <a:rPr lang="tr-TR" sz="1600" dirty="0">
                <a:solidFill>
                  <a:prstClr val="black"/>
                </a:solidFill>
                <a:latin typeface="Calibri"/>
              </a:rPr>
              <a:t>. </a:t>
            </a:r>
            <a:r>
              <a:rPr lang="tr-TR" sz="1600" dirty="0" err="1">
                <a:solidFill>
                  <a:prstClr val="black"/>
                </a:solidFill>
                <a:latin typeface="Calibri"/>
              </a:rPr>
              <a:t>Col.London</a:t>
            </a:r>
            <a:r>
              <a:rPr lang="tr-TR" sz="1600" dirty="0">
                <a:solidFill>
                  <a:prstClr val="black"/>
                </a:solidFill>
                <a:latin typeface="Calibri"/>
              </a:rPr>
              <a:t>, Cork. </a:t>
            </a:r>
            <a:r>
              <a:rPr lang="tr-TR" sz="1600" dirty="0" err="1">
                <a:solidFill>
                  <a:prstClr val="black"/>
                </a:solidFill>
                <a:latin typeface="Calibri"/>
              </a:rPr>
              <a:t>Inst</a:t>
            </a:r>
            <a:r>
              <a:rPr lang="tr-TR" sz="1600" dirty="0">
                <a:solidFill>
                  <a:prstClr val="black"/>
                </a:solidFill>
                <a:latin typeface="Calibri"/>
              </a:rPr>
              <a:t>. </a:t>
            </a:r>
            <a:r>
              <a:rPr lang="tr-TR" sz="1600" dirty="0" err="1" smtClean="0">
                <a:solidFill>
                  <a:prstClr val="black"/>
                </a:solidFill>
                <a:latin typeface="Calibri"/>
              </a:rPr>
              <a:t>Tech</a:t>
            </a:r>
            <a:r>
              <a:rPr lang="tr-TR" sz="16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tr-TR" sz="1600" dirty="0">
                <a:solidFill>
                  <a:prstClr val="black"/>
                </a:solidFill>
                <a:latin typeface="Calibri"/>
              </a:rPr>
              <a:t>Cork Port </a:t>
            </a:r>
            <a:r>
              <a:rPr lang="tr-TR" sz="1600" dirty="0" err="1">
                <a:solidFill>
                  <a:prstClr val="black"/>
                </a:solidFill>
                <a:latin typeface="Calibri"/>
              </a:rPr>
              <a:t>Auth</a:t>
            </a:r>
            <a:r>
              <a:rPr lang="tr-TR" sz="16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tr-TR" sz="1600" dirty="0" err="1">
                <a:solidFill>
                  <a:prstClr val="black"/>
                </a:solidFill>
                <a:latin typeface="Calibri"/>
              </a:rPr>
              <a:t>TuTech</a:t>
            </a:r>
            <a:r>
              <a:rPr lang="tr-TR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600" dirty="0" err="1">
                <a:solidFill>
                  <a:prstClr val="black"/>
                </a:solidFill>
                <a:latin typeface="Calibri"/>
              </a:rPr>
              <a:t>Inno</a:t>
            </a:r>
            <a:r>
              <a:rPr lang="tr-TR" sz="16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tr-TR" sz="1600" dirty="0" smtClean="0">
                <a:solidFill>
                  <a:prstClr val="black"/>
                </a:solidFill>
                <a:latin typeface="Calibri"/>
              </a:rPr>
              <a:t>IBM </a:t>
            </a:r>
            <a:r>
              <a:rPr lang="tr-TR" sz="1600" dirty="0" err="1">
                <a:solidFill>
                  <a:prstClr val="black"/>
                </a:solidFill>
                <a:latin typeface="Calibri"/>
              </a:rPr>
              <a:t>Ireland</a:t>
            </a:r>
            <a:r>
              <a:rPr lang="tr-TR" sz="1600" dirty="0">
                <a:solidFill>
                  <a:prstClr val="black"/>
                </a:solidFill>
                <a:latin typeface="Calibri"/>
              </a:rPr>
              <a:t>, W3C, </a:t>
            </a:r>
            <a:r>
              <a:rPr lang="tr-TR" sz="1600" dirty="0" err="1">
                <a:solidFill>
                  <a:prstClr val="black"/>
                </a:solidFill>
                <a:latin typeface="Calibri"/>
              </a:rPr>
              <a:t>Aalto</a:t>
            </a:r>
            <a:r>
              <a:rPr lang="tr-TR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600" dirty="0" err="1">
                <a:solidFill>
                  <a:prstClr val="black"/>
                </a:solidFill>
                <a:latin typeface="Calibri"/>
              </a:rPr>
              <a:t>Univ</a:t>
            </a:r>
            <a:r>
              <a:rPr lang="tr-TR" sz="1600" dirty="0">
                <a:solidFill>
                  <a:prstClr val="black"/>
                </a:solidFill>
                <a:latin typeface="Calibri"/>
              </a:rPr>
              <a:t>., 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Simula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Fraunhofer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, Technical University of Vienna</a:t>
            </a:r>
            <a:r>
              <a:rPr lang="tr-TR" sz="16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Ikerlan</a:t>
            </a:r>
            <a:r>
              <a:rPr lang="tr-TR" sz="1600" dirty="0">
                <a:solidFill>
                  <a:prstClr val="black"/>
                </a:solidFill>
                <a:latin typeface="Calibri"/>
              </a:rPr>
              <a:t>,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600" dirty="0" err="1">
                <a:solidFill>
                  <a:prstClr val="black"/>
                </a:solidFill>
                <a:latin typeface="Calibri"/>
              </a:rPr>
              <a:t>Thales</a:t>
            </a:r>
            <a:r>
              <a:rPr lang="tr-TR" sz="1600" dirty="0">
                <a:solidFill>
                  <a:prstClr val="black"/>
                </a:solidFill>
                <a:latin typeface="Calibri"/>
              </a:rPr>
              <a:t> Services, </a:t>
            </a:r>
            <a:r>
              <a:rPr lang="tr-TR" sz="1600" dirty="0" err="1">
                <a:solidFill>
                  <a:prstClr val="black"/>
                </a:solidFill>
                <a:latin typeface="Calibri"/>
              </a:rPr>
              <a:t>Univ</a:t>
            </a:r>
            <a:r>
              <a:rPr lang="tr-TR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1600" dirty="0" err="1">
                <a:solidFill>
                  <a:prstClr val="black"/>
                </a:solidFill>
                <a:latin typeface="Calibri"/>
              </a:rPr>
              <a:t>Surrey</a:t>
            </a:r>
            <a:r>
              <a:rPr lang="tr-TR" sz="16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tr-TR" sz="1600" dirty="0" err="1" smtClean="0">
                <a:solidFill>
                  <a:prstClr val="black"/>
                </a:solidFill>
                <a:latin typeface="Calibri"/>
              </a:rPr>
              <a:t>Silicon</a:t>
            </a:r>
            <a:r>
              <a:rPr lang="tr-TR" sz="16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tr-TR" sz="1600" dirty="0" err="1" smtClean="0">
                <a:solidFill>
                  <a:prstClr val="black"/>
                </a:solidFill>
                <a:latin typeface="Calibri"/>
              </a:rPr>
              <a:t>Evolio</a:t>
            </a:r>
            <a:r>
              <a:rPr lang="tr-TR" sz="16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tr-TR" sz="1600" dirty="0" err="1" smtClean="0">
                <a:solidFill>
                  <a:prstClr val="black"/>
                </a:solidFill>
                <a:latin typeface="Calibri"/>
              </a:rPr>
              <a:t>Eticas</a:t>
            </a:r>
            <a:r>
              <a:rPr lang="tr-TR" sz="1600" dirty="0" smtClean="0">
                <a:solidFill>
                  <a:prstClr val="black"/>
                </a:solidFill>
                <a:latin typeface="Calibri"/>
              </a:rPr>
              <a:t>, </a:t>
            </a:r>
            <a:endParaRPr lang="tr-TR" sz="1600" b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AutoShape 2" descr="networld 2020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736" y="617073"/>
            <a:ext cx="1433264" cy="47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329" y="1220090"/>
            <a:ext cx="17335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6" descr="ITEA3 ile ilgili görsel sonuc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8" descr="ITEA3 ile ilgili görsel sonuc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413" y="5811899"/>
            <a:ext cx="1800200" cy="39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11" descr="ATOS ile ilgili görsel sonucu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AutoShape 18" descr="Thales ile ilgili görsel sonucu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486" y="6069234"/>
            <a:ext cx="733425" cy="781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8102" y="6346510"/>
            <a:ext cx="1447982" cy="4875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9116" y="6381328"/>
            <a:ext cx="2012302" cy="4527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96944" y="6090731"/>
            <a:ext cx="647056" cy="76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001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CF44-E89B-4816-9C44-6C532F2EFE66}" type="slidenum">
              <a:rPr lang="tr-TR" smtClean="0">
                <a:solidFill>
                  <a:prstClr val="white"/>
                </a:solidFill>
              </a:rPr>
              <a:pPr/>
              <a:t>8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4304" y="163198"/>
            <a:ext cx="8009030" cy="644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3333" b="1" dirty="0">
                <a:solidFill>
                  <a:srgbClr val="4BACC6">
                    <a:lumMod val="75000"/>
                  </a:srgbClr>
                </a:solidFill>
              </a:rPr>
              <a:t>Contribution to Celtic Plus Vision with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4496" y="1172417"/>
            <a:ext cx="8110030" cy="3097159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sz="2800" b="1" dirty="0" smtClean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tr-TR" dirty="0" err="1" smtClean="0">
                <a:solidFill>
                  <a:prstClr val="black"/>
                </a:solidFill>
                <a:latin typeface="Calibri"/>
              </a:rPr>
              <a:t>Power</a:t>
            </a:r>
            <a:r>
              <a:rPr lang="tr-TR" dirty="0" smtClean="0">
                <a:solidFill>
                  <a:prstClr val="black"/>
                </a:solidFill>
                <a:latin typeface="Calibri"/>
              </a:rPr>
              <a:t> of 40+ </a:t>
            </a:r>
            <a:r>
              <a:rPr lang="tr-TR" dirty="0" err="1" smtClean="0">
                <a:solidFill>
                  <a:prstClr val="black"/>
                </a:solidFill>
                <a:latin typeface="Calibri"/>
              </a:rPr>
              <a:t>years</a:t>
            </a:r>
            <a:r>
              <a:rPr lang="tr-TR" dirty="0" smtClean="0">
                <a:solidFill>
                  <a:prstClr val="black"/>
                </a:solidFill>
                <a:latin typeface="Calibri"/>
              </a:rPr>
              <a:t> ICT &amp; </a:t>
            </a:r>
            <a:r>
              <a:rPr lang="tr-TR" dirty="0" err="1" smtClean="0">
                <a:solidFill>
                  <a:prstClr val="black"/>
                </a:solidFill>
                <a:latin typeface="Calibri"/>
              </a:rPr>
              <a:t>Telecommunications</a:t>
            </a:r>
            <a:r>
              <a:rPr lang="tr-TR" dirty="0" smtClean="0">
                <a:solidFill>
                  <a:prstClr val="black"/>
                </a:solidFill>
                <a:latin typeface="Calibri"/>
              </a:rPr>
              <a:t> R&amp;D Background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tr-TR" dirty="0" smtClean="0">
                <a:solidFill>
                  <a:prstClr val="black"/>
                </a:solidFill>
                <a:latin typeface="Calibri"/>
              </a:rPr>
              <a:t>R&amp;D of NA </a:t>
            </a:r>
            <a:r>
              <a:rPr lang="tr-TR" dirty="0" err="1" smtClean="0">
                <a:solidFill>
                  <a:prstClr val="black"/>
                </a:solidFill>
                <a:latin typeface="Calibri"/>
              </a:rPr>
              <a:t>VoIP&amp;Multimedia</a:t>
            </a:r>
            <a:r>
              <a:rPr lang="tr-TR" dirty="0" smtClean="0">
                <a:solidFill>
                  <a:prstClr val="black"/>
                </a:solidFill>
                <a:latin typeface="Calibri"/>
              </a:rPr>
              <a:t> Market </a:t>
            </a:r>
            <a:r>
              <a:rPr lang="tr-TR" dirty="0" err="1" smtClean="0">
                <a:solidFill>
                  <a:prstClr val="black"/>
                </a:solidFill>
                <a:latin typeface="Calibri"/>
              </a:rPr>
              <a:t>Leader</a:t>
            </a:r>
            <a:r>
              <a:rPr lang="tr-TR" dirty="0" smtClean="0">
                <a:solidFill>
                  <a:prstClr val="black"/>
                </a:solidFill>
                <a:latin typeface="Calibri"/>
              </a:rPr>
              <a:t> – </a:t>
            </a:r>
            <a:r>
              <a:rPr lang="tr-TR" dirty="0" err="1" smtClean="0">
                <a:solidFill>
                  <a:prstClr val="black"/>
                </a:solidFill>
                <a:latin typeface="Calibri"/>
              </a:rPr>
              <a:t>GenBAND</a:t>
            </a:r>
            <a:endParaRPr lang="tr-T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tr-TR" dirty="0" err="1" smtClean="0">
                <a:solidFill>
                  <a:prstClr val="black"/>
                </a:solidFill>
                <a:latin typeface="Calibri"/>
              </a:rPr>
              <a:t>Innovative</a:t>
            </a:r>
            <a:r>
              <a:rPr lang="tr-TR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tr-TR" dirty="0" err="1">
                <a:solidFill>
                  <a:prstClr val="black"/>
                </a:solidFill>
                <a:latin typeface="Calibri"/>
              </a:rPr>
              <a:t>T</a:t>
            </a:r>
            <a:r>
              <a:rPr lang="tr-TR" dirty="0" err="1" smtClean="0">
                <a:solidFill>
                  <a:prstClr val="black"/>
                </a:solidFill>
                <a:latin typeface="Calibri"/>
              </a:rPr>
              <a:t>alented</a:t>
            </a:r>
            <a:r>
              <a:rPr lang="tr-TR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dirty="0" err="1" smtClean="0">
                <a:solidFill>
                  <a:prstClr val="black"/>
                </a:solidFill>
                <a:latin typeface="Calibri"/>
              </a:rPr>
              <a:t>Researcher</a:t>
            </a:r>
            <a:r>
              <a:rPr lang="tr-TR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dirty="0" err="1" smtClean="0">
                <a:solidFill>
                  <a:prstClr val="black"/>
                </a:solidFill>
                <a:latin typeface="Calibri"/>
              </a:rPr>
              <a:t>Pool</a:t>
            </a:r>
            <a:endParaRPr lang="tr-TR" dirty="0" smtClean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tr-TR" dirty="0" err="1" smtClean="0">
                <a:solidFill>
                  <a:prstClr val="black"/>
                </a:solidFill>
                <a:latin typeface="Calibri"/>
              </a:rPr>
              <a:t>Variety</a:t>
            </a:r>
            <a:r>
              <a:rPr lang="tr-TR" dirty="0" smtClean="0">
                <a:solidFill>
                  <a:prstClr val="black"/>
                </a:solidFill>
                <a:latin typeface="Calibri"/>
              </a:rPr>
              <a:t> of </a:t>
            </a:r>
            <a:r>
              <a:rPr lang="tr-TR" dirty="0" err="1" smtClean="0">
                <a:solidFill>
                  <a:prstClr val="black"/>
                </a:solidFill>
                <a:latin typeface="Calibri"/>
              </a:rPr>
              <a:t>Lab</a:t>
            </a:r>
            <a:r>
              <a:rPr lang="tr-TR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Calibri"/>
              </a:rPr>
              <a:t>F</a:t>
            </a:r>
            <a:r>
              <a:rPr lang="tr-TR" dirty="0" err="1" smtClean="0">
                <a:solidFill>
                  <a:prstClr val="black"/>
                </a:solidFill>
                <a:latin typeface="Calibri"/>
              </a:rPr>
              <a:t>acilities</a:t>
            </a:r>
            <a:endParaRPr lang="tr-TR" dirty="0" smtClean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tr-TR" dirty="0" err="1" smtClean="0">
                <a:solidFill>
                  <a:prstClr val="black"/>
                </a:solidFill>
                <a:latin typeface="Calibri"/>
              </a:rPr>
              <a:t>Strong</a:t>
            </a:r>
            <a:r>
              <a:rPr lang="tr-TR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dirty="0" err="1" smtClean="0">
                <a:solidFill>
                  <a:prstClr val="black"/>
                </a:solidFill>
                <a:latin typeface="Calibri"/>
              </a:rPr>
              <a:t>University</a:t>
            </a:r>
            <a:r>
              <a:rPr lang="tr-TR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dirty="0" err="1" smtClean="0">
                <a:solidFill>
                  <a:prstClr val="black"/>
                </a:solidFill>
                <a:latin typeface="Calibri"/>
              </a:rPr>
              <a:t>Relations</a:t>
            </a:r>
            <a:endParaRPr lang="tr-TR" dirty="0" smtClean="0">
              <a:solidFill>
                <a:prstClr val="black"/>
              </a:solidFill>
              <a:latin typeface="Calibri"/>
            </a:endParaRPr>
          </a:p>
          <a:p>
            <a:pPr marL="457088" lvl="1" fontAlgn="auto">
              <a:spcBef>
                <a:spcPts val="0"/>
              </a:spcBef>
              <a:spcAft>
                <a:spcPts val="0"/>
              </a:spcAft>
            </a:pPr>
            <a:endParaRPr lang="tr-T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AutoShape 2" descr="tick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86" y="6069234"/>
            <a:ext cx="733425" cy="781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102" y="6346510"/>
            <a:ext cx="1447982" cy="4875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9116" y="6381328"/>
            <a:ext cx="2012302" cy="4527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6944" y="6090731"/>
            <a:ext cx="647056" cy="76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51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 Info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9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475656" y="1948979"/>
            <a:ext cx="597666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 smtClean="0"/>
          </a:p>
          <a:p>
            <a:r>
              <a:rPr lang="en-GB" sz="2000" dirty="0" smtClean="0"/>
              <a:t>		</a:t>
            </a:r>
            <a:r>
              <a:rPr lang="tr-TR" sz="1800" dirty="0" smtClean="0"/>
              <a:t>Gönül Kamalı</a:t>
            </a:r>
          </a:p>
          <a:p>
            <a:r>
              <a:rPr lang="tr-TR" sz="1800" dirty="0"/>
              <a:t>		VP, </a:t>
            </a:r>
            <a:r>
              <a:rPr lang="tr-TR" sz="1800" dirty="0" err="1"/>
              <a:t>VoIP</a:t>
            </a:r>
            <a:r>
              <a:rPr lang="tr-TR" sz="1800" dirty="0"/>
              <a:t> MM Technologies R&amp;D</a:t>
            </a:r>
            <a:endParaRPr lang="en-GB" sz="1800" dirty="0" smtClean="0"/>
          </a:p>
          <a:p>
            <a:r>
              <a:rPr lang="en-GB" sz="1800" dirty="0" smtClean="0"/>
              <a:t>		</a:t>
            </a:r>
            <a:r>
              <a:rPr lang="tr-TR" sz="1800" dirty="0" smtClean="0">
                <a:hlinkClick r:id="rId2"/>
              </a:rPr>
              <a:t>gonul@netas.com.tr</a:t>
            </a:r>
            <a:endParaRPr lang="tr-TR" sz="1800" dirty="0" smtClean="0"/>
          </a:p>
          <a:p>
            <a:r>
              <a:rPr lang="en-GB" sz="1800" dirty="0" smtClean="0"/>
              <a:t>		</a:t>
            </a:r>
            <a:r>
              <a:rPr lang="en-GB" sz="1800" dirty="0"/>
              <a:t>www.netas.com.tr</a:t>
            </a:r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</p:txBody>
      </p:sp>
      <p:pic>
        <p:nvPicPr>
          <p:cNvPr id="1026" name="Picture 2" descr="C:\Users\peter\AppData\Local\Microsoft\Windows\Temporary Internet Files\Content.IE5\WM3YKD85\MC90044058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2348880"/>
            <a:ext cx="1151086" cy="132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580112" y="6623774"/>
            <a:ext cx="26460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Name, </a:t>
            </a:r>
            <a:r>
              <a:rPr lang="en-GB" sz="1100" dirty="0"/>
              <a:t>affiliation </a:t>
            </a:r>
            <a:r>
              <a:rPr lang="en-GB" sz="1100" dirty="0" smtClean="0"/>
              <a:t>&amp; e-mail </a:t>
            </a:r>
            <a:r>
              <a:rPr lang="en-GB" sz="1100" dirty="0"/>
              <a:t>of </a:t>
            </a:r>
            <a:r>
              <a:rPr lang="en-GB" sz="1100" dirty="0" smtClean="0"/>
              <a:t>presenter</a:t>
            </a:r>
            <a:endParaRPr lang="en-GB" sz="1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97" y="2269329"/>
            <a:ext cx="1512168" cy="15121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57" y="4149869"/>
            <a:ext cx="1491908" cy="14919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75656" y="3778527"/>
            <a:ext cx="675049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 smtClean="0"/>
          </a:p>
          <a:p>
            <a:r>
              <a:rPr lang="en-GB" sz="2000" dirty="0" smtClean="0"/>
              <a:t>		</a:t>
            </a:r>
            <a:r>
              <a:rPr lang="tr-TR" sz="1800" dirty="0" smtClean="0"/>
              <a:t>Rıza Durucasugil</a:t>
            </a:r>
          </a:p>
          <a:p>
            <a:r>
              <a:rPr lang="tr-TR" sz="1800" dirty="0"/>
              <a:t>		</a:t>
            </a:r>
            <a:r>
              <a:rPr lang="tr-TR" sz="1800" dirty="0" err="1" smtClean="0"/>
              <a:t>Director</a:t>
            </a:r>
            <a:r>
              <a:rPr lang="tr-TR" sz="1800" dirty="0" smtClean="0"/>
              <a:t>, </a:t>
            </a:r>
            <a:r>
              <a:rPr lang="tr-TR" sz="1800" dirty="0" err="1" smtClean="0"/>
              <a:t>Innovation</a:t>
            </a:r>
            <a:r>
              <a:rPr lang="tr-TR" sz="1800" dirty="0" smtClean="0"/>
              <a:t> </a:t>
            </a:r>
            <a:r>
              <a:rPr lang="tr-TR" sz="1800" dirty="0" err="1" smtClean="0"/>
              <a:t>and</a:t>
            </a:r>
            <a:r>
              <a:rPr lang="tr-TR" sz="1800" dirty="0" smtClean="0"/>
              <a:t> R&amp;D </a:t>
            </a:r>
            <a:r>
              <a:rPr lang="tr-TR" sz="1800" dirty="0" err="1" smtClean="0"/>
              <a:t>Strategies</a:t>
            </a:r>
            <a:endParaRPr lang="en-GB" sz="1800" dirty="0" smtClean="0"/>
          </a:p>
          <a:p>
            <a:r>
              <a:rPr lang="en-GB" sz="1800" dirty="0" smtClean="0"/>
              <a:t>		</a:t>
            </a:r>
            <a:r>
              <a:rPr lang="tr-TR" sz="1800" dirty="0" smtClean="0">
                <a:hlinkClick r:id="rId6"/>
              </a:rPr>
              <a:t>rizad@netas.com.tr</a:t>
            </a:r>
            <a:endParaRPr lang="tr-TR" sz="1800" dirty="0" smtClean="0"/>
          </a:p>
          <a:p>
            <a:r>
              <a:rPr lang="tr-T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</a:t>
            </a:r>
            <a:r>
              <a:rPr lang="tr-TR" sz="1800" dirty="0"/>
              <a:t>www.netas.com.tr</a:t>
            </a:r>
            <a:endParaRPr lang="en-GB" sz="1800" dirty="0"/>
          </a:p>
          <a:p>
            <a:r>
              <a:rPr lang="en-GB" sz="1800" dirty="0" smtClean="0"/>
              <a:t>		</a:t>
            </a:r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633981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Celtic-Plus-whit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yber Sec  VoIP MM_final2_27Jan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Neta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yber Sec  VoIP MM_final2_27Jan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Celtic-Plus-white</Template>
  <TotalTime>48</TotalTime>
  <Words>2343</Words>
  <Application>Microsoft Office PowerPoint</Application>
  <PresentationFormat>On-screen Show (4:3)</PresentationFormat>
  <Paragraphs>446</Paragraphs>
  <Slides>27</Slides>
  <Notes>9</Notes>
  <HiddenSlides>2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ＭＳ Ｐゴシック</vt:lpstr>
      <vt:lpstr>新細明體</vt:lpstr>
      <vt:lpstr>宋体</vt:lpstr>
      <vt:lpstr>Aharoni</vt:lpstr>
      <vt:lpstr>Arial</vt:lpstr>
      <vt:lpstr>Arial Black</vt:lpstr>
      <vt:lpstr>Calibri</vt:lpstr>
      <vt:lpstr>Courier New</vt:lpstr>
      <vt:lpstr>Roboto Cn</vt:lpstr>
      <vt:lpstr>Wingdings</vt:lpstr>
      <vt:lpstr>Celtic-Plus-white</vt:lpstr>
      <vt:lpstr>Cyber Sec  VoIP MM_final2_27Jan16</vt:lpstr>
      <vt:lpstr>Office Theme</vt:lpstr>
      <vt:lpstr>1_Cyber Sec  VoIP MM_final2_27Jan16</vt:lpstr>
      <vt:lpstr>Acrobat Document</vt:lpstr>
      <vt:lpstr>Proposers Day 22 September 2016, Istanbul</vt:lpstr>
      <vt:lpstr>Short Company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Info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Cyber Security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Eurescom GmbH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Plan – RfP Summary</dc:title>
  <dc:creator>Heinz Brüggemann</dc:creator>
  <cp:lastModifiedBy>Riza DURUCASUGIL</cp:lastModifiedBy>
  <cp:revision>95</cp:revision>
  <cp:lastPrinted>2014-09-11T12:29:40Z</cp:lastPrinted>
  <dcterms:created xsi:type="dcterms:W3CDTF">2014-06-18T11:29:22Z</dcterms:created>
  <dcterms:modified xsi:type="dcterms:W3CDTF">2016-09-05T18:52:27Z</dcterms:modified>
</cp:coreProperties>
</file>