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1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92" y="-75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.mdh.se/staff/173-Cristina_Seceleanu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s://www.mdh.se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g"/><Relationship Id="rId5" Type="http://schemas.openxmlformats.org/officeDocument/2006/relationships/image" Target="../media/image5.jp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escom.webex.com/eurescom/j.php?MTID=mbac5494351e3faacff8cb9bfd29b1d5a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llaborationhelp.cisco.com/article/WBX000029055" TargetMode="External"/><Relationship Id="rId5" Type="http://schemas.openxmlformats.org/officeDocument/2006/relationships/hyperlink" Target="https://eurescom.webex.com/eurescom/globalcallin.php?serviceType=MC&amp;ED=697732507&amp;tollFree=0" TargetMode="External"/><Relationship Id="rId4" Type="http://schemas.openxmlformats.org/officeDocument/2006/relationships/hyperlink" Target="tel:+49-6925511-4400,,*01*955071414##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911080" y="6566485"/>
            <a:ext cx="17039908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tx2"/>
                </a:solidFill>
              </a:rPr>
              <a:t>INCYP 5G: Integrated 5G and Cloud Platforms for Industrial Cyber-physical Systems</a:t>
            </a:r>
            <a:endParaRPr lang="sv-SE" dirty="0">
              <a:solidFill>
                <a:schemeClr val="tx2"/>
              </a:solidFill>
            </a:endParaRP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8000" b="1" dirty="0">
              <a:solidFill>
                <a:schemeClr val="tx2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441152"/>
            <a:ext cx="1703990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</a:t>
            </a: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Day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5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February 2019, London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827951" y="11429925"/>
            <a:ext cx="824244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 smtClean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CRISTINA SECELEANU</a:t>
            </a:r>
          </a:p>
          <a:p>
            <a:pPr eaLnBrk="1" hangingPunct="1"/>
            <a:r>
              <a:rPr lang="en-GB" sz="4400" b="1" dirty="0" err="1" smtClean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Mälardalen</a:t>
            </a:r>
            <a:r>
              <a:rPr lang="en-GB" sz="4400" b="1" dirty="0" smtClean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 University, Sweden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c</a:t>
            </a:r>
            <a:r>
              <a:rPr lang="en-GB" sz="4400" b="1" dirty="0" smtClean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ristina.seceleanu@mdh.se</a:t>
            </a:r>
            <a:endParaRPr lang="en-GB" sz="4400" b="1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36" y="8744481"/>
            <a:ext cx="3528392" cy="23140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43854" y="3185592"/>
            <a:ext cx="22054870" cy="12961786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5G + Cloud services + Industrial Cyber-Physical System (ICPS) infrastructure will </a:t>
            </a:r>
            <a:r>
              <a:rPr lang="en-US" sz="4800" dirty="0">
                <a:solidFill>
                  <a:schemeClr val="tx1"/>
                </a:solidFill>
              </a:rPr>
              <a:t>promote </a:t>
            </a:r>
            <a:endParaRPr lang="en-US" sz="4800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next </a:t>
            </a:r>
            <a:r>
              <a:rPr lang="en-US" sz="4400" dirty="0">
                <a:solidFill>
                  <a:schemeClr val="tx1"/>
                </a:solidFill>
              </a:rPr>
              <a:t>generation of intelligent and autonomous </a:t>
            </a:r>
            <a:r>
              <a:rPr lang="en-US" sz="4400" dirty="0" smtClean="0">
                <a:solidFill>
                  <a:schemeClr val="tx1"/>
                </a:solidFill>
              </a:rPr>
              <a:t>systems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real-time </a:t>
            </a:r>
            <a:r>
              <a:rPr lang="en-US" sz="4400" dirty="0">
                <a:solidFill>
                  <a:schemeClr val="tx1"/>
                </a:solidFill>
              </a:rPr>
              <a:t>connected device monitoring and control 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1"/>
                </a:solidFill>
              </a:rPr>
              <a:t>increased quality, efficient production and sustainable industrial systems. </a:t>
            </a:r>
            <a:endParaRPr lang="en-US" sz="4400" dirty="0" smtClean="0">
              <a:solidFill>
                <a:schemeClr val="tx1"/>
              </a:solidFill>
            </a:endParaRPr>
          </a:p>
          <a:p>
            <a:endParaRPr lang="en-GB" sz="4800" i="1" dirty="0">
              <a:solidFill>
                <a:srgbClr val="00B0F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Faster </a:t>
            </a:r>
            <a:r>
              <a:rPr lang="en-US" sz="4800" dirty="0"/>
              <a:t>time-to-market, more flexible collaboration and data </a:t>
            </a:r>
            <a:r>
              <a:rPr lang="en-US" sz="4800" dirty="0" smtClean="0"/>
              <a:t>sharing for European cyber-physical system industry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/>
              <a:t>C</a:t>
            </a:r>
            <a:r>
              <a:rPr lang="en-US" sz="4800" dirty="0" smtClean="0"/>
              <a:t>ontribute to accelerating new growth opportunities to both communications service providers and ICPS providers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Create intelligent</a:t>
            </a:r>
            <a:r>
              <a:rPr lang="en-US" sz="4800" dirty="0"/>
              <a:t>, </a:t>
            </a:r>
            <a:r>
              <a:rPr lang="en-US" sz="4800" dirty="0" smtClean="0"/>
              <a:t>connected ICPS </a:t>
            </a:r>
            <a:r>
              <a:rPr lang="en-US" sz="4800" dirty="0"/>
              <a:t>Ecosystems and 5G Services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i="1" dirty="0">
              <a:solidFill>
                <a:schemeClr val="tx1"/>
              </a:solidFill>
            </a:endParaRPr>
          </a:p>
          <a:p>
            <a:pPr algn="ctr"/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INCYP5G,  Cristina Seceleanu,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Mälardalen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University, cristina.seceleanu@mdh.se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32705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INCYP5G,  Cristina Seceleanu,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Mälardalen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University, cristina.seceleanu@mdh.se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8074805"/>
            <a:ext cx="11638403" cy="4069808"/>
          </a:xfrm>
          <a:prstGeom prst="rect">
            <a:avLst/>
          </a:prstGeom>
        </p:spPr>
      </p:pic>
      <p:sp>
        <p:nvSpPr>
          <p:cNvPr id="9" name="Rektangel 4"/>
          <p:cNvSpPr>
            <a:spLocks noChangeArrowheads="1"/>
          </p:cNvSpPr>
          <p:nvPr/>
        </p:nvSpPr>
        <p:spPr bwMode="auto">
          <a:xfrm>
            <a:off x="1836378" y="3594843"/>
            <a:ext cx="22525383" cy="798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marL="571500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sv-SE" altLang="sv-SE" sz="3600" b="1" dirty="0" smtClean="0">
                <a:solidFill>
                  <a:schemeClr val="accent1"/>
                </a:solidFill>
                <a:latin typeface="GillSans" pitchFamily="34" charset="0"/>
                <a:sym typeface="Georgia" panose="02040502050405020303" pitchFamily="18" charset="0"/>
              </a:rPr>
              <a:t>Mälardalen University (MDH)</a:t>
            </a:r>
          </a:p>
          <a:p>
            <a:pPr marL="1314450" lvl="1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sv-SE" altLang="sv-SE" sz="3600" dirty="0" err="1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One</a:t>
            </a:r>
            <a:r>
              <a:rPr lang="sv-SE" altLang="sv-SE" sz="3600" dirty="0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 </a:t>
            </a:r>
            <a:r>
              <a:rPr lang="sv-SE" altLang="sv-SE" sz="3600" dirty="0" err="1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hour</a:t>
            </a:r>
            <a:r>
              <a:rPr lang="sv-SE" altLang="sv-SE" sz="3600" dirty="0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 from Stockholm</a:t>
            </a:r>
          </a:p>
          <a:p>
            <a:pPr marL="1314450" lvl="1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sv-SE" altLang="sv-SE" sz="3600" b="1" dirty="0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14 </a:t>
            </a:r>
            <a:r>
              <a:rPr lang="sv-SE" altLang="sv-SE" sz="3600" b="1" dirty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000 </a:t>
            </a:r>
            <a:r>
              <a:rPr lang="sv-SE" altLang="sv-SE" sz="3600" b="1" dirty="0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students</a:t>
            </a:r>
            <a:endParaRPr lang="sv-SE" altLang="sv-SE" sz="3600" dirty="0" smtClean="0">
              <a:solidFill>
                <a:schemeClr val="tx1"/>
              </a:solidFill>
              <a:latin typeface="Gill Sans"/>
              <a:sym typeface="Georgia" panose="02040502050405020303" pitchFamily="18" charset="0"/>
            </a:endParaRPr>
          </a:p>
          <a:p>
            <a:pPr marL="1314450" lvl="1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sv-SE" altLang="sv-SE" sz="3600" b="1" dirty="0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900 </a:t>
            </a:r>
            <a:r>
              <a:rPr lang="sv-SE" altLang="sv-SE" sz="3600" dirty="0" err="1" smtClean="0">
                <a:solidFill>
                  <a:schemeClr val="tx1"/>
                </a:solidFill>
                <a:latin typeface="Gill Sans"/>
                <a:sym typeface="Georgia" panose="02040502050405020303" pitchFamily="18" charset="0"/>
              </a:rPr>
              <a:t>employees</a:t>
            </a:r>
            <a:endParaRPr lang="sv-SE" altLang="sv-SE" sz="3600" dirty="0" smtClean="0">
              <a:solidFill>
                <a:schemeClr val="tx1"/>
              </a:solidFill>
              <a:latin typeface="Gill Sans"/>
              <a:sym typeface="Georgia" panose="02040502050405020303" pitchFamily="18" charset="0"/>
            </a:endParaRPr>
          </a:p>
          <a:p>
            <a:pPr marL="1314450" lvl="1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GB" altLang="sv-SE" sz="3600" dirty="0">
                <a:solidFill>
                  <a:schemeClr val="tx1"/>
                </a:solidFill>
                <a:latin typeface="Gill Sans"/>
              </a:rPr>
              <a:t>MDH has a long tradition and history of close cooperation </a:t>
            </a:r>
            <a:r>
              <a:rPr lang="en-GB" altLang="sv-SE" sz="3600" dirty="0" smtClean="0">
                <a:solidFill>
                  <a:schemeClr val="tx1"/>
                </a:solidFill>
                <a:latin typeface="Gill Sans"/>
              </a:rPr>
              <a:t>with industry</a:t>
            </a:r>
          </a:p>
          <a:p>
            <a:pPr marL="1714500" lvl="2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GB" altLang="sv-SE" sz="3600" dirty="0" smtClean="0">
                <a:solidFill>
                  <a:schemeClr val="tx1"/>
                </a:solidFill>
                <a:latin typeface="Gill Sans"/>
              </a:rPr>
              <a:t>Preferred research partner  of ABB and Volvo</a:t>
            </a:r>
          </a:p>
          <a:p>
            <a:pPr marL="1314450" lvl="1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endParaRPr lang="en-GB" altLang="sv-SE" sz="3600" dirty="0">
              <a:solidFill>
                <a:schemeClr val="tx1"/>
              </a:solidFill>
              <a:latin typeface="Gill Sans"/>
            </a:endParaRPr>
          </a:p>
          <a:p>
            <a:pPr marL="1314450" lvl="1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GB" altLang="sv-SE" sz="3600" dirty="0" smtClean="0">
                <a:solidFill>
                  <a:schemeClr val="tx1"/>
                </a:solidFill>
                <a:latin typeface="Gill Sans"/>
              </a:rPr>
              <a:t>Embedded Systems research direction </a:t>
            </a:r>
          </a:p>
          <a:p>
            <a:pPr marL="1714500" lvl="2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en-GB" altLang="sv-SE" sz="3600" dirty="0" smtClean="0">
                <a:solidFill>
                  <a:schemeClr val="tx1"/>
                </a:solidFill>
                <a:latin typeface="Gill Sans"/>
              </a:rPr>
              <a:t>Largest, 6 prioritized areas</a:t>
            </a:r>
            <a:endParaRPr lang="en-GB" altLang="sv-SE" sz="3600" dirty="0">
              <a:solidFill>
                <a:schemeClr val="tx1"/>
              </a:solidFill>
              <a:latin typeface="Gill Sans"/>
            </a:endParaRPr>
          </a:p>
          <a:p>
            <a:pPr marL="1314450" lvl="1" indent="-571500" eaLnBrk="1" hangingPunct="1">
              <a:spcBef>
                <a:spcPts val="1400"/>
              </a:spcBef>
              <a:buFont typeface="Arial" panose="020B0604020202020204" pitchFamily="34" charset="0"/>
              <a:buChar char="•"/>
            </a:pPr>
            <a:endParaRPr lang="sv-SE" altLang="sv-SE" sz="3600" dirty="0">
              <a:solidFill>
                <a:srgbClr val="000000"/>
              </a:solidFill>
              <a:latin typeface="GillSans" pitchFamily="34" charset="0"/>
              <a:sym typeface="Georgia" panose="02040502050405020303" pitchFamily="18" charset="0"/>
            </a:endParaRPr>
          </a:p>
          <a:p>
            <a:pPr eaLnBrk="1" hangingPunct="1">
              <a:spcBef>
                <a:spcPts val="1400"/>
              </a:spcBef>
            </a:pPr>
            <a:endParaRPr lang="sv-SE" altLang="sv-SE" sz="3600" dirty="0">
              <a:solidFill>
                <a:srgbClr val="000000"/>
              </a:solidFill>
              <a:latin typeface="GillSans" pitchFamily="34" charset="0"/>
              <a:sym typeface="Georgia" panose="02040502050405020303" pitchFamily="18" charset="0"/>
            </a:endParaRP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3162" y="3076291"/>
            <a:ext cx="3041668" cy="129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8504" y="4587798"/>
            <a:ext cx="5457664" cy="195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9098" y="2567639"/>
            <a:ext cx="2178563" cy="230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74777" y="2744789"/>
            <a:ext cx="23209224" cy="15054666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INCYP 5G Vision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Provide dependable cloud-based </a:t>
            </a:r>
            <a:r>
              <a:rPr lang="en-US" sz="3600" dirty="0"/>
              <a:t>platforms for industrial cyber-physical </a:t>
            </a:r>
            <a:r>
              <a:rPr lang="en-US" sz="3600" dirty="0" smtClean="0"/>
              <a:t>systems by merging 5G’s service-based </a:t>
            </a:r>
            <a:r>
              <a:rPr lang="en-US" sz="3600" dirty="0"/>
              <a:t>architecture, </a:t>
            </a:r>
            <a:r>
              <a:rPr lang="en-US" sz="3600" dirty="0" smtClean="0"/>
              <a:t>private and public cloud services and sensor-based devices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/>
              <a:t>Enable complex partner ecosystems with shared cloud, network and commercial </a:t>
            </a:r>
            <a:r>
              <a:rPr lang="en-US" sz="3600" dirty="0" smtClean="0"/>
              <a:t>systems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 dirty="0" smtClean="0"/>
              <a:t>INCYP 5G Motivation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Need to scale, </a:t>
            </a:r>
            <a:r>
              <a:rPr lang="en-US" sz="3600" dirty="0"/>
              <a:t>manage, secure, analyze </a:t>
            </a:r>
            <a:r>
              <a:rPr lang="en-US" sz="3600" dirty="0" smtClean="0"/>
              <a:t>complex </a:t>
            </a:r>
            <a:r>
              <a:rPr lang="en-US" sz="3600" dirty="0"/>
              <a:t>data generated by digital services and </a:t>
            </a:r>
            <a:r>
              <a:rPr lang="en-US" sz="3600" dirty="0" smtClean="0"/>
              <a:t>content of ICPS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Manage large </a:t>
            </a:r>
            <a:r>
              <a:rPr lang="en-US" sz="3600" dirty="0" err="1" smtClean="0"/>
              <a:t>nr</a:t>
            </a:r>
            <a:r>
              <a:rPr lang="en-US" sz="3600" dirty="0" smtClean="0"/>
              <a:t>. of devices that are connected and </a:t>
            </a:r>
            <a:r>
              <a:rPr lang="en-US" sz="3600" dirty="0"/>
              <a:t>communicate with each </a:t>
            </a:r>
            <a:r>
              <a:rPr lang="en-US" sz="3600" dirty="0" smtClean="0"/>
              <a:t>other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Leverage </a:t>
            </a:r>
            <a:r>
              <a:rPr lang="en-US" sz="3600" dirty="0"/>
              <a:t>service based architectures and dynamic network slices to meet specific application requirements for </a:t>
            </a:r>
            <a:r>
              <a:rPr lang="en-US" sz="3600" dirty="0" smtClean="0"/>
              <a:t>reliability, timeliness, security etc. </a:t>
            </a:r>
            <a:endParaRPr lang="en-US" sz="3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INCYP 5G content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400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GB" sz="3600" b="1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chemeClr val="tx1"/>
                </a:solidFill>
              </a:rPr>
              <a:t>5 technical WPs</a:t>
            </a:r>
            <a:r>
              <a:rPr lang="en-GB" sz="3600" dirty="0" smtClean="0">
                <a:solidFill>
                  <a:schemeClr val="tx1"/>
                </a:solidFill>
              </a:rPr>
              <a:t>: Use cases (WP2), Data, </a:t>
            </a:r>
            <a:r>
              <a:rPr lang="en-GB" sz="3600" dirty="0" err="1" smtClean="0">
                <a:solidFill>
                  <a:schemeClr val="tx1"/>
                </a:solidFill>
              </a:rPr>
              <a:t>QoS</a:t>
            </a:r>
            <a:r>
              <a:rPr lang="en-GB" sz="3600" dirty="0" smtClean="0">
                <a:solidFill>
                  <a:schemeClr val="tx1"/>
                </a:solidFill>
              </a:rPr>
              <a:t> and hazards (WP3), 5G-based Network Architecture and Platform Virtualization (WP4),  Advanced 5G-enabled services (WP5), Integration, validation, demo (WP6)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chemeClr val="tx1"/>
                </a:solidFill>
              </a:rPr>
              <a:t>2 organizational WPs</a:t>
            </a:r>
            <a:r>
              <a:rPr lang="en-GB" sz="3600" dirty="0" smtClean="0">
                <a:solidFill>
                  <a:schemeClr val="tx1"/>
                </a:solidFill>
              </a:rPr>
              <a:t>: Project management (WP1), Dissemination &amp; exploitation (WP7)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GB" sz="4800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GB" sz="4800" dirty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INCYP5G,  Cristina Seceleanu,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Mälardalen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University, cristina.seceleanu@mdh.se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8147" y="8080557"/>
            <a:ext cx="16974836" cy="198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7895" y="2802788"/>
            <a:ext cx="20988209" cy="1013024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Expected outcome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models</a:t>
            </a:r>
            <a:r>
              <a:rPr lang="en-US" sz="3600" dirty="0"/>
              <a:t>, methods and tools that facilitate a substantial increase of dependability: 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3600" dirty="0"/>
              <a:t>consistency, security and interoperability of data, operation safety, and timing predictability of using shared virtual resources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/>
              <a:t>efficient </a:t>
            </a:r>
            <a:r>
              <a:rPr lang="en-US" sz="3600" dirty="0" smtClean="0"/>
              <a:t>decision-making </a:t>
            </a:r>
            <a:r>
              <a:rPr lang="en-US" sz="3600" dirty="0"/>
              <a:t>algorithms for dynamic virtual machines placement and scheduling based on 5G network slicing   </a:t>
            </a:r>
            <a:endParaRPr lang="sv-SE" sz="3600" dirty="0"/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/>
              <a:t>new </a:t>
            </a:r>
            <a:r>
              <a:rPr lang="en-US" sz="3600" dirty="0" smtClean="0"/>
              <a:t>5G-enabled cloud services for ICPS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based on artificial </a:t>
            </a:r>
            <a:r>
              <a:rPr lang="en-US" sz="3600" dirty="0"/>
              <a:t>intelligence/machine </a:t>
            </a:r>
            <a:r>
              <a:rPr lang="en-US" sz="3600" dirty="0" smtClean="0"/>
              <a:t>learning algorithms </a:t>
            </a:r>
            <a:r>
              <a:rPr lang="en-US" sz="3600" dirty="0"/>
              <a:t>to deliver personalized </a:t>
            </a:r>
            <a:r>
              <a:rPr lang="en-US" sz="3600" dirty="0" smtClean="0"/>
              <a:t>services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create </a:t>
            </a:r>
            <a:r>
              <a:rPr lang="en-US" sz="3600" dirty="0">
                <a:solidFill>
                  <a:schemeClr val="tx1"/>
                </a:solidFill>
              </a:rPr>
              <a:t>and evolve services from intelligent device data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Impact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Substantial boost of dependability of cloud-based ICPS platforms based on 5G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Increased cross-industry collaboration and data sharing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Reliable, secure 5G-enabled ICPS cloud-based platforms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Schedule</a:t>
            </a:r>
            <a:endParaRPr lang="en-GB" sz="4800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Start:  June 2020  		End: May 2013  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INCYP5G,  Cristina Seceleanu,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Mälardalen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University, cristina.seceleanu@mdh.se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3497" y="2564095"/>
            <a:ext cx="22455807" cy="10684239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Sweden														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err="1" smtClean="0">
                <a:solidFill>
                  <a:schemeClr val="tx1"/>
                </a:solidFill>
              </a:rPr>
              <a:t>Mälardalen</a:t>
            </a:r>
            <a:r>
              <a:rPr lang="en-GB" sz="4400" dirty="0" smtClean="0">
                <a:solidFill>
                  <a:schemeClr val="tx1"/>
                </a:solidFill>
              </a:rPr>
              <a:t> University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ABB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Ericsson 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Volvo Group Truck Operations (Volvo GTO)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GB" sz="48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International Academic partners with expertise in 				 			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Real-time systems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Artificial intelligence/Machine learning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Fog/Cloud Computing, Network traffic management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sv-SE" sz="4400" dirty="0" err="1" smtClean="0"/>
              <a:t>Heterogeneous</a:t>
            </a:r>
            <a:r>
              <a:rPr lang="sv-SE" sz="4400" dirty="0" smtClean="0"/>
              <a:t> </a:t>
            </a:r>
            <a:r>
              <a:rPr lang="sv-SE" sz="4400" dirty="0" err="1"/>
              <a:t>network</a:t>
            </a:r>
            <a:r>
              <a:rPr lang="sv-SE" sz="4400" dirty="0"/>
              <a:t> </a:t>
            </a:r>
            <a:r>
              <a:rPr lang="sv-SE" sz="4400" dirty="0" err="1"/>
              <a:t>architecture</a:t>
            </a:r>
            <a:r>
              <a:rPr lang="sv-SE" sz="4400" dirty="0"/>
              <a:t> </a:t>
            </a:r>
            <a:r>
              <a:rPr lang="sv-SE" sz="4400" dirty="0" smtClean="0"/>
              <a:t> </a:t>
            </a:r>
            <a:r>
              <a:rPr lang="sv-SE" sz="4400" dirty="0"/>
              <a:t>	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Verification and Validation : Formal methods and testing</a:t>
            </a:r>
            <a:r>
              <a:rPr lang="en-GB" sz="4800" dirty="0" smtClean="0">
                <a:solidFill>
                  <a:schemeClr val="tx1"/>
                </a:solidFill>
              </a:rPr>
              <a:t/>
            </a:r>
            <a:br>
              <a:rPr lang="en-GB" sz="4800" dirty="0" smtClean="0">
                <a:solidFill>
                  <a:schemeClr val="tx1"/>
                </a:solidFill>
              </a:rPr>
            </a:br>
            <a:endParaRPr lang="en-GB" sz="48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tx1"/>
                </a:solidFill>
              </a:rPr>
              <a:t>Industrial partners – automotive, aviation, industrial automation, manufacturing etc. </a:t>
            </a:r>
            <a:endParaRPr lang="en-GB" sz="4800" dirty="0">
              <a:solidFill>
                <a:schemeClr val="tx1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INCYP5G,  Cristina Seceleanu, 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Mälardalen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University, cristina.seceleanu@mdh.se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1841072" cy="1259245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 smtClean="0">
                <a:solidFill>
                  <a:srgbClr val="0070C0"/>
                </a:solidFill>
              </a:rPr>
              <a:t>Cristina Seceleanu, </a:t>
            </a:r>
          </a:p>
          <a:p>
            <a:r>
              <a:rPr lang="en-GB" sz="4800" dirty="0" smtClean="0">
                <a:solidFill>
                  <a:srgbClr val="0070C0"/>
                </a:solidFill>
              </a:rPr>
              <a:t>	</a:t>
            </a:r>
            <a:r>
              <a:rPr lang="en-GB" sz="4800" dirty="0" err="1" smtClean="0">
                <a:solidFill>
                  <a:srgbClr val="0070C0"/>
                </a:solidFill>
              </a:rPr>
              <a:t>Mälardalen</a:t>
            </a:r>
            <a:r>
              <a:rPr lang="en-GB" sz="4800" dirty="0" smtClean="0">
                <a:solidFill>
                  <a:srgbClr val="0070C0"/>
                </a:solidFill>
              </a:rPr>
              <a:t> University, Sweden</a:t>
            </a:r>
            <a:endParaRPr lang="en-GB" sz="4300" dirty="0">
              <a:solidFill>
                <a:srgbClr val="0070C0"/>
              </a:solidFill>
            </a:endParaRPr>
          </a:p>
          <a:p>
            <a:endParaRPr lang="en-GB" sz="4300" dirty="0" smtClean="0">
              <a:solidFill>
                <a:srgbClr val="0070C0"/>
              </a:solidFill>
            </a:endParaRPr>
          </a:p>
          <a:p>
            <a:r>
              <a:rPr lang="en-GB" sz="4300" dirty="0" smtClean="0">
                <a:solidFill>
                  <a:srgbClr val="0070C0"/>
                </a:solidFill>
              </a:rPr>
              <a:t>E-Mail: cristina.seceleanu@mdh.se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 smtClean="0">
                <a:solidFill>
                  <a:srgbClr val="0070C0"/>
                </a:solidFill>
              </a:rPr>
              <a:t>Telephone: + 46 70 2837717</a:t>
            </a:r>
          </a:p>
          <a:p>
            <a:r>
              <a:rPr lang="en-GB" sz="4300" dirty="0" smtClean="0">
                <a:solidFill>
                  <a:srgbClr val="0070C0"/>
                </a:solidFill>
              </a:rPr>
              <a:t>Postal Address: </a:t>
            </a:r>
            <a:r>
              <a:rPr lang="en-GB" sz="4300" dirty="0" err="1" smtClean="0">
                <a:solidFill>
                  <a:srgbClr val="0070C0"/>
                </a:solidFill>
              </a:rPr>
              <a:t>Högskoleplan</a:t>
            </a:r>
            <a:r>
              <a:rPr lang="en-GB" sz="4300" dirty="0" smtClean="0">
                <a:solidFill>
                  <a:srgbClr val="0070C0"/>
                </a:solidFill>
              </a:rPr>
              <a:t> 1, </a:t>
            </a:r>
            <a:r>
              <a:rPr lang="en-GB" sz="4300" dirty="0" err="1" smtClean="0">
                <a:solidFill>
                  <a:srgbClr val="0070C0"/>
                </a:solidFill>
              </a:rPr>
              <a:t>Västerås</a:t>
            </a:r>
            <a:r>
              <a:rPr lang="en-GB" sz="4300" dirty="0" smtClean="0">
                <a:solidFill>
                  <a:srgbClr val="0070C0"/>
                </a:solidFill>
              </a:rPr>
              <a:t>, Sweden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Web: </a:t>
            </a:r>
            <a:r>
              <a:rPr lang="en-GB" sz="4300" dirty="0">
                <a:solidFill>
                  <a:srgbClr val="0070C0"/>
                </a:solidFill>
                <a:hlinkClick r:id="rId2"/>
              </a:rPr>
              <a:t>https://www.mdh.se</a:t>
            </a:r>
            <a:r>
              <a:rPr lang="en-GB" sz="4300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en-GB" sz="4300" dirty="0" smtClean="0">
                <a:solidFill>
                  <a:srgbClr val="0070C0"/>
                </a:solidFill>
              </a:rPr>
              <a:t>   (MDH)   </a:t>
            </a:r>
            <a:r>
              <a:rPr lang="en-GB" sz="4300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en-GB" sz="4300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GB" sz="4300" dirty="0" smtClean="0">
                <a:solidFill>
                  <a:srgbClr val="0070C0"/>
                </a:solidFill>
                <a:hlinkClick r:id="rId3"/>
              </a:rPr>
              <a:t>www.es.mdh.se/staff/173-Cristina_Seceleanu</a:t>
            </a:r>
            <a:endParaRPr lang="en-GB" sz="4300" dirty="0" smtClean="0">
              <a:solidFill>
                <a:srgbClr val="0070C0"/>
              </a:solidFill>
            </a:endParaRPr>
          </a:p>
          <a:p>
            <a:endParaRPr lang="en-GB" sz="4300" dirty="0" smtClean="0">
              <a:solidFill>
                <a:srgbClr val="0070C0"/>
              </a:solidFill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  <a:r>
              <a:rPr lang="en-GB" sz="4800" dirty="0" smtClean="0">
                <a:solidFill>
                  <a:srgbClr val="0070C0"/>
                </a:solidFill>
              </a:rPr>
              <a:t>www.tiny.cc/proposalidea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0232" y="4914961"/>
            <a:ext cx="2952328" cy="3936437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432" y="10674424"/>
            <a:ext cx="2625418" cy="264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Join the follow-up Telco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A206F493-BCA8-4278-A408-9CC6CA8C2F0B}"/>
              </a:ext>
            </a:extLst>
          </p:cNvPr>
          <p:cNvSpPr/>
          <p:nvPr/>
        </p:nvSpPr>
        <p:spPr>
          <a:xfrm>
            <a:off x="1174776" y="1247462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office@celticnext.eu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096" y="4481736"/>
            <a:ext cx="7371307" cy="78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41442" y="4913784"/>
            <a:ext cx="11711612" cy="712279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71600" y="1601416"/>
            <a:ext cx="12404576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 fontScale="25000" lnSpcReduction="20000"/>
          </a:bodyPr>
          <a:lstStyle>
            <a:lvl1pPr algn="ctr" defTabSz="2176857" rtl="0" eaLnBrk="1" latinLnBrk="0" hangingPunct="1">
              <a:spcBef>
                <a:spcPct val="0"/>
              </a:spcBef>
              <a:buNone/>
              <a:defRPr sz="1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endParaRPr lang="de-DE" sz="9200" b="1" dirty="0" smtClean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 smtClean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11 Feb.  16.00</a:t>
            </a: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CET</a:t>
            </a:r>
            <a:endParaRPr lang="de-DE" sz="368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1584" y="3752934"/>
            <a:ext cx="16393144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u="sng" dirty="0" smtClean="0">
                <a:hlinkClick r:id="rId3"/>
              </a:rPr>
              <a:t>Join Webex meeting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Meeting number (access code): </a:t>
            </a:r>
            <a:r>
              <a:rPr lang="en-GB" sz="3200" b="1" dirty="0"/>
              <a:t>951 625 645 </a:t>
            </a:r>
            <a:r>
              <a:rPr lang="en-GB" sz="3200" dirty="0" smtClean="0"/>
              <a:t>	</a:t>
            </a:r>
          </a:p>
          <a:p>
            <a:r>
              <a:rPr lang="en-GB" sz="3200" dirty="0" smtClean="0"/>
              <a:t>Meeting </a:t>
            </a:r>
            <a:r>
              <a:rPr lang="en-GB" sz="3200" dirty="0"/>
              <a:t>password:	</a:t>
            </a:r>
            <a:r>
              <a:rPr lang="en-GB" sz="3200" b="1" dirty="0"/>
              <a:t>hZu5pmF8</a:t>
            </a:r>
            <a:r>
              <a:rPr lang="en-GB" sz="3200" b="1" dirty="0" smtClean="0"/>
              <a:t> </a:t>
            </a:r>
            <a:r>
              <a:rPr lang="en-GB" sz="3200" dirty="0"/>
              <a:t>	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/>
              <a:t>Join by phone  </a:t>
            </a:r>
            <a:br>
              <a:rPr lang="en-GB" sz="3200" dirty="0"/>
            </a:br>
            <a:r>
              <a:rPr lang="en-GB" sz="3200" b="1" u="sng" dirty="0">
                <a:hlinkClick r:id="rId4"/>
              </a:rPr>
              <a:t>+49-6925511-4400</a:t>
            </a:r>
            <a:r>
              <a:rPr lang="en-GB" sz="3200" dirty="0"/>
              <a:t> Germany toll  </a:t>
            </a:r>
            <a:br>
              <a:rPr lang="en-GB" sz="3200" dirty="0"/>
            </a:br>
            <a:r>
              <a:rPr lang="en-GB" sz="3200" u="sng" dirty="0">
                <a:hlinkClick r:id="rId5"/>
              </a:rPr>
              <a:t>Global call-in numbers</a:t>
            </a:r>
            <a:r>
              <a:rPr lang="en-GB" sz="3200" dirty="0"/>
              <a:t>  </a:t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u="sng" dirty="0">
                <a:hlinkClick r:id="rId6"/>
              </a:rPr>
              <a:t>Can't join the meeting?</a:t>
            </a:r>
            <a:r>
              <a:rPr lang="en-GB" sz="3200" dirty="0"/>
              <a:t>  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08915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438</Words>
  <Characters>0</Characters>
  <Application>Microsoft Office PowerPoint</Application>
  <PresentationFormat>Custom</PresentationFormat>
  <Lines>0</Lines>
  <Paragraphs>119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  <vt:lpstr>Join the follow-up Telco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314</cp:revision>
  <dcterms:modified xsi:type="dcterms:W3CDTF">2019-02-05T06:45:58Z</dcterms:modified>
</cp:coreProperties>
</file>