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22" r:id="rId3"/>
    <p:sldMasterId id="2147483735" r:id="rId4"/>
    <p:sldMasterId id="2147483747" r:id="rId5"/>
  </p:sldMasterIdLst>
  <p:notesMasterIdLst>
    <p:notesMasterId r:id="rId29"/>
  </p:notesMasterIdLst>
  <p:sldIdLst>
    <p:sldId id="3337" r:id="rId6"/>
    <p:sldId id="438" r:id="rId7"/>
    <p:sldId id="3038" r:id="rId8"/>
    <p:sldId id="3397" r:id="rId9"/>
    <p:sldId id="3340" r:id="rId10"/>
    <p:sldId id="428" r:id="rId11"/>
    <p:sldId id="3350" r:id="rId12"/>
    <p:sldId id="3376" r:id="rId13"/>
    <p:sldId id="3399" r:id="rId14"/>
    <p:sldId id="3360" r:id="rId15"/>
    <p:sldId id="397" r:id="rId16"/>
    <p:sldId id="3294" r:id="rId17"/>
    <p:sldId id="3334" r:id="rId18"/>
    <p:sldId id="284" r:id="rId19"/>
    <p:sldId id="283" r:id="rId20"/>
    <p:sldId id="285" r:id="rId21"/>
    <p:sldId id="286" r:id="rId22"/>
    <p:sldId id="289" r:id="rId23"/>
    <p:sldId id="3343" r:id="rId24"/>
    <p:sldId id="3342" r:id="rId25"/>
    <p:sldId id="3401" r:id="rId26"/>
    <p:sldId id="3387" r:id="rId27"/>
    <p:sldId id="3358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drey Bienvenu" initials="AB" lastIdx="2" clrIdx="0">
    <p:extLst>
      <p:ext uri="{19B8F6BF-5375-455C-9EA6-DF929625EA0E}">
        <p15:presenceInfo xmlns:p15="http://schemas.microsoft.com/office/powerpoint/2012/main" userId="S-1-5-21-1755909097-3886403258-3284256423-441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9273E"/>
    <a:srgbClr val="3C3E74"/>
    <a:srgbClr val="2F5597"/>
    <a:srgbClr val="16233C"/>
    <a:srgbClr val="16243D"/>
    <a:srgbClr val="16233B"/>
    <a:srgbClr val="8FAADC"/>
    <a:srgbClr val="25275B"/>
    <a:srgbClr val="70AD47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49" autoAdjust="0"/>
    <p:restoredTop sz="90289" autoAdjust="0"/>
  </p:normalViewPr>
  <p:slideViewPr>
    <p:cSldViewPr snapToGrid="0">
      <p:cViewPr>
        <p:scale>
          <a:sx n="60" d="100"/>
          <a:sy n="60" d="100"/>
        </p:scale>
        <p:origin x="1144" y="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4-08T10:58:43.355" idx="2">
    <p:pos x="8622" y="55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B30B29-ADB8-4D52-BD12-DAFFDD65C0A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DE"/>
        </a:p>
      </dgm:t>
    </dgm:pt>
    <dgm:pt modelId="{A82888F6-F848-4D97-ACE2-4987994FC2DE}">
      <dgm:prSet phldrT="[Text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DE" dirty="0"/>
            <a:t>Knowledge exchange &amp;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DE" dirty="0" err="1"/>
            <a:t>SRIAs</a:t>
          </a:r>
          <a:r>
            <a:rPr lang="en-DE" dirty="0"/>
            <a:t> cross-contributions</a:t>
          </a:r>
        </a:p>
      </dgm:t>
    </dgm:pt>
    <dgm:pt modelId="{B51955CD-9C41-410E-8C82-E279A002764B}" type="parTrans" cxnId="{43C0F437-B446-44A4-B89A-3D61CF37DA42}">
      <dgm:prSet/>
      <dgm:spPr/>
      <dgm:t>
        <a:bodyPr/>
        <a:lstStyle/>
        <a:p>
          <a:endParaRPr lang="en-DE"/>
        </a:p>
      </dgm:t>
    </dgm:pt>
    <dgm:pt modelId="{BB8D6C3D-B842-4271-918A-1B2A7F49C1C3}" type="sibTrans" cxnId="{43C0F437-B446-44A4-B89A-3D61CF37DA42}">
      <dgm:prSet/>
      <dgm:spPr/>
      <dgm:t>
        <a:bodyPr/>
        <a:lstStyle/>
        <a:p>
          <a:endParaRPr lang="en-DE"/>
        </a:p>
      </dgm:t>
    </dgm:pt>
    <dgm:pt modelId="{3C600052-C029-477D-9687-CABA4BFAE649}">
      <dgm:prSet phldrT="[Text]"/>
      <dgm:spPr/>
      <dgm:t>
        <a:bodyPr/>
        <a:lstStyle/>
        <a:p>
          <a:r>
            <a:rPr lang="en-DE" dirty="0"/>
            <a:t>Leveraging funding schemes across </a:t>
          </a:r>
          <a:r>
            <a:rPr lang="en-DE" dirty="0" err="1"/>
            <a:t>TRLs</a:t>
          </a:r>
          <a:r>
            <a:rPr lang="en-DE" dirty="0"/>
            <a:t> &amp; topics</a:t>
          </a:r>
        </a:p>
      </dgm:t>
    </dgm:pt>
    <dgm:pt modelId="{789C6CF4-132F-4976-821B-352F9566D659}" type="parTrans" cxnId="{B7FBAA90-972B-4E20-A784-A2ACBDCA38E8}">
      <dgm:prSet/>
      <dgm:spPr/>
      <dgm:t>
        <a:bodyPr/>
        <a:lstStyle/>
        <a:p>
          <a:endParaRPr lang="en-DE"/>
        </a:p>
      </dgm:t>
    </dgm:pt>
    <dgm:pt modelId="{161C6C4C-CC9C-4475-BC8D-A3A8CA4C1841}" type="sibTrans" cxnId="{B7FBAA90-972B-4E20-A784-A2ACBDCA38E8}">
      <dgm:prSet/>
      <dgm:spPr/>
      <dgm:t>
        <a:bodyPr/>
        <a:lstStyle/>
        <a:p>
          <a:endParaRPr lang="en-DE"/>
        </a:p>
      </dgm:t>
    </dgm:pt>
    <dgm:pt modelId="{0750A936-7DB3-4914-A6EA-D3F648D0CBC6}">
      <dgm:prSet phldrT="[Text]"/>
      <dgm:spPr/>
      <dgm:t>
        <a:bodyPr/>
        <a:lstStyle/>
        <a:p>
          <a:r>
            <a:rPr lang="en-DE" dirty="0"/>
            <a:t>Calls timing alignment</a:t>
          </a:r>
        </a:p>
        <a:p>
          <a:r>
            <a:rPr lang="en-DE" dirty="0"/>
            <a:t> Easier pipelining of proposals</a:t>
          </a:r>
        </a:p>
      </dgm:t>
    </dgm:pt>
    <dgm:pt modelId="{72B6F6BE-692D-49B5-BBE5-CE3AC0E9E784}" type="parTrans" cxnId="{DCB3D880-DA34-4599-B95F-698A62A9E62F}">
      <dgm:prSet/>
      <dgm:spPr/>
      <dgm:t>
        <a:bodyPr/>
        <a:lstStyle/>
        <a:p>
          <a:endParaRPr lang="en-DE"/>
        </a:p>
      </dgm:t>
    </dgm:pt>
    <dgm:pt modelId="{D7215CC7-8FA8-4C8B-AACC-4931C5E286DE}" type="sibTrans" cxnId="{DCB3D880-DA34-4599-B95F-698A62A9E62F}">
      <dgm:prSet/>
      <dgm:spPr/>
      <dgm:t>
        <a:bodyPr/>
        <a:lstStyle/>
        <a:p>
          <a:endParaRPr lang="en-DE"/>
        </a:p>
      </dgm:t>
    </dgm:pt>
    <dgm:pt modelId="{E2AF6030-2B7B-441E-9326-6F2D38F1789B}">
      <dgm:prSet/>
      <dgm:spPr/>
      <dgm:t>
        <a:bodyPr/>
        <a:lstStyle/>
        <a:p>
          <a:r>
            <a:rPr lang="en-DE" dirty="0"/>
            <a:t>From Research to Market</a:t>
          </a:r>
        </a:p>
        <a:p>
          <a:r>
            <a:rPr lang="en-DE" dirty="0"/>
            <a:t>(TRL </a:t>
          </a:r>
          <a:r>
            <a:rPr lang="en-DE" dirty="0">
              <a:sym typeface="Wingdings" panose="05000000000000000000" pitchFamily="2" charset="2"/>
            </a:rPr>
            <a:t></a:t>
          </a:r>
          <a:r>
            <a:rPr lang="en-DE" dirty="0"/>
            <a:t>, early adopters, testbeds...)</a:t>
          </a:r>
        </a:p>
      </dgm:t>
    </dgm:pt>
    <dgm:pt modelId="{2C16919B-2F7E-4B7C-B30F-EAF8BB58CCD3}" type="parTrans" cxnId="{45B9F5B9-7930-464D-9685-DC7DB5FA67C2}">
      <dgm:prSet/>
      <dgm:spPr/>
      <dgm:t>
        <a:bodyPr/>
        <a:lstStyle/>
        <a:p>
          <a:endParaRPr lang="en-DE"/>
        </a:p>
      </dgm:t>
    </dgm:pt>
    <dgm:pt modelId="{0CBF79B3-195A-4E8D-9BFC-6C971E56F13C}" type="sibTrans" cxnId="{45B9F5B9-7930-464D-9685-DC7DB5FA67C2}">
      <dgm:prSet/>
      <dgm:spPr/>
      <dgm:t>
        <a:bodyPr/>
        <a:lstStyle/>
        <a:p>
          <a:endParaRPr lang="en-DE"/>
        </a:p>
      </dgm:t>
    </dgm:pt>
    <dgm:pt modelId="{E5374C01-388D-4DC7-BF21-92E2AF7B25BB}">
      <dgm:prSet/>
      <dgm:spPr/>
      <dgm:t>
        <a:bodyPr/>
        <a:lstStyle/>
        <a:p>
          <a:r>
            <a:rPr lang="en-DE" dirty="0"/>
            <a:t>Offering innovative entities the full panel between top-down programs and bottom-up spaces for their collaborative projects</a:t>
          </a:r>
        </a:p>
      </dgm:t>
    </dgm:pt>
    <dgm:pt modelId="{0240A389-FCF9-4345-9452-DDD4901BD301}" type="parTrans" cxnId="{83901E08-28B4-422A-88F5-72A6C32A0DA9}">
      <dgm:prSet/>
      <dgm:spPr/>
      <dgm:t>
        <a:bodyPr/>
        <a:lstStyle/>
        <a:p>
          <a:endParaRPr lang="en-DE"/>
        </a:p>
      </dgm:t>
    </dgm:pt>
    <dgm:pt modelId="{1C10A3FF-201C-4AF9-B9A0-849370D50016}" type="sibTrans" cxnId="{83901E08-28B4-422A-88F5-72A6C32A0DA9}">
      <dgm:prSet/>
      <dgm:spPr/>
      <dgm:t>
        <a:bodyPr/>
        <a:lstStyle/>
        <a:p>
          <a:endParaRPr lang="en-DE"/>
        </a:p>
      </dgm:t>
    </dgm:pt>
    <dgm:pt modelId="{C47B3BB6-854A-4C58-9D9E-5728E90B0D70}" type="pres">
      <dgm:prSet presAssocID="{09B30B29-ADB8-4D52-BD12-DAFFDD65C0A7}" presName="Name0" presStyleCnt="0">
        <dgm:presLayoutVars>
          <dgm:chMax val="7"/>
          <dgm:chPref val="7"/>
          <dgm:dir/>
        </dgm:presLayoutVars>
      </dgm:prSet>
      <dgm:spPr/>
    </dgm:pt>
    <dgm:pt modelId="{653D3B64-2101-410D-98C0-9714FE75F1E2}" type="pres">
      <dgm:prSet presAssocID="{09B30B29-ADB8-4D52-BD12-DAFFDD65C0A7}" presName="Name1" presStyleCnt="0"/>
      <dgm:spPr/>
    </dgm:pt>
    <dgm:pt modelId="{E360E3F2-5D25-4403-AEC7-44C6E2A26F07}" type="pres">
      <dgm:prSet presAssocID="{09B30B29-ADB8-4D52-BD12-DAFFDD65C0A7}" presName="cycle" presStyleCnt="0"/>
      <dgm:spPr/>
    </dgm:pt>
    <dgm:pt modelId="{8D2B02FB-8ED5-408E-9F1B-90DED826D681}" type="pres">
      <dgm:prSet presAssocID="{09B30B29-ADB8-4D52-BD12-DAFFDD65C0A7}" presName="srcNode" presStyleLbl="node1" presStyleIdx="0" presStyleCnt="5"/>
      <dgm:spPr/>
    </dgm:pt>
    <dgm:pt modelId="{51CD7FA3-5074-49CF-9D7A-0003A15D8AFB}" type="pres">
      <dgm:prSet presAssocID="{09B30B29-ADB8-4D52-BD12-DAFFDD65C0A7}" presName="conn" presStyleLbl="parChTrans1D2" presStyleIdx="0" presStyleCnt="1"/>
      <dgm:spPr/>
    </dgm:pt>
    <dgm:pt modelId="{57BB640E-1938-4AB4-AF85-B25A3D77E383}" type="pres">
      <dgm:prSet presAssocID="{09B30B29-ADB8-4D52-BD12-DAFFDD65C0A7}" presName="extraNode" presStyleLbl="node1" presStyleIdx="0" presStyleCnt="5"/>
      <dgm:spPr/>
    </dgm:pt>
    <dgm:pt modelId="{0F47FB8E-1BAB-4A64-8D80-97E91026C6FA}" type="pres">
      <dgm:prSet presAssocID="{09B30B29-ADB8-4D52-BD12-DAFFDD65C0A7}" presName="dstNode" presStyleLbl="node1" presStyleIdx="0" presStyleCnt="5"/>
      <dgm:spPr/>
    </dgm:pt>
    <dgm:pt modelId="{2911BDFD-BB0A-4148-8E36-4B56700B4C50}" type="pres">
      <dgm:prSet presAssocID="{A82888F6-F848-4D97-ACE2-4987994FC2DE}" presName="text_1" presStyleLbl="node1" presStyleIdx="0" presStyleCnt="5">
        <dgm:presLayoutVars>
          <dgm:bulletEnabled val="1"/>
        </dgm:presLayoutVars>
      </dgm:prSet>
      <dgm:spPr/>
    </dgm:pt>
    <dgm:pt modelId="{2CB80854-9139-42E1-980A-507645803698}" type="pres">
      <dgm:prSet presAssocID="{A82888F6-F848-4D97-ACE2-4987994FC2DE}" presName="accent_1" presStyleCnt="0"/>
      <dgm:spPr/>
    </dgm:pt>
    <dgm:pt modelId="{1CDC9C0E-04BF-46AC-AC59-24634CBE47FF}" type="pres">
      <dgm:prSet presAssocID="{A82888F6-F848-4D97-ACE2-4987994FC2DE}" presName="accentRepeatNode" presStyleLbl="solidFgAcc1" presStyleIdx="0" presStyleCnt="5"/>
      <dgm:spPr/>
    </dgm:pt>
    <dgm:pt modelId="{0B1AD0BF-BB77-4F4D-96A5-E0173CA8FB21}" type="pres">
      <dgm:prSet presAssocID="{3C600052-C029-477D-9687-CABA4BFAE649}" presName="text_2" presStyleLbl="node1" presStyleIdx="1" presStyleCnt="5">
        <dgm:presLayoutVars>
          <dgm:bulletEnabled val="1"/>
        </dgm:presLayoutVars>
      </dgm:prSet>
      <dgm:spPr/>
    </dgm:pt>
    <dgm:pt modelId="{AE3C2E6E-C354-4130-92EE-4873A3AE98FE}" type="pres">
      <dgm:prSet presAssocID="{3C600052-C029-477D-9687-CABA4BFAE649}" presName="accent_2" presStyleCnt="0"/>
      <dgm:spPr/>
    </dgm:pt>
    <dgm:pt modelId="{240713D5-C396-4CAA-932B-8D6D9D779CF2}" type="pres">
      <dgm:prSet presAssocID="{3C600052-C029-477D-9687-CABA4BFAE649}" presName="accentRepeatNode" presStyleLbl="solidFgAcc1" presStyleIdx="1" presStyleCnt="5"/>
      <dgm:spPr/>
    </dgm:pt>
    <dgm:pt modelId="{69C866BB-FA30-4EE9-8546-EFA3F87B91F2}" type="pres">
      <dgm:prSet presAssocID="{0750A936-7DB3-4914-A6EA-D3F648D0CBC6}" presName="text_3" presStyleLbl="node1" presStyleIdx="2" presStyleCnt="5">
        <dgm:presLayoutVars>
          <dgm:bulletEnabled val="1"/>
        </dgm:presLayoutVars>
      </dgm:prSet>
      <dgm:spPr/>
    </dgm:pt>
    <dgm:pt modelId="{BD7CFEFD-0BF3-43CE-94B1-5EA956EEDC94}" type="pres">
      <dgm:prSet presAssocID="{0750A936-7DB3-4914-A6EA-D3F648D0CBC6}" presName="accent_3" presStyleCnt="0"/>
      <dgm:spPr/>
    </dgm:pt>
    <dgm:pt modelId="{0622769C-1E0F-4E32-A61C-188D091DE802}" type="pres">
      <dgm:prSet presAssocID="{0750A936-7DB3-4914-A6EA-D3F648D0CBC6}" presName="accentRepeatNode" presStyleLbl="solidFgAcc1" presStyleIdx="2" presStyleCnt="5"/>
      <dgm:spPr/>
    </dgm:pt>
    <dgm:pt modelId="{2FD2A2ED-EBB7-4A31-9938-A2CAF76F04D8}" type="pres">
      <dgm:prSet presAssocID="{E2AF6030-2B7B-441E-9326-6F2D38F1789B}" presName="text_4" presStyleLbl="node1" presStyleIdx="3" presStyleCnt="5">
        <dgm:presLayoutVars>
          <dgm:bulletEnabled val="1"/>
        </dgm:presLayoutVars>
      </dgm:prSet>
      <dgm:spPr/>
    </dgm:pt>
    <dgm:pt modelId="{1C6F8B25-F03F-4982-9429-2936C94D8F5E}" type="pres">
      <dgm:prSet presAssocID="{E2AF6030-2B7B-441E-9326-6F2D38F1789B}" presName="accent_4" presStyleCnt="0"/>
      <dgm:spPr/>
    </dgm:pt>
    <dgm:pt modelId="{B09C3DE8-AFA2-4009-8E3E-C3E9F32FD032}" type="pres">
      <dgm:prSet presAssocID="{E2AF6030-2B7B-441E-9326-6F2D38F1789B}" presName="accentRepeatNode" presStyleLbl="solidFgAcc1" presStyleIdx="3" presStyleCnt="5"/>
      <dgm:spPr/>
    </dgm:pt>
    <dgm:pt modelId="{573F8D66-B0DB-44D0-A613-EE7756FD3AF1}" type="pres">
      <dgm:prSet presAssocID="{E5374C01-388D-4DC7-BF21-92E2AF7B25BB}" presName="text_5" presStyleLbl="node1" presStyleIdx="4" presStyleCnt="5">
        <dgm:presLayoutVars>
          <dgm:bulletEnabled val="1"/>
        </dgm:presLayoutVars>
      </dgm:prSet>
      <dgm:spPr/>
    </dgm:pt>
    <dgm:pt modelId="{9A105705-934B-49BD-BA00-C7019BED7D9C}" type="pres">
      <dgm:prSet presAssocID="{E5374C01-388D-4DC7-BF21-92E2AF7B25BB}" presName="accent_5" presStyleCnt="0"/>
      <dgm:spPr/>
    </dgm:pt>
    <dgm:pt modelId="{78D4065B-B9DF-4F9B-A0AF-3BD07765F136}" type="pres">
      <dgm:prSet presAssocID="{E5374C01-388D-4DC7-BF21-92E2AF7B25BB}" presName="accentRepeatNode" presStyleLbl="solidFgAcc1" presStyleIdx="4" presStyleCnt="5"/>
      <dgm:spPr/>
    </dgm:pt>
  </dgm:ptLst>
  <dgm:cxnLst>
    <dgm:cxn modelId="{0DD83C03-BDA8-4557-8B04-DE2FB8009423}" type="presOf" srcId="{A82888F6-F848-4D97-ACE2-4987994FC2DE}" destId="{2911BDFD-BB0A-4148-8E36-4B56700B4C50}" srcOrd="0" destOrd="0" presId="urn:microsoft.com/office/officeart/2008/layout/VerticalCurvedList"/>
    <dgm:cxn modelId="{83901E08-28B4-422A-88F5-72A6C32A0DA9}" srcId="{09B30B29-ADB8-4D52-BD12-DAFFDD65C0A7}" destId="{E5374C01-388D-4DC7-BF21-92E2AF7B25BB}" srcOrd="4" destOrd="0" parTransId="{0240A389-FCF9-4345-9452-DDD4901BD301}" sibTransId="{1C10A3FF-201C-4AF9-B9A0-849370D50016}"/>
    <dgm:cxn modelId="{C812362F-97C9-405C-AC79-8C882F2FD786}" type="presOf" srcId="{0750A936-7DB3-4914-A6EA-D3F648D0CBC6}" destId="{69C866BB-FA30-4EE9-8546-EFA3F87B91F2}" srcOrd="0" destOrd="0" presId="urn:microsoft.com/office/officeart/2008/layout/VerticalCurvedList"/>
    <dgm:cxn modelId="{05D14A30-673D-4614-B7D0-6D2D44BAFF04}" type="presOf" srcId="{3C600052-C029-477D-9687-CABA4BFAE649}" destId="{0B1AD0BF-BB77-4F4D-96A5-E0173CA8FB21}" srcOrd="0" destOrd="0" presId="urn:microsoft.com/office/officeart/2008/layout/VerticalCurvedList"/>
    <dgm:cxn modelId="{43C0F437-B446-44A4-B89A-3D61CF37DA42}" srcId="{09B30B29-ADB8-4D52-BD12-DAFFDD65C0A7}" destId="{A82888F6-F848-4D97-ACE2-4987994FC2DE}" srcOrd="0" destOrd="0" parTransId="{B51955CD-9C41-410E-8C82-E279A002764B}" sibTransId="{BB8D6C3D-B842-4271-918A-1B2A7F49C1C3}"/>
    <dgm:cxn modelId="{DCB3D880-DA34-4599-B95F-698A62A9E62F}" srcId="{09B30B29-ADB8-4D52-BD12-DAFFDD65C0A7}" destId="{0750A936-7DB3-4914-A6EA-D3F648D0CBC6}" srcOrd="2" destOrd="0" parTransId="{72B6F6BE-692D-49B5-BBE5-CE3AC0E9E784}" sibTransId="{D7215CC7-8FA8-4C8B-AACC-4931C5E286DE}"/>
    <dgm:cxn modelId="{B7FBAA90-972B-4E20-A784-A2ACBDCA38E8}" srcId="{09B30B29-ADB8-4D52-BD12-DAFFDD65C0A7}" destId="{3C600052-C029-477D-9687-CABA4BFAE649}" srcOrd="1" destOrd="0" parTransId="{789C6CF4-132F-4976-821B-352F9566D659}" sibTransId="{161C6C4C-CC9C-4475-BC8D-A3A8CA4C1841}"/>
    <dgm:cxn modelId="{9BF39AAE-F15B-4076-B133-C5F73FDF3BC4}" type="presOf" srcId="{BB8D6C3D-B842-4271-918A-1B2A7F49C1C3}" destId="{51CD7FA3-5074-49CF-9D7A-0003A15D8AFB}" srcOrd="0" destOrd="0" presId="urn:microsoft.com/office/officeart/2008/layout/VerticalCurvedList"/>
    <dgm:cxn modelId="{DB579CB2-3968-4A8C-A55D-958ABFEEEAEB}" type="presOf" srcId="{09B30B29-ADB8-4D52-BD12-DAFFDD65C0A7}" destId="{C47B3BB6-854A-4C58-9D9E-5728E90B0D70}" srcOrd="0" destOrd="0" presId="urn:microsoft.com/office/officeart/2008/layout/VerticalCurvedList"/>
    <dgm:cxn modelId="{45B9F5B9-7930-464D-9685-DC7DB5FA67C2}" srcId="{09B30B29-ADB8-4D52-BD12-DAFFDD65C0A7}" destId="{E2AF6030-2B7B-441E-9326-6F2D38F1789B}" srcOrd="3" destOrd="0" parTransId="{2C16919B-2F7E-4B7C-B30F-EAF8BB58CCD3}" sibTransId="{0CBF79B3-195A-4E8D-9BFC-6C971E56F13C}"/>
    <dgm:cxn modelId="{E231FBF5-39AA-42D6-AE38-A63047493DF7}" type="presOf" srcId="{E2AF6030-2B7B-441E-9326-6F2D38F1789B}" destId="{2FD2A2ED-EBB7-4A31-9938-A2CAF76F04D8}" srcOrd="0" destOrd="0" presId="urn:microsoft.com/office/officeart/2008/layout/VerticalCurvedList"/>
    <dgm:cxn modelId="{572802F6-62E5-4FDB-8E67-2F5346714197}" type="presOf" srcId="{E5374C01-388D-4DC7-BF21-92E2AF7B25BB}" destId="{573F8D66-B0DB-44D0-A613-EE7756FD3AF1}" srcOrd="0" destOrd="0" presId="urn:microsoft.com/office/officeart/2008/layout/VerticalCurvedList"/>
    <dgm:cxn modelId="{04EB5D65-96B2-47C3-8F0D-8644FE8E8E2A}" type="presParOf" srcId="{C47B3BB6-854A-4C58-9D9E-5728E90B0D70}" destId="{653D3B64-2101-410D-98C0-9714FE75F1E2}" srcOrd="0" destOrd="0" presId="urn:microsoft.com/office/officeart/2008/layout/VerticalCurvedList"/>
    <dgm:cxn modelId="{A04FED92-E085-4E33-B35C-909EFB6EE47C}" type="presParOf" srcId="{653D3B64-2101-410D-98C0-9714FE75F1E2}" destId="{E360E3F2-5D25-4403-AEC7-44C6E2A26F07}" srcOrd="0" destOrd="0" presId="urn:microsoft.com/office/officeart/2008/layout/VerticalCurvedList"/>
    <dgm:cxn modelId="{80DC5FD3-137A-438D-94DB-DBA09F837AAF}" type="presParOf" srcId="{E360E3F2-5D25-4403-AEC7-44C6E2A26F07}" destId="{8D2B02FB-8ED5-408E-9F1B-90DED826D681}" srcOrd="0" destOrd="0" presId="urn:microsoft.com/office/officeart/2008/layout/VerticalCurvedList"/>
    <dgm:cxn modelId="{CC85D2F1-D397-4A79-A9CB-CDD16CF3E47C}" type="presParOf" srcId="{E360E3F2-5D25-4403-AEC7-44C6E2A26F07}" destId="{51CD7FA3-5074-49CF-9D7A-0003A15D8AFB}" srcOrd="1" destOrd="0" presId="urn:microsoft.com/office/officeart/2008/layout/VerticalCurvedList"/>
    <dgm:cxn modelId="{4F964049-A109-4D43-9F47-7AA12E4CF7BE}" type="presParOf" srcId="{E360E3F2-5D25-4403-AEC7-44C6E2A26F07}" destId="{57BB640E-1938-4AB4-AF85-B25A3D77E383}" srcOrd="2" destOrd="0" presId="urn:microsoft.com/office/officeart/2008/layout/VerticalCurvedList"/>
    <dgm:cxn modelId="{55DE6203-9677-4B66-82D0-324A79D57E25}" type="presParOf" srcId="{E360E3F2-5D25-4403-AEC7-44C6E2A26F07}" destId="{0F47FB8E-1BAB-4A64-8D80-97E91026C6FA}" srcOrd="3" destOrd="0" presId="urn:microsoft.com/office/officeart/2008/layout/VerticalCurvedList"/>
    <dgm:cxn modelId="{623007F2-0A0C-4F2D-9E49-3AFF85438E0C}" type="presParOf" srcId="{653D3B64-2101-410D-98C0-9714FE75F1E2}" destId="{2911BDFD-BB0A-4148-8E36-4B56700B4C50}" srcOrd="1" destOrd="0" presId="urn:microsoft.com/office/officeart/2008/layout/VerticalCurvedList"/>
    <dgm:cxn modelId="{AAB1ECDE-0BC3-4951-B554-BFFFCA2D5348}" type="presParOf" srcId="{653D3B64-2101-410D-98C0-9714FE75F1E2}" destId="{2CB80854-9139-42E1-980A-507645803698}" srcOrd="2" destOrd="0" presId="urn:microsoft.com/office/officeart/2008/layout/VerticalCurvedList"/>
    <dgm:cxn modelId="{CE60AC57-D86E-49EE-9E1F-8F8C4C651537}" type="presParOf" srcId="{2CB80854-9139-42E1-980A-507645803698}" destId="{1CDC9C0E-04BF-46AC-AC59-24634CBE47FF}" srcOrd="0" destOrd="0" presId="urn:microsoft.com/office/officeart/2008/layout/VerticalCurvedList"/>
    <dgm:cxn modelId="{65BCC65E-40A0-4BCD-BE65-2B502A98A20A}" type="presParOf" srcId="{653D3B64-2101-410D-98C0-9714FE75F1E2}" destId="{0B1AD0BF-BB77-4F4D-96A5-E0173CA8FB21}" srcOrd="3" destOrd="0" presId="urn:microsoft.com/office/officeart/2008/layout/VerticalCurvedList"/>
    <dgm:cxn modelId="{CF038B4A-64D5-4080-BDF4-50567109F6D8}" type="presParOf" srcId="{653D3B64-2101-410D-98C0-9714FE75F1E2}" destId="{AE3C2E6E-C354-4130-92EE-4873A3AE98FE}" srcOrd="4" destOrd="0" presId="urn:microsoft.com/office/officeart/2008/layout/VerticalCurvedList"/>
    <dgm:cxn modelId="{4ECCB7D6-5BE5-4867-9D6A-17D73EEE6E13}" type="presParOf" srcId="{AE3C2E6E-C354-4130-92EE-4873A3AE98FE}" destId="{240713D5-C396-4CAA-932B-8D6D9D779CF2}" srcOrd="0" destOrd="0" presId="urn:microsoft.com/office/officeart/2008/layout/VerticalCurvedList"/>
    <dgm:cxn modelId="{90BB1E5F-E0C8-4634-8C2B-042F81F6C884}" type="presParOf" srcId="{653D3B64-2101-410D-98C0-9714FE75F1E2}" destId="{69C866BB-FA30-4EE9-8546-EFA3F87B91F2}" srcOrd="5" destOrd="0" presId="urn:microsoft.com/office/officeart/2008/layout/VerticalCurvedList"/>
    <dgm:cxn modelId="{C14AFF1E-E46C-4788-9B0D-6FBB473F67B0}" type="presParOf" srcId="{653D3B64-2101-410D-98C0-9714FE75F1E2}" destId="{BD7CFEFD-0BF3-43CE-94B1-5EA956EEDC94}" srcOrd="6" destOrd="0" presId="urn:microsoft.com/office/officeart/2008/layout/VerticalCurvedList"/>
    <dgm:cxn modelId="{72C1AE29-16B6-45BC-BFF5-7E79F057E210}" type="presParOf" srcId="{BD7CFEFD-0BF3-43CE-94B1-5EA956EEDC94}" destId="{0622769C-1E0F-4E32-A61C-188D091DE802}" srcOrd="0" destOrd="0" presId="urn:microsoft.com/office/officeart/2008/layout/VerticalCurvedList"/>
    <dgm:cxn modelId="{5229B25E-E551-4CBA-A84A-4181AC0ABE76}" type="presParOf" srcId="{653D3B64-2101-410D-98C0-9714FE75F1E2}" destId="{2FD2A2ED-EBB7-4A31-9938-A2CAF76F04D8}" srcOrd="7" destOrd="0" presId="urn:microsoft.com/office/officeart/2008/layout/VerticalCurvedList"/>
    <dgm:cxn modelId="{E856AE44-F02C-468C-9712-D1BAC36B28D9}" type="presParOf" srcId="{653D3B64-2101-410D-98C0-9714FE75F1E2}" destId="{1C6F8B25-F03F-4982-9429-2936C94D8F5E}" srcOrd="8" destOrd="0" presId="urn:microsoft.com/office/officeart/2008/layout/VerticalCurvedList"/>
    <dgm:cxn modelId="{6390919C-89DA-41D6-8F2A-CCF0830C6CFF}" type="presParOf" srcId="{1C6F8B25-F03F-4982-9429-2936C94D8F5E}" destId="{B09C3DE8-AFA2-4009-8E3E-C3E9F32FD032}" srcOrd="0" destOrd="0" presId="urn:microsoft.com/office/officeart/2008/layout/VerticalCurvedList"/>
    <dgm:cxn modelId="{AF866EB1-BFA3-4445-B414-188F540A4F6A}" type="presParOf" srcId="{653D3B64-2101-410D-98C0-9714FE75F1E2}" destId="{573F8D66-B0DB-44D0-A613-EE7756FD3AF1}" srcOrd="9" destOrd="0" presId="urn:microsoft.com/office/officeart/2008/layout/VerticalCurvedList"/>
    <dgm:cxn modelId="{5BC13CA5-27B3-4003-83A1-03A6A43BBC60}" type="presParOf" srcId="{653D3B64-2101-410D-98C0-9714FE75F1E2}" destId="{9A105705-934B-49BD-BA00-C7019BED7D9C}" srcOrd="10" destOrd="0" presId="urn:microsoft.com/office/officeart/2008/layout/VerticalCurvedList"/>
    <dgm:cxn modelId="{144A8B0E-27DA-4127-A571-2DC2A736C962}" type="presParOf" srcId="{9A105705-934B-49BD-BA00-C7019BED7D9C}" destId="{78D4065B-B9DF-4F9B-A0AF-3BD07765F13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CD7FA3-5074-49CF-9D7A-0003A15D8AFB}">
      <dsp:nvSpPr>
        <dsp:cNvPr id="0" name=""/>
        <dsp:cNvSpPr/>
      </dsp:nvSpPr>
      <dsp:spPr>
        <a:xfrm>
          <a:off x="-5378544" y="-95929"/>
          <a:ext cx="6404399" cy="6404399"/>
        </a:xfrm>
        <a:prstGeom prst="blockArc">
          <a:avLst>
            <a:gd name="adj1" fmla="val 18900000"/>
            <a:gd name="adj2" fmla="val 2700000"/>
            <a:gd name="adj3" fmla="val 337"/>
          </a:avLst>
        </a:pr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11BDFD-BB0A-4148-8E36-4B56700B4C50}">
      <dsp:nvSpPr>
        <dsp:cNvPr id="0" name=""/>
        <dsp:cNvSpPr/>
      </dsp:nvSpPr>
      <dsp:spPr>
        <a:xfrm>
          <a:off x="448588" y="1024925"/>
          <a:ext cx="3290991" cy="5948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149" tIns="30480" rIns="30480" bIns="304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DE" sz="1200" kern="1200" dirty="0"/>
            <a:t>Knowledge exchange &amp;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DE" sz="1200" kern="1200" dirty="0" err="1"/>
            <a:t>SRIAs</a:t>
          </a:r>
          <a:r>
            <a:rPr lang="en-DE" sz="1200" kern="1200" dirty="0"/>
            <a:t> cross-contributions</a:t>
          </a:r>
        </a:p>
      </dsp:txBody>
      <dsp:txXfrm>
        <a:off x="448588" y="1024925"/>
        <a:ext cx="3290991" cy="594833"/>
      </dsp:txXfrm>
    </dsp:sp>
    <dsp:sp modelId="{1CDC9C0E-04BF-46AC-AC59-24634CBE47FF}">
      <dsp:nvSpPr>
        <dsp:cNvPr id="0" name=""/>
        <dsp:cNvSpPr/>
      </dsp:nvSpPr>
      <dsp:spPr>
        <a:xfrm>
          <a:off x="76818" y="950570"/>
          <a:ext cx="743541" cy="7435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1AD0BF-BB77-4F4D-96A5-E0173CA8FB21}">
      <dsp:nvSpPr>
        <dsp:cNvPr id="0" name=""/>
        <dsp:cNvSpPr/>
      </dsp:nvSpPr>
      <dsp:spPr>
        <a:xfrm>
          <a:off x="874828" y="1916889"/>
          <a:ext cx="2864751" cy="5948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149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200" kern="1200" dirty="0"/>
            <a:t>Leveraging funding schemes across </a:t>
          </a:r>
          <a:r>
            <a:rPr lang="en-DE" sz="1200" kern="1200" dirty="0" err="1"/>
            <a:t>TRLs</a:t>
          </a:r>
          <a:r>
            <a:rPr lang="en-DE" sz="1200" kern="1200" dirty="0"/>
            <a:t> &amp; topics</a:t>
          </a:r>
        </a:p>
      </dsp:txBody>
      <dsp:txXfrm>
        <a:off x="874828" y="1916889"/>
        <a:ext cx="2864751" cy="594833"/>
      </dsp:txXfrm>
    </dsp:sp>
    <dsp:sp modelId="{240713D5-C396-4CAA-932B-8D6D9D779CF2}">
      <dsp:nvSpPr>
        <dsp:cNvPr id="0" name=""/>
        <dsp:cNvSpPr/>
      </dsp:nvSpPr>
      <dsp:spPr>
        <a:xfrm>
          <a:off x="503058" y="1842535"/>
          <a:ext cx="743541" cy="7435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C866BB-FA30-4EE9-8546-EFA3F87B91F2}">
      <dsp:nvSpPr>
        <dsp:cNvPr id="0" name=""/>
        <dsp:cNvSpPr/>
      </dsp:nvSpPr>
      <dsp:spPr>
        <a:xfrm>
          <a:off x="1005650" y="2808853"/>
          <a:ext cx="2733929" cy="5948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149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200" kern="1200" dirty="0"/>
            <a:t>Calls timing alignment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200" kern="1200" dirty="0"/>
            <a:t> Easier pipelining of proposals</a:t>
          </a:r>
        </a:p>
      </dsp:txBody>
      <dsp:txXfrm>
        <a:off x="1005650" y="2808853"/>
        <a:ext cx="2733929" cy="594833"/>
      </dsp:txXfrm>
    </dsp:sp>
    <dsp:sp modelId="{0622769C-1E0F-4E32-A61C-188D091DE802}">
      <dsp:nvSpPr>
        <dsp:cNvPr id="0" name=""/>
        <dsp:cNvSpPr/>
      </dsp:nvSpPr>
      <dsp:spPr>
        <a:xfrm>
          <a:off x="633879" y="2734499"/>
          <a:ext cx="743541" cy="7435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D2A2ED-EBB7-4A31-9938-A2CAF76F04D8}">
      <dsp:nvSpPr>
        <dsp:cNvPr id="0" name=""/>
        <dsp:cNvSpPr/>
      </dsp:nvSpPr>
      <dsp:spPr>
        <a:xfrm>
          <a:off x="874828" y="3700817"/>
          <a:ext cx="2864751" cy="5948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149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200" kern="1200" dirty="0"/>
            <a:t>From Research to Market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200" kern="1200" dirty="0"/>
            <a:t>(TRL </a:t>
          </a:r>
          <a:r>
            <a:rPr lang="en-DE" sz="1200" kern="1200" dirty="0">
              <a:sym typeface="Wingdings" panose="05000000000000000000" pitchFamily="2" charset="2"/>
            </a:rPr>
            <a:t></a:t>
          </a:r>
          <a:r>
            <a:rPr lang="en-DE" sz="1200" kern="1200" dirty="0"/>
            <a:t>, early adopters, testbeds...)</a:t>
          </a:r>
        </a:p>
      </dsp:txBody>
      <dsp:txXfrm>
        <a:off x="874828" y="3700817"/>
        <a:ext cx="2864751" cy="594833"/>
      </dsp:txXfrm>
    </dsp:sp>
    <dsp:sp modelId="{B09C3DE8-AFA2-4009-8E3E-C3E9F32FD032}">
      <dsp:nvSpPr>
        <dsp:cNvPr id="0" name=""/>
        <dsp:cNvSpPr/>
      </dsp:nvSpPr>
      <dsp:spPr>
        <a:xfrm>
          <a:off x="503058" y="3626463"/>
          <a:ext cx="743541" cy="7435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3F8D66-B0DB-44D0-A613-EE7756FD3AF1}">
      <dsp:nvSpPr>
        <dsp:cNvPr id="0" name=""/>
        <dsp:cNvSpPr/>
      </dsp:nvSpPr>
      <dsp:spPr>
        <a:xfrm>
          <a:off x="448588" y="4592781"/>
          <a:ext cx="3290991" cy="5948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149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200" kern="1200" dirty="0"/>
            <a:t>Offering innovative entities the full panel between top-down programs and bottom-up spaces for their collaborative projects</a:t>
          </a:r>
        </a:p>
      </dsp:txBody>
      <dsp:txXfrm>
        <a:off x="448588" y="4592781"/>
        <a:ext cx="3290991" cy="594833"/>
      </dsp:txXfrm>
    </dsp:sp>
    <dsp:sp modelId="{78D4065B-B9DF-4F9B-A0AF-3BD07765F136}">
      <dsp:nvSpPr>
        <dsp:cNvPr id="0" name=""/>
        <dsp:cNvSpPr/>
      </dsp:nvSpPr>
      <dsp:spPr>
        <a:xfrm>
          <a:off x="76818" y="4518427"/>
          <a:ext cx="743541" cy="7435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10BAE-889D-403D-91B0-E012738B86AA}" type="datetimeFigureOut">
              <a:rPr lang="fr-FR" smtClean="0"/>
              <a:t>06/11/2023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B861E-92D4-479C-83C6-A36129EA73D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102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Clusters offer/value – why participating in Clusters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EA1D0-8E1B-4CB8-9429-7FC64D3058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701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8C199-60EB-4919-9D02-E23353818F4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088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8C199-60EB-4919-9D02-E23353818F4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135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8C199-60EB-4919-9D02-E23353818F4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915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B861E-92D4-479C-83C6-A36129EA73D5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8660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jp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2.jp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12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ai-net.tech/protect" TargetMode="External"/><Relationship Id="rId11" Type="http://schemas.openxmlformats.org/officeDocument/2006/relationships/image" Target="../media/image18.pn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image" Target="../media/image2.jpg"/><Relationship Id="rId9" Type="http://schemas.openxmlformats.org/officeDocument/2006/relationships/image" Target="../media/image9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rgbClr val="192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73DE-AB11-4BB3-A548-38DC7B29D62B}" type="datetime1">
              <a:rPr lang="fr-FR" smtClean="0"/>
              <a:t>06/11/2023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0FA284-31C4-73DC-6E39-F20D38B29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329" y="0"/>
            <a:ext cx="3407671" cy="67970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6E7FD02-9971-6C5C-47F2-D6CBF15EE607}"/>
              </a:ext>
            </a:extLst>
          </p:cNvPr>
          <p:cNvSpPr/>
          <p:nvPr userDrawn="1"/>
        </p:nvSpPr>
        <p:spPr>
          <a:xfrm>
            <a:off x="-673920" y="208968"/>
            <a:ext cx="609598" cy="389964"/>
          </a:xfrm>
          <a:prstGeom prst="ellipse">
            <a:avLst/>
          </a:prstGeom>
          <a:solidFill>
            <a:srgbClr val="1927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26915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D617-279D-424D-899A-CDBA9A7933AD}" type="datetime1">
              <a:rPr lang="fr-FR" smtClean="0"/>
              <a:t>06/11/2023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9494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FA7B-AE19-40E0-92E5-52C46F98D32E}" type="datetime1">
              <a:rPr lang="fr-FR" smtClean="0"/>
              <a:t>06/11/2023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707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_Text dr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02EDDA70-9794-4B4A-B159-920787141A10}"/>
              </a:ext>
            </a:extLst>
          </p:cNvPr>
          <p:cNvSpPr/>
          <p:nvPr/>
        </p:nvSpPr>
        <p:spPr>
          <a:xfrm>
            <a:off x="0" y="1328738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5600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218171" y="1497529"/>
            <a:ext cx="8653798" cy="6508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 i="0" baseline="0">
                <a:solidFill>
                  <a:srgbClr val="C1222A"/>
                </a:solidFill>
                <a:latin typeface="Arial Regular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4CCED54-BC4E-AA4C-85E9-B4E9AF496D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18170" y="2768517"/>
            <a:ext cx="9754630" cy="3197278"/>
          </a:xfrm>
          <a:prstGeom prst="rect">
            <a:avLst/>
          </a:prstGeom>
        </p:spPr>
        <p:txBody>
          <a:bodyPr numCol="3"/>
          <a:lstStyle>
            <a:lvl1pPr marL="0" indent="0">
              <a:lnSpc>
                <a:spcPts val="1600"/>
              </a:lnSpc>
              <a:spcBef>
                <a:spcPts val="0"/>
              </a:spcBef>
              <a:buClr>
                <a:srgbClr val="19A84F"/>
              </a:buClr>
              <a:buFont typeface="Arial" panose="020B0604020202020204" pitchFamily="34" charset="0"/>
              <a:buNone/>
              <a:defRPr lang="de-AT" sz="1200" b="0" smtClean="0">
                <a:effectLst/>
              </a:defRPr>
            </a:lvl1pPr>
            <a:lvl2pPr>
              <a:buClr>
                <a:srgbClr val="19A84F"/>
              </a:buClr>
              <a:buSzPct val="90000"/>
              <a:defRPr sz="1800" baseline="0">
                <a:latin typeface="Arial" panose="020B0604020202020204" pitchFamily="34" charset="0"/>
              </a:defRPr>
            </a:lvl2pPr>
            <a:lvl3pPr marL="914400" indent="0">
              <a:lnSpc>
                <a:spcPts val="1800"/>
              </a:lnSpc>
              <a:buClr>
                <a:srgbClr val="19A84F"/>
              </a:buClr>
              <a:buNone/>
              <a:defRPr sz="1200" baseline="0">
                <a:latin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E9D7750-06A5-F144-B665-6CAC1BBF7E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18170" y="2441521"/>
            <a:ext cx="9754630" cy="291484"/>
          </a:xfrm>
          <a:prstGeom prst="rect">
            <a:avLst/>
          </a:prstGeom>
        </p:spPr>
        <p:txBody>
          <a:bodyPr numCol="3"/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lang="de-AT" sz="1200" b="1" i="0" baseline="0" smtClean="0">
                <a:solidFill>
                  <a:srgbClr val="19A84F"/>
                </a:solidFill>
                <a:effectLst/>
              </a:defRPr>
            </a:lvl1pPr>
            <a:lvl2pPr>
              <a:buClr>
                <a:srgbClr val="19A84F"/>
              </a:buClr>
              <a:buSzPct val="90000"/>
              <a:defRPr sz="1800" baseline="0">
                <a:latin typeface="Arial" panose="020B0604020202020204" pitchFamily="34" charset="0"/>
              </a:defRPr>
            </a:lvl2pPr>
            <a:lvl3pPr marL="914400" indent="0">
              <a:lnSpc>
                <a:spcPts val="1800"/>
              </a:lnSpc>
              <a:buClr>
                <a:srgbClr val="19A84F"/>
              </a:buClr>
              <a:buNone/>
              <a:defRPr sz="1200" baseline="0">
                <a:latin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liennummernplatzhalter 1">
            <a:extLst>
              <a:ext uri="{FF2B5EF4-FFF2-40B4-BE49-F238E27FC236}">
                <a16:creationId xmlns:a16="http://schemas.microsoft.com/office/drawing/2014/main" id="{4A7A5334-7C5B-AA41-BBF2-7D4AB04D4E2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223375" y="6356351"/>
            <a:ext cx="2743200" cy="365125"/>
          </a:xfrm>
        </p:spPr>
        <p:txBody>
          <a:bodyPr/>
          <a:lstStyle>
            <a:lvl1pPr algn="r">
              <a:defRPr sz="1200" baseline="0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D971B47-9225-4DB4-A145-DD9CDE84B29A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3634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AdjustHandles="1"/>
          </p:cNvSpPr>
          <p:nvPr userDrawn="1"/>
        </p:nvSpPr>
        <p:spPr bwMode="auto">
          <a:xfrm>
            <a:off x="838200" y="6356352"/>
            <a:ext cx="2136355" cy="365125"/>
          </a:xfrm>
          <a:prstGeom prst="rect">
            <a:avLst/>
          </a:prstGeom>
        </p:spPr>
        <p:txBody>
          <a:bodyPr vert="horz" lIns="121917" tIns="60959" rIns="121917" bIns="60959" rtlCol="0" anchor="ctr"/>
          <a:lstStyle>
            <a:defPPr>
              <a:defRPr lang="en-US"/>
            </a:defPPr>
            <a:lvl1pPr marL="0" algn="l" defTabSz="685800"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400">
                <a:solidFill>
                  <a:prstClr val="black">
                    <a:tint val="75000"/>
                  </a:prstClr>
                </a:solidFill>
                <a:latin typeface="Open Sans"/>
                <a:ea typeface="Open Sans"/>
                <a:cs typeface="Open Sans"/>
              </a:rPr>
              <a:t>May 2020</a:t>
            </a:r>
            <a:endParaRPr lang="en-GB" sz="1400">
              <a:solidFill>
                <a:prstClr val="black">
                  <a:tint val="75000"/>
                </a:prstClr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2"/>
          <a:srcRect l="4609" t="17312" r="4974" b="18119"/>
          <a:stretch/>
        </p:blipFill>
        <p:spPr bwMode="auto">
          <a:xfrm>
            <a:off x="0" y="18854"/>
            <a:ext cx="6579373" cy="1333221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/>
          <a:srcRect b="21879"/>
          <a:stretch/>
        </p:blipFill>
        <p:spPr bwMode="auto">
          <a:xfrm>
            <a:off x="116320" y="6135174"/>
            <a:ext cx="1933960" cy="63080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304801" y="3031720"/>
            <a:ext cx="9883255" cy="686712"/>
          </a:xfrm>
        </p:spPr>
        <p:txBody>
          <a:bodyPr lIns="91438" anchor="b" anchorCtr="0">
            <a:normAutofit/>
          </a:bodyPr>
          <a:lstStyle>
            <a:lvl1pPr algn="l">
              <a:defRPr sz="4267">
                <a:solidFill>
                  <a:srgbClr val="00206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  <a:endParaRPr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13389" y="5120571"/>
            <a:ext cx="6759575" cy="271848"/>
          </a:xfrm>
          <a:prstGeom prst="rect">
            <a:avLst/>
          </a:prstGeom>
        </p:spPr>
        <p:txBody>
          <a:bodyPr lIns="91438" tIns="0" rIns="0" bIns="0">
            <a:normAutofit/>
          </a:bodyPr>
          <a:lstStyle>
            <a:lvl1pPr>
              <a:defRPr sz="1867">
                <a:solidFill>
                  <a:srgbClr val="00206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/>
              <a:t>Presenter name</a:t>
            </a:r>
            <a:endParaRPr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2" y="5474420"/>
            <a:ext cx="6759575" cy="271848"/>
          </a:xfrm>
          <a:prstGeom prst="rect">
            <a:avLst/>
          </a:prstGeom>
        </p:spPr>
        <p:txBody>
          <a:bodyPr lIns="91438" tIns="0" rIns="0" bIns="0">
            <a:noAutofit/>
          </a:bodyPr>
          <a:lstStyle>
            <a:lvl1pPr>
              <a:defRPr sz="1867">
                <a:solidFill>
                  <a:srgbClr val="00206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/>
              <a:t>Date</a:t>
            </a:r>
            <a:endParaRPr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304800" y="3812695"/>
            <a:ext cx="9877424" cy="723900"/>
          </a:xfrm>
          <a:prstGeom prst="rect">
            <a:avLst/>
          </a:prstGeom>
        </p:spPr>
        <p:txBody>
          <a:bodyPr lIns="91438" tIns="0" rIns="0" bIns="0" anchor="ctr">
            <a:normAutofit/>
          </a:bodyPr>
          <a:lstStyle>
            <a:lvl1pPr>
              <a:defRPr sz="3200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/>
              <a:t>Subtitle</a:t>
            </a:r>
            <a:endParaRPr/>
          </a:p>
        </p:txBody>
      </p:sp>
      <p:pic>
        <p:nvPicPr>
          <p:cNvPr id="13" name="Picture 14"/>
          <p:cNvPicPr>
            <a:picLocks noChangeAspect="1"/>
          </p:cNvPicPr>
          <p:nvPr userDrawn="1"/>
        </p:nvPicPr>
        <p:blipFill>
          <a:blip r:embed="rId4"/>
          <a:srcRect l="4609" t="17312" r="69429" b="18119"/>
          <a:stretch/>
        </p:blipFill>
        <p:spPr bwMode="auto">
          <a:xfrm>
            <a:off x="11194035" y="5867402"/>
            <a:ext cx="901423" cy="636127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4B2CAD8A-2A0F-400F-824D-E9A13464E7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/>
          <a:stretch/>
        </p:blipFill>
        <p:spPr bwMode="auto">
          <a:xfrm>
            <a:off x="10959115" y="6425023"/>
            <a:ext cx="1136343" cy="42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CA7A7C9A-8879-474E-9E9D-EAAC7D6AA6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59923" y="257024"/>
            <a:ext cx="1628261" cy="1037360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1B80AF33-551A-48EE-BC61-DC1AB37245A6}"/>
              </a:ext>
            </a:extLst>
          </p:cNvPr>
          <p:cNvGrpSpPr/>
          <p:nvPr userDrawn="1"/>
        </p:nvGrpSpPr>
        <p:grpSpPr>
          <a:xfrm>
            <a:off x="2186417" y="5959002"/>
            <a:ext cx="8257201" cy="702671"/>
            <a:chOff x="1333229" y="4406591"/>
            <a:chExt cx="6974202" cy="593490"/>
          </a:xfrm>
        </p:grpSpPr>
        <p:pic>
          <p:nvPicPr>
            <p:cNvPr id="14" name="Grafik 13" descr="Ein Bild, das Text, Schaufel, Werkzeug enthält.&#10;&#10;Automatisch generierte Beschreibung">
              <a:extLst>
                <a:ext uri="{FF2B5EF4-FFF2-40B4-BE49-F238E27FC236}">
                  <a16:creationId xmlns:a16="http://schemas.microsoft.com/office/drawing/2014/main" id="{8C3FC6A0-31EC-4792-A199-CC68782FD2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 l="6402" b="7581"/>
            <a:stretch/>
          </p:blipFill>
          <p:spPr bwMode="auto">
            <a:xfrm>
              <a:off x="1333229" y="4406591"/>
              <a:ext cx="776817" cy="593490"/>
            </a:xfrm>
            <a:prstGeom prst="rect">
              <a:avLst/>
            </a:prstGeom>
          </p:spPr>
        </p:pic>
        <p:pic>
          <p:nvPicPr>
            <p:cNvPr id="17" name="Grafik 16" descr="Ein Bild, das Text, Schild, Uhr enthält.&#10;&#10;Automatisch generierte Beschreibung">
              <a:extLst>
                <a:ext uri="{FF2B5EF4-FFF2-40B4-BE49-F238E27FC236}">
                  <a16:creationId xmlns:a16="http://schemas.microsoft.com/office/drawing/2014/main" id="{C26CC770-DB8D-493D-BBAB-420749F33E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/>
          </p:blipFill>
          <p:spPr bwMode="auto">
            <a:xfrm>
              <a:off x="2244351" y="4613311"/>
              <a:ext cx="946337" cy="203682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F83EFEC7-BDA9-458C-8719-96CD21B589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26482" y="4506044"/>
              <a:ext cx="680949" cy="418216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FA321EE9-8DF6-4478-B773-60C6B414E9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76557" y="4534587"/>
              <a:ext cx="946337" cy="304931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E0C48177-A95D-497C-B5A7-0AA9B31E34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53641" y="4549214"/>
              <a:ext cx="684844" cy="289588"/>
            </a:xfrm>
            <a:prstGeom prst="rect">
              <a:avLst/>
            </a:prstGeom>
          </p:spPr>
        </p:pic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5DAE5DE4-4BB8-4CF7-AEB1-72A0D5BDB0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214675" y="4549214"/>
              <a:ext cx="950717" cy="272829"/>
            </a:xfrm>
            <a:prstGeom prst="rect">
              <a:avLst/>
            </a:prstGeom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443B2A32-57D0-4702-B4B9-3F0A4979E6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8802" y="4542656"/>
              <a:ext cx="1267866" cy="302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5372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2" y="6852"/>
            <a:ext cx="10111679" cy="72974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206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 dirty="0"/>
              <a:t>Slide Title</a:t>
            </a:r>
            <a:endParaRPr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  <a:lvl5pPr marL="715415" indent="0"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946097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, sub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6852"/>
            <a:ext cx="10111680" cy="1136149"/>
          </a:xfrm>
        </p:spPr>
        <p:txBody>
          <a:bodyPr vert="horz" lIns="91438" tIns="0" rIns="0" bIns="0" rtlCol="0" anchor="b">
            <a:noAutofit/>
          </a:bodyPr>
          <a:lstStyle>
            <a:lvl1pPr>
              <a:defRPr dirty="0"/>
            </a:lvl1pPr>
          </a:lstStyle>
          <a:p>
            <a:pPr lvl="0"/>
            <a:r>
              <a:rPr lang="en-US" dirty="0"/>
              <a:t>Slide Title</a:t>
            </a:r>
            <a:endParaRPr dirty="0"/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0" y="1"/>
            <a:ext cx="10111680" cy="406399"/>
          </a:xfrm>
          <a:prstGeom prst="rect">
            <a:avLst/>
          </a:prstGeom>
        </p:spPr>
        <p:txBody>
          <a:bodyPr lIns="91438" tIns="0" rIns="0" bIns="0" anchor="b" anchorCtr="0">
            <a:normAutofit/>
          </a:bodyPr>
          <a:lstStyle>
            <a:lvl1pPr>
              <a:defRPr sz="2133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 dirty="0"/>
              <a:t>Subtitle</a:t>
            </a:r>
            <a:endParaRPr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986919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, subtitle, content and punchline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0" y="0"/>
            <a:ext cx="10207691" cy="406400"/>
          </a:xfrm>
          <a:prstGeom prst="rect">
            <a:avLst/>
          </a:prstGeom>
        </p:spPr>
        <p:txBody>
          <a:bodyPr lIns="91438" tIns="0" rIns="0" bIns="0" anchor="b" anchorCtr="0">
            <a:normAutofit/>
          </a:bodyPr>
          <a:lstStyle>
            <a:lvl1pPr>
              <a:defRPr sz="2133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 dirty="0"/>
              <a:t>Subtitle</a:t>
            </a:r>
            <a:endParaRPr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4800" y="5872800"/>
            <a:ext cx="11582400" cy="528000"/>
          </a:xfrm>
          <a:prstGeom prst="roundRect">
            <a:avLst>
              <a:gd name="adj" fmla="val 0"/>
            </a:avLst>
          </a:prstGeom>
          <a:solidFill>
            <a:srgbClr val="3272B7"/>
          </a:solidFill>
          <a:ln w="9525">
            <a:noFill/>
          </a:ln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de-DE"/>
              <a:t>Punchline</a:t>
            </a:r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207691" cy="1142997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 dirty="0"/>
              <a:t>Slide Title</a:t>
            </a:r>
            <a:endParaRPr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78A49AB7-D7E7-4DE1-8C85-8C81010BB0FD}"/>
              </a:ext>
            </a:extLst>
          </p:cNvPr>
          <p:cNvSpPr>
            <a:spLocks noGrp="1"/>
          </p:cNvSpPr>
          <p:nvPr>
            <p:ph sz="quarter" idx="12"/>
          </p:nvPr>
        </p:nvSpPr>
        <p:spPr bwMode="auto">
          <a:xfrm>
            <a:off x="304800" y="1447800"/>
            <a:ext cx="11582400" cy="431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60"/>
                </a:solidFill>
                <a:latin typeface="Open Sans"/>
                <a:ea typeface="Open Sans"/>
                <a:cs typeface="Open Sans"/>
              </a:defRPr>
            </a:lvl1pPr>
            <a:lvl2pPr>
              <a:defRPr>
                <a:solidFill>
                  <a:srgbClr val="002060"/>
                </a:solidFill>
                <a:latin typeface="Open Sans"/>
                <a:ea typeface="Open Sans"/>
                <a:cs typeface="Open Sans"/>
              </a:defRPr>
            </a:lvl2pPr>
            <a:lvl3pPr>
              <a:defRPr>
                <a:solidFill>
                  <a:srgbClr val="002060"/>
                </a:solidFill>
                <a:latin typeface="Open Sans"/>
                <a:ea typeface="Open Sans"/>
                <a:cs typeface="Open Sans"/>
              </a:defRPr>
            </a:lvl3pPr>
            <a:lvl4pPr>
              <a:defRPr>
                <a:solidFill>
                  <a:srgbClr val="002060"/>
                </a:solidFill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464248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2" y="3"/>
            <a:ext cx="10111679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88221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, content and punchli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10"/>
          <p:cNvSpPr>
            <a:spLocks noGrp="1"/>
          </p:cNvSpPr>
          <p:nvPr>
            <p:ph type="body" sz="quarter" idx="13"/>
          </p:nvPr>
        </p:nvSpPr>
        <p:spPr bwMode="auto">
          <a:xfrm>
            <a:off x="304800" y="1447800"/>
            <a:ext cx="11582400" cy="4318000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Open Sans"/>
                <a:ea typeface="Open Sans"/>
                <a:cs typeface="Open Sans"/>
              </a:defRPr>
            </a:lvl1pPr>
            <a:lvl2pPr>
              <a:defRPr>
                <a:solidFill>
                  <a:srgbClr val="002060"/>
                </a:solidFill>
                <a:latin typeface="Open Sans"/>
                <a:ea typeface="Open Sans"/>
                <a:cs typeface="Open Sans"/>
              </a:defRPr>
            </a:lvl2pPr>
            <a:lvl3pPr>
              <a:defRPr>
                <a:solidFill>
                  <a:srgbClr val="002060"/>
                </a:solidFill>
                <a:latin typeface="Open Sans"/>
                <a:ea typeface="Open Sans"/>
                <a:cs typeface="Open Sans"/>
              </a:defRPr>
            </a:lvl3pPr>
            <a:lvl4pPr>
              <a:defRPr>
                <a:solidFill>
                  <a:srgbClr val="002060"/>
                </a:solidFill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4800" y="5872800"/>
            <a:ext cx="11582400" cy="528000"/>
          </a:xfrm>
          <a:prstGeom prst="roundRect">
            <a:avLst>
              <a:gd name="adj" fmla="val 0"/>
            </a:avLst>
          </a:prstGeom>
          <a:solidFill>
            <a:srgbClr val="3272B7"/>
          </a:solidFill>
          <a:ln w="9525">
            <a:noFill/>
          </a:ln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de-DE"/>
              <a:t>Punchline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207691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811943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, subtitle, content and punchli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0" y="736600"/>
            <a:ext cx="10207691" cy="406400"/>
          </a:xfrm>
          <a:prstGeom prst="rect">
            <a:avLst/>
          </a:prstGeom>
        </p:spPr>
        <p:txBody>
          <a:bodyPr lIns="91438" tIns="0" rIns="0" bIns="0" anchor="b" anchorCtr="0">
            <a:normAutofit/>
          </a:bodyPr>
          <a:lstStyle>
            <a:lvl1pPr>
              <a:defRPr sz="2133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 dirty="0"/>
              <a:t>Subtitle</a:t>
            </a:r>
            <a:endParaRPr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3"/>
          </p:nvPr>
        </p:nvSpPr>
        <p:spPr bwMode="auto">
          <a:xfrm>
            <a:off x="304800" y="1447800"/>
            <a:ext cx="11582400" cy="4318000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4800" y="5872800"/>
            <a:ext cx="11582400" cy="528000"/>
          </a:xfrm>
          <a:prstGeom prst="roundRect">
            <a:avLst>
              <a:gd name="adj" fmla="val 0"/>
            </a:avLst>
          </a:prstGeom>
          <a:solidFill>
            <a:srgbClr val="3272B7"/>
          </a:solidFill>
          <a:ln w="9525">
            <a:noFill/>
          </a:ln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de-DE"/>
              <a:t>Punchline</a:t>
            </a:r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207691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 dirty="0"/>
              <a:t>Slide 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709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3A13-21E0-4F30-920A-A286B8C4AC3F}" type="datetime1">
              <a:rPr lang="fr-FR" smtClean="0"/>
              <a:t>06/11/2023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02199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and punchli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4800" y="5872800"/>
            <a:ext cx="11582400" cy="528000"/>
          </a:xfrm>
          <a:prstGeom prst="roundRect">
            <a:avLst>
              <a:gd name="adj" fmla="val 0"/>
            </a:avLst>
          </a:prstGeom>
          <a:solidFill>
            <a:srgbClr val="3272B7"/>
          </a:solidFill>
          <a:ln w="9525">
            <a:noFill/>
          </a:ln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de-DE"/>
              <a:t>Punchline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207691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52708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wo colum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04800" y="1447800"/>
            <a:ext cx="5730240" cy="4318000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  <p:sp>
        <p:nvSpPr>
          <p:cNvPr id="5" name="Text Placeholder 2"/>
          <p:cNvSpPr>
            <a:spLocks noGrp="1"/>
          </p:cNvSpPr>
          <p:nvPr>
            <p:ph idx="14"/>
          </p:nvPr>
        </p:nvSpPr>
        <p:spPr bwMode="auto">
          <a:xfrm>
            <a:off x="6156960" y="1447800"/>
            <a:ext cx="5730240" cy="4318000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4800" y="5872800"/>
            <a:ext cx="11582400" cy="528000"/>
          </a:xfrm>
          <a:prstGeom prst="roundRect">
            <a:avLst>
              <a:gd name="adj" fmla="val 0"/>
            </a:avLst>
          </a:prstGeom>
          <a:solidFill>
            <a:srgbClr val="3272B7"/>
          </a:solidFill>
          <a:ln w="9525">
            <a:noFill/>
          </a:ln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de-DE"/>
              <a:t>Punchline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0" y="736600"/>
            <a:ext cx="10111680" cy="406400"/>
          </a:xfrm>
          <a:prstGeom prst="rect">
            <a:avLst/>
          </a:prstGeom>
        </p:spPr>
        <p:txBody>
          <a:bodyPr lIns="91438" tIns="0" rIns="0" bIns="0" anchor="b" anchorCtr="0">
            <a:normAutofit/>
          </a:bodyPr>
          <a:lstStyle>
            <a:lvl1pPr>
              <a:defRPr sz="2133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 dirty="0"/>
              <a:t>Subtitle</a:t>
            </a:r>
            <a:endParaRPr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111680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01146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hree colum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28"/>
          </p:nvPr>
        </p:nvSpPr>
        <p:spPr bwMode="auto">
          <a:xfrm>
            <a:off x="304800" y="1447800"/>
            <a:ext cx="3816096" cy="4318000"/>
          </a:xfrm>
          <a:prstGeom prst="rect">
            <a:avLst/>
          </a:prstGeom>
          <a:ln w="3175">
            <a:noFill/>
          </a:ln>
        </p:spPr>
        <p:txBody>
          <a:bodyPr tIns="45719"/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29"/>
          </p:nvPr>
        </p:nvSpPr>
        <p:spPr bwMode="auto">
          <a:xfrm>
            <a:off x="4187952" y="1447800"/>
            <a:ext cx="3816096" cy="4318000"/>
          </a:xfrm>
          <a:prstGeom prst="rect">
            <a:avLst/>
          </a:prstGeom>
          <a:ln w="3175">
            <a:noFill/>
          </a:ln>
        </p:spPr>
        <p:txBody>
          <a:bodyPr tIns="45719"/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30"/>
          </p:nvPr>
        </p:nvSpPr>
        <p:spPr bwMode="auto">
          <a:xfrm>
            <a:off x="8071104" y="1447800"/>
            <a:ext cx="3816096" cy="4318000"/>
          </a:xfrm>
          <a:prstGeom prst="rect">
            <a:avLst/>
          </a:prstGeom>
          <a:ln w="3175">
            <a:noFill/>
          </a:ln>
        </p:spPr>
        <p:txBody>
          <a:bodyPr tIns="45719"/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4800" y="5872800"/>
            <a:ext cx="11582400" cy="528000"/>
          </a:xfrm>
          <a:prstGeom prst="roundRect">
            <a:avLst>
              <a:gd name="adj" fmla="val 0"/>
            </a:avLst>
          </a:prstGeom>
          <a:solidFill>
            <a:srgbClr val="3272B7"/>
          </a:solidFill>
          <a:ln w="9525">
            <a:noFill/>
          </a:ln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de-DE"/>
              <a:t>Punchline</a:t>
            </a:r>
            <a:endParaRPr lang="en-US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0" y="736600"/>
            <a:ext cx="10111680" cy="406400"/>
          </a:xfrm>
          <a:prstGeom prst="rect">
            <a:avLst/>
          </a:prstGeom>
        </p:spPr>
        <p:txBody>
          <a:bodyPr lIns="91438" tIns="0" rIns="0" bIns="0" anchor="b" anchorCtr="0">
            <a:normAutofit/>
          </a:bodyPr>
          <a:lstStyle>
            <a:lvl1pPr>
              <a:defRPr sz="2133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 dirty="0"/>
              <a:t>Subtitle</a:t>
            </a:r>
            <a:endParaRPr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111680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079340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hird split layout rig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/>
          </p:cNvCxnSpPr>
          <p:nvPr userDrawn="1"/>
        </p:nvCxnSpPr>
        <p:spPr bwMode="auto">
          <a:xfrm>
            <a:off x="7920068" y="1457675"/>
            <a:ext cx="0" cy="4308127"/>
          </a:xfrm>
          <a:prstGeom prst="line">
            <a:avLst/>
          </a:prstGeom>
          <a:ln w="12700"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/>
          <p:cNvSpPr>
            <a:spLocks noGrp="1"/>
          </p:cNvSpPr>
          <p:nvPr>
            <p:ph type="body" sz="quarter" idx="15"/>
          </p:nvPr>
        </p:nvSpPr>
        <p:spPr bwMode="auto">
          <a:xfrm>
            <a:off x="304800" y="1447800"/>
            <a:ext cx="7473696" cy="4318000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8071104" y="1457675"/>
            <a:ext cx="3816096" cy="4308127"/>
          </a:xfrm>
          <a:prstGeom prst="rect">
            <a:avLst/>
          </a:prstGeom>
        </p:spPr>
        <p:txBody>
          <a:bodyPr/>
          <a:lstStyle>
            <a:lvl2pPr marL="0" indent="0">
              <a:buFontTx/>
              <a:buNone/>
              <a:defRPr>
                <a:latin typeface="Open Sans"/>
                <a:ea typeface="Open Sans"/>
                <a:cs typeface="Open Sans"/>
              </a:defRPr>
            </a:lvl2pPr>
            <a:lvl3pPr marL="230706" indent="-230706">
              <a:defRPr>
                <a:latin typeface="Open Sans"/>
                <a:ea typeface="Open Sans"/>
                <a:cs typeface="Open Sans"/>
              </a:defRPr>
            </a:lvl3pPr>
            <a:lvl4pPr marL="455062" indent="-224356"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4800" y="5872800"/>
            <a:ext cx="11582400" cy="528000"/>
          </a:xfrm>
          <a:prstGeom prst="roundRect">
            <a:avLst>
              <a:gd name="adj" fmla="val 0"/>
            </a:avLst>
          </a:prstGeom>
          <a:solidFill>
            <a:srgbClr val="3272B7"/>
          </a:solidFill>
          <a:ln w="9525">
            <a:noFill/>
          </a:ln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de-DE"/>
              <a:t>Punchline</a:t>
            </a:r>
            <a:endParaRPr lang="en-US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0" y="736600"/>
            <a:ext cx="10111680" cy="406400"/>
          </a:xfrm>
          <a:prstGeom prst="rect">
            <a:avLst/>
          </a:prstGeom>
        </p:spPr>
        <p:txBody>
          <a:bodyPr lIns="91438" tIns="0" rIns="0" bIns="0" anchor="b" anchorCtr="0">
            <a:normAutofit/>
          </a:bodyPr>
          <a:lstStyle>
            <a:lvl1pPr>
              <a:defRPr sz="2133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/>
              <a:t>Subtitle</a:t>
            </a:r>
            <a:endParaRPr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111680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32510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hird split layout le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8"/>
          <p:cNvSpPr>
            <a:spLocks noGrp="1"/>
          </p:cNvSpPr>
          <p:nvPr>
            <p:ph type="body" sz="quarter" idx="15"/>
          </p:nvPr>
        </p:nvSpPr>
        <p:spPr bwMode="auto">
          <a:xfrm>
            <a:off x="4450080" y="1447800"/>
            <a:ext cx="7473696" cy="4318000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304800" y="1447800"/>
            <a:ext cx="3816096" cy="4318000"/>
          </a:xfrm>
          <a:prstGeom prst="rect">
            <a:avLst/>
          </a:prstGeom>
        </p:spPr>
        <p:txBody>
          <a:bodyPr/>
          <a:lstStyle>
            <a:lvl2pPr marL="0" indent="0">
              <a:buFontTx/>
              <a:buNone/>
              <a:defRPr>
                <a:latin typeface="Open Sans"/>
                <a:ea typeface="Open Sans"/>
                <a:cs typeface="Open Sans"/>
              </a:defRPr>
            </a:lvl2pPr>
            <a:lvl3pPr marL="230706" indent="-230706">
              <a:defRPr>
                <a:latin typeface="Open Sans"/>
                <a:ea typeface="Open Sans"/>
                <a:cs typeface="Open Sans"/>
              </a:defRPr>
            </a:lvl3pPr>
            <a:lvl4pPr marL="455062" indent="-224356"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  <p:cxnSp>
        <p:nvCxnSpPr>
          <p:cNvPr id="6" name="Straight Connector 13"/>
          <p:cNvCxnSpPr>
            <a:cxnSpLocks/>
          </p:cNvCxnSpPr>
          <p:nvPr userDrawn="1"/>
        </p:nvCxnSpPr>
        <p:spPr bwMode="auto">
          <a:xfrm>
            <a:off x="4279639" y="1447800"/>
            <a:ext cx="0" cy="4318000"/>
          </a:xfrm>
          <a:prstGeom prst="line">
            <a:avLst/>
          </a:prstGeom>
          <a:ln w="12700"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4800" y="5872800"/>
            <a:ext cx="11582400" cy="528000"/>
          </a:xfrm>
          <a:prstGeom prst="roundRect">
            <a:avLst>
              <a:gd name="adj" fmla="val 0"/>
            </a:avLst>
          </a:prstGeom>
          <a:solidFill>
            <a:srgbClr val="3272B7"/>
          </a:solidFill>
          <a:ln w="9525">
            <a:noFill/>
          </a:ln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de-DE"/>
              <a:t>Punchline</a:t>
            </a:r>
            <a:endParaRPr lang="en-US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0" y="736600"/>
            <a:ext cx="10111677" cy="406400"/>
          </a:xfrm>
          <a:prstGeom prst="rect">
            <a:avLst/>
          </a:prstGeom>
        </p:spPr>
        <p:txBody>
          <a:bodyPr lIns="91438" tIns="0" rIns="0" bIns="0" anchor="b" anchorCtr="0">
            <a:normAutofit/>
          </a:bodyPr>
          <a:lstStyle>
            <a:lvl1pPr>
              <a:defRPr sz="2133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/>
              <a:t>Subtitle</a:t>
            </a:r>
            <a:endParaRPr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111677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441024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hird split layout 50/50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8"/>
          <p:cNvSpPr>
            <a:spLocks noGrp="1"/>
          </p:cNvSpPr>
          <p:nvPr>
            <p:ph type="body" sz="quarter" idx="15"/>
          </p:nvPr>
        </p:nvSpPr>
        <p:spPr bwMode="auto">
          <a:xfrm>
            <a:off x="6229884" y="1447800"/>
            <a:ext cx="5657317" cy="4318000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  <p:cxnSp>
        <p:nvCxnSpPr>
          <p:cNvPr id="5" name="Straight Connector 13"/>
          <p:cNvCxnSpPr>
            <a:cxnSpLocks/>
          </p:cNvCxnSpPr>
          <p:nvPr userDrawn="1"/>
        </p:nvCxnSpPr>
        <p:spPr bwMode="auto">
          <a:xfrm>
            <a:off x="6099340" y="1447800"/>
            <a:ext cx="0" cy="4318000"/>
          </a:xfrm>
          <a:prstGeom prst="line">
            <a:avLst/>
          </a:prstGeom>
          <a:ln w="12700"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4800" y="5872800"/>
            <a:ext cx="11582400" cy="528000"/>
          </a:xfrm>
          <a:prstGeom prst="roundRect">
            <a:avLst>
              <a:gd name="adj" fmla="val 0"/>
            </a:avLst>
          </a:prstGeom>
          <a:solidFill>
            <a:srgbClr val="3272B7"/>
          </a:solidFill>
          <a:ln w="9525">
            <a:noFill/>
          </a:ln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de-DE"/>
              <a:t>Punchline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0" y="736600"/>
            <a:ext cx="10111677" cy="406400"/>
          </a:xfrm>
          <a:prstGeom prst="rect">
            <a:avLst/>
          </a:prstGeom>
        </p:spPr>
        <p:txBody>
          <a:bodyPr lIns="91438" tIns="0" rIns="0" bIns="0" anchor="b" anchorCtr="0">
            <a:normAutofit/>
          </a:bodyPr>
          <a:lstStyle>
            <a:lvl1pPr>
              <a:defRPr sz="2133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/>
              <a:t>Subtitle</a:t>
            </a:r>
            <a:endParaRPr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111677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/>
          </p:nvPr>
        </p:nvSpPr>
        <p:spPr bwMode="auto">
          <a:xfrm>
            <a:off x="304799" y="1447800"/>
            <a:ext cx="5657088" cy="4318000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2269267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hird split layout 40/60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8"/>
          <p:cNvSpPr>
            <a:spLocks noGrp="1"/>
          </p:cNvSpPr>
          <p:nvPr>
            <p:ph type="body" sz="quarter" idx="15"/>
          </p:nvPr>
        </p:nvSpPr>
        <p:spPr bwMode="auto">
          <a:xfrm>
            <a:off x="5186467" y="1447800"/>
            <a:ext cx="6700732" cy="4318000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  <p:cxnSp>
        <p:nvCxnSpPr>
          <p:cNvPr id="5" name="Straight Connector 13"/>
          <p:cNvCxnSpPr>
            <a:cxnSpLocks/>
          </p:cNvCxnSpPr>
          <p:nvPr userDrawn="1"/>
        </p:nvCxnSpPr>
        <p:spPr bwMode="auto">
          <a:xfrm>
            <a:off x="5062111" y="1447800"/>
            <a:ext cx="0" cy="4318000"/>
          </a:xfrm>
          <a:prstGeom prst="line">
            <a:avLst/>
          </a:prstGeom>
          <a:ln w="12700"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4800" y="5872800"/>
            <a:ext cx="11582400" cy="528000"/>
          </a:xfrm>
          <a:prstGeom prst="roundRect">
            <a:avLst>
              <a:gd name="adj" fmla="val 0"/>
            </a:avLst>
          </a:prstGeom>
          <a:solidFill>
            <a:srgbClr val="3272B7"/>
          </a:solidFill>
          <a:ln w="9525">
            <a:noFill/>
          </a:ln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de-DE"/>
              <a:t>Punchline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0" y="736600"/>
            <a:ext cx="10111680" cy="406400"/>
          </a:xfrm>
          <a:prstGeom prst="rect">
            <a:avLst/>
          </a:prstGeom>
        </p:spPr>
        <p:txBody>
          <a:bodyPr lIns="91438" tIns="0" rIns="0" bIns="0" anchor="b" anchorCtr="0">
            <a:normAutofit/>
          </a:bodyPr>
          <a:lstStyle>
            <a:lvl1pPr>
              <a:defRPr sz="2133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/>
              <a:t>Subtitle</a:t>
            </a:r>
            <a:endParaRPr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111680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304797" y="1447800"/>
            <a:ext cx="4632960" cy="4318000"/>
          </a:xfrm>
        </p:spPr>
        <p:txBody>
          <a:bodyPr/>
          <a:lstStyle>
            <a:lvl2pPr marL="0" indent="0">
              <a:buFontTx/>
              <a:buNone/>
              <a:defRPr>
                <a:latin typeface="Open Sans"/>
                <a:ea typeface="Open Sans"/>
                <a:cs typeface="Open Sans"/>
              </a:defRPr>
            </a:lvl2pPr>
            <a:lvl3pPr marL="230706" indent="-230706">
              <a:defRPr>
                <a:latin typeface="Open Sans"/>
                <a:ea typeface="Open Sans"/>
                <a:cs typeface="Open Sans"/>
              </a:defRPr>
            </a:lvl3pPr>
            <a:lvl4pPr marL="455062" indent="-224356"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344860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hird split layout 25/75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8"/>
          <p:cNvSpPr>
            <a:spLocks noGrp="1"/>
          </p:cNvSpPr>
          <p:nvPr>
            <p:ph type="body" sz="quarter" idx="15"/>
          </p:nvPr>
        </p:nvSpPr>
        <p:spPr bwMode="auto">
          <a:xfrm>
            <a:off x="3484437" y="1447800"/>
            <a:ext cx="8402763" cy="4318000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  <p:cxnSp>
        <p:nvCxnSpPr>
          <p:cNvPr id="5" name="Straight Connector 13"/>
          <p:cNvCxnSpPr>
            <a:cxnSpLocks/>
          </p:cNvCxnSpPr>
          <p:nvPr userDrawn="1"/>
        </p:nvCxnSpPr>
        <p:spPr bwMode="auto">
          <a:xfrm>
            <a:off x="3357657" y="1447800"/>
            <a:ext cx="0" cy="4318000"/>
          </a:xfrm>
          <a:prstGeom prst="line">
            <a:avLst/>
          </a:prstGeom>
          <a:ln w="12700"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4800" y="5872800"/>
            <a:ext cx="11582400" cy="528000"/>
          </a:xfrm>
          <a:prstGeom prst="roundRect">
            <a:avLst>
              <a:gd name="adj" fmla="val 0"/>
            </a:avLst>
          </a:prstGeom>
          <a:solidFill>
            <a:srgbClr val="3272B7"/>
          </a:solidFill>
          <a:ln w="9525">
            <a:noFill/>
          </a:ln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de-DE"/>
              <a:t>Punchline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0" y="736600"/>
            <a:ext cx="10207683" cy="406400"/>
          </a:xfrm>
          <a:prstGeom prst="rect">
            <a:avLst/>
          </a:prstGeom>
        </p:spPr>
        <p:txBody>
          <a:bodyPr lIns="91438" tIns="0" rIns="0" bIns="0" anchor="b" anchorCtr="0">
            <a:normAutofit/>
          </a:bodyPr>
          <a:lstStyle>
            <a:lvl1pPr>
              <a:defRPr sz="2133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/>
              <a:t>Subtitle</a:t>
            </a:r>
            <a:endParaRPr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207683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304799" y="1447800"/>
            <a:ext cx="2926080" cy="4318000"/>
          </a:xfrm>
        </p:spPr>
        <p:txBody>
          <a:bodyPr/>
          <a:lstStyle>
            <a:lvl2pPr marL="0" indent="0">
              <a:buNone/>
              <a:defRPr>
                <a:latin typeface="Open Sans"/>
                <a:ea typeface="Open Sans"/>
                <a:cs typeface="Open Sans"/>
              </a:defRPr>
            </a:lvl2pPr>
            <a:lvl3pPr marL="230706" indent="-230706">
              <a:defRPr>
                <a:latin typeface="Open Sans"/>
                <a:ea typeface="Open Sans"/>
                <a:cs typeface="Open Sans"/>
              </a:defRPr>
            </a:lvl3pPr>
            <a:lvl4pPr marL="455062" indent="-224356"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874233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wo rows, headli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304800" y="4027199"/>
            <a:ext cx="11582400" cy="1743456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tIns="45719"/>
          <a:lstStyle>
            <a:lvl2pPr marL="0" indent="0">
              <a:buFontTx/>
              <a:buNone/>
              <a:defRPr>
                <a:latin typeface="Open Sans"/>
                <a:ea typeface="Open Sans"/>
                <a:cs typeface="Open Sans"/>
              </a:defRPr>
            </a:lvl2pPr>
            <a:lvl3pPr marL="230706" indent="-230706">
              <a:defRPr>
                <a:latin typeface="Open Sans"/>
                <a:ea typeface="Open Sans"/>
                <a:cs typeface="Open Sans"/>
              </a:defRPr>
            </a:lvl3pPr>
            <a:lvl4pPr marL="455062" indent="-224356">
              <a:buFont typeface="Arial"/>
              <a:buChar char="•"/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304800" y="1813389"/>
            <a:ext cx="11582400" cy="1743456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tIns="45719"/>
          <a:lstStyle>
            <a:lvl2pPr marL="0" indent="0">
              <a:buFontTx/>
              <a:buNone/>
              <a:defRPr>
                <a:latin typeface="Open Sans"/>
                <a:ea typeface="Open Sans"/>
                <a:cs typeface="Open Sans"/>
              </a:defRPr>
            </a:lvl2pPr>
            <a:lvl3pPr marL="230706" indent="-230706">
              <a:defRPr>
                <a:latin typeface="Open Sans"/>
                <a:ea typeface="Open Sans"/>
                <a:cs typeface="Open Sans"/>
              </a:defRPr>
            </a:lvl3pPr>
            <a:lvl4pPr marL="455062" indent="-224356">
              <a:buFont typeface="Arial"/>
              <a:buChar char="•"/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  <p:sp>
        <p:nvSpPr>
          <p:cNvPr id="6" name="Content Placeholder 3"/>
          <p:cNvSpPr>
            <a:spLocks noGrp="1"/>
          </p:cNvSpPr>
          <p:nvPr>
            <p:ph sz="quarter" idx="18" hasCustomPrompt="1"/>
          </p:nvPr>
        </p:nvSpPr>
        <p:spPr bwMode="auto">
          <a:xfrm>
            <a:off x="304800" y="1447800"/>
            <a:ext cx="11582400" cy="365760"/>
          </a:xfrm>
          <a:prstGeom prst="rect">
            <a:avLst/>
          </a:prstGeom>
          <a:solidFill>
            <a:srgbClr val="3A9AD7"/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  <a:lvl2pPr marL="241283" indent="0">
              <a:buFontTx/>
              <a:buNone/>
              <a:defRPr/>
            </a:lvl2pPr>
            <a:lvl3pPr marL="476215" indent="0">
              <a:buFontTx/>
              <a:buNone/>
              <a:defRPr/>
            </a:lvl3pPr>
            <a:lvl4pPr marL="717497" indent="0"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>
              <a:defRPr/>
            </a:pPr>
            <a:r>
              <a:rPr lang="en-US"/>
              <a:t>Headline</a:t>
            </a:r>
            <a:endParaRPr/>
          </a:p>
        </p:txBody>
      </p:sp>
      <p:sp>
        <p:nvSpPr>
          <p:cNvPr id="7" name="Content Placeholder 3"/>
          <p:cNvSpPr>
            <a:spLocks noGrp="1"/>
          </p:cNvSpPr>
          <p:nvPr>
            <p:ph sz="quarter" idx="19" hasCustomPrompt="1"/>
          </p:nvPr>
        </p:nvSpPr>
        <p:spPr bwMode="auto">
          <a:xfrm>
            <a:off x="304800" y="3658989"/>
            <a:ext cx="11582400" cy="36576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  <a:lvl2pPr marL="241283" indent="0">
              <a:buFontTx/>
              <a:buNone/>
              <a:defRPr/>
            </a:lvl2pPr>
            <a:lvl3pPr marL="476215" indent="0">
              <a:buFontTx/>
              <a:buNone/>
              <a:defRPr/>
            </a:lvl3pPr>
            <a:lvl4pPr marL="717497" indent="0"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>
              <a:defRPr/>
            </a:pPr>
            <a:r>
              <a:rPr lang="en-US"/>
              <a:t>Headline</a:t>
            </a:r>
            <a:endParaRPr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4800" y="5872800"/>
            <a:ext cx="11582400" cy="528000"/>
          </a:xfrm>
          <a:prstGeom prst="roundRect">
            <a:avLst>
              <a:gd name="adj" fmla="val 0"/>
            </a:avLst>
          </a:prstGeom>
          <a:solidFill>
            <a:srgbClr val="3272B7"/>
          </a:solidFill>
          <a:ln w="9525">
            <a:noFill/>
          </a:ln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de-DE"/>
              <a:t>Punchline</a:t>
            </a:r>
            <a:endParaRPr lang="en-US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0" y="736600"/>
            <a:ext cx="10111680" cy="406400"/>
          </a:xfrm>
          <a:prstGeom prst="rect">
            <a:avLst/>
          </a:prstGeom>
        </p:spPr>
        <p:txBody>
          <a:bodyPr lIns="91438" tIns="0" rIns="0" bIns="0" anchor="b" anchorCtr="0">
            <a:normAutofit/>
          </a:bodyPr>
          <a:lstStyle>
            <a:lvl1pPr>
              <a:defRPr sz="2133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/>
              <a:t>Subtitle</a:t>
            </a:r>
            <a:endParaRPr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111680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199523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wo column, headline, punchli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304800" y="1811868"/>
            <a:ext cx="5730240" cy="3953933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>
            <a:lvl2pPr marL="0" indent="0">
              <a:buNone/>
              <a:defRPr>
                <a:latin typeface="Open Sans"/>
                <a:ea typeface="Open Sans"/>
                <a:cs typeface="Open Sans"/>
              </a:defRPr>
            </a:lvl2pPr>
            <a:lvl3pPr marL="230706" indent="-230706">
              <a:defRPr>
                <a:latin typeface="Open Sans"/>
                <a:ea typeface="Open Sans"/>
                <a:cs typeface="Open Sans"/>
              </a:defRPr>
            </a:lvl3pPr>
            <a:lvl4pPr marL="455062" indent="-224356"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6156963" y="1811868"/>
            <a:ext cx="5730240" cy="3953933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>
            <a:lvl2pPr marL="0" indent="0">
              <a:buFontTx/>
              <a:buNone/>
              <a:defRPr>
                <a:latin typeface="Open Sans"/>
                <a:ea typeface="Open Sans"/>
                <a:cs typeface="Open Sans"/>
              </a:defRPr>
            </a:lvl2pPr>
            <a:lvl3pPr marL="230706" indent="-230706">
              <a:defRPr>
                <a:latin typeface="Open Sans"/>
                <a:ea typeface="Open Sans"/>
                <a:cs typeface="Open Sans"/>
              </a:defRPr>
            </a:lvl3pPr>
            <a:lvl4pPr marL="455062" indent="-224356"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156963" y="1447800"/>
            <a:ext cx="5730240" cy="36576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  <a:lvl2pPr marL="241283" indent="0">
              <a:buFontTx/>
              <a:buNone/>
              <a:defRPr/>
            </a:lvl2pPr>
            <a:lvl3pPr marL="476215" indent="0">
              <a:buFontTx/>
              <a:buNone/>
              <a:defRPr/>
            </a:lvl3pPr>
            <a:lvl4pPr marL="717497" indent="0"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>
              <a:defRPr/>
            </a:pPr>
            <a:r>
              <a:rPr lang="en-US"/>
              <a:t>Headline</a:t>
            </a:r>
            <a:endParaRPr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304800" y="1447800"/>
            <a:ext cx="5730240" cy="365760"/>
          </a:xfrm>
          <a:prstGeom prst="rect">
            <a:avLst/>
          </a:prstGeom>
          <a:solidFill>
            <a:srgbClr val="3A9AD7"/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  <a:lvl2pPr marL="241283" indent="0">
              <a:buFontTx/>
              <a:buNone/>
              <a:defRPr/>
            </a:lvl2pPr>
            <a:lvl3pPr marL="476215" indent="0">
              <a:buFontTx/>
              <a:buNone/>
              <a:defRPr/>
            </a:lvl3pPr>
            <a:lvl4pPr marL="717497" indent="0"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>
              <a:defRPr/>
            </a:pPr>
            <a:r>
              <a:rPr lang="en-US"/>
              <a:t>Headline</a:t>
            </a:r>
            <a:endParaRPr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4800" y="5872800"/>
            <a:ext cx="11582400" cy="528000"/>
          </a:xfrm>
          <a:prstGeom prst="roundRect">
            <a:avLst>
              <a:gd name="adj" fmla="val 0"/>
            </a:avLst>
          </a:prstGeom>
          <a:solidFill>
            <a:srgbClr val="3272B7"/>
          </a:solidFill>
          <a:ln w="9525">
            <a:noFill/>
          </a:ln>
        </p:spPr>
        <p:txBody>
          <a:bodyPr vert="horz" lIns="91438" tIns="45719" rIns="91438" bIns="45719" rtlCol="0" anchor="ctr" anchorCtr="0">
            <a:noAutofit/>
          </a:bodyPr>
          <a:lstStyle>
            <a:lvl1pPr>
              <a:defRPr lang="en-US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 algn="ctr">
              <a:defRPr/>
            </a:pPr>
            <a:r>
              <a:rPr lang="de-DE"/>
              <a:t>Punchline</a:t>
            </a:r>
            <a:endParaRPr lang="en-US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0" y="736600"/>
            <a:ext cx="10111680" cy="406400"/>
          </a:xfrm>
          <a:prstGeom prst="rect">
            <a:avLst/>
          </a:prstGeom>
        </p:spPr>
        <p:txBody>
          <a:bodyPr lIns="91438" tIns="0" rIns="0" bIns="0" anchor="b" anchorCtr="0">
            <a:normAutofit/>
          </a:bodyPr>
          <a:lstStyle>
            <a:lvl1pPr>
              <a:defRPr sz="2133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 dirty="0"/>
              <a:t>Subtitle</a:t>
            </a:r>
            <a:endParaRPr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111680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94168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5A418-1D57-4095-8FD8-50444C3F31B2}" type="datetime1">
              <a:rPr lang="fr-FR" smtClean="0"/>
              <a:t>06/11/2023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78746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wo column, headli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304800" y="1811868"/>
            <a:ext cx="5730240" cy="4588933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>
            <a:lvl2pPr marL="0" indent="0">
              <a:buNone/>
              <a:defRPr>
                <a:latin typeface="Open Sans"/>
                <a:ea typeface="Open Sans"/>
                <a:cs typeface="Open Sans"/>
              </a:defRPr>
            </a:lvl2pPr>
            <a:lvl3pPr marL="230706" indent="-230706">
              <a:defRPr>
                <a:latin typeface="Open Sans"/>
                <a:ea typeface="Open Sans"/>
                <a:cs typeface="Open Sans"/>
              </a:defRPr>
            </a:lvl3pPr>
            <a:lvl4pPr marL="383098" indent="-152392"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6156963" y="1811868"/>
            <a:ext cx="5730240" cy="4588933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>
            <a:lvl2pPr marL="0" indent="0">
              <a:buFontTx/>
              <a:buNone/>
              <a:defRPr>
                <a:latin typeface="Open Sans"/>
                <a:ea typeface="Open Sans"/>
                <a:cs typeface="Open Sans"/>
              </a:defRPr>
            </a:lvl2pPr>
            <a:lvl3pPr marL="230706" indent="-230706">
              <a:defRPr>
                <a:latin typeface="Open Sans"/>
                <a:ea typeface="Open Sans"/>
                <a:cs typeface="Open Sans"/>
              </a:defRPr>
            </a:lvl3pPr>
            <a:lvl4pPr marL="455062" indent="-224356"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156963" y="1447800"/>
            <a:ext cx="5730240" cy="36576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  <a:lvl2pPr marL="241283" indent="0">
              <a:buFontTx/>
              <a:buNone/>
              <a:defRPr/>
            </a:lvl2pPr>
            <a:lvl3pPr marL="476215" indent="0">
              <a:buFontTx/>
              <a:buNone/>
              <a:defRPr/>
            </a:lvl3pPr>
            <a:lvl4pPr marL="717497" indent="0"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>
              <a:defRPr/>
            </a:pPr>
            <a:r>
              <a:rPr lang="en-US"/>
              <a:t>Headline</a:t>
            </a:r>
            <a:endParaRPr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304800" y="1447800"/>
            <a:ext cx="5730240" cy="365760"/>
          </a:xfrm>
          <a:prstGeom prst="rect">
            <a:avLst/>
          </a:prstGeom>
          <a:solidFill>
            <a:srgbClr val="3A9AD7"/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  <a:lvl2pPr marL="241283" indent="0">
              <a:buFontTx/>
              <a:buNone/>
              <a:defRPr/>
            </a:lvl2pPr>
            <a:lvl3pPr marL="476215" indent="0">
              <a:buFontTx/>
              <a:buNone/>
              <a:defRPr/>
            </a:lvl3pPr>
            <a:lvl4pPr marL="717497" indent="0"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>
              <a:defRPr/>
            </a:pPr>
            <a:r>
              <a:rPr lang="en-US"/>
              <a:t>Headline</a:t>
            </a:r>
            <a:endParaRPr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0" y="736600"/>
            <a:ext cx="10111680" cy="406400"/>
          </a:xfrm>
          <a:prstGeom prst="rect">
            <a:avLst/>
          </a:prstGeom>
        </p:spPr>
        <p:txBody>
          <a:bodyPr lIns="91438" tIns="0" rIns="0" bIns="0" anchor="b" anchorCtr="0">
            <a:normAutofit/>
          </a:bodyPr>
          <a:lstStyle>
            <a:lvl1pPr>
              <a:defRPr sz="2133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 dirty="0"/>
              <a:t>Subtitle</a:t>
            </a:r>
            <a:endParaRPr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111680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701327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hree column, headli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304800" y="1811868"/>
            <a:ext cx="3816096" cy="3953933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>
            <a:lvl2pPr marL="0" indent="0">
              <a:buNone/>
              <a:defRPr>
                <a:latin typeface="Open Sans"/>
                <a:ea typeface="Open Sans"/>
                <a:cs typeface="Open Sans"/>
              </a:defRPr>
            </a:lvl2pPr>
            <a:lvl3pPr marL="230706" indent="-230706">
              <a:defRPr>
                <a:latin typeface="Open Sans"/>
                <a:ea typeface="Open Sans"/>
                <a:cs typeface="Open Sans"/>
              </a:defRPr>
            </a:lvl3pPr>
            <a:lvl4pPr marL="455062" indent="-224356"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87952" y="1811868"/>
            <a:ext cx="3816096" cy="3953933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>
            <a:lvl2pPr marL="0" indent="0">
              <a:buFontTx/>
              <a:buNone/>
              <a:defRPr>
                <a:latin typeface="Open Sans"/>
                <a:ea typeface="Open Sans"/>
                <a:cs typeface="Open Sans"/>
              </a:defRPr>
            </a:lvl2pPr>
            <a:lvl3pPr marL="230706" indent="-230706">
              <a:defRPr>
                <a:latin typeface="Open Sans"/>
                <a:ea typeface="Open Sans"/>
                <a:cs typeface="Open Sans"/>
              </a:defRPr>
            </a:lvl3pPr>
            <a:lvl4pPr marL="455062" indent="-224356"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8071104" y="1811868"/>
            <a:ext cx="3816096" cy="3953933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>
            <a:lvl2pPr marL="0" indent="0">
              <a:buFontTx/>
              <a:buNone/>
              <a:defRPr>
                <a:latin typeface="Open Sans"/>
                <a:ea typeface="Open Sans"/>
                <a:cs typeface="Open Sans"/>
              </a:defRPr>
            </a:lvl2pPr>
            <a:lvl3pPr marL="230706" indent="-230706">
              <a:defRPr>
                <a:latin typeface="Open Sans"/>
                <a:ea typeface="Open Sans"/>
                <a:cs typeface="Open Sans"/>
              </a:defRPr>
            </a:lvl3pPr>
            <a:lvl4pPr marL="455062" indent="-224356"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4187952" y="1447800"/>
            <a:ext cx="3816096" cy="36576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  <a:lvl2pPr marL="241283" indent="0">
              <a:buFontTx/>
              <a:buNone/>
              <a:defRPr/>
            </a:lvl2pPr>
            <a:lvl3pPr marL="476215" indent="0">
              <a:buFontTx/>
              <a:buNone/>
              <a:defRPr/>
            </a:lvl3pPr>
            <a:lvl4pPr marL="717497" indent="0"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>
              <a:defRPr/>
            </a:pPr>
            <a:r>
              <a:rPr lang="en-US"/>
              <a:t>Headline</a:t>
            </a:r>
            <a:endParaRPr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8071104" y="1447800"/>
            <a:ext cx="3816096" cy="365760"/>
          </a:xfrm>
          <a:prstGeom prst="rect">
            <a:avLst/>
          </a:prstGeom>
          <a:solidFill>
            <a:srgbClr val="002060"/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  <a:lvl2pPr marL="241283" indent="0">
              <a:buFontTx/>
              <a:buNone/>
              <a:defRPr/>
            </a:lvl2pPr>
            <a:lvl3pPr marL="476215" indent="0">
              <a:buFontTx/>
              <a:buNone/>
              <a:defRPr/>
            </a:lvl3pPr>
            <a:lvl4pPr marL="717497" indent="0"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>
              <a:defRPr/>
            </a:pPr>
            <a:r>
              <a:rPr lang="en-US"/>
              <a:t>Headline</a:t>
            </a:r>
            <a:endParaRPr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304800" y="1447800"/>
            <a:ext cx="3816096" cy="365760"/>
          </a:xfrm>
          <a:prstGeom prst="rect">
            <a:avLst/>
          </a:prstGeom>
          <a:solidFill>
            <a:srgbClr val="3A9AD7"/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  <a:lvl2pPr marL="241283" indent="0">
              <a:buFontTx/>
              <a:buNone/>
              <a:defRPr/>
            </a:lvl2pPr>
            <a:lvl3pPr marL="476215" indent="0">
              <a:buFontTx/>
              <a:buNone/>
              <a:defRPr/>
            </a:lvl3pPr>
            <a:lvl4pPr marL="717497" indent="0"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>
              <a:defRPr/>
            </a:pPr>
            <a:r>
              <a:rPr lang="en-US"/>
              <a:t>Headline</a:t>
            </a:r>
            <a:endParaRPr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4800" y="5872800"/>
            <a:ext cx="11582400" cy="528000"/>
          </a:xfrm>
          <a:prstGeom prst="roundRect">
            <a:avLst>
              <a:gd name="adj" fmla="val 0"/>
            </a:avLst>
          </a:prstGeom>
          <a:solidFill>
            <a:srgbClr val="3272B7"/>
          </a:solidFill>
          <a:ln w="9525">
            <a:noFill/>
          </a:ln>
        </p:spPr>
        <p:txBody>
          <a:bodyPr vert="horz" lIns="91438" tIns="45719" rIns="91438" bIns="45719" rtlCol="0" anchor="ctr" anchorCtr="0">
            <a:noAutofit/>
          </a:bodyPr>
          <a:lstStyle>
            <a:lvl1pPr>
              <a:defRPr lang="en-US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 algn="ctr">
              <a:defRPr/>
            </a:pPr>
            <a:r>
              <a:rPr lang="de-DE"/>
              <a:t>Punchline</a:t>
            </a:r>
            <a:endParaRPr lang="en-US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0" y="736600"/>
            <a:ext cx="10111680" cy="406400"/>
          </a:xfrm>
          <a:prstGeom prst="rect">
            <a:avLst/>
          </a:prstGeom>
        </p:spPr>
        <p:txBody>
          <a:bodyPr lIns="91438" tIns="0" rIns="0" bIns="0" anchor="b" anchorCtr="0">
            <a:normAutofit/>
          </a:bodyPr>
          <a:lstStyle>
            <a:lvl1pPr>
              <a:defRPr sz="2133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 dirty="0"/>
              <a:t>Subtitle</a:t>
            </a:r>
            <a:endParaRPr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111680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344223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A94261F-76F1-443D-90D9-191453F026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auto">
          <a:xfrm>
            <a:off x="3215680" y="1447800"/>
            <a:ext cx="8671520" cy="4953000"/>
          </a:xfrm>
        </p:spPr>
        <p:txBody>
          <a:bodyPr>
            <a:normAutofit/>
          </a:bodyPr>
          <a:lstStyle/>
          <a:p>
            <a:pPr lvl="0"/>
            <a:r>
              <a:rPr lang="de-DE" sz="1600"/>
              <a:t>Mastertextformat bearbeiten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C1CAFB94-08BD-4A93-A0CA-9C2CB2D9484D}"/>
              </a:ext>
            </a:extLst>
          </p:cNvPr>
          <p:cNvSpPr txBox="1">
            <a:spLocks/>
          </p:cNvSpPr>
          <p:nvPr userDrawn="1">
            <p:custDataLst>
              <p:tags r:id="rId1"/>
            </p:custDataLst>
          </p:nvPr>
        </p:nvSpPr>
        <p:spPr bwMode="auto">
          <a:xfrm rot="16200000">
            <a:off x="-1910982" y="1916949"/>
            <a:ext cx="6858007" cy="3036040"/>
          </a:xfrm>
          <a:prstGeom prst="rect">
            <a:avLst/>
          </a:prstGeom>
          <a:solidFill>
            <a:schemeClr val="bg2"/>
          </a:solidFill>
        </p:spPr>
        <p:txBody>
          <a:bodyPr vert="horz" lIns="192000" tIns="192000" rIns="192000" bIns="192000" rtlCol="0" anchor="ctr" anchorCtr="0">
            <a:norm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buNone/>
              <a:defRPr sz="3600" b="1" cap="all" baseline="0">
                <a:solidFill>
                  <a:schemeClr val="bg1"/>
                </a:solidFill>
                <a:latin typeface="+mj-lt"/>
                <a:ea typeface="Open Sans"/>
                <a:cs typeface="Open Sans"/>
              </a:defRPr>
            </a:lvl1pPr>
          </a:lstStyle>
          <a:p>
            <a:r>
              <a:rPr lang="en-US" sz="4800"/>
              <a:t>Agenda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3727992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hapter, half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>
              <a:defRPr/>
            </a:pPr>
            <a:endParaRPr lang="en-US" sz="1333">
              <a:latin typeface="Open Sans"/>
              <a:ea typeface="Open Sans"/>
              <a:cs typeface="Open Sans"/>
            </a:endParaRP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 bwMode="auto">
          <a:xfrm>
            <a:off x="0" y="-1"/>
            <a:ext cx="12192000" cy="3840480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317681" y="4261637"/>
            <a:ext cx="9883255" cy="686712"/>
          </a:xfrm>
        </p:spPr>
        <p:txBody>
          <a:bodyPr lIns="91438" anchor="b" anchorCtr="0">
            <a:normAutofit/>
          </a:bodyPr>
          <a:lstStyle>
            <a:lvl1pPr algn="l">
              <a:defRPr sz="4267">
                <a:solidFill>
                  <a:srgbClr val="00206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Chapter Title</a:t>
            </a:r>
            <a:endParaRPr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317680" y="5042614"/>
            <a:ext cx="9877424" cy="723900"/>
          </a:xfrm>
          <a:prstGeom prst="rect">
            <a:avLst/>
          </a:prstGeom>
        </p:spPr>
        <p:txBody>
          <a:bodyPr lIns="91438" tIns="0" rIns="0" bIns="0" anchor="ctr">
            <a:normAutofit/>
          </a:bodyPr>
          <a:lstStyle>
            <a:lvl1pPr>
              <a:defRPr sz="3200"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/>
              <a:t>Subtitle</a:t>
            </a:r>
            <a:endParaRPr/>
          </a:p>
        </p:txBody>
      </p:sp>
      <p:sp>
        <p:nvSpPr>
          <p:cNvPr id="8" name="TextBox 8"/>
          <p:cNvSpPr>
            <a:spLocks noAdjustHandles="1"/>
          </p:cNvSpPr>
          <p:nvPr userDrawn="1"/>
        </p:nvSpPr>
        <p:spPr bwMode="auto">
          <a:xfrm>
            <a:off x="304800" y="6597699"/>
            <a:ext cx="11582400" cy="266674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defRPr/>
            </a:pPr>
            <a:r>
              <a:rPr lang="en-US" sz="933">
                <a:solidFill>
                  <a:srgbClr val="3C3C3B"/>
                </a:solidFill>
                <a:latin typeface="Open Sans"/>
                <a:ea typeface="Open Sans"/>
                <a:cs typeface="Open Sans"/>
              </a:rPr>
              <a:t>© 2020 ADVA. All rights reserved. Confidential.</a:t>
            </a:r>
            <a:endParaRPr sz="2400">
              <a:latin typeface="Open Sans"/>
              <a:ea typeface="Open Sans"/>
              <a:cs typeface="Open Sans"/>
            </a:endParaRPr>
          </a:p>
        </p:txBody>
      </p:sp>
      <p:sp>
        <p:nvSpPr>
          <p:cNvPr id="9" name="TextBox 9"/>
          <p:cNvSpPr>
            <a:spLocks noAdjustHandles="1"/>
          </p:cNvSpPr>
          <p:nvPr userDrawn="1"/>
        </p:nvSpPr>
        <p:spPr bwMode="auto">
          <a:xfrm>
            <a:off x="-1" y="6596216"/>
            <a:ext cx="613868" cy="266674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r">
              <a:defRPr/>
            </a:pPr>
            <a:fld id="{F835BF9B-1E3F-4985-8662-C32EBC97455C}" type="slidenum">
              <a:rPr lang="en-US" sz="933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‹#›</a:t>
            </a:fld>
            <a:endParaRPr lang="en-US" sz="933">
              <a:solidFill>
                <a:schemeClr val="tx2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837323" y="6573918"/>
            <a:ext cx="1060704" cy="20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894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293079" y="3308028"/>
            <a:ext cx="5802923" cy="5744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733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Segoe UI Semibold" panose="020B0702040204020203" pitchFamily="34" charset="0"/>
              </a:rPr>
              <a:t>Thank you</a:t>
            </a:r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293079" y="4025855"/>
            <a:ext cx="5813949" cy="46854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133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>
                <a:ea typeface="Verdana" pitchFamily="34" charset="0"/>
              </a:rPr>
              <a:t>Your email@domain.com </a:t>
            </a:r>
            <a:endParaRPr lang="en-US" dirty="0"/>
          </a:p>
        </p:txBody>
      </p:sp>
      <p:pic>
        <p:nvPicPr>
          <p:cNvPr id="18" name="Picture 14">
            <a:extLst>
              <a:ext uri="{FF2B5EF4-FFF2-40B4-BE49-F238E27FC236}">
                <a16:creationId xmlns:a16="http://schemas.microsoft.com/office/drawing/2014/main" id="{6ACDA095-77FC-4897-B1E3-8B8E7397C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609" t="17312" r="4974" b="18119"/>
          <a:stretch/>
        </p:blipFill>
        <p:spPr bwMode="auto">
          <a:xfrm>
            <a:off x="0" y="18854"/>
            <a:ext cx="6579373" cy="1333221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17FADD6B-B9E2-4833-807D-6051F947545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/>
          <a:srcRect l="8703" t="20095" r="67634" b="27571"/>
          <a:stretch/>
        </p:blipFill>
        <p:spPr bwMode="auto">
          <a:xfrm>
            <a:off x="3832656" y="2983256"/>
            <a:ext cx="457629" cy="422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14">
            <a:extLst>
              <a:ext uri="{FF2B5EF4-FFF2-40B4-BE49-F238E27FC236}">
                <a16:creationId xmlns:a16="http://schemas.microsoft.com/office/drawing/2014/main" id="{3D9A3EA4-39B5-46A3-9784-8D42D56A74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4609" t="17312" r="69429" b="18119"/>
          <a:stretch/>
        </p:blipFill>
        <p:spPr bwMode="auto">
          <a:xfrm>
            <a:off x="11194035" y="5425897"/>
            <a:ext cx="901423" cy="636127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6A5AB4FF-D66A-4203-8CA7-3BCAAB03B7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651" y="6213309"/>
            <a:ext cx="1632181" cy="607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43708BB8-6407-41F7-A333-0716DFD5CA82}"/>
              </a:ext>
            </a:extLst>
          </p:cNvPr>
          <p:cNvSpPr txBox="1"/>
          <p:nvPr userDrawn="1"/>
        </p:nvSpPr>
        <p:spPr bwMode="auto">
          <a:xfrm>
            <a:off x="3712462" y="2935037"/>
            <a:ext cx="2394566" cy="995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467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@CelticNext</a:t>
            </a:r>
          </a:p>
          <a:p>
            <a:pPr algn="r"/>
            <a:r>
              <a:rPr lang="de-DE" sz="1467" dirty="0"/>
              <a:t>@CELTIC_AI_NET</a:t>
            </a:r>
          </a:p>
          <a:p>
            <a:pPr algn="r"/>
            <a:r>
              <a:rPr lang="de-DE" sz="1467" dirty="0"/>
              <a:t>	@AI_NET_PROTECT</a:t>
            </a:r>
          </a:p>
          <a:p>
            <a:pPr algn="r"/>
            <a:r>
              <a:rPr lang="de-DE" sz="1467" dirty="0">
                <a:hlinkClick r:id="rId6"/>
              </a:rPr>
              <a:t>https://ai-net.tech/protect</a:t>
            </a:r>
            <a:r>
              <a:rPr lang="de-DE" sz="1467" dirty="0"/>
              <a:t> 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64FEC4E-4948-4500-9B66-3C0CAB18F962}"/>
              </a:ext>
            </a:extLst>
          </p:cNvPr>
          <p:cNvSpPr txBox="1"/>
          <p:nvPr userDrawn="1"/>
        </p:nvSpPr>
        <p:spPr bwMode="auto">
          <a:xfrm>
            <a:off x="293080" y="4723620"/>
            <a:ext cx="5898931" cy="1600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600" dirty="0">
                <a:solidFill>
                  <a:srgbClr val="525252"/>
                </a:solidFill>
                <a:effectLst/>
                <a:uFill>
                  <a:solidFill>
                    <a:srgbClr val="575656"/>
                  </a:solidFill>
                </a:uFill>
                <a:latin typeface="Segoe UI Light" panose="020B0502040204020203" pitchFamily="34" charset="0"/>
                <a:ea typeface="Segoe UI Light" panose="020B0502040204020203" pitchFamily="34" charset="0"/>
              </a:rPr>
              <a:t>The CELTIC-NEXT project AI-NET-PROTECT (Project ID C2019/3-4) is partly funded by the German Federal Ministry of Education and Research, the Swedish Governmental Agency for Innovation Systems </a:t>
            </a:r>
            <a:r>
              <a:rPr lang="en-US" sz="1600" dirty="0" err="1">
                <a:solidFill>
                  <a:srgbClr val="525252"/>
                </a:solidFill>
                <a:effectLst/>
                <a:uFill>
                  <a:solidFill>
                    <a:srgbClr val="575656"/>
                  </a:solidFill>
                </a:uFill>
                <a:latin typeface="Segoe UI Light" panose="020B0502040204020203" pitchFamily="34" charset="0"/>
                <a:ea typeface="Segoe UI Light" panose="020B0502040204020203" pitchFamily="34" charset="0"/>
              </a:rPr>
              <a:t>Vinnova</a:t>
            </a:r>
            <a:r>
              <a:rPr lang="en-US" sz="1600" dirty="0">
                <a:solidFill>
                  <a:srgbClr val="525252"/>
                </a:solidFill>
                <a:effectLst/>
                <a:uFill>
                  <a:solidFill>
                    <a:srgbClr val="575656"/>
                  </a:solidFill>
                </a:uFill>
                <a:latin typeface="Segoe UI Light" panose="020B0502040204020203" pitchFamily="34" charset="0"/>
                <a:ea typeface="Segoe UI Light" panose="020B0502040204020203" pitchFamily="34" charset="0"/>
              </a:rPr>
              <a:t>, Innovate UK, Business </a:t>
            </a:r>
            <a:r>
              <a:rPr lang="en-US" sz="1600" dirty="0" err="1">
                <a:solidFill>
                  <a:srgbClr val="525252"/>
                </a:solidFill>
                <a:effectLst/>
                <a:uFill>
                  <a:solidFill>
                    <a:srgbClr val="575656"/>
                  </a:solidFill>
                </a:uFill>
                <a:latin typeface="Segoe UI Light" panose="020B0502040204020203" pitchFamily="34" charset="0"/>
                <a:ea typeface="Segoe UI Light" panose="020B0502040204020203" pitchFamily="34" charset="0"/>
              </a:rPr>
              <a:t>Finnland</a:t>
            </a:r>
            <a:r>
              <a:rPr lang="en-US" sz="1600" dirty="0">
                <a:solidFill>
                  <a:srgbClr val="525252"/>
                </a:solidFill>
                <a:effectLst/>
                <a:uFill>
                  <a:solidFill>
                    <a:srgbClr val="575656"/>
                  </a:solidFill>
                </a:uFill>
                <a:latin typeface="Segoe UI Light" panose="020B0502040204020203" pitchFamily="34" charset="0"/>
                <a:ea typeface="Segoe UI Light" panose="020B0502040204020203" pitchFamily="34" charset="0"/>
              </a:rPr>
              <a:t>, and the Polish National Center for Research and Development (NCBR).</a:t>
            </a:r>
            <a:endParaRPr lang="de-DE" sz="1600" dirty="0">
              <a:solidFill>
                <a:srgbClr val="575656"/>
              </a:solidFill>
              <a:effectLst/>
              <a:uFill>
                <a:solidFill>
                  <a:srgbClr val="575656"/>
                </a:solidFill>
              </a:uFill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F5D8B104-F4B1-4884-BA10-6181C5BAC55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59923" y="257024"/>
            <a:ext cx="1628261" cy="1037360"/>
          </a:xfrm>
          <a:prstGeom prst="rect">
            <a:avLst/>
          </a:prstGeom>
        </p:spPr>
      </p:pic>
      <p:pic>
        <p:nvPicPr>
          <p:cNvPr id="26" name="Grafik 25" descr="Ein Bild, das Text, Schaufel, Werkzeug enthält.&#10;&#10;Automatisch generierte Beschreibung">
            <a:extLst>
              <a:ext uri="{FF2B5EF4-FFF2-40B4-BE49-F238E27FC236}">
                <a16:creationId xmlns:a16="http://schemas.microsoft.com/office/drawing/2014/main" id="{3D83BBBA-44CA-4428-A641-ACCAEBA6617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l="6402" b="7581"/>
          <a:stretch/>
        </p:blipFill>
        <p:spPr bwMode="auto">
          <a:xfrm>
            <a:off x="6446503" y="4812237"/>
            <a:ext cx="1425744" cy="1089272"/>
          </a:xfrm>
          <a:prstGeom prst="rect">
            <a:avLst/>
          </a:prstGeom>
        </p:spPr>
      </p:pic>
      <p:pic>
        <p:nvPicPr>
          <p:cNvPr id="29" name="Grafik 28" descr="Ein Bild, das Text, Schild, Uhr enthält.&#10;&#10;Automatisch generierte Beschreibung">
            <a:extLst>
              <a:ext uri="{FF2B5EF4-FFF2-40B4-BE49-F238E27FC236}">
                <a16:creationId xmlns:a16="http://schemas.microsoft.com/office/drawing/2014/main" id="{C41069C9-7D2A-44C1-8E2F-96CAEE2E80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/>
        </p:blipFill>
        <p:spPr bwMode="auto">
          <a:xfrm>
            <a:off x="7970688" y="4822935"/>
            <a:ext cx="1517557" cy="326627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04923ACB-F9B9-407F-92CD-2F5FA47A34D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7077" y="4873933"/>
            <a:ext cx="1425744" cy="875644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C75BC0AB-42CB-4C00-8698-0CA52CFF9BF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70688" y="5248878"/>
            <a:ext cx="1632181" cy="525925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6568A093-A926-404F-A6D6-D5B283E7EEF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29327" y="4826323"/>
            <a:ext cx="1007435" cy="42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64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2" y="6852"/>
            <a:ext cx="10111679" cy="72974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206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118626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1" y="3"/>
            <a:ext cx="10830984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533036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3753C-C4DD-4CEB-21EC-9475DFC2B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4D915B-B503-5786-06F5-4B5DFC8B02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DF9E2-E232-2712-E927-391EB0081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D1DD-9875-4035-AE34-E4C9A2DA6CF9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166758-53EF-61AD-2D9C-36E3382E6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6081F-1646-56B8-6F51-3AC819731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A480C-0E1A-4285-B54E-8CA760BE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928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F0D23-7842-52FB-B2AA-4F552B607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56086-9158-C817-9E40-67F8FD149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8C0E1-725E-90EA-71C7-6020BCDDD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D1DD-9875-4035-AE34-E4C9A2DA6CF9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17F0A-3834-2AC2-9618-45078D4DD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45E1A-562D-DC7B-424B-8530242F6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A480C-0E1A-4285-B54E-8CA760BE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147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EFB2E-7C6C-B316-C9EF-972A20A0D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B2AF11-F315-F312-2906-FB404BAEF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C4C02-8973-BB0E-C37A-E1B6E6C29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D1DD-9875-4035-AE34-E4C9A2DA6CF9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FC3B2-1C6B-AE2B-3217-D458656A4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48253-8AC3-D301-E07E-10E12D514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A480C-0E1A-4285-B54E-8CA760BE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47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C4C7-E03F-429F-ABB9-E79E72F980A1}" type="datetime1">
              <a:rPr lang="fr-FR" smtClean="0"/>
              <a:t>06/11/2023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55704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28D9D-70B6-8C23-A995-38C58AD15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3ACBD-B53B-0D61-7DD4-34DA1FE8D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BE5E5B-B635-FF35-8D92-0FA6153635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BFAF05-476A-0D7D-9DD2-D609B4F48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D1DD-9875-4035-AE34-E4C9A2DA6CF9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DB5B3B-5509-D487-D2B4-56A4CE7F0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13F55-5A5E-D1C3-5F7D-16409D6BE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A480C-0E1A-4285-B54E-8CA760BE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382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E18F3-B227-017A-FC5B-6D962C58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51B4B6-02B1-1076-A81A-39AD96075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EE034B-6489-B07B-758E-1F179B1777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794DAA-67DE-FD0B-5806-FE20A8C84E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84C5BD-FF5C-A930-DBEE-BDD24C53FB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437CAD-E64D-0BC8-3B37-9FAF31476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D1DD-9875-4035-AE34-E4C9A2DA6CF9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B56DCA-EAEA-037A-E2E4-B6295512A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31CB27-5DF5-20A9-36A0-CB4F519BB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A480C-0E1A-4285-B54E-8CA760BE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500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C7C3D-00C0-1FFD-41A1-81F49B982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62D52B-19CF-66BD-5D44-FE78BF496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D1DD-9875-4035-AE34-E4C9A2DA6CF9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FDC3D1-1959-8336-3701-A258E6A9C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7FCF5-45AA-F932-445E-F9B2D158F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A480C-0E1A-4285-B54E-8CA760BE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5094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354D7A-F11E-125F-FD98-493749276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D1DD-9875-4035-AE34-E4C9A2DA6CF9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15D2A5-9DAB-8C55-0EC1-F0CEBA529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B180FA-CD98-50D2-49FF-98C6D7E2A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A480C-0E1A-4285-B54E-8CA760BE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521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23B11-BFA3-2AAE-7782-BE0C6840E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9371B-090E-5A3E-07F9-8407BCB8F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6B2002-D25E-451A-34F2-8F81412C5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0B89E8-FE14-4C44-48EB-494B2FABD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D1DD-9875-4035-AE34-E4C9A2DA6CF9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1778D7-F63E-852A-B152-CD0D573AE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41A099-C7A4-9C4A-C4FD-A61A5B634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A480C-0E1A-4285-B54E-8CA760BE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279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EE8F4-D5BC-421B-51A6-AF0D4ED69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0858D0-C70C-C837-1A08-90ABF3DEBE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310534-81C6-7AB7-3E02-A8E8AAC8E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6905A7-6466-3EDD-2AA6-C6E4D8551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D1DD-9875-4035-AE34-E4C9A2DA6CF9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BEC55C-0AA4-AFB1-CF55-F82426E3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FCDAFC-AD55-8EC5-99F0-7A3762601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A480C-0E1A-4285-B54E-8CA760BE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5770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DFBCE-E375-FFAC-8AD4-002B92B77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ACC3A3-6CDF-C8FC-52A2-E5F2D75AC2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EB434-C5FB-6599-D109-475F0314D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D1DD-9875-4035-AE34-E4C9A2DA6CF9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052B3-D0EB-5FAB-25C9-7F4FFFCD0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3192C-65A2-2C5F-05D3-57115CC56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A480C-0E1A-4285-B54E-8CA760BE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362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57071F-5F95-70BB-DF60-5A23E52717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94E2DE-9711-FDE6-E98F-37E09F28A5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7BD82-DE3A-FA4C-B455-5583CE94E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D1DD-9875-4035-AE34-E4C9A2DA6CF9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39DE9-084F-D6FB-E06D-1435C0D47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D090B-CD83-C2C5-9E45-8C999B395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A480C-0E1A-4285-B54E-8CA760BE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2885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9629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EC9D-4369-4EC4-95F3-88922B4B0C1C}" type="datetimeFigureOut">
              <a:rPr lang="en-GB" smtClean="0"/>
              <a:t>06/11/2023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A916-48A2-48A2-9A75-3DD55F3698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6493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26D2-A60D-4061-B823-1AF2D48DF7FF}" type="datetime1">
              <a:rPr lang="fr-FR" smtClean="0"/>
              <a:t>06/11/2023</a:t>
            </a:fld>
            <a:endParaRPr lang="fr-F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9921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EC9D-4369-4EC4-95F3-88922B4B0C1C}" type="datetimeFigureOut">
              <a:rPr lang="en-GB" smtClean="0"/>
              <a:t>06/11/2023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A916-48A2-48A2-9A75-3DD55F3698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2021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75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167" indent="0">
              <a:buNone/>
              <a:defRPr sz="2150">
                <a:solidFill>
                  <a:schemeClr val="tx1">
                    <a:tint val="75000"/>
                  </a:schemeClr>
                </a:solidFill>
              </a:defRPr>
            </a:lvl2pPr>
            <a:lvl3pPr marL="10883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50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4pPr>
            <a:lvl5pPr marL="2176667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5pPr>
            <a:lvl6pPr marL="2720833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6pPr>
            <a:lvl7pPr marL="3264999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7pPr>
            <a:lvl8pPr marL="3809163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8pPr>
            <a:lvl9pPr marL="4353329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EC9D-4369-4EC4-95F3-88922B4B0C1C}" type="datetimeFigureOut">
              <a:rPr lang="en-GB" smtClean="0"/>
              <a:t>06/11/2023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A916-48A2-48A2-9A75-3DD55F3698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5155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25600" y="3200412"/>
            <a:ext cx="14528800" cy="9051925"/>
          </a:xfrm>
        </p:spPr>
        <p:txBody>
          <a:bodyPr/>
          <a:lstStyle>
            <a:lvl1pPr>
              <a:defRPr sz="3450"/>
            </a:lvl1pPr>
            <a:lvl2pPr>
              <a:defRPr sz="2850"/>
            </a:lvl2pPr>
            <a:lvl3pPr>
              <a:defRPr sz="2400"/>
            </a:lvl3pPr>
            <a:lvl4pPr>
              <a:defRPr sz="2150"/>
            </a:lvl4pPr>
            <a:lvl5pPr>
              <a:defRPr sz="2150"/>
            </a:lvl5pPr>
            <a:lvl6pPr>
              <a:defRPr sz="2150"/>
            </a:lvl6pPr>
            <a:lvl7pPr>
              <a:defRPr sz="2150"/>
            </a:lvl7pPr>
            <a:lvl8pPr>
              <a:defRPr sz="2150"/>
            </a:lvl8pPr>
            <a:lvl9pPr>
              <a:defRPr sz="21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357600" y="3200412"/>
            <a:ext cx="14528800" cy="9051925"/>
          </a:xfrm>
        </p:spPr>
        <p:txBody>
          <a:bodyPr/>
          <a:lstStyle>
            <a:lvl1pPr>
              <a:defRPr sz="3450"/>
            </a:lvl1pPr>
            <a:lvl2pPr>
              <a:defRPr sz="2850"/>
            </a:lvl2pPr>
            <a:lvl3pPr>
              <a:defRPr sz="2400"/>
            </a:lvl3pPr>
            <a:lvl4pPr>
              <a:defRPr sz="2150"/>
            </a:lvl4pPr>
            <a:lvl5pPr>
              <a:defRPr sz="2150"/>
            </a:lvl5pPr>
            <a:lvl6pPr>
              <a:defRPr sz="2150"/>
            </a:lvl6pPr>
            <a:lvl7pPr>
              <a:defRPr sz="2150"/>
            </a:lvl7pPr>
            <a:lvl8pPr>
              <a:defRPr sz="2150"/>
            </a:lvl8pPr>
            <a:lvl9pPr>
              <a:defRPr sz="21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EC9D-4369-4EC4-95F3-88922B4B0C1C}" type="datetimeFigureOut">
              <a:rPr lang="en-GB" smtClean="0"/>
              <a:t>06/11/2023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A916-48A2-48A2-9A75-3DD55F3698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0672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5" y="1535113"/>
            <a:ext cx="5386919" cy="639762"/>
          </a:xfrm>
        </p:spPr>
        <p:txBody>
          <a:bodyPr anchor="b"/>
          <a:lstStyle>
            <a:lvl1pPr marL="0" indent="0">
              <a:buNone/>
              <a:defRPr sz="2850" b="1"/>
            </a:lvl1pPr>
            <a:lvl2pPr marL="544167" indent="0">
              <a:buNone/>
              <a:defRPr sz="2400" b="1"/>
            </a:lvl2pPr>
            <a:lvl3pPr marL="1088333" indent="0">
              <a:buNone/>
              <a:defRPr sz="2150" b="1"/>
            </a:lvl3pPr>
            <a:lvl4pPr marL="1632500" indent="0">
              <a:buNone/>
              <a:defRPr sz="1900" b="1"/>
            </a:lvl4pPr>
            <a:lvl5pPr marL="2176667" indent="0">
              <a:buNone/>
              <a:defRPr sz="1900" b="1"/>
            </a:lvl5pPr>
            <a:lvl6pPr marL="2720833" indent="0">
              <a:buNone/>
              <a:defRPr sz="1900" b="1"/>
            </a:lvl6pPr>
            <a:lvl7pPr marL="3264999" indent="0">
              <a:buNone/>
              <a:defRPr sz="1900" b="1"/>
            </a:lvl7pPr>
            <a:lvl8pPr marL="3809163" indent="0">
              <a:buNone/>
              <a:defRPr sz="1900" b="1"/>
            </a:lvl8pPr>
            <a:lvl9pPr marL="4353329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5" y="2174875"/>
            <a:ext cx="5386919" cy="3951288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15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5" cy="639762"/>
          </a:xfrm>
        </p:spPr>
        <p:txBody>
          <a:bodyPr anchor="b"/>
          <a:lstStyle>
            <a:lvl1pPr marL="0" indent="0">
              <a:buNone/>
              <a:defRPr sz="2850" b="1"/>
            </a:lvl1pPr>
            <a:lvl2pPr marL="544167" indent="0">
              <a:buNone/>
              <a:defRPr sz="2400" b="1"/>
            </a:lvl2pPr>
            <a:lvl3pPr marL="1088333" indent="0">
              <a:buNone/>
              <a:defRPr sz="2150" b="1"/>
            </a:lvl3pPr>
            <a:lvl4pPr marL="1632500" indent="0">
              <a:buNone/>
              <a:defRPr sz="1900" b="1"/>
            </a:lvl4pPr>
            <a:lvl5pPr marL="2176667" indent="0">
              <a:buNone/>
              <a:defRPr sz="1900" b="1"/>
            </a:lvl5pPr>
            <a:lvl6pPr marL="2720833" indent="0">
              <a:buNone/>
              <a:defRPr sz="1900" b="1"/>
            </a:lvl6pPr>
            <a:lvl7pPr marL="3264999" indent="0">
              <a:buNone/>
              <a:defRPr sz="1900" b="1"/>
            </a:lvl7pPr>
            <a:lvl8pPr marL="3809163" indent="0">
              <a:buNone/>
              <a:defRPr sz="1900" b="1"/>
            </a:lvl8pPr>
            <a:lvl9pPr marL="4353329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5" cy="3951288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15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EC9D-4369-4EC4-95F3-88922B4B0C1C}" type="datetimeFigureOut">
              <a:rPr lang="en-GB" smtClean="0"/>
              <a:t>06/11/2023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A916-48A2-48A2-9A75-3DD55F3698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3328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EC9D-4369-4EC4-95F3-88922B4B0C1C}" type="datetimeFigureOut">
              <a:rPr lang="en-GB" smtClean="0"/>
              <a:t>06/11/2023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A916-48A2-48A2-9A75-3DD55F3698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8659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EC9D-4369-4EC4-95F3-88922B4B0C1C}" type="datetimeFigureOut">
              <a:rPr lang="en-GB" smtClean="0"/>
              <a:t>06/11/2023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A916-48A2-48A2-9A75-3DD55F3698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324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273063"/>
            <a:ext cx="6815667" cy="5853113"/>
          </a:xfrm>
        </p:spPr>
        <p:txBody>
          <a:bodyPr/>
          <a:lstStyle>
            <a:lvl1pPr>
              <a:defRPr sz="3800"/>
            </a:lvl1pPr>
            <a:lvl2pPr>
              <a:defRPr sz="3450"/>
            </a:lvl2pPr>
            <a:lvl3pPr>
              <a:defRPr sz="285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650"/>
            </a:lvl1pPr>
            <a:lvl2pPr marL="544167" indent="0">
              <a:buNone/>
              <a:defRPr sz="1550"/>
            </a:lvl2pPr>
            <a:lvl3pPr marL="1088333" indent="0">
              <a:buNone/>
              <a:defRPr sz="1200"/>
            </a:lvl3pPr>
            <a:lvl4pPr marL="1632500" indent="0">
              <a:buNone/>
              <a:defRPr sz="1050"/>
            </a:lvl4pPr>
            <a:lvl5pPr marL="2176667" indent="0">
              <a:buNone/>
              <a:defRPr sz="1050"/>
            </a:lvl5pPr>
            <a:lvl6pPr marL="2720833" indent="0">
              <a:buNone/>
              <a:defRPr sz="1050"/>
            </a:lvl6pPr>
            <a:lvl7pPr marL="3264999" indent="0">
              <a:buNone/>
              <a:defRPr sz="1050"/>
            </a:lvl7pPr>
            <a:lvl8pPr marL="3809163" indent="0">
              <a:buNone/>
              <a:defRPr sz="1050"/>
            </a:lvl8pPr>
            <a:lvl9pPr marL="4353329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EC9D-4369-4EC4-95F3-88922B4B0C1C}" type="datetimeFigureOut">
              <a:rPr lang="en-GB" smtClean="0"/>
              <a:t>06/11/2023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A916-48A2-48A2-9A75-3DD55F3698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9795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800"/>
            </a:lvl1pPr>
            <a:lvl2pPr marL="544167" indent="0">
              <a:buNone/>
              <a:defRPr sz="3450"/>
            </a:lvl2pPr>
            <a:lvl3pPr marL="1088333" indent="0">
              <a:buNone/>
              <a:defRPr sz="2850"/>
            </a:lvl3pPr>
            <a:lvl4pPr marL="1632500" indent="0">
              <a:buNone/>
              <a:defRPr sz="2400"/>
            </a:lvl4pPr>
            <a:lvl5pPr marL="2176667" indent="0">
              <a:buNone/>
              <a:defRPr sz="2400"/>
            </a:lvl5pPr>
            <a:lvl6pPr marL="2720833" indent="0">
              <a:buNone/>
              <a:defRPr sz="2400"/>
            </a:lvl6pPr>
            <a:lvl7pPr marL="3264999" indent="0">
              <a:buNone/>
              <a:defRPr sz="2400"/>
            </a:lvl7pPr>
            <a:lvl8pPr marL="3809163" indent="0">
              <a:buNone/>
              <a:defRPr sz="2400"/>
            </a:lvl8pPr>
            <a:lvl9pPr marL="4353329" indent="0">
              <a:buNone/>
              <a:defRPr sz="24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2"/>
          </a:xfrm>
        </p:spPr>
        <p:txBody>
          <a:bodyPr/>
          <a:lstStyle>
            <a:lvl1pPr marL="0" indent="0">
              <a:buNone/>
              <a:defRPr sz="1650"/>
            </a:lvl1pPr>
            <a:lvl2pPr marL="544167" indent="0">
              <a:buNone/>
              <a:defRPr sz="1550"/>
            </a:lvl2pPr>
            <a:lvl3pPr marL="1088333" indent="0">
              <a:buNone/>
              <a:defRPr sz="1200"/>
            </a:lvl3pPr>
            <a:lvl4pPr marL="1632500" indent="0">
              <a:buNone/>
              <a:defRPr sz="1050"/>
            </a:lvl4pPr>
            <a:lvl5pPr marL="2176667" indent="0">
              <a:buNone/>
              <a:defRPr sz="1050"/>
            </a:lvl5pPr>
            <a:lvl6pPr marL="2720833" indent="0">
              <a:buNone/>
              <a:defRPr sz="1050"/>
            </a:lvl6pPr>
            <a:lvl7pPr marL="3264999" indent="0">
              <a:buNone/>
              <a:defRPr sz="1050"/>
            </a:lvl7pPr>
            <a:lvl8pPr marL="3809163" indent="0">
              <a:buNone/>
              <a:defRPr sz="1050"/>
            </a:lvl8pPr>
            <a:lvl9pPr marL="4353329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EC9D-4369-4EC4-95F3-88922B4B0C1C}" type="datetimeFigureOut">
              <a:rPr lang="en-GB" smtClean="0"/>
              <a:t>06/11/2023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A916-48A2-48A2-9A75-3DD55F3698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0214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EC9D-4369-4EC4-95F3-88922B4B0C1C}" type="datetimeFigureOut">
              <a:rPr lang="en-GB" smtClean="0"/>
              <a:t>06/11/2023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A916-48A2-48A2-9A75-3DD55F3698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7052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571200" y="549275"/>
            <a:ext cx="7315200" cy="117030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25600" y="549275"/>
            <a:ext cx="21742400" cy="117030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EC9D-4369-4EC4-95F3-88922B4B0C1C}" type="datetimeFigureOut">
              <a:rPr lang="en-GB" smtClean="0"/>
              <a:t>06/11/2023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A916-48A2-48A2-9A75-3DD55F3698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573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B6C2F-2E41-4A88-B960-500C7DF881F8}" type="datetime1">
              <a:rPr lang="fr-FR" smtClean="0"/>
              <a:t>06/11/2023</a:t>
            </a:fld>
            <a:endParaRPr lang="fr-F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9763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62000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2000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73DE-AB11-4BB3-A548-38DC7B29D62B}" type="datetime1">
              <a:rPr lang="fr-FR" smtClean="0"/>
              <a:t>06/11/2023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31588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3A13-21E0-4F30-920A-A286B8C4AC3F}" type="datetime1">
              <a:rPr lang="fr-FR" smtClean="0"/>
              <a:t>06/11/2023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1013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5A418-1D57-4095-8FD8-50444C3F31B2}" type="datetime1">
              <a:rPr lang="fr-FR" smtClean="0"/>
              <a:t>06/11/2023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98959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C4C7-E03F-429F-ABB9-E79E72F980A1}" type="datetime1">
              <a:rPr lang="fr-FR" smtClean="0"/>
              <a:t>06/11/2023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00286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7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26D2-A60D-4061-B823-1AF2D48DF7FF}" type="datetime1">
              <a:rPr lang="fr-FR" smtClean="0"/>
              <a:t>06/11/2023</a:t>
            </a:fld>
            <a:endParaRPr lang="fr-F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7617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B6C2F-2E41-4A88-B960-500C7DF881F8}" type="datetime1">
              <a:rPr lang="fr-FR" smtClean="0"/>
              <a:t>06/11/2023</a:t>
            </a:fld>
            <a:endParaRPr lang="fr-F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74857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65129-34CC-479A-BD0C-81B95D0026CB}" type="datetime1">
              <a:rPr lang="fr-FR" smtClean="0"/>
              <a:t>06/11/2023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28989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0A39-2048-4442-915A-F65F38BDAF24}" type="datetime1">
              <a:rPr lang="fr-FR" smtClean="0"/>
              <a:t>06/11/2023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97334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956E9-C9F5-4BED-8CFF-E6B943D1E92E}" type="datetime1">
              <a:rPr lang="fr-FR" smtClean="0"/>
              <a:t>06/11/2023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2" y="6356351"/>
            <a:ext cx="5911517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8865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D617-279D-424D-899A-CDBA9A7933AD}" type="datetime1">
              <a:rPr lang="fr-FR" smtClean="0"/>
              <a:t>06/11/2023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8514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65129-34CC-479A-BD0C-81B95D0026CB}" type="datetime1">
              <a:rPr lang="fr-FR" smtClean="0"/>
              <a:t>06/11/2023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0100C9-B6C0-0620-DF15-D70A67FA68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329" y="0"/>
            <a:ext cx="3407671" cy="67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460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FA7B-AE19-40E0-92E5-52C46F98D32E}" type="datetime1">
              <a:rPr lang="fr-FR" smtClean="0"/>
              <a:t>06/11/2023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9700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0A39-2048-4442-915A-F65F38BDAF24}" type="datetime1">
              <a:rPr lang="fr-FR" smtClean="0"/>
              <a:t>06/11/2023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4184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956E9-C9F5-4BED-8CFF-E6B943D1E92E}" type="datetime1">
              <a:rPr lang="fr-FR" smtClean="0"/>
              <a:t>06/11/2023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3303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image" Target="../media/image4.jpe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9.jp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2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rgbClr val="192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066F702-A15E-4B6A-8FA1-9408132B4F5E}" type="datetime1">
              <a:rPr lang="fr-FR" smtClean="0"/>
              <a:t>06/11/2023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08B39B-9F18-31BE-C2B4-FA10E9E9282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329" y="0"/>
            <a:ext cx="3407671" cy="67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6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6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2" y="2"/>
            <a:ext cx="10111679" cy="736599"/>
          </a:xfrm>
          <a:prstGeom prst="rect">
            <a:avLst/>
          </a:prstGeom>
        </p:spPr>
        <p:txBody>
          <a:bodyPr vert="horz" lIns="91438" tIns="0" rIns="0" bIns="0" rtlCol="0" anchor="b">
            <a:norm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447800"/>
            <a:ext cx="11582400" cy="4953000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>
              <a:defRPr/>
            </a:pPr>
            <a:r>
              <a:rPr lang="de-DE" dirty="0"/>
              <a:t>First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18pt Segoe UI, </a:t>
            </a:r>
            <a:r>
              <a:rPr lang="de-DE" dirty="0" err="1"/>
              <a:t>without</a:t>
            </a:r>
            <a:r>
              <a:rPr lang="de-DE" dirty="0"/>
              <a:t> </a:t>
            </a:r>
            <a:r>
              <a:rPr lang="de-DE" dirty="0" err="1"/>
              <a:t>blue</a:t>
            </a:r>
            <a:r>
              <a:rPr lang="de-DE" dirty="0"/>
              <a:t> </a:t>
            </a:r>
            <a:r>
              <a:rPr lang="de-DE" dirty="0" err="1"/>
              <a:t>bullets</a:t>
            </a:r>
            <a:r>
              <a:rPr lang="de-DE" dirty="0"/>
              <a:t> and </a:t>
            </a:r>
            <a:r>
              <a:rPr lang="de-DE" dirty="0" err="1"/>
              <a:t>dark</a:t>
            </a:r>
            <a:r>
              <a:rPr lang="de-DE" dirty="0"/>
              <a:t> </a:t>
            </a:r>
            <a:r>
              <a:rPr lang="de-DE" dirty="0" err="1"/>
              <a:t>blue</a:t>
            </a:r>
            <a:r>
              <a:rPr lang="de-DE" dirty="0"/>
              <a:t> </a:t>
            </a:r>
            <a:endParaRPr dirty="0"/>
          </a:p>
          <a:p>
            <a:pPr lvl="1">
              <a:defRPr/>
            </a:pPr>
            <a:r>
              <a:rPr lang="de-DE" dirty="0"/>
              <a:t>Second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16pt Segoe U, </a:t>
            </a:r>
            <a:r>
              <a:rPr lang="de-DE" dirty="0" err="1"/>
              <a:t>dark</a:t>
            </a:r>
            <a:r>
              <a:rPr lang="de-DE" dirty="0"/>
              <a:t> </a:t>
            </a:r>
            <a:r>
              <a:rPr lang="de-DE" dirty="0" err="1"/>
              <a:t>blue</a:t>
            </a:r>
            <a:r>
              <a:rPr lang="de-DE" dirty="0"/>
              <a:t> </a:t>
            </a:r>
            <a:r>
              <a:rPr lang="de-DE" dirty="0" err="1"/>
              <a:t>bullet</a:t>
            </a:r>
            <a:r>
              <a:rPr lang="de-DE" dirty="0"/>
              <a:t> and </a:t>
            </a:r>
            <a:r>
              <a:rPr lang="de-DE" dirty="0" err="1"/>
              <a:t>dark</a:t>
            </a:r>
            <a:r>
              <a:rPr lang="de-DE" dirty="0"/>
              <a:t> </a:t>
            </a:r>
            <a:r>
              <a:rPr lang="de-DE" dirty="0" err="1"/>
              <a:t>blue</a:t>
            </a:r>
            <a:endParaRPr dirty="0"/>
          </a:p>
          <a:p>
            <a:pPr lvl="2">
              <a:defRPr/>
            </a:pPr>
            <a:r>
              <a:rPr lang="de-DE" dirty="0"/>
              <a:t>Third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14pt Segoe UI, prominent </a:t>
            </a:r>
            <a:r>
              <a:rPr lang="de-DE" dirty="0" err="1"/>
              <a:t>blue</a:t>
            </a:r>
            <a:r>
              <a:rPr lang="de-DE" dirty="0"/>
              <a:t> </a:t>
            </a:r>
            <a:r>
              <a:rPr lang="de-DE" dirty="0" err="1"/>
              <a:t>bullet</a:t>
            </a:r>
            <a:r>
              <a:rPr lang="de-DE" dirty="0"/>
              <a:t> and </a:t>
            </a:r>
            <a:r>
              <a:rPr lang="de-DE" dirty="0" err="1"/>
              <a:t>dark</a:t>
            </a:r>
            <a:r>
              <a:rPr lang="de-DE" dirty="0"/>
              <a:t> </a:t>
            </a:r>
            <a:r>
              <a:rPr lang="de-DE" dirty="0" err="1"/>
              <a:t>blue</a:t>
            </a:r>
            <a:r>
              <a:rPr lang="de-DE" dirty="0"/>
              <a:t> </a:t>
            </a:r>
            <a:endParaRPr dirty="0"/>
          </a:p>
          <a:p>
            <a:pPr lvl="3">
              <a:defRPr/>
            </a:pPr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12pt Segoe UI, light </a:t>
            </a:r>
            <a:r>
              <a:rPr lang="de-DE" dirty="0" err="1"/>
              <a:t>blue</a:t>
            </a:r>
            <a:r>
              <a:rPr lang="de-DE" dirty="0"/>
              <a:t> </a:t>
            </a:r>
            <a:r>
              <a:rPr lang="de-DE" dirty="0" err="1"/>
              <a:t>bullet</a:t>
            </a:r>
            <a:r>
              <a:rPr lang="de-DE" dirty="0"/>
              <a:t> and </a:t>
            </a:r>
            <a:r>
              <a:rPr lang="de-DE" dirty="0" err="1"/>
              <a:t>dark</a:t>
            </a:r>
            <a:r>
              <a:rPr lang="de-DE" dirty="0"/>
              <a:t> </a:t>
            </a:r>
            <a:r>
              <a:rPr lang="de-DE" dirty="0" err="1"/>
              <a:t>blue</a:t>
            </a:r>
            <a:endParaRPr lang="en-US" dirty="0"/>
          </a:p>
          <a:p>
            <a:pPr marL="952476" marR="0" lvl="4" indent="-237061" algn="l" defTabSz="914354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>
                <a:schemeClr val="accent2">
                  <a:lumMod val="40000"/>
                  <a:lumOff val="60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Fifth level text is 11pt Open Sans, </a:t>
            </a:r>
            <a:r>
              <a:rPr lang="de-DE" dirty="0"/>
              <a:t>light </a:t>
            </a:r>
            <a:r>
              <a:rPr lang="de-DE" dirty="0" err="1"/>
              <a:t>blue</a:t>
            </a:r>
            <a:r>
              <a:rPr lang="de-DE" dirty="0"/>
              <a:t> </a:t>
            </a:r>
            <a:r>
              <a:rPr lang="de-DE" dirty="0" err="1"/>
              <a:t>bullet</a:t>
            </a:r>
            <a:r>
              <a:rPr lang="de-DE" dirty="0"/>
              <a:t> and </a:t>
            </a:r>
            <a:r>
              <a:rPr lang="de-DE" dirty="0" err="1"/>
              <a:t>dark</a:t>
            </a:r>
            <a:r>
              <a:rPr lang="de-DE" dirty="0"/>
              <a:t> </a:t>
            </a:r>
            <a:r>
              <a:rPr lang="de-DE" dirty="0" err="1"/>
              <a:t>blue</a:t>
            </a:r>
            <a:endParaRPr lang="en-US" dirty="0"/>
          </a:p>
          <a:p>
            <a:pPr lvl="4">
              <a:defRPr/>
            </a:pPr>
            <a:endParaRPr lang="de-DE" dirty="0"/>
          </a:p>
        </p:txBody>
      </p:sp>
      <p:sp>
        <p:nvSpPr>
          <p:cNvPr id="7" name="Slide Number Placeholder 5"/>
          <p:cNvSpPr>
            <a:spLocks noAdjustHandles="1"/>
          </p:cNvSpPr>
          <p:nvPr userDrawn="1"/>
        </p:nvSpPr>
        <p:spPr bwMode="auto">
          <a:xfrm>
            <a:off x="304800" y="6476811"/>
            <a:ext cx="1978448" cy="301228"/>
          </a:xfrm>
          <a:prstGeom prst="rect">
            <a:avLst/>
          </a:prstGeom>
        </p:spPr>
        <p:txBody>
          <a:bodyPr vert="horz" lIns="121917" tIns="60959" rIns="121917" bIns="60959" rtlCol="0" anchor="ctr"/>
          <a:lstStyle>
            <a:defPPr>
              <a:defRPr lang="en-US"/>
            </a:defPPr>
            <a:lvl1pPr marL="0" algn="r" defTabSz="685800"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3B2DD7BE-1B05-4257-A77F-C27ADF98C61C}" type="slidenum">
              <a:rPr lang="en-GB" sz="1400">
                <a:solidFill>
                  <a:prstClr val="black">
                    <a:tint val="75000"/>
                  </a:prstClr>
                </a:solidFill>
                <a:latin typeface="Open Sans"/>
                <a:ea typeface="Open Sans"/>
                <a:cs typeface="Open Sans"/>
              </a:rPr>
              <a:pPr algn="l">
                <a:defRPr/>
              </a:pPr>
              <a:t>‹#›</a:t>
            </a:fld>
            <a:endParaRPr lang="en-GB" sz="1400" dirty="0">
              <a:solidFill>
                <a:prstClr val="black">
                  <a:tint val="75000"/>
                </a:prstClr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26"/>
          <a:srcRect l="4609" t="17312" r="69429" b="18119"/>
          <a:stretch/>
        </p:blipFill>
        <p:spPr bwMode="auto">
          <a:xfrm>
            <a:off x="10151255" y="6434866"/>
            <a:ext cx="599603" cy="42313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7"/>
          <a:stretch/>
        </p:blipFill>
        <p:spPr bwMode="auto">
          <a:xfrm>
            <a:off x="10750858" y="6415857"/>
            <a:ext cx="1136343" cy="42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317ED7B-E7E8-4B2C-BDB2-AC4F6518C621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245" y="77261"/>
            <a:ext cx="1034913" cy="659340"/>
          </a:xfrm>
          <a:prstGeom prst="rect">
            <a:avLst/>
          </a:prstGeom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979F4B16-3BB5-48BB-B1AE-2F0397F40683}"/>
              </a:ext>
            </a:extLst>
          </p:cNvPr>
          <p:cNvSpPr>
            <a:spLocks noAdjustHandles="1"/>
          </p:cNvSpPr>
          <p:nvPr userDrawn="1"/>
        </p:nvSpPr>
        <p:spPr bwMode="auto">
          <a:xfrm>
            <a:off x="1648651" y="6494052"/>
            <a:ext cx="8894699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defRPr/>
            </a:pPr>
            <a:r>
              <a:rPr lang="en-US" sz="933" dirty="0">
                <a:solidFill>
                  <a:srgbClr val="3C3C3B"/>
                </a:solidFill>
                <a:latin typeface="Open Sans"/>
                <a:ea typeface="Open Sans"/>
                <a:cs typeface="Open Sans"/>
              </a:rPr>
              <a:t>© 2023 AI-NET. All rights reserved. </a:t>
            </a:r>
            <a:endParaRPr lang="en-US" sz="1067" dirty="0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3307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</p:sldLayoutIdLst>
  <p:hf sldNum="0" hdr="0" dt="0"/>
  <p:txStyles>
    <p:titleStyle>
      <a:lvl1pPr algn="l" defTabSz="914354" eaLnBrk="1" hangingPunct="1">
        <a:lnSpc>
          <a:spcPct val="90000"/>
        </a:lnSpc>
        <a:spcBef>
          <a:spcPts val="0"/>
        </a:spcBef>
        <a:buNone/>
        <a:defRPr sz="2400" b="1">
          <a:solidFill>
            <a:srgbClr val="002060"/>
          </a:solidFill>
          <a:latin typeface="Open Sans"/>
          <a:ea typeface="Open Sans"/>
          <a:cs typeface="Open Sans"/>
        </a:defRPr>
      </a:lvl1pPr>
    </p:titleStyle>
    <p:bodyStyle>
      <a:lvl1pPr marL="0" indent="0" algn="l" defTabSz="914354" eaLnBrk="1" hangingPunct="1">
        <a:lnSpc>
          <a:spcPct val="100000"/>
        </a:lnSpc>
        <a:spcBef>
          <a:spcPts val="267"/>
        </a:spcBef>
        <a:spcAft>
          <a:spcPts val="133"/>
        </a:spcAft>
        <a:buFontTx/>
        <a:buNone/>
        <a:defRPr sz="2400">
          <a:solidFill>
            <a:srgbClr val="002060"/>
          </a:solidFill>
          <a:latin typeface="Open Sans"/>
          <a:ea typeface="Open Sans"/>
          <a:cs typeface="Open Sans"/>
        </a:defRPr>
      </a:lvl1pPr>
      <a:lvl2pPr marL="230177" indent="-230177" algn="l" defTabSz="914354" eaLnBrk="1" hangingPunct="1">
        <a:lnSpc>
          <a:spcPct val="100000"/>
        </a:lnSpc>
        <a:spcBef>
          <a:spcPts val="800"/>
        </a:spcBef>
        <a:spcAft>
          <a:spcPts val="133"/>
        </a:spcAft>
        <a:buClr>
          <a:schemeClr val="bg2"/>
        </a:buClr>
        <a:buFont typeface="Arial"/>
        <a:buChar char="•"/>
        <a:defRPr sz="2133">
          <a:solidFill>
            <a:srgbClr val="002060"/>
          </a:solidFill>
          <a:latin typeface="Open Sans"/>
          <a:ea typeface="Open Sans"/>
          <a:cs typeface="Open Sans"/>
        </a:defRPr>
      </a:lvl2pPr>
      <a:lvl3pPr marL="460351" indent="-230177" algn="l" defTabSz="914354" eaLnBrk="1" hangingPunct="1">
        <a:lnSpc>
          <a:spcPct val="100000"/>
        </a:lnSpc>
        <a:spcBef>
          <a:spcPts val="200"/>
        </a:spcBef>
        <a:spcAft>
          <a:spcPts val="133"/>
        </a:spcAft>
        <a:buClr>
          <a:schemeClr val="accent2"/>
        </a:buClr>
        <a:buFont typeface="Arial"/>
        <a:buChar char="•"/>
        <a:defRPr sz="1867">
          <a:solidFill>
            <a:srgbClr val="002060"/>
          </a:solidFill>
          <a:latin typeface="Open Sans"/>
          <a:ea typeface="Open Sans"/>
          <a:cs typeface="Open Sans"/>
        </a:defRPr>
      </a:lvl3pPr>
      <a:lvl4pPr marL="684179" indent="-223828" algn="l" defTabSz="914354" eaLnBrk="1" hangingPunct="1">
        <a:lnSpc>
          <a:spcPct val="100000"/>
        </a:lnSpc>
        <a:spcBef>
          <a:spcPts val="200"/>
        </a:spcBef>
        <a:spcAft>
          <a:spcPts val="133"/>
        </a:spcAft>
        <a:buClr>
          <a:schemeClr val="accent2">
            <a:lumMod val="60000"/>
            <a:lumOff val="40000"/>
          </a:schemeClr>
        </a:buClr>
        <a:buFont typeface="Arial"/>
        <a:buChar char="•"/>
        <a:defRPr sz="1600">
          <a:solidFill>
            <a:srgbClr val="002060"/>
          </a:solidFill>
          <a:latin typeface="Open Sans"/>
          <a:ea typeface="Open Sans"/>
          <a:cs typeface="Open Sans"/>
        </a:defRPr>
      </a:lvl4pPr>
      <a:lvl5pPr marL="715415" indent="0" algn="l" defTabSz="914354" eaLnBrk="1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2">
            <a:lumMod val="40000"/>
            <a:lumOff val="60000"/>
          </a:schemeClr>
        </a:buClr>
        <a:buFont typeface="Arial" panose="020B0604020202020204" pitchFamily="34" charset="0"/>
        <a:buNone/>
        <a:defRPr lang="en-US" sz="1467" dirty="0">
          <a:solidFill>
            <a:srgbClr val="002060"/>
          </a:solidFill>
          <a:latin typeface="Open Sans"/>
          <a:ea typeface="Open Sans"/>
          <a:cs typeface="Open Sans"/>
        </a:defRPr>
      </a:lvl5pPr>
      <a:lvl6pPr marL="842390" indent="-154509" algn="l" defTabSz="914354" eaLnBrk="1" hangingPunct="1">
        <a:lnSpc>
          <a:spcPct val="90000"/>
        </a:lnSpc>
        <a:spcBef>
          <a:spcPts val="500"/>
        </a:spcBef>
        <a:buClr>
          <a:schemeClr val="accent2"/>
        </a:buClr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eaLnBrk="1" hangingPunct="1">
        <a:lnSpc>
          <a:spcPct val="90000"/>
        </a:lnSpc>
        <a:spcBef>
          <a:spcPts val="500"/>
        </a:spcBef>
        <a:buFont typeface="Arial"/>
        <a:buChar char="•"/>
        <a:defRPr sz="1867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eaLnBrk="1" hangingPunct="1">
        <a:lnSpc>
          <a:spcPct val="90000"/>
        </a:lnSpc>
        <a:spcBef>
          <a:spcPts val="500"/>
        </a:spcBef>
        <a:buFont typeface="Arial"/>
        <a:buChar char="•"/>
        <a:defRPr sz="1867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eaLnBrk="1" hangingPunct="1">
        <a:lnSpc>
          <a:spcPct val="90000"/>
        </a:lnSpc>
        <a:spcBef>
          <a:spcPts val="500"/>
        </a:spcBef>
        <a:buFont typeface="Arial"/>
        <a:buChar char="•"/>
        <a:defRPr sz="1867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eaLnBrk="1" hangingPunct="1">
        <a:defRPr sz="1867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eaLnBrk="1" hangingPunct="1">
        <a:defRPr sz="1867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eaLnBrk="1" hangingPunct="1">
        <a:defRPr sz="1867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eaLnBrk="1" hangingPunct="1">
        <a:defRPr sz="1867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eaLnBrk="1" hangingPunct="1">
        <a:defRPr sz="1867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eaLnBrk="1" hangingPunct="1">
        <a:defRPr sz="1867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eaLnBrk="1" hangingPunct="1">
        <a:defRPr sz="1867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eaLnBrk="1" hangingPunct="1">
        <a:defRPr sz="1867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eaLnBrk="1" hangingPunct="1">
        <a:defRPr sz="1867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ADC783-3151-ECF1-0DAE-1D55DFC4E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84487D-CF4F-EBF0-3713-56057EDC1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F6D48-E743-B917-0FFC-543F1351C3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6D1DD-9875-4035-AE34-E4C9A2DA6CF9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EBFEC-6FFB-9489-FE59-92B0AAAB5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50F7F-CB2B-1CE3-20E0-35EF2F0FC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A480C-0E1A-4285-B54E-8CA760BE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2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217667" tIns="108833" rIns="217667" bIns="108833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217667" tIns="108833" rIns="217667" bIns="108833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217667" tIns="108833" rIns="217667" bIns="108833" rtlCol="0" anchor="ctr"/>
          <a:lstStyle>
            <a:lvl1pPr algn="l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9EC9D-4369-4EC4-95F3-88922B4B0C1C}" type="datetimeFigureOut">
              <a:rPr lang="en-GB" smtClean="0"/>
              <a:t>06/11/2023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217667" tIns="108833" rIns="217667" bIns="108833" rtlCol="0" anchor="ctr"/>
          <a:lstStyle>
            <a:lvl1pPr algn="ct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217667" tIns="108833" rIns="217667" bIns="108833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5A916-48A2-48A2-9A75-3DD55F3698BD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AB662D-956D-410E-AA6A-D75FD990F81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604" y="8620"/>
            <a:ext cx="670284" cy="66819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64C2E9DB-4CBB-4B0F-B799-85B4BBDE14B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8" y="22135"/>
            <a:ext cx="2453822" cy="49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21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hdr="0" ftr="0" dt="0"/>
  <p:txStyles>
    <p:titleStyle>
      <a:lvl1pPr algn="ctr" defTabSz="1088333" rtl="0" eaLnBrk="1" latinLnBrk="0" hangingPunct="1">
        <a:spcBef>
          <a:spcPct val="0"/>
        </a:spcBef>
        <a:buNone/>
        <a:defRPr sz="53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22" indent="-408122" algn="l" defTabSz="1088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272" indent="-340107" algn="l" defTabSz="1088333" rtl="0" eaLnBrk="1" latinLnBrk="0" hangingPunct="1">
        <a:spcBef>
          <a:spcPct val="20000"/>
        </a:spcBef>
        <a:buFont typeface="Arial" panose="020B0604020202020204" pitchFamily="34" charset="0"/>
        <a:buChar char="–"/>
        <a:defRPr sz="3450" kern="1200">
          <a:solidFill>
            <a:schemeClr val="tx1"/>
          </a:solidFill>
          <a:latin typeface="+mn-lt"/>
          <a:ea typeface="+mn-ea"/>
          <a:cs typeface="+mn-cs"/>
        </a:defRPr>
      </a:lvl2pPr>
      <a:lvl3pPr marL="1360417" indent="-272084" algn="l" defTabSz="1088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3pPr>
      <a:lvl4pPr marL="1904583" indent="-272084" algn="l" defTabSz="1088333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750" indent="-272084" algn="l" defTabSz="1088333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915" indent="-272084" algn="l" defTabSz="1088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081" indent="-272084" algn="l" defTabSz="1088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245" indent="-272084" algn="l" defTabSz="1088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410" indent="-272084" algn="l" defTabSz="1088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333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167" algn="l" defTabSz="1088333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333" algn="l" defTabSz="1088333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500" algn="l" defTabSz="1088333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667" algn="l" defTabSz="1088333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0833" algn="l" defTabSz="1088333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4999" algn="l" defTabSz="1088333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163" algn="l" defTabSz="1088333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329" algn="l" defTabSz="1088333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8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066F702-A15E-4B6A-8FA1-9408132B4F5E}" type="datetime1">
              <a:rPr lang="fr-FR" smtClean="0"/>
              <a:t>06/11/2023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9" y="6356351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6" y="6356351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8650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elticnext.eu/" TargetMode="Externa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hyperlink" Target="https://policyoptions.irpp.org/2015/08/31/how-canada-can-improve-regulatory-cooperation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hyperlink" Target="https://www.pexels.com/photo/connect-connection-cooperation-hands-56834/" TargetMode="External"/><Relationship Id="rId4" Type="http://schemas.openxmlformats.org/officeDocument/2006/relationships/image" Target="../media/image7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gif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hyperlink" Target="https://www.celticnext.eu/national-public-contacts-funding-schemes/" TargetMode="External"/><Relationship Id="rId9" Type="http://schemas.openxmlformats.org/officeDocument/2006/relationships/image" Target="../media/image8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85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87.emf"/><Relationship Id="rId10" Type="http://schemas.microsoft.com/office/2007/relationships/diagramDrawing" Target="../diagrams/drawing1.xml"/><Relationship Id="rId4" Type="http://schemas.openxmlformats.org/officeDocument/2006/relationships/image" Target="../media/image86.emf"/><Relationship Id="rId9" Type="http://schemas.openxmlformats.org/officeDocument/2006/relationships/diagramColors" Target="../diagrams/colors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elticnext.eu/" TargetMode="External"/><Relationship Id="rId3" Type="http://schemas.openxmlformats.org/officeDocument/2006/relationships/image" Target="../media/image96.png"/><Relationship Id="rId7" Type="http://schemas.openxmlformats.org/officeDocument/2006/relationships/hyperlink" Target="mailto:office@celticnext.eu" TargetMode="External"/><Relationship Id="rId2" Type="http://schemas.openxmlformats.org/officeDocument/2006/relationships/hyperlink" Target="https://www.youtube.com/user/CelticplusVideos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hyperlink" Target="https://www.linkedin.com/company/celtic-next/" TargetMode="External"/><Relationship Id="rId4" Type="http://schemas.openxmlformats.org/officeDocument/2006/relationships/hyperlink" Target="https://twitter.com/Celticnext" TargetMode="External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7" Type="http://schemas.openxmlformats.org/officeDocument/2006/relationships/image" Target="../media/image32.png"/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https://www.celticnext.eu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18" Type="http://schemas.openxmlformats.org/officeDocument/2006/relationships/image" Target="../media/image64.gif"/><Relationship Id="rId3" Type="http://schemas.openxmlformats.org/officeDocument/2006/relationships/hyperlink" Target="https://www.celticnext.eu/celtic-next-organisation/" TargetMode="External"/><Relationship Id="rId21" Type="http://schemas.openxmlformats.org/officeDocument/2006/relationships/image" Target="../media/image67.png"/><Relationship Id="rId7" Type="http://schemas.openxmlformats.org/officeDocument/2006/relationships/image" Target="../media/image53.gif"/><Relationship Id="rId12" Type="http://schemas.openxmlformats.org/officeDocument/2006/relationships/image" Target="../media/image58.jpeg"/><Relationship Id="rId17" Type="http://schemas.openxmlformats.org/officeDocument/2006/relationships/image" Target="../media/image63.png"/><Relationship Id="rId2" Type="http://schemas.openxmlformats.org/officeDocument/2006/relationships/image" Target="../media/image44.png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gif"/><Relationship Id="rId5" Type="http://schemas.openxmlformats.org/officeDocument/2006/relationships/image" Target="../media/image51.gif"/><Relationship Id="rId15" Type="http://schemas.openxmlformats.org/officeDocument/2006/relationships/image" Target="../media/image61.png"/><Relationship Id="rId23" Type="http://schemas.openxmlformats.org/officeDocument/2006/relationships/image" Target="../media/image68.emf"/><Relationship Id="rId10" Type="http://schemas.openxmlformats.org/officeDocument/2006/relationships/image" Target="../media/image56.gif"/><Relationship Id="rId19" Type="http://schemas.openxmlformats.org/officeDocument/2006/relationships/image" Target="../media/image65.png"/><Relationship Id="rId4" Type="http://schemas.openxmlformats.org/officeDocument/2006/relationships/image" Target="../media/image50.gif"/><Relationship Id="rId9" Type="http://schemas.openxmlformats.org/officeDocument/2006/relationships/image" Target="../media/image55.gif"/><Relationship Id="rId14" Type="http://schemas.openxmlformats.org/officeDocument/2006/relationships/image" Target="../media/image60.png"/><Relationship Id="rId22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microsoft.com/office/2017/06/relationships/model3d" Target="../media/model3d1.glb"/><Relationship Id="rId7" Type="http://schemas.microsoft.com/office/2017/06/relationships/model3d" Target="../media/model3d3.glb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microsoft.com/office/2017/06/relationships/model3d" Target="../media/model3d2.glb"/><Relationship Id="rId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376D2A-3B4D-61E1-B36A-757D5D50E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260EFF-9879-B807-1B60-165B3A3CF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1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E04C25-BF61-21C4-DE7D-D07ED71F9B5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3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976" y="67015"/>
            <a:ext cx="4327662" cy="8632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B5D4856-0FD2-C0C1-5711-2975981192DA}"/>
              </a:ext>
            </a:extLst>
          </p:cNvPr>
          <p:cNvSpPr/>
          <p:nvPr/>
        </p:nvSpPr>
        <p:spPr>
          <a:xfrm>
            <a:off x="-2" y="1468904"/>
            <a:ext cx="12192002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‘European Space-enabled Connectivity</a:t>
            </a:r>
            <a:br>
              <a:rPr lang="en-DE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Solutions for the Car of the Future’</a:t>
            </a:r>
            <a:r>
              <a:rPr lang="en-DE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DE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Session 4: </a:t>
            </a:r>
            <a:br>
              <a:rPr lang="en-DE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Advancing innovation for automotive: Support mechanisms</a:t>
            </a:r>
          </a:p>
          <a:p>
            <a:pPr algn="ctr"/>
            <a:endParaRPr lang="en-DE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F53CE3-EF4D-4FA4-3567-B131D6650845}"/>
              </a:ext>
            </a:extLst>
          </p:cNvPr>
          <p:cNvSpPr/>
          <p:nvPr/>
        </p:nvSpPr>
        <p:spPr>
          <a:xfrm>
            <a:off x="2821045" y="5458673"/>
            <a:ext cx="66020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DE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Xavier Priem, CELTIC-NEXT Director</a:t>
            </a:r>
            <a:endParaRPr lang="en-US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80953F-5D05-1E2F-C4D8-35AAF94243DB}"/>
              </a:ext>
            </a:extLst>
          </p:cNvPr>
          <p:cNvSpPr txBox="1"/>
          <p:nvPr/>
        </p:nvSpPr>
        <p:spPr>
          <a:xfrm>
            <a:off x="0" y="6452467"/>
            <a:ext cx="20355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www.celticnext.eu</a:t>
            </a:r>
            <a:r>
              <a:rPr lang="en-DE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D7217C6-8D9F-B6BA-89E1-56DA5DAD60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5" t="27966" r="13496" b="-1760"/>
          <a:stretch/>
        </p:blipFill>
        <p:spPr>
          <a:xfrm>
            <a:off x="426212" y="5438072"/>
            <a:ext cx="1044000" cy="1044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0971F9-056D-B666-4F4E-B51E5A8CC780}"/>
              </a:ext>
            </a:extLst>
          </p:cNvPr>
          <p:cNvSpPr txBox="1"/>
          <p:nvPr/>
        </p:nvSpPr>
        <p:spPr>
          <a:xfrm>
            <a:off x="9208713" y="6300079"/>
            <a:ext cx="32176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7th Nov 2023</a:t>
            </a:r>
            <a:endParaRPr lang="en-US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86D5AF-F63B-53F0-90A4-1CCB829F6CD7}"/>
              </a:ext>
            </a:extLst>
          </p:cNvPr>
          <p:cNvSpPr txBox="1"/>
          <p:nvPr/>
        </p:nvSpPr>
        <p:spPr>
          <a:xfrm>
            <a:off x="2613389" y="3632278"/>
            <a:ext cx="69579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CELTIC-NEXT</a:t>
            </a:r>
            <a:br>
              <a:rPr lang="en-DE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DE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Support mechanism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E5546E7-447E-2308-421C-027F1306CA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7191" y="6198736"/>
            <a:ext cx="755332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81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77EEA76-01F4-39FD-F277-1060F504E20D}"/>
              </a:ext>
            </a:extLst>
          </p:cNvPr>
          <p:cNvSpPr/>
          <p:nvPr/>
        </p:nvSpPr>
        <p:spPr>
          <a:xfrm>
            <a:off x="-2" y="0"/>
            <a:ext cx="4838511" cy="6858000"/>
          </a:xfrm>
          <a:prstGeom prst="rect">
            <a:avLst/>
          </a:prstGeom>
          <a:solidFill>
            <a:srgbClr val="1927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4348" name="Rectangle 11"/>
          <p:cNvSpPr>
            <a:spLocks/>
          </p:cNvSpPr>
          <p:nvPr/>
        </p:nvSpPr>
        <p:spPr bwMode="auto">
          <a:xfrm>
            <a:off x="158311" y="-56054"/>
            <a:ext cx="4656229" cy="7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DE" sz="3200" b="1" dirty="0">
                <a:solidFill>
                  <a:schemeClr val="bg1"/>
                </a:solidFill>
                <a:latin typeface="+mj-lt"/>
                <a:ea typeface="Aleo" panose="020F0502020204030203" pitchFamily="34" charset="0"/>
                <a:cs typeface="Aleo" panose="020F0502020204030203" pitchFamily="34" charset="0"/>
                <a:sym typeface="Aleo" panose="020F0502020204030203" pitchFamily="34" charset="0"/>
              </a:rPr>
              <a:t>CELTIC-</a:t>
            </a:r>
            <a:r>
              <a:rPr lang="en-DE" sz="3200" b="1" dirty="0" err="1">
                <a:solidFill>
                  <a:schemeClr val="bg1"/>
                </a:solidFill>
                <a:latin typeface="+mj-lt"/>
                <a:ea typeface="Aleo" panose="020F0502020204030203" pitchFamily="34" charset="0"/>
                <a:cs typeface="Aleo" panose="020F0502020204030203" pitchFamily="34" charset="0"/>
                <a:sym typeface="Aleo" panose="020F0502020204030203" pitchFamily="34" charset="0"/>
              </a:rPr>
              <a:t>NEXT’s</a:t>
            </a:r>
            <a:r>
              <a:rPr lang="en-DE" sz="3200" b="1" dirty="0">
                <a:solidFill>
                  <a:schemeClr val="bg1"/>
                </a:solidFill>
                <a:latin typeface="+mj-lt"/>
                <a:ea typeface="Aleo" panose="020F0502020204030203" pitchFamily="34" charset="0"/>
                <a:cs typeface="Aleo" panose="020F0502020204030203" pitchFamily="34" charset="0"/>
                <a:sym typeface="Aleo" panose="020F0502020204030203" pitchFamily="34" charset="0"/>
              </a:rPr>
              <a:t> DNA</a:t>
            </a:r>
            <a:endParaRPr lang="en-US" sz="3200" b="1" dirty="0">
              <a:solidFill>
                <a:schemeClr val="bg1"/>
              </a:solidFill>
              <a:latin typeface="+mj-lt"/>
              <a:ea typeface="Aleo" panose="020F0502020204030203" pitchFamily="34" charset="0"/>
              <a:cs typeface="Aleo" panose="020F0502020204030203" pitchFamily="34" charset="0"/>
              <a:sym typeface="Aleo" panose="020F0502020204030203" pitchFamily="34" charset="0"/>
            </a:endParaRPr>
          </a:p>
        </p:txBody>
      </p:sp>
      <p:sp>
        <p:nvSpPr>
          <p:cNvPr id="14349" name="Rectangle 12"/>
          <p:cNvSpPr>
            <a:spLocks/>
          </p:cNvSpPr>
          <p:nvPr/>
        </p:nvSpPr>
        <p:spPr bwMode="auto">
          <a:xfrm>
            <a:off x="122461" y="626094"/>
            <a:ext cx="4435754" cy="1620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  <a:t>Bottom-up</a:t>
            </a:r>
          </a:p>
          <a:p>
            <a:pPr lvl="1" indent="0" algn="l"/>
            <a:r>
              <a:rPr lang="en-GB" sz="2000" dirty="0"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  <a:t>Proposers are free to define their project proposal according to their own research interests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3048C87-FE9B-4771-93F9-DD7C5FB48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/>
          <a:lstStyle/>
          <a:p>
            <a:fld id="{7499AE8B-0830-4386-ABE1-109AB8F9E83B}" type="slidenum">
              <a:rPr lang="fr-FR" smtClean="0"/>
              <a:t>10</a:t>
            </a:fld>
            <a:endParaRPr lang="fr-FR" dirty="0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320E3E7B-8D36-4D83-DD3B-0AC5B8578E4C}"/>
              </a:ext>
            </a:extLst>
          </p:cNvPr>
          <p:cNvSpPr>
            <a:spLocks/>
          </p:cNvSpPr>
          <p:nvPr/>
        </p:nvSpPr>
        <p:spPr bwMode="auto">
          <a:xfrm>
            <a:off x="122461" y="2581693"/>
            <a:ext cx="4435754" cy="124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  <a:t>Close to the market </a:t>
            </a:r>
          </a:p>
          <a:p>
            <a:pPr lvl="1" indent="0" algn="l"/>
            <a:r>
              <a:rPr lang="en-GB" sz="2000" dirty="0"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  <a:t>So far projects have led to more than 1500 new or improved products and services</a:t>
            </a:r>
          </a:p>
          <a:p>
            <a:pPr lvl="1" indent="0" algn="l"/>
            <a:endParaRPr lang="en-GB" sz="2000" dirty="0">
              <a:solidFill>
                <a:schemeClr val="bg1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  <a:sym typeface="Lato" panose="020F0502020204030203" pitchFamily="34" charset="0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FB92F979-D32A-E128-0D3E-BBAFDBE18967}"/>
              </a:ext>
            </a:extLst>
          </p:cNvPr>
          <p:cNvSpPr>
            <a:spLocks/>
          </p:cNvSpPr>
          <p:nvPr/>
        </p:nvSpPr>
        <p:spPr bwMode="auto">
          <a:xfrm>
            <a:off x="108061" y="3939589"/>
            <a:ext cx="4435754" cy="1330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lvl="1" indent="0" algn="l"/>
            <a:endParaRPr lang="en-GB" sz="2000" dirty="0">
              <a:solidFill>
                <a:schemeClr val="bg1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  <a:sym typeface="Lato" panose="020F0502020204030203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  <a:t> High Success Rate</a:t>
            </a:r>
          </a:p>
          <a:p>
            <a:pPr lvl="1" indent="0" algn="l"/>
            <a:r>
              <a:rPr lang="en-GB" sz="2000" dirty="0"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  <a:t>High-quality proposals have a good </a:t>
            </a:r>
            <a:br>
              <a:rPr lang="en-GB" sz="2000" dirty="0"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</a:br>
            <a:r>
              <a:rPr lang="en-GB" sz="2000" dirty="0"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  <a:t>chance of receiving funding.</a:t>
            </a:r>
            <a:br>
              <a:rPr lang="en-GB" sz="2000" dirty="0"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</a:br>
            <a:r>
              <a:rPr lang="en-GB" sz="2000" dirty="0"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  <a:t>Average success rate 60 %</a:t>
            </a:r>
          </a:p>
          <a:p>
            <a:pPr lvl="1" indent="0" algn="l"/>
            <a:endParaRPr lang="en-GB" sz="2000" dirty="0">
              <a:solidFill>
                <a:schemeClr val="bg1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  <a:sym typeface="Lato" panose="020F0502020204030203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45DDD7CA-B8EA-D6BE-8084-1E33554203BA}"/>
              </a:ext>
            </a:extLst>
          </p:cNvPr>
          <p:cNvSpPr>
            <a:spLocks/>
          </p:cNvSpPr>
          <p:nvPr/>
        </p:nvSpPr>
        <p:spPr bwMode="auto">
          <a:xfrm>
            <a:off x="122461" y="5482122"/>
            <a:ext cx="4594458" cy="1124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  <a:t>Flexibility</a:t>
            </a:r>
          </a:p>
          <a:p>
            <a:pPr marL="446088" lvl="1" indent="0" algn="l"/>
            <a:r>
              <a:rPr lang="en-GB" sz="2000" dirty="0"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  <a:t>	Project focus can be adjusted to new technological developments in the field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1B82363-3713-4A9A-9ADE-724AC04197C3}"/>
              </a:ext>
            </a:extLst>
          </p:cNvPr>
          <p:cNvSpPr/>
          <p:nvPr/>
        </p:nvSpPr>
        <p:spPr>
          <a:xfrm>
            <a:off x="4928408" y="1243635"/>
            <a:ext cx="2340000" cy="53631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90488" indent="-90488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The award of an Globally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Recognised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Label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Professional coaching and mentoring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Easy access for SMEs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Access to SMEs for Large industry</a:t>
            </a:r>
            <a:r>
              <a:rPr lang="en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&amp; vice-versa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Access to partners from more than 45 countries 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Access to national funding (while having international co</a:t>
            </a:r>
            <a:r>
              <a:rPr lang="en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innovation)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Transnational RD&amp;I cooperation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1E68FAA-1CE1-A736-5975-209BF620197A}"/>
              </a:ext>
            </a:extLst>
          </p:cNvPr>
          <p:cNvSpPr/>
          <p:nvPr/>
        </p:nvSpPr>
        <p:spPr>
          <a:xfrm>
            <a:off x="4926000" y="831044"/>
            <a:ext cx="2340000" cy="34548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By participating, you will get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F33562B-BBA4-0479-D284-D4A3C9FF3722}"/>
              </a:ext>
            </a:extLst>
          </p:cNvPr>
          <p:cNvSpPr/>
          <p:nvPr/>
        </p:nvSpPr>
        <p:spPr>
          <a:xfrm>
            <a:off x="7317860" y="1243635"/>
            <a:ext cx="2340000" cy="53631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Boosting your competitiveness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Accelerating your growth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Shortening time to market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Accessing new markets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Increasing your international visibility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Exposing your know-how to the eco-system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Receiving guidance, coaching and monitoring of your project by the CELTIC Office,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flexible project coaching process where you can adapt your project plan, consortium and other aspects, in </a:t>
            </a:r>
            <a:r>
              <a:rPr lang="en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gile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way, using CELTIC’s Project Change Request</a:t>
            </a:r>
            <a:r>
              <a:rPr lang="en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401ED02-D16F-2145-E393-2BAB2ED2284D}"/>
              </a:ext>
            </a:extLst>
          </p:cNvPr>
          <p:cNvSpPr/>
          <p:nvPr/>
        </p:nvSpPr>
        <p:spPr>
          <a:xfrm>
            <a:off x="7320868" y="831044"/>
            <a:ext cx="2340000" cy="34548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Expectable benefits for you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C638CDF-259D-2EA9-400D-F3EC243AFA20}"/>
              </a:ext>
            </a:extLst>
          </p:cNvPr>
          <p:cNvSpPr/>
          <p:nvPr/>
        </p:nvSpPr>
        <p:spPr>
          <a:xfrm>
            <a:off x="9700935" y="1243635"/>
            <a:ext cx="2340000" cy="53631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Immerge yourself into a rich ecosystem covering the technology and business whole value chains (Large Industry, SMEs, Startups, RTOs, Academia, end-users)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Build RD&amp;I consortia during brokerage and other events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Lead or be part of an industry lead project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Create and foster collaborative innovation 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Stimulate disruptive and</a:t>
            </a:r>
            <a:r>
              <a:rPr lang="en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/or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sustainable ideas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Run and manage your collaborative project</a:t>
            </a:r>
            <a:r>
              <a:rPr lang="en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with the Office’s support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Adapt to internal and external circumstances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Generate high economic impact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Grow and collaborate beyond borders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Deliver high social and economic impacts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Support U.N. SDGs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A24E0E1-E11A-97D1-3993-BA937C23F135}"/>
              </a:ext>
            </a:extLst>
          </p:cNvPr>
          <p:cNvSpPr/>
          <p:nvPr/>
        </p:nvSpPr>
        <p:spPr>
          <a:xfrm>
            <a:off x="9713329" y="831044"/>
            <a:ext cx="2340000" cy="34548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Your opportunities are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E45DA6A-6022-A542-6FF1-EFAD38C971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8" t="1" r="1708" b="27998"/>
          <a:stretch/>
        </p:blipFill>
        <p:spPr>
          <a:xfrm>
            <a:off x="5199522" y="5204433"/>
            <a:ext cx="1757325" cy="11519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04D187-42A4-99C7-8548-F8B9EA81D0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609197" y="5184801"/>
            <a:ext cx="1757325" cy="11715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29C1465-90F4-45C1-7D94-CF98638E76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199522" y="4139761"/>
            <a:ext cx="1757324" cy="965290"/>
          </a:xfrm>
          <a:prstGeom prst="rect">
            <a:avLst/>
          </a:prstGeom>
        </p:spPr>
      </p:pic>
      <p:sp>
        <p:nvSpPr>
          <p:cNvPr id="20" name="Rectangle 11">
            <a:extLst>
              <a:ext uri="{FF2B5EF4-FFF2-40B4-BE49-F238E27FC236}">
                <a16:creationId xmlns:a16="http://schemas.microsoft.com/office/drawing/2014/main" id="{2D12EDF6-F9FD-B68F-B2E8-39C6CA060FEB}"/>
              </a:ext>
            </a:extLst>
          </p:cNvPr>
          <p:cNvSpPr>
            <a:spLocks/>
          </p:cNvSpPr>
          <p:nvPr/>
        </p:nvSpPr>
        <p:spPr bwMode="auto">
          <a:xfrm>
            <a:off x="4520221" y="-55160"/>
            <a:ext cx="4656229" cy="7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DE" sz="3200" b="1" dirty="0">
                <a:solidFill>
                  <a:srgbClr val="19273E"/>
                </a:solidFill>
                <a:latin typeface="+mj-lt"/>
                <a:ea typeface="Aleo" panose="020F0502020204030203" pitchFamily="34" charset="0"/>
                <a:cs typeface="Aleo" panose="020F0502020204030203" pitchFamily="34" charset="0"/>
                <a:sym typeface="Aleo" panose="020F0502020204030203" pitchFamily="34" charset="0"/>
              </a:rPr>
              <a:t>FOR YOUR SUCCESS</a:t>
            </a:r>
            <a:endParaRPr lang="en-US" sz="3200" b="1" dirty="0">
              <a:solidFill>
                <a:srgbClr val="19273E"/>
              </a:solidFill>
              <a:latin typeface="+mj-lt"/>
              <a:ea typeface="Aleo" panose="020F0502020204030203" pitchFamily="34" charset="0"/>
              <a:cs typeface="Aleo" panose="020F0502020204030203" pitchFamily="34" charset="0"/>
              <a:sym typeface="Ale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774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AD6619C-8502-1AB3-00FC-1E00DC266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8" t="1" r="1708" b="27998"/>
          <a:stretch/>
        </p:blipFill>
        <p:spPr>
          <a:xfrm>
            <a:off x="3457977" y="1327175"/>
            <a:ext cx="5993681" cy="39288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697CC1-8F15-CC05-F72C-3F6666C77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797" y="5269904"/>
            <a:ext cx="7969132" cy="140058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71042" y="689008"/>
            <a:ext cx="7801220" cy="64831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ctr">
            <a:normAutofit/>
          </a:bodyPr>
          <a:lstStyle/>
          <a:p>
            <a:pPr algn="ctr" fontAlgn="base">
              <a:spcAft>
                <a:spcPct val="0"/>
              </a:spcAft>
            </a:pPr>
            <a:r>
              <a:rPr lang="en-GB" sz="3200" b="1" dirty="0">
                <a:solidFill>
                  <a:srgbClr val="25275B"/>
                </a:solidFill>
                <a:sym typeface="Gill Sans" charset="0"/>
              </a:rPr>
              <a:t>Opportunities to collaborate globally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819" y="1337326"/>
            <a:ext cx="2962585" cy="512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000" dirty="0">
                <a:solidFill>
                  <a:schemeClr val="bg1"/>
                </a:solidFill>
              </a:rPr>
              <a:t>	</a:t>
            </a:r>
            <a:r>
              <a:rPr lang="en-GB" sz="2400" dirty="0">
                <a:solidFill>
                  <a:schemeClr val="bg1"/>
                </a:solidFill>
              </a:rPr>
              <a:t>Europe</a:t>
            </a:r>
            <a:r>
              <a:rPr lang="en-DE" sz="2400" dirty="0">
                <a:solidFill>
                  <a:schemeClr val="bg1"/>
                </a:solidFill>
              </a:rPr>
              <a:t> (large)</a:t>
            </a:r>
            <a:endParaRPr lang="en-GB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</a:rPr>
              <a:t>	</a:t>
            </a:r>
            <a:r>
              <a:rPr lang="en-DE" sz="2400" dirty="0">
                <a:solidFill>
                  <a:schemeClr val="bg1"/>
                </a:solidFill>
              </a:rPr>
              <a:t>UK</a:t>
            </a:r>
          </a:p>
          <a:p>
            <a:pPr marL="0" indent="0">
              <a:buNone/>
            </a:pPr>
            <a:r>
              <a:rPr lang="en-DE" sz="2400" dirty="0">
                <a:solidFill>
                  <a:schemeClr val="bg1"/>
                </a:solidFill>
              </a:rPr>
              <a:t>	</a:t>
            </a:r>
            <a:r>
              <a:rPr lang="en-GB" sz="2400" dirty="0">
                <a:solidFill>
                  <a:schemeClr val="bg1"/>
                </a:solidFill>
              </a:rPr>
              <a:t>Canada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</a:rPr>
              <a:t>	South-Korea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</a:rPr>
              <a:t>	South-Africa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</a:rPr>
              <a:t>	Singapore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à"/>
            </a:pPr>
            <a:endParaRPr lang="en-GB" sz="30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GB" sz="2800" dirty="0">
                <a:solidFill>
                  <a:schemeClr val="bg1"/>
                </a:solidFill>
              </a:rPr>
              <a:t>And more countries </a:t>
            </a:r>
            <a:r>
              <a:rPr lang="en-DE" sz="2800" dirty="0">
                <a:solidFill>
                  <a:schemeClr val="bg1"/>
                </a:solidFill>
              </a:rPr>
              <a:t>to come, like Chile...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</a:p>
          <a:p>
            <a:endParaRPr lang="en-GB" sz="3000" dirty="0">
              <a:solidFill>
                <a:schemeClr val="bg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A916-48A2-48A2-9A75-3DD55F3698BD}" type="slidenum">
              <a:rPr lang="en-GB" smtClean="0"/>
              <a:t>11</a:t>
            </a:fld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41F212-B6F3-7B14-E066-F8CE8F4F2FF0}"/>
              </a:ext>
            </a:extLst>
          </p:cNvPr>
          <p:cNvSpPr txBox="1"/>
          <p:nvPr/>
        </p:nvSpPr>
        <p:spPr>
          <a:xfrm>
            <a:off x="6480349" y="6459865"/>
            <a:ext cx="609971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sz="1050" i="1" u="sng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https://www.celticnext.eu/national-public-contacts-funding-schemes/</a:t>
            </a:r>
            <a:r>
              <a:rPr lang="en-DE" sz="1050" i="1" u="sng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A6FA43-75E0-A36C-F230-986125FFBD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8330" y="3242256"/>
            <a:ext cx="2608599" cy="1791994"/>
          </a:xfrm>
          <a:prstGeom prst="rect">
            <a:avLst/>
          </a:prstGeom>
        </p:spPr>
      </p:pic>
      <p:pic>
        <p:nvPicPr>
          <p:cNvPr id="1026" name="Picture 2" descr="Résultat de recherche d'images pour &quot;europe flag&quot;">
            <a:extLst>
              <a:ext uri="{FF2B5EF4-FFF2-40B4-BE49-F238E27FC236}">
                <a16:creationId xmlns:a16="http://schemas.microsoft.com/office/drawing/2014/main" id="{679AF11C-E601-50E0-1CC5-E1F23A245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99" y="1341495"/>
            <a:ext cx="525805" cy="34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ésultat de recherche d'images pour &quot;canada flag&quot;">
            <a:extLst>
              <a:ext uri="{FF2B5EF4-FFF2-40B4-BE49-F238E27FC236}">
                <a16:creationId xmlns:a16="http://schemas.microsoft.com/office/drawing/2014/main" id="{BEB9A944-C44B-05A3-1D11-C343B0BA5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99" y="2322361"/>
            <a:ext cx="529644" cy="28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lag of South Korea - Wikipedia">
            <a:extLst>
              <a:ext uri="{FF2B5EF4-FFF2-40B4-BE49-F238E27FC236}">
                <a16:creationId xmlns:a16="http://schemas.microsoft.com/office/drawing/2014/main" id="{A8E88533-C226-A3E6-E5B3-5C47F0B40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99" y="2771473"/>
            <a:ext cx="525805" cy="35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0AB62EF-9619-C598-DD96-A76117472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99" y="3256353"/>
            <a:ext cx="526763" cy="35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19087A7A-24C4-22F9-42BE-F08514EA9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99" y="3743649"/>
            <a:ext cx="526763" cy="35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B9688F-F9A6-4A05-08DC-D2518DE5F0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48" y="1845181"/>
            <a:ext cx="525805" cy="26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02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3176E-D646-4ECB-BB00-D3609D521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A916-48A2-48A2-9A75-3DD55F3698BD}" type="slidenum">
              <a:rPr lang="en-GB" smtClean="0"/>
              <a:t>12</a:t>
            </a:fld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3F5900-A16A-4FE7-97C9-DACEB05D2ACC}"/>
              </a:ext>
            </a:extLst>
          </p:cNvPr>
          <p:cNvSpPr txBox="1"/>
          <p:nvPr/>
        </p:nvSpPr>
        <p:spPr>
          <a:xfrm>
            <a:off x="0" y="769139"/>
            <a:ext cx="349705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sz="2400" b="1" dirty="0">
                <a:solidFill>
                  <a:schemeClr val="bg1"/>
                </a:solidFill>
              </a:rPr>
              <a:t>CELTIC-NEXT in the European Funding Landscape</a:t>
            </a:r>
          </a:p>
          <a:p>
            <a:pPr algn="ctr"/>
            <a:endParaRPr lang="en-DE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EUREKA-CELTIC</a:t>
            </a:r>
            <a:r>
              <a:rPr lang="en-DE" sz="2400" b="1" dirty="0">
                <a:solidFill>
                  <a:schemeClr val="bg1"/>
                </a:solidFill>
              </a:rPr>
              <a:t> &amp;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E</a:t>
            </a:r>
            <a:r>
              <a:rPr lang="en-DE" sz="2400" b="1" dirty="0" err="1">
                <a:solidFill>
                  <a:schemeClr val="bg1"/>
                </a:solidFill>
              </a:rPr>
              <a:t>uropean</a:t>
            </a:r>
            <a:r>
              <a:rPr lang="en-DE" sz="2400" b="1" dirty="0">
                <a:solidFill>
                  <a:schemeClr val="bg1"/>
                </a:solidFill>
              </a:rPr>
              <a:t> Space Agency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MoI</a:t>
            </a:r>
            <a:r>
              <a:rPr lang="en-US" sz="2400" b="1" dirty="0">
                <a:solidFill>
                  <a:schemeClr val="bg1"/>
                </a:solidFill>
              </a:rPr>
              <a:t> S</a:t>
            </a:r>
            <a:r>
              <a:rPr lang="en-DE" sz="2400" b="1" dirty="0" err="1">
                <a:solidFill>
                  <a:schemeClr val="bg1"/>
                </a:solidFill>
              </a:rPr>
              <a:t>igned</a:t>
            </a:r>
            <a:r>
              <a:rPr lang="en-DE" sz="2400" b="1" dirty="0">
                <a:solidFill>
                  <a:schemeClr val="bg1"/>
                </a:solidFill>
              </a:rPr>
              <a:t> (Nov. 2021)</a:t>
            </a:r>
          </a:p>
          <a:p>
            <a:pPr algn="ctr"/>
            <a:r>
              <a:rPr lang="en-DE" sz="2400" b="1" dirty="0">
                <a:solidFill>
                  <a:schemeClr val="bg1"/>
                </a:solidFill>
              </a:rPr>
              <a:t>______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endParaRPr lang="en-DE" sz="2400" b="1" dirty="0">
              <a:solidFill>
                <a:schemeClr val="bg1"/>
              </a:solidFill>
            </a:endParaRPr>
          </a:p>
          <a:p>
            <a:pPr algn="ctr"/>
            <a:endParaRPr lang="en-DE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EUREKA-CELTIC</a:t>
            </a:r>
            <a:r>
              <a:rPr lang="en-DE" sz="2400" b="1" dirty="0">
                <a:solidFill>
                  <a:schemeClr val="bg1"/>
                </a:solidFill>
              </a:rPr>
              <a:t> &amp; </a:t>
            </a:r>
          </a:p>
          <a:p>
            <a:pPr algn="ctr"/>
            <a:r>
              <a:rPr lang="en-DE" sz="2400" b="1" dirty="0">
                <a:solidFill>
                  <a:schemeClr val="bg1"/>
                </a:solidFill>
              </a:rPr>
              <a:t>6G-IA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DE" sz="2400" b="1" dirty="0">
                <a:solidFill>
                  <a:schemeClr val="bg1"/>
                </a:solidFill>
              </a:rPr>
              <a:t>SNS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Mo</a:t>
            </a:r>
            <a:r>
              <a:rPr lang="en-DE" sz="2400" b="1" dirty="0">
                <a:solidFill>
                  <a:schemeClr val="bg1"/>
                </a:solidFill>
              </a:rPr>
              <a:t>U</a:t>
            </a:r>
            <a:r>
              <a:rPr lang="en-US" sz="2400" b="1" dirty="0">
                <a:solidFill>
                  <a:schemeClr val="bg1"/>
                </a:solidFill>
              </a:rPr>
              <a:t> Sig</a:t>
            </a:r>
            <a:r>
              <a:rPr lang="en-DE" sz="2400" b="1" dirty="0">
                <a:solidFill>
                  <a:schemeClr val="bg1"/>
                </a:solidFill>
              </a:rPr>
              <a:t>ned (Apr. 2022)</a:t>
            </a:r>
          </a:p>
          <a:p>
            <a:pPr algn="ctr"/>
            <a:endParaRPr lang="en-DE" sz="2400" b="1" dirty="0">
              <a:solidFill>
                <a:schemeClr val="bg1"/>
              </a:solidFill>
            </a:endParaRPr>
          </a:p>
          <a:p>
            <a:pPr algn="ctr"/>
            <a:endParaRPr lang="en-DE" sz="2400" b="1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E3BF82-5305-4E86-85FC-D3AB11015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272" y="763762"/>
            <a:ext cx="3218527" cy="2810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80C808-2CBE-4BA0-BEF7-593450F494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" t="2068" b="1316"/>
          <a:stretch/>
        </p:blipFill>
        <p:spPr>
          <a:xfrm>
            <a:off x="3638149" y="788181"/>
            <a:ext cx="1983289" cy="276636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F728A4-8D0C-E557-9961-77372545D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150" y="3689716"/>
            <a:ext cx="1983288" cy="27917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06E07DF-F010-FBAE-8D7D-12A9EC2CD5A3}"/>
              </a:ext>
            </a:extLst>
          </p:cNvPr>
          <p:cNvGrpSpPr/>
          <p:nvPr/>
        </p:nvGrpSpPr>
        <p:grpSpPr>
          <a:xfrm>
            <a:off x="5776073" y="3639671"/>
            <a:ext cx="3054161" cy="2895600"/>
            <a:chOff x="5753663" y="3574530"/>
            <a:chExt cx="3215525" cy="296074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A3D0C11-6B55-3D1D-E9F8-1D9E55D7C722}"/>
                </a:ext>
              </a:extLst>
            </p:cNvPr>
            <p:cNvGrpSpPr/>
            <p:nvPr/>
          </p:nvGrpSpPr>
          <p:grpSpPr>
            <a:xfrm>
              <a:off x="5786718" y="3574530"/>
              <a:ext cx="3182470" cy="2960741"/>
              <a:chOff x="12190711" y="1481157"/>
              <a:chExt cx="10236359" cy="10970048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33504DF-850E-BF43-6136-99C3707ECA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5891"/>
              <a:stretch/>
            </p:blipFill>
            <p:spPr>
              <a:xfrm>
                <a:off x="12190711" y="1481157"/>
                <a:ext cx="10236359" cy="10970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FED7F8C-8BD7-D5FC-E67D-A63EC93F507E}"/>
                  </a:ext>
                </a:extLst>
              </p:cNvPr>
              <p:cNvSpPr/>
              <p:nvPr/>
            </p:nvSpPr>
            <p:spPr>
              <a:xfrm>
                <a:off x="12408024" y="3257600"/>
                <a:ext cx="9865096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DE" sz="900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543141-2E07-6719-A823-4C119999B2B4}"/>
                </a:ext>
              </a:extLst>
            </p:cNvPr>
            <p:cNvSpPr/>
            <p:nvPr/>
          </p:nvSpPr>
          <p:spPr>
            <a:xfrm>
              <a:off x="5753663" y="3937373"/>
              <a:ext cx="3215525" cy="1594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784F5B40-E29F-B38F-89BF-2BB1D4F520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6969601"/>
              </p:ext>
            </p:extLst>
          </p:nvPr>
        </p:nvGraphicFramePr>
        <p:xfrm>
          <a:off x="8440272" y="694766"/>
          <a:ext cx="3805714" cy="6212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6DB00AE4-48FA-6C64-B8DC-DBD31BEE4713}"/>
              </a:ext>
            </a:extLst>
          </p:cNvPr>
          <p:cNvSpPr txBox="1">
            <a:spLocks/>
          </p:cNvSpPr>
          <p:nvPr/>
        </p:nvSpPr>
        <p:spPr>
          <a:xfrm>
            <a:off x="0" y="-2925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E" sz="2800" b="1" dirty="0">
                <a:solidFill>
                  <a:srgbClr val="25275B"/>
                </a:solidFill>
                <a:sym typeface="Symbol" panose="05050102010706020507" pitchFamily="18" charset="2"/>
              </a:rPr>
              <a:t>CELTIC-NEXT </a:t>
            </a:r>
            <a:r>
              <a:rPr lang="en-DE" sz="2800" b="1" dirty="0">
                <a:solidFill>
                  <a:srgbClr val="25275B"/>
                </a:solidFill>
              </a:rPr>
              <a:t>COLLABORATIVE PROGRAMMES</a:t>
            </a:r>
            <a:endParaRPr lang="fr-FR" sz="2800" b="1" dirty="0">
              <a:solidFill>
                <a:srgbClr val="2527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306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EC36-DAEE-4327-9B26-4509D826E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424" y="274638"/>
            <a:ext cx="11503237" cy="1143000"/>
          </a:xfrm>
        </p:spPr>
        <p:txBody>
          <a:bodyPr>
            <a:normAutofit/>
          </a:bodyPr>
          <a:lstStyle/>
          <a:p>
            <a:r>
              <a:rPr lang="en-DE" sz="2700" b="1" dirty="0">
                <a:solidFill>
                  <a:srgbClr val="1F497D"/>
                </a:solidFill>
                <a:latin typeface="Calibri"/>
                <a:ea typeface="+mn-ea"/>
                <a:cs typeface="+mn-cs"/>
                <a:sym typeface="Gill Sans" charset="0"/>
              </a:rPr>
              <a:t>6G-SKY as seed for SPACE-ICT Flagship programme</a:t>
            </a:r>
            <a:br>
              <a:rPr lang="en-DE" sz="2700" b="1" dirty="0">
                <a:solidFill>
                  <a:srgbClr val="1F497D"/>
                </a:solidFill>
                <a:latin typeface="Calibri"/>
                <a:ea typeface="+mn-ea"/>
                <a:cs typeface="+mn-cs"/>
                <a:sym typeface="Gill Sans" charset="0"/>
              </a:rPr>
            </a:br>
            <a:r>
              <a:rPr lang="en-DE" sz="2700" b="1" dirty="0">
                <a:solidFill>
                  <a:srgbClr val="1F497D"/>
                </a:solidFill>
                <a:latin typeface="Calibri"/>
                <a:ea typeface="+mn-ea"/>
                <a:cs typeface="+mn-cs"/>
                <a:sym typeface="Gill Sans" charset="0"/>
              </a:rPr>
              <a:t>Mid-Term Review to be held on 10 Nov 2023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2B24766-9228-43A2-7030-C822E9F59E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3" y="1624020"/>
            <a:ext cx="5911031" cy="443327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DD41F-95F3-24C1-1DFF-150DF6BFC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0C5A916-48A2-48A2-9A75-3DD55F3698BD}" type="slidenum">
              <a:rPr lang="en-GB">
                <a:solidFill>
                  <a:prstClr val="black">
                    <a:tint val="75000"/>
                  </a:prstClr>
                </a:solidFill>
                <a:latin typeface="Gill Sans" charset="0"/>
                <a:sym typeface="Gill Sans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>
              <a:solidFill>
                <a:prstClr val="black">
                  <a:tint val="75000"/>
                </a:prstClr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C99BE5-CBD3-3256-035C-8AE99CF24A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012" y="1624019"/>
            <a:ext cx="5911031" cy="443327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FAB43B7-9AFC-14CD-4709-927584C394E2}"/>
              </a:ext>
            </a:extLst>
          </p:cNvPr>
          <p:cNvSpPr txBox="1">
            <a:spLocks/>
          </p:cNvSpPr>
          <p:nvPr/>
        </p:nvSpPr>
        <p:spPr>
          <a:xfrm>
            <a:off x="362194" y="5913431"/>
            <a:ext cx="11503237" cy="1143000"/>
          </a:xfrm>
          <a:prstGeom prst="rect">
            <a:avLst/>
          </a:prstGeom>
        </p:spPr>
        <p:txBody>
          <a:bodyPr vert="horz" lIns="217667" tIns="108833" rIns="217667" bIns="108833" rtlCol="0" anchor="ctr">
            <a:normAutofit/>
          </a:bodyPr>
          <a:lstStyle>
            <a:lvl1pPr algn="ctr" defTabSz="1088333" rtl="0" eaLnBrk="1" latinLnBrk="0" hangingPunct="1">
              <a:spcBef>
                <a:spcPct val="0"/>
              </a:spcBef>
              <a:buNone/>
              <a:defRPr sz="53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E" sz="2700" b="1" dirty="0">
                <a:solidFill>
                  <a:srgbClr val="1F497D"/>
                </a:solidFill>
                <a:latin typeface="Calibri"/>
                <a:ea typeface="+mn-ea"/>
                <a:cs typeface="+mn-cs"/>
                <a:sym typeface="Gill Sans" charset="0"/>
              </a:rPr>
              <a:t>Pictures from kick-off</a:t>
            </a:r>
          </a:p>
        </p:txBody>
      </p:sp>
    </p:spTree>
    <p:extLst>
      <p:ext uri="{BB962C8B-B14F-4D97-AF65-F5344CB8AC3E}">
        <p14:creationId xmlns:p14="http://schemas.microsoft.com/office/powerpoint/2010/main" val="1648715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51342-4FB1-4B09-A8C4-B49727F9E9D5}"/>
              </a:ext>
            </a:extLst>
          </p:cNvPr>
          <p:cNvSpPr/>
          <p:nvPr/>
        </p:nvSpPr>
        <p:spPr>
          <a:xfrm>
            <a:off x="3441215" y="91350"/>
            <a:ext cx="4206124" cy="6770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6709E-17A1-430F-A6CE-B087BBABB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6111" y="768425"/>
            <a:ext cx="7694392" cy="5677621"/>
          </a:xfrm>
        </p:spPr>
        <p:txBody>
          <a:bodyPr>
            <a:normAutofit/>
          </a:bodyPr>
          <a:lstStyle/>
          <a:p>
            <a:r>
              <a:rPr lang="en-DE" sz="2800" dirty="0"/>
              <a:t>Both organisations have expressed their interest in </a:t>
            </a:r>
            <a:r>
              <a:rPr lang="en-DE" sz="2800" b="1" dirty="0"/>
              <a:t>cooperating</a:t>
            </a:r>
            <a:r>
              <a:rPr lang="en-DE" sz="2800" dirty="0"/>
              <a:t> in the field of funding </a:t>
            </a:r>
            <a:r>
              <a:rPr lang="en-DE" sz="2800" b="1" dirty="0">
                <a:solidFill>
                  <a:schemeClr val="accent1"/>
                </a:solidFill>
              </a:rPr>
              <a:t>R&amp;D&amp;I projects related to the “Space ICT” </a:t>
            </a:r>
            <a:r>
              <a:rPr lang="en-DE" sz="2800" dirty="0"/>
              <a:t>domain, including the convergence between terrestrial and non-terrestrial networks of the future.</a:t>
            </a:r>
          </a:p>
          <a:p>
            <a:r>
              <a:rPr lang="en-DE" sz="2800" dirty="0"/>
              <a:t>This cooperation does </a:t>
            </a:r>
            <a:r>
              <a:rPr lang="en-DE" sz="2800" b="1" dirty="0"/>
              <a:t>NOT</a:t>
            </a:r>
            <a:r>
              <a:rPr lang="en-DE" sz="2800" dirty="0"/>
              <a:t> replace their respective funding program</a:t>
            </a:r>
            <a:r>
              <a:rPr lang="en-US" sz="2800" dirty="0"/>
              <a:t>me</a:t>
            </a:r>
            <a:r>
              <a:rPr lang="en-DE" sz="2800" dirty="0"/>
              <a:t>s and instruments, but </a:t>
            </a:r>
            <a:r>
              <a:rPr lang="en-DE" sz="2800" b="1" dirty="0">
                <a:solidFill>
                  <a:schemeClr val="accent1"/>
                </a:solidFill>
              </a:rPr>
              <a:t>leverages on them as well as on identified synergies</a:t>
            </a:r>
            <a:r>
              <a:rPr lang="en-DE" sz="2800" dirty="0"/>
              <a:t> in terms of topics of </a:t>
            </a:r>
            <a:r>
              <a:rPr lang="en-DE" sz="2800" b="1" dirty="0">
                <a:solidFill>
                  <a:schemeClr val="accent1"/>
                </a:solidFill>
              </a:rPr>
              <a:t>interest or strategic goals </a:t>
            </a:r>
            <a:r>
              <a:rPr lang="en-DE" sz="2800" dirty="0"/>
              <a:t>for their communities.</a:t>
            </a:r>
            <a:endParaRPr lang="fr-FR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CFA17-BAE1-43D1-A2AB-4D10BC0DD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14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547340-D23C-4084-AFED-F19955004281}"/>
              </a:ext>
            </a:extLst>
          </p:cNvPr>
          <p:cNvSpPr/>
          <p:nvPr/>
        </p:nvSpPr>
        <p:spPr>
          <a:xfrm>
            <a:off x="0" y="6200525"/>
            <a:ext cx="11837175" cy="67707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4B6CEA9-5335-4569-8009-AEF85DDFF1C9}"/>
              </a:ext>
            </a:extLst>
          </p:cNvPr>
          <p:cNvSpPr txBox="1">
            <a:spLocks/>
          </p:cNvSpPr>
          <p:nvPr/>
        </p:nvSpPr>
        <p:spPr>
          <a:xfrm>
            <a:off x="-999987" y="2454664"/>
            <a:ext cx="5397584" cy="1382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DE" sz="4400" b="1" dirty="0">
                <a:solidFill>
                  <a:schemeClr val="bg1"/>
                </a:solidFill>
              </a:rPr>
              <a:t>CELTIC-NEXT</a:t>
            </a:r>
          </a:p>
          <a:p>
            <a:pPr algn="ctr"/>
            <a:r>
              <a:rPr lang="en-DE" sz="4400" b="1" dirty="0">
                <a:solidFill>
                  <a:schemeClr val="bg1"/>
                </a:solidFill>
              </a:rPr>
              <a:t>&amp;</a:t>
            </a:r>
          </a:p>
          <a:p>
            <a:pPr algn="ctr"/>
            <a:r>
              <a:rPr lang="en-DE" sz="4400" b="1" dirty="0">
                <a:solidFill>
                  <a:schemeClr val="bg1"/>
                </a:solidFill>
              </a:rPr>
              <a:t>ESA </a:t>
            </a:r>
            <a:r>
              <a:rPr lang="en-DE" sz="4400" b="1" dirty="0" err="1">
                <a:solidFill>
                  <a:schemeClr val="bg1"/>
                </a:solidFill>
              </a:rPr>
              <a:t>MoI</a:t>
            </a:r>
            <a:endParaRPr lang="fr-FR" sz="72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F25496-AA58-2277-83FD-7A13F85B3E8E}"/>
              </a:ext>
            </a:extLst>
          </p:cNvPr>
          <p:cNvSpPr txBox="1">
            <a:spLocks/>
          </p:cNvSpPr>
          <p:nvPr/>
        </p:nvSpPr>
        <p:spPr>
          <a:xfrm>
            <a:off x="0" y="-2925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E" sz="2800" b="1" dirty="0">
                <a:solidFill>
                  <a:srgbClr val="25275B"/>
                </a:solidFill>
                <a:sym typeface="Symbol" panose="05050102010706020507" pitchFamily="18" charset="2"/>
              </a:rPr>
              <a:t>CELTIC-ESA </a:t>
            </a:r>
            <a:r>
              <a:rPr lang="en-DE" sz="2800" b="1" dirty="0">
                <a:solidFill>
                  <a:srgbClr val="25275B"/>
                </a:solidFill>
              </a:rPr>
              <a:t>JOINT COLLABORATIVE PROGRAMME</a:t>
            </a:r>
            <a:endParaRPr lang="fr-FR" sz="2800" b="1" dirty="0">
              <a:solidFill>
                <a:srgbClr val="2527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128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27C17-893A-46B2-A86B-D480904E8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Rationale (1/3)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E0821-AEAF-43BD-A871-27FF4B445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1780" y="864108"/>
            <a:ext cx="8527312" cy="5120640"/>
          </a:xfrm>
        </p:spPr>
        <p:txBody>
          <a:bodyPr>
            <a:normAutofit fontScale="92500" lnSpcReduction="10000"/>
          </a:bodyPr>
          <a:lstStyle/>
          <a:p>
            <a:r>
              <a:rPr lang="en-DE" sz="2400" dirty="0"/>
              <a:t>Space ICT has become a high attention subject for the Industry and the Governments:</a:t>
            </a:r>
          </a:p>
          <a:p>
            <a:pPr lvl="1">
              <a:lnSpc>
                <a:spcPct val="120000"/>
              </a:lnSpc>
            </a:pPr>
            <a:r>
              <a:rPr lang="en-DE" sz="2200" dirty="0"/>
              <a:t>New entrants are currently disrupting the sector, with </a:t>
            </a:r>
            <a:r>
              <a:rPr lang="en-DE" sz="2200" dirty="0" err="1"/>
              <a:t>LEOs</a:t>
            </a:r>
            <a:r>
              <a:rPr lang="en-DE" sz="2200" dirty="0"/>
              <a:t> and HAPS</a:t>
            </a:r>
          </a:p>
          <a:p>
            <a:pPr lvl="1">
              <a:lnSpc>
                <a:spcPct val="120000"/>
              </a:lnSpc>
            </a:pPr>
            <a:r>
              <a:rPr lang="en-DE" sz="2200" dirty="0"/>
              <a:t>New needs and usages have been revealed due to the pandemics impact on </a:t>
            </a:r>
            <a:r>
              <a:rPr lang="en-DE" sz="2200" dirty="0" err="1"/>
              <a:t>severa</a:t>
            </a:r>
            <a:r>
              <a:rPr lang="fr-FR" sz="2200" dirty="0"/>
              <a:t>l</a:t>
            </a:r>
            <a:r>
              <a:rPr lang="en-DE" sz="2200" dirty="0"/>
              <a:t> sectors of the Economy and population groups</a:t>
            </a:r>
          </a:p>
          <a:p>
            <a:pPr lvl="1">
              <a:lnSpc>
                <a:spcPct val="120000"/>
              </a:lnSpc>
            </a:pPr>
            <a:r>
              <a:rPr lang="en-DE" sz="2200" dirty="0"/>
              <a:t>3GPP has now opened wider doors for the inclusion of </a:t>
            </a:r>
            <a:r>
              <a:rPr lang="en-DE" sz="2200" dirty="0" err="1"/>
              <a:t>SatCom</a:t>
            </a:r>
            <a:r>
              <a:rPr lang="en-DE" sz="2200" dirty="0"/>
              <a:t> beside the traditional backhauling role</a:t>
            </a:r>
          </a:p>
          <a:p>
            <a:pPr lvl="1"/>
            <a:endParaRPr lang="en-DE" sz="1400" dirty="0"/>
          </a:p>
          <a:p>
            <a:pPr lvl="1"/>
            <a:endParaRPr lang="en-DE" sz="1400" dirty="0"/>
          </a:p>
          <a:p>
            <a:pPr lvl="1"/>
            <a:endParaRPr lang="en-DE" sz="1400" dirty="0"/>
          </a:p>
          <a:p>
            <a:r>
              <a:rPr lang="en-DE" sz="2400" dirty="0"/>
              <a:t>Space ICT remains a complex field with specifics in terms of operational conditions for R&amp;D&amp;I as well as field deployment:</a:t>
            </a:r>
          </a:p>
          <a:p>
            <a:pPr lvl="1">
              <a:lnSpc>
                <a:spcPct val="120000"/>
              </a:lnSpc>
            </a:pPr>
            <a:r>
              <a:rPr lang="en-DE" sz="2200" dirty="0"/>
              <a:t>The barrier to entry for new or small players is very high.</a:t>
            </a:r>
          </a:p>
          <a:p>
            <a:pPr lvl="1">
              <a:lnSpc>
                <a:spcPct val="120000"/>
              </a:lnSpc>
            </a:pPr>
            <a:r>
              <a:rPr lang="en-DE" sz="2200" dirty="0"/>
              <a:t>The inherent inaccessibility after launch in case of outage or upgrade poses challenges not existing to terrestrial network players</a:t>
            </a:r>
          </a:p>
          <a:p>
            <a:pPr lvl="1"/>
            <a:endParaRPr lang="fr-FR" sz="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5D3AA6-DB9A-48DB-BE07-DB4C6EA82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15</a:t>
            </a:fld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7ED0F9-EA8F-40CE-B719-6799E65519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8" t="42760" r="43925" b="41362"/>
          <a:stretch/>
        </p:blipFill>
        <p:spPr>
          <a:xfrm>
            <a:off x="7757270" y="3033629"/>
            <a:ext cx="1472407" cy="98115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63DE552-B2FE-4C7D-974A-95AE772D1060}"/>
              </a:ext>
            </a:extLst>
          </p:cNvPr>
          <p:cNvSpPr txBox="1">
            <a:spLocks/>
          </p:cNvSpPr>
          <p:nvPr/>
        </p:nvSpPr>
        <p:spPr>
          <a:xfrm>
            <a:off x="0" y="-2925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E" sz="2800" b="1" dirty="0">
                <a:solidFill>
                  <a:srgbClr val="25275B"/>
                </a:solidFill>
                <a:sym typeface="Symbol" panose="05050102010706020507" pitchFamily="18" charset="2"/>
              </a:rPr>
              <a:t>CELTIC-ESA </a:t>
            </a:r>
            <a:r>
              <a:rPr lang="en-DE" sz="2800" b="1" dirty="0">
                <a:solidFill>
                  <a:srgbClr val="25275B"/>
                </a:solidFill>
              </a:rPr>
              <a:t>JOINT COLLABORATIVE PROGRAMME</a:t>
            </a:r>
            <a:endParaRPr lang="fr-FR" sz="2800" b="1" dirty="0">
              <a:solidFill>
                <a:srgbClr val="2527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948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27C17-893A-46B2-A86B-D480904E8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Rationale (2/3)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E0821-AEAF-43BD-A871-27FF4B445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0612" y="864108"/>
            <a:ext cx="7315200" cy="5120640"/>
          </a:xfrm>
        </p:spPr>
        <p:txBody>
          <a:bodyPr>
            <a:normAutofit/>
          </a:bodyPr>
          <a:lstStyle/>
          <a:p>
            <a:r>
              <a:rPr lang="en-DE" sz="2400" dirty="0"/>
              <a:t>ESA ARTES owns several funding instruments:</a:t>
            </a:r>
          </a:p>
          <a:p>
            <a:pPr lvl="1"/>
            <a:r>
              <a:rPr lang="en-DE" sz="2000" dirty="0"/>
              <a:t>Open Calls, ITT, PPP... </a:t>
            </a:r>
          </a:p>
          <a:p>
            <a:pPr lvl="1"/>
            <a:r>
              <a:rPr lang="fr-FR" sz="2000" dirty="0"/>
              <a:t>F</a:t>
            </a:r>
            <a:r>
              <a:rPr lang="en-DE" sz="2000" dirty="0"/>
              <a:t>rom 100% funding (studies or contracted development) to match-funding schemes with levels depending on Projects targeted </a:t>
            </a:r>
            <a:r>
              <a:rPr lang="en-DE" sz="2000" dirty="0" err="1"/>
              <a:t>TRLs</a:t>
            </a:r>
            <a:endParaRPr lang="en-DE" sz="2000" dirty="0"/>
          </a:p>
          <a:p>
            <a:pPr marL="502920" lvl="1" indent="0">
              <a:buNone/>
            </a:pPr>
            <a:endParaRPr lang="en-DE" sz="2000" dirty="0"/>
          </a:p>
          <a:p>
            <a:r>
              <a:rPr lang="en-DE" sz="2400" dirty="0"/>
              <a:t>EUREKA CELTIC-NEXT manages an international Quality Label that enables international consortia to apply more successfully to National Funding schemes (mostly match-funding):</a:t>
            </a:r>
          </a:p>
          <a:p>
            <a:pPr lvl="1"/>
            <a:r>
              <a:rPr lang="en-DE" sz="2000" dirty="0"/>
              <a:t>CELTIC Bottom-up calls </a:t>
            </a:r>
          </a:p>
          <a:p>
            <a:pPr lvl="1"/>
            <a:r>
              <a:rPr lang="en-DE" sz="2000" dirty="0"/>
              <a:t>CELTIC Flagship Calls</a:t>
            </a:r>
          </a:p>
          <a:p>
            <a:pPr lvl="1"/>
            <a:r>
              <a:rPr lang="en-DE" sz="2000" dirty="0"/>
              <a:t>EUREKA ECP Joint Calls </a:t>
            </a:r>
          </a:p>
          <a:p>
            <a:pPr lvl="1"/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26BC92-BB9E-4B7A-AB7B-E4D444E9C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16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302018-DB7C-42A4-85E3-BEAA76049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605" y="1273660"/>
            <a:ext cx="1131275" cy="11312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114C6E-0C5A-4193-B560-65018F32A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2221" y="4246357"/>
            <a:ext cx="2897537" cy="57924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FCD7AC9-969C-653F-AED5-F55B85F4F9D2}"/>
              </a:ext>
            </a:extLst>
          </p:cNvPr>
          <p:cNvSpPr txBox="1">
            <a:spLocks/>
          </p:cNvSpPr>
          <p:nvPr/>
        </p:nvSpPr>
        <p:spPr>
          <a:xfrm>
            <a:off x="0" y="-2925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E" sz="2800" b="1" dirty="0">
                <a:solidFill>
                  <a:srgbClr val="25275B"/>
                </a:solidFill>
                <a:sym typeface="Symbol" panose="05050102010706020507" pitchFamily="18" charset="2"/>
              </a:rPr>
              <a:t>CELTIC-ESA </a:t>
            </a:r>
            <a:r>
              <a:rPr lang="en-DE" sz="2800" b="1" dirty="0">
                <a:solidFill>
                  <a:srgbClr val="25275B"/>
                </a:solidFill>
              </a:rPr>
              <a:t>JOINT COLLABORATIVE PROGRAMME</a:t>
            </a:r>
            <a:endParaRPr lang="fr-FR" sz="2800" b="1" dirty="0">
              <a:solidFill>
                <a:srgbClr val="2527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630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27C17-893A-46B2-A86B-D480904E8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Rationale (3/3)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E0821-AEAF-43BD-A871-27FF4B445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6835" y="99197"/>
            <a:ext cx="8353135" cy="512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DE" sz="2800" dirty="0"/>
              <a:t>Both organisations </a:t>
            </a:r>
          </a:p>
          <a:p>
            <a:r>
              <a:rPr lang="en-DE" sz="2400" dirty="0"/>
              <a:t>cover a large geography, with some countries in common, and some not</a:t>
            </a:r>
          </a:p>
          <a:p>
            <a:r>
              <a:rPr lang="en-DE" sz="2400" dirty="0"/>
              <a:t>represent communities, with some members in common, and many not</a:t>
            </a:r>
          </a:p>
          <a:p>
            <a:r>
              <a:rPr lang="en-DE" sz="2400" dirty="0"/>
              <a:t>see high complementarity and incentive in joining forces to leverage on the association of their respective assets,  forces, and communities</a:t>
            </a:r>
          </a:p>
          <a:p>
            <a:endParaRPr lang="en-DE" dirty="0"/>
          </a:p>
          <a:p>
            <a:pPr lvl="1"/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22F97F-3C6F-466A-B98F-28C4FA57B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17</a:t>
            </a:fld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B75888-1612-4949-B824-0459D14BE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176" y="6356350"/>
            <a:ext cx="278623" cy="2786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F493C0-9090-4E0B-B07C-FA243755CB2F}"/>
              </a:ext>
            </a:extLst>
          </p:cNvPr>
          <p:cNvSpPr txBox="1"/>
          <p:nvPr/>
        </p:nvSpPr>
        <p:spPr>
          <a:xfrm>
            <a:off x="7567184" y="6403242"/>
            <a:ext cx="30083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800" i="1" dirty="0"/>
              <a:t>Source : The European Space Agency, Network Map, 2021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61920E-549A-4EC6-B168-701DA78214AD}"/>
              </a:ext>
            </a:extLst>
          </p:cNvPr>
          <p:cNvSpPr txBox="1"/>
          <p:nvPr/>
        </p:nvSpPr>
        <p:spPr>
          <a:xfrm>
            <a:off x="2083409" y="6083236"/>
            <a:ext cx="47863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800" i="1" dirty="0"/>
              <a:t>Celtic-Next Eureka Cluster </a:t>
            </a:r>
            <a:r>
              <a:rPr lang="en-US" sz="800" i="1" dirty="0"/>
              <a:t>major European telecommunications vendors and operators</a:t>
            </a:r>
            <a:endParaRPr lang="en-DE" sz="8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29026A-1D7A-4BFC-A258-1DD05B680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560" y="3624908"/>
            <a:ext cx="4379936" cy="26894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729918-AEFA-43BB-8D63-914F834F7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487" y="4319887"/>
            <a:ext cx="4934639" cy="177189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D72875A-6C2D-A55A-EF32-F9AF71AA31B9}"/>
              </a:ext>
            </a:extLst>
          </p:cNvPr>
          <p:cNvSpPr txBox="1">
            <a:spLocks/>
          </p:cNvSpPr>
          <p:nvPr/>
        </p:nvSpPr>
        <p:spPr>
          <a:xfrm>
            <a:off x="0" y="-2925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E" sz="2800" b="1" dirty="0">
                <a:solidFill>
                  <a:srgbClr val="25275B"/>
                </a:solidFill>
                <a:sym typeface="Symbol" panose="05050102010706020507" pitchFamily="18" charset="2"/>
              </a:rPr>
              <a:t>CELTIC-ESA </a:t>
            </a:r>
            <a:r>
              <a:rPr lang="en-DE" sz="2800" b="1" dirty="0">
                <a:solidFill>
                  <a:srgbClr val="25275B"/>
                </a:solidFill>
              </a:rPr>
              <a:t>JOINT COLLABORATIVE PROGRAMME</a:t>
            </a:r>
            <a:endParaRPr lang="fr-FR" sz="2800" b="1" dirty="0">
              <a:solidFill>
                <a:srgbClr val="2527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097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C7D7E-52AD-429A-9A79-6C979AC95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87" y="1036288"/>
            <a:ext cx="3190672" cy="4601183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Coordination on </a:t>
            </a:r>
            <a:r>
              <a:rPr lang="fr-FR" dirty="0" err="1"/>
              <a:t>Specific</a:t>
            </a:r>
            <a:r>
              <a:rPr lang="fr-FR" dirty="0"/>
              <a:t> </a:t>
            </a:r>
            <a:r>
              <a:rPr lang="fr-FR" dirty="0" err="1"/>
              <a:t>Themes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20906-7888-4419-B5F0-7CEF9D98B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7710" y="495744"/>
            <a:ext cx="8193029" cy="5857367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These </a:t>
            </a:r>
            <a:r>
              <a:rPr lang="en-GB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themes 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include </a:t>
            </a:r>
            <a:r>
              <a:rPr lang="en-GB" sz="2800" b="1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but are not limited to: </a:t>
            </a:r>
            <a:endParaRPr lang="en-DE" sz="2800" b="1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82563" lvl="1" indent="-182563">
              <a:lnSpc>
                <a:spcPct val="110000"/>
              </a:lnSpc>
            </a:pPr>
            <a:r>
              <a:rPr lang="en-GB" sz="24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multi-layered Space ICT and Flying Objects Convergence</a:t>
            </a:r>
            <a:endParaRPr lang="en-DE" sz="24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82563" lvl="1" indent="-182563"/>
            <a:r>
              <a:rPr lang="en-GB" sz="24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design and development of systems, subsystems and technology</a:t>
            </a:r>
            <a:endParaRPr lang="en-DE" sz="2400" dirty="0"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82563" lvl="1" indent="-182563"/>
            <a:r>
              <a:rPr lang="en-GB" sz="24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networks and services conformance and interoperability tests </a:t>
            </a:r>
            <a:endParaRPr lang="en-DE" sz="24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82563" lvl="1" indent="-182563"/>
            <a:r>
              <a:rPr lang="en-GB" sz="24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viable business ecosystem models</a:t>
            </a:r>
            <a:endParaRPr lang="en-DE" sz="2400" dirty="0"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82563" lvl="1" indent="-182563"/>
            <a:r>
              <a:rPr lang="en-GB" sz="24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convergence and integration of terrestrial and non-terrestrial networks</a:t>
            </a:r>
            <a:endParaRPr lang="en-DE" sz="2400" dirty="0"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82563" lvl="1" indent="-182563"/>
            <a:r>
              <a:rPr lang="en-GB" sz="24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frequency spectrum sharing between satellite networks and other satellite/terrestrial networks</a:t>
            </a:r>
            <a:endParaRPr lang="en-DE" sz="2400" dirty="0"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82563" lvl="1" indent="-182563"/>
            <a:r>
              <a:rPr lang="en-GB" sz="24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network timing and synchronisation technologies</a:t>
            </a:r>
            <a:endParaRPr lang="en-DE" sz="2400" dirty="0"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82563" lvl="1" indent="-182563"/>
            <a:r>
              <a:rPr lang="en-GB" sz="24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edge cloud computing</a:t>
            </a:r>
            <a:endParaRPr lang="en-DE" sz="2400" dirty="0"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82563" lvl="1" indent="-182563"/>
            <a:r>
              <a:rPr lang="en-GB" sz="24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data driven (AI enabled) management</a:t>
            </a:r>
            <a:endParaRPr lang="en-DE" sz="2400" dirty="0"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82563" lvl="1" indent="-182563"/>
            <a:r>
              <a:rPr lang="en-GB" sz="24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data curation technologies</a:t>
            </a:r>
            <a:endParaRPr lang="en-DE" sz="2400" dirty="0"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82563" lvl="1" indent="-182563"/>
            <a:r>
              <a:rPr lang="en-GB" sz="24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digital twins</a:t>
            </a:r>
            <a:endParaRPr lang="fr-FR" sz="2400" dirty="0"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7A8F80-6609-484C-9AC5-1A22479CB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18</a:t>
            </a:fld>
            <a:endParaRPr lang="fr-FR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8102250-5887-DE61-FCE0-84CFEB2FB089}"/>
              </a:ext>
            </a:extLst>
          </p:cNvPr>
          <p:cNvSpPr txBox="1">
            <a:spLocks/>
          </p:cNvSpPr>
          <p:nvPr/>
        </p:nvSpPr>
        <p:spPr>
          <a:xfrm>
            <a:off x="0" y="-2925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E" sz="2800" b="1" dirty="0">
                <a:solidFill>
                  <a:srgbClr val="25275B"/>
                </a:solidFill>
                <a:sym typeface="Symbol" panose="05050102010706020507" pitchFamily="18" charset="2"/>
              </a:rPr>
              <a:t>CELTIC-ESA </a:t>
            </a:r>
            <a:r>
              <a:rPr lang="en-DE" sz="2800" b="1" dirty="0">
                <a:solidFill>
                  <a:srgbClr val="25275B"/>
                </a:solidFill>
              </a:rPr>
              <a:t>JOINT COLLABORATIVE PROGRAMME</a:t>
            </a:r>
            <a:endParaRPr lang="fr-FR" sz="2800" b="1" dirty="0">
              <a:solidFill>
                <a:srgbClr val="2527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50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AF1B6-E8E6-4A6C-AD12-E4126AD64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127277" y="2409411"/>
            <a:ext cx="4828632" cy="1738026"/>
          </a:xfrm>
        </p:spPr>
        <p:txBody>
          <a:bodyPr>
            <a:normAutofit/>
          </a:bodyPr>
          <a:lstStyle/>
          <a:p>
            <a:r>
              <a:rPr lang="en-DE" sz="6600" dirty="0"/>
              <a:t>Joint actions</a:t>
            </a:r>
            <a:endParaRPr lang="fr-FR" sz="6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B1694-E497-492F-98F8-9B8CE358C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8328" y="1070705"/>
            <a:ext cx="7315200" cy="5120640"/>
          </a:xfrm>
        </p:spPr>
        <p:txBody>
          <a:bodyPr>
            <a:normAutofit lnSpcReduction="10000"/>
          </a:bodyPr>
          <a:lstStyle/>
          <a:p>
            <a:r>
              <a:rPr lang="en-DE" sz="2400" dirty="0"/>
              <a:t>Road mapping</a:t>
            </a:r>
          </a:p>
          <a:p>
            <a:r>
              <a:rPr lang="en-DE" sz="2400" dirty="0"/>
              <a:t>Joint cross-communities Technology and Strategy Advisory Boards?</a:t>
            </a:r>
          </a:p>
          <a:p>
            <a:r>
              <a:rPr lang="en-DE" sz="2400" dirty="0"/>
              <a:t>Exchange on Call dates and processes to anticipate best conditions for calls and participants</a:t>
            </a:r>
          </a:p>
          <a:p>
            <a:r>
              <a:rPr lang="en-DE" sz="2400" dirty="0"/>
              <a:t>Knowledge Network creation and animation</a:t>
            </a:r>
          </a:p>
          <a:p>
            <a:r>
              <a:rPr lang="en-DE" sz="2400" dirty="0"/>
              <a:t>Joint Working Groups on specific topics across funded projects</a:t>
            </a:r>
          </a:p>
          <a:p>
            <a:r>
              <a:rPr lang="en-DE" sz="2400" dirty="0"/>
              <a:t>Joint Webinars / Workshops</a:t>
            </a:r>
          </a:p>
          <a:p>
            <a:r>
              <a:rPr lang="en-DE" sz="2400" dirty="0"/>
              <a:t>Testbeds &amp; Trials Platforms (R&amp;D, Integration, Launch) promotion / provision?</a:t>
            </a:r>
          </a:p>
          <a:p>
            <a:r>
              <a:rPr lang="en-DE" sz="2400" dirty="0"/>
              <a:t>Mutual Calls advertisement and bringing communities to jointly apply</a:t>
            </a:r>
          </a:p>
          <a:p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7689D0-026B-4B79-9676-F8E6191CF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>
                <a:solidFill>
                  <a:srgbClr val="25275B"/>
                </a:solidFill>
                <a:latin typeface="Corbel" panose="020B0503020204020204"/>
                <a:sym typeface="Gill Sans" charset="0"/>
              </a:rPr>
              <a:pPr/>
              <a:t>19</a:t>
            </a:fld>
            <a:endParaRPr lang="fr-FR" dirty="0">
              <a:solidFill>
                <a:srgbClr val="25275B"/>
              </a:solidFill>
              <a:latin typeface="Corbel" panose="020B0503020204020204"/>
              <a:sym typeface="Gill Sans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0BE17F-E195-4CD6-8811-92EABCEE1260}"/>
              </a:ext>
            </a:extLst>
          </p:cNvPr>
          <p:cNvSpPr txBox="1">
            <a:spLocks/>
          </p:cNvSpPr>
          <p:nvPr/>
        </p:nvSpPr>
        <p:spPr>
          <a:xfrm>
            <a:off x="113409" y="-33307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E" sz="2800" b="1" dirty="0">
                <a:solidFill>
                  <a:srgbClr val="25275B"/>
                </a:solidFill>
                <a:sym typeface="Symbol" panose="05050102010706020507" pitchFamily="18" charset="2"/>
              </a:rPr>
              <a:t>CELTIC-ESA </a:t>
            </a:r>
            <a:r>
              <a:rPr lang="en-DE" sz="2800" b="1" dirty="0">
                <a:solidFill>
                  <a:srgbClr val="25275B"/>
                </a:solidFill>
              </a:rPr>
              <a:t>JOINT COLLABORATIVE PROGRAMME</a:t>
            </a:r>
            <a:endParaRPr lang="fr-FR" sz="2800" b="1" dirty="0">
              <a:solidFill>
                <a:srgbClr val="2527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066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7D601-2BE4-4BBB-9D7F-B491F7EB5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051" y="2389186"/>
            <a:ext cx="8389089" cy="3597269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DE" sz="2800" b="1" dirty="0"/>
              <a:t>CELTIC-NEXT</a:t>
            </a:r>
            <a:r>
              <a:rPr lang="en-DE" sz="2800" dirty="0"/>
              <a:t> is </a:t>
            </a:r>
            <a:r>
              <a:rPr lang="en-DE" sz="2800" b="1" u="sng" dirty="0"/>
              <a:t>the</a:t>
            </a:r>
            <a:r>
              <a:rPr lang="en-DE" sz="2800" b="1" dirty="0"/>
              <a:t> world industry-driven ECP* ICT** </a:t>
            </a:r>
            <a:r>
              <a:rPr lang="en-DE" sz="2800" dirty="0"/>
              <a:t>not for profit</a:t>
            </a:r>
            <a:r>
              <a:rPr lang="en-DE" sz="2800" b="1" dirty="0"/>
              <a:t> cluster </a:t>
            </a:r>
            <a:r>
              <a:rPr lang="en-DE" sz="2800" dirty="0"/>
              <a:t>involving major ICT** industry players, service providers, many SMEs, and research institutions &amp; academia to enable a secured, trusted, and sustainable digital society. </a:t>
            </a:r>
          </a:p>
          <a:p>
            <a:pPr marL="0" indent="0">
              <a:buNone/>
            </a:pPr>
            <a:endParaRPr lang="en-DE" dirty="0"/>
          </a:p>
          <a:p>
            <a:pPr marL="0" indent="0">
              <a:buNone/>
            </a:pPr>
            <a:r>
              <a:rPr lang="en-DE" dirty="0"/>
              <a:t>*Eureka Clusters Program, launched on 17/6/2021, CELTIC-NEXT was launched earlier in 2003</a:t>
            </a:r>
            <a:endParaRPr lang="fr-F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E19D3F-ED47-4757-BF4B-539D21B53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236139" y="4391864"/>
            <a:ext cx="5911517" cy="365125"/>
          </a:xfrm>
        </p:spPr>
        <p:txBody>
          <a:bodyPr/>
          <a:lstStyle/>
          <a:p>
            <a:pPr algn="ctr"/>
            <a:r>
              <a:rPr lang="en-GB" dirty="0"/>
              <a:t>www.celticnext.eu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191848-CD56-4120-93D8-B3F5B4023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A916-48A2-48A2-9A75-3DD55F3698BD}" type="slidenum">
              <a:rPr lang="en-GB" smtClean="0"/>
              <a:t>2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A23227-2C37-4B1C-9040-01FF14E86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846" y="779336"/>
            <a:ext cx="7313074" cy="1461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A6FC2F-B32B-791F-7169-F406F0A8D7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97" r="15336"/>
          <a:stretch/>
        </p:blipFill>
        <p:spPr>
          <a:xfrm>
            <a:off x="101634" y="1940790"/>
            <a:ext cx="3235973" cy="23717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B9C0BB-50F0-A390-4397-25DA581969B3}"/>
              </a:ext>
            </a:extLst>
          </p:cNvPr>
          <p:cNvSpPr txBox="1"/>
          <p:nvPr/>
        </p:nvSpPr>
        <p:spPr>
          <a:xfrm>
            <a:off x="9010694" y="6086676"/>
            <a:ext cx="3091000" cy="688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DE" sz="1100" dirty="0"/>
              <a:t>*Eureka Clusters Program, launched on 17/6/2021</a:t>
            </a:r>
            <a:br>
              <a:rPr lang="en-DE" sz="1100" dirty="0"/>
            </a:br>
            <a:r>
              <a:rPr lang="en-DE" sz="1100" dirty="0"/>
              <a:t>** Information &amp; Communications Technologies</a:t>
            </a:r>
            <a:br>
              <a:rPr lang="en-DE" sz="1100" dirty="0"/>
            </a:br>
            <a:r>
              <a:rPr lang="en-DE" sz="1100" dirty="0"/>
              <a:t>*** Research, Development &amp; Innovation</a:t>
            </a:r>
            <a:endParaRPr lang="fr-FR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BC50C2-0460-6761-068F-1A20A63CCA4E}"/>
              </a:ext>
            </a:extLst>
          </p:cNvPr>
          <p:cNvSpPr txBox="1"/>
          <p:nvPr/>
        </p:nvSpPr>
        <p:spPr>
          <a:xfrm>
            <a:off x="-21337" y="1116278"/>
            <a:ext cx="3568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2800" b="1" dirty="0">
                <a:solidFill>
                  <a:schemeClr val="bg1"/>
                </a:solidFill>
              </a:rPr>
              <a:t>Who is CELTIC-NEXT?</a:t>
            </a:r>
          </a:p>
        </p:txBody>
      </p:sp>
    </p:spTree>
    <p:extLst>
      <p:ext uri="{BB962C8B-B14F-4D97-AF65-F5344CB8AC3E}">
        <p14:creationId xmlns:p14="http://schemas.microsoft.com/office/powerpoint/2010/main" val="2650991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Chevron 3">
            <a:extLst>
              <a:ext uri="{FF2B5EF4-FFF2-40B4-BE49-F238E27FC236}">
                <a16:creationId xmlns:a16="http://schemas.microsoft.com/office/drawing/2014/main" id="{B6D9842F-6EE5-47F1-B62B-6170FE889316}"/>
              </a:ext>
            </a:extLst>
          </p:cNvPr>
          <p:cNvSpPr/>
          <p:nvPr/>
        </p:nvSpPr>
        <p:spPr>
          <a:xfrm>
            <a:off x="98323" y="3218251"/>
            <a:ext cx="11995354" cy="1281273"/>
          </a:xfrm>
          <a:prstGeom prst="chevron">
            <a:avLst>
              <a:gd name="adj" fmla="val 615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DE" sz="1900" dirty="0">
                <a:solidFill>
                  <a:prstClr val="white"/>
                </a:solidFill>
                <a:latin typeface="Calibri"/>
                <a:sym typeface="Gill Sans" charset="0"/>
              </a:rPr>
              <a:t>JOINT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DE" sz="1900" dirty="0">
                <a:solidFill>
                  <a:prstClr val="white"/>
                </a:solidFill>
                <a:latin typeface="Calibri"/>
                <a:sym typeface="Gill Sans" charset="0"/>
              </a:rPr>
              <a:t>COLLABORATIVE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DE" sz="1900" dirty="0">
                <a:solidFill>
                  <a:prstClr val="white"/>
                </a:solidFill>
                <a:latin typeface="Calibri"/>
                <a:sym typeface="Gill Sans" charset="0"/>
              </a:rPr>
              <a:t>PROGRAMME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C140CC-52CD-4E87-BC32-ED61F85BF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499AE8B-0830-4386-ABE1-109AB8F9E83B}" type="slidenum">
              <a:rPr lang="fr-FR">
                <a:solidFill>
                  <a:prstClr val="black">
                    <a:tint val="75000"/>
                  </a:prstClr>
                </a:solidFill>
                <a:latin typeface="Gill Sans" charset="0"/>
                <a:sym typeface="Gill Sans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fr-FR">
              <a:solidFill>
                <a:prstClr val="black">
                  <a:tint val="75000"/>
                </a:prstClr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2102AA-81D0-4479-8FA4-3435E4AAD5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60326"/>
            <a:ext cx="10515600" cy="1325563"/>
          </a:xfrm>
        </p:spPr>
        <p:txBody>
          <a:bodyPr>
            <a:noAutofit/>
          </a:bodyPr>
          <a:lstStyle/>
          <a:p>
            <a:r>
              <a:rPr lang="en-DE" sz="3600" b="1" dirty="0">
                <a:solidFill>
                  <a:srgbClr val="25275B"/>
                </a:solidFill>
                <a:sym typeface="Symbol" panose="05050102010706020507" pitchFamily="18" charset="2"/>
              </a:rPr>
              <a:t>CELTIC-ESA </a:t>
            </a:r>
            <a:r>
              <a:rPr lang="en-DE" sz="3600" b="1" dirty="0">
                <a:solidFill>
                  <a:srgbClr val="25275B"/>
                </a:solidFill>
              </a:rPr>
              <a:t>JOINT COLLABORATIVE PROGRAMME</a:t>
            </a:r>
            <a:endParaRPr lang="fr-FR" sz="3600" b="1" dirty="0">
              <a:solidFill>
                <a:srgbClr val="25275B"/>
              </a:solidFill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CA62C19D-4BEF-48FF-9865-C8010F4864ED}"/>
              </a:ext>
            </a:extLst>
          </p:cNvPr>
          <p:cNvSpPr/>
          <p:nvPr/>
        </p:nvSpPr>
        <p:spPr>
          <a:xfrm>
            <a:off x="98323" y="4506275"/>
            <a:ext cx="11995354" cy="1654127"/>
          </a:xfrm>
          <a:prstGeom prst="chevron">
            <a:avLst/>
          </a:prstGeom>
          <a:solidFill>
            <a:schemeClr val="accent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DE" sz="2400" b="1" dirty="0">
                <a:solidFill>
                  <a:prstClr val="black"/>
                </a:solidFill>
                <a:latin typeface="Calibri"/>
                <a:sym typeface="Gill Sans" charset="0"/>
              </a:rPr>
              <a:t>ESA ARTES PROGRAMME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DE" sz="2400" b="1" dirty="0">
                <a:solidFill>
                  <a:prstClr val="black"/>
                </a:solidFill>
                <a:latin typeface="Calibri"/>
                <a:sym typeface="Gill Sans" charset="0"/>
              </a:rPr>
              <a:t>(Open Calls, ITT, PPP, ...) </a:t>
            </a:r>
            <a:endParaRPr lang="fr-FR" sz="2400" b="1" dirty="0">
              <a:solidFill>
                <a:prstClr val="black"/>
              </a:solidFill>
              <a:latin typeface="Calibri"/>
              <a:sym typeface="Gill Sans" charset="0"/>
            </a:endParaRP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7F22EFE6-25AA-4B6A-9A9F-79AD1A95DC1A}"/>
              </a:ext>
            </a:extLst>
          </p:cNvPr>
          <p:cNvSpPr/>
          <p:nvPr/>
        </p:nvSpPr>
        <p:spPr>
          <a:xfrm>
            <a:off x="98324" y="1592260"/>
            <a:ext cx="11989493" cy="1625991"/>
          </a:xfrm>
          <a:prstGeom prst="chevron">
            <a:avLst/>
          </a:prstGeom>
          <a:solidFill>
            <a:schemeClr val="accent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DE" sz="2400" b="1" dirty="0">
                <a:solidFill>
                  <a:prstClr val="black"/>
                </a:solidFill>
                <a:latin typeface="Calibri"/>
                <a:sym typeface="Gill Sans" charset="0"/>
              </a:rPr>
              <a:t>EUREKA CELTIC-NEXT PROGRAMME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DE" sz="2400" b="1" dirty="0">
                <a:solidFill>
                  <a:prstClr val="black"/>
                </a:solidFill>
                <a:latin typeface="Calibri"/>
                <a:sym typeface="Gill Sans" charset="0"/>
              </a:rPr>
              <a:t>(Bottom-ups, Flagships, ...)</a:t>
            </a:r>
            <a:endParaRPr lang="fr-FR" sz="2400" b="1" dirty="0">
              <a:solidFill>
                <a:prstClr val="black"/>
              </a:solidFill>
              <a:latin typeface="Calibri"/>
              <a:sym typeface="Gill Sans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45F41D-D376-434E-9223-9DB9472CBB25}"/>
              </a:ext>
            </a:extLst>
          </p:cNvPr>
          <p:cNvGrpSpPr/>
          <p:nvPr/>
        </p:nvGrpSpPr>
        <p:grpSpPr>
          <a:xfrm>
            <a:off x="920815" y="4294163"/>
            <a:ext cx="2071598" cy="2071598"/>
            <a:chOff x="4039120" y="1418"/>
            <a:chExt cx="2071598" cy="2071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5A5C353-BD5D-4F34-86A5-32FC2500C220}"/>
                </a:ext>
              </a:extLst>
            </p:cNvPr>
            <p:cNvSpPr/>
            <p:nvPr/>
          </p:nvSpPr>
          <p:spPr>
            <a:xfrm>
              <a:off x="4039120" y="1418"/>
              <a:ext cx="2071598" cy="207159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Oval 4">
              <a:extLst>
                <a:ext uri="{FF2B5EF4-FFF2-40B4-BE49-F238E27FC236}">
                  <a16:creationId xmlns:a16="http://schemas.microsoft.com/office/drawing/2014/main" id="{D8D4C04B-6B2B-465A-B5F3-7337BD8BD39A}"/>
                </a:ext>
              </a:extLst>
            </p:cNvPr>
            <p:cNvSpPr txBox="1"/>
            <p:nvPr/>
          </p:nvSpPr>
          <p:spPr>
            <a:xfrm>
              <a:off x="4342499" y="304797"/>
              <a:ext cx="1464840" cy="14648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algn="ctr" defTabSz="4889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DE" sz="1200" b="1" dirty="0">
                  <a:solidFill>
                    <a:prstClr val="white"/>
                  </a:solidFill>
                  <a:latin typeface="Calibri"/>
                  <a:sym typeface="Gill Sans" charset="0"/>
                </a:rPr>
                <a:t>Step 1</a:t>
              </a:r>
            </a:p>
            <a:p>
              <a:pPr algn="ctr" defTabSz="4889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DE" sz="1200" b="1" dirty="0">
                  <a:solidFill>
                    <a:prstClr val="white"/>
                  </a:solidFill>
                  <a:latin typeface="Calibri"/>
                  <a:sym typeface="Gill Sans" charset="0"/>
                </a:rPr>
                <a:t> (ESA ARTES)</a:t>
              </a:r>
            </a:p>
            <a:p>
              <a:pPr algn="ctr" defTabSz="4889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DE" sz="1200" b="1" dirty="0">
                  <a:solidFill>
                    <a:prstClr val="white"/>
                  </a:solidFill>
                  <a:latin typeface="Calibri"/>
                  <a:sym typeface="Gill Sans" charset="0"/>
                </a:rPr>
                <a:t>Studies</a:t>
              </a:r>
            </a:p>
            <a:p>
              <a:pPr algn="ctr" defTabSz="4889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DE" sz="1200" b="1" dirty="0">
                  <a:solidFill>
                    <a:prstClr val="white"/>
                  </a:solidFill>
                  <a:latin typeface="Calibri"/>
                  <a:sym typeface="Gill Sans" charset="0"/>
                </a:rPr>
                <a:t>(topics generation &amp; early exploration)</a:t>
              </a:r>
              <a:endParaRPr lang="fr-FR" sz="1200" b="1" dirty="0">
                <a:solidFill>
                  <a:prstClr val="white"/>
                </a:solidFill>
                <a:latin typeface="Calibri"/>
                <a:sym typeface="Gill Sans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F51BE7-BE20-41C1-AB73-4BD0F87EE5FE}"/>
              </a:ext>
            </a:extLst>
          </p:cNvPr>
          <p:cNvGrpSpPr/>
          <p:nvPr/>
        </p:nvGrpSpPr>
        <p:grpSpPr>
          <a:xfrm>
            <a:off x="2722408" y="2823087"/>
            <a:ext cx="2071598" cy="2071598"/>
            <a:chOff x="6553989" y="1828577"/>
            <a:chExt cx="2071598" cy="2071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AA7214F-7792-4055-BEBA-647B154C6145}"/>
                </a:ext>
              </a:extLst>
            </p:cNvPr>
            <p:cNvSpPr/>
            <p:nvPr/>
          </p:nvSpPr>
          <p:spPr>
            <a:xfrm>
              <a:off x="6553989" y="1828577"/>
              <a:ext cx="2071598" cy="207159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689636"/>
                <a:satOff val="-4355"/>
                <a:lumOff val="-2941"/>
                <a:alphaOff val="0"/>
              </a:schemeClr>
            </a:fillRef>
            <a:effectRef idx="0">
              <a:schemeClr val="accent5">
                <a:hueOff val="-1689636"/>
                <a:satOff val="-4355"/>
                <a:lumOff val="-29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Oval 4">
              <a:extLst>
                <a:ext uri="{FF2B5EF4-FFF2-40B4-BE49-F238E27FC236}">
                  <a16:creationId xmlns:a16="http://schemas.microsoft.com/office/drawing/2014/main" id="{458B6BCB-FEC6-419F-BA5B-0839067F7D2E}"/>
                </a:ext>
              </a:extLst>
            </p:cNvPr>
            <p:cNvSpPr txBox="1"/>
            <p:nvPr/>
          </p:nvSpPr>
          <p:spPr>
            <a:xfrm>
              <a:off x="6857368" y="2131956"/>
              <a:ext cx="1464840" cy="14648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algn="ctr" defTabSz="4889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DE" sz="1200" b="1" dirty="0">
                  <a:solidFill>
                    <a:prstClr val="white"/>
                  </a:solidFill>
                  <a:latin typeface="Calibri"/>
                  <a:sym typeface="Gill Sans" charset="0"/>
                </a:rPr>
                <a:t>Step 2</a:t>
              </a:r>
            </a:p>
            <a:p>
              <a:pPr algn="ctr" defTabSz="4889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DE" sz="1200" b="1" dirty="0">
                  <a:solidFill>
                    <a:prstClr val="white"/>
                  </a:solidFill>
                  <a:latin typeface="Calibri"/>
                  <a:sym typeface="Gill Sans" charset="0"/>
                </a:rPr>
                <a:t> (ESA ARTES+</a:t>
              </a:r>
              <a:r>
                <a:rPr lang="en-DE" sz="1200" b="1" dirty="0">
                  <a:solidFill>
                    <a:prstClr val="white"/>
                  </a:solidFill>
                  <a:latin typeface="Calibri"/>
                  <a:sym typeface="Symbol" panose="05050102010706020507" pitchFamily="18" charset="2"/>
                </a:rPr>
                <a:t> </a:t>
              </a:r>
              <a:r>
                <a:rPr lang="en-DE" sz="1200" b="1" dirty="0">
                  <a:solidFill>
                    <a:prstClr val="white"/>
                  </a:solidFill>
                  <a:latin typeface="Calibri"/>
                  <a:sym typeface="Gill Sans" charset="0"/>
                </a:rPr>
                <a:t>CELTIC)</a:t>
              </a:r>
            </a:p>
            <a:p>
              <a:pPr algn="ctr" defTabSz="4889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DE" sz="1200" b="1" dirty="0">
                  <a:solidFill>
                    <a:prstClr val="white"/>
                  </a:solidFill>
                  <a:latin typeface="Calibri"/>
                  <a:sym typeface="Gill Sans" charset="0"/>
                </a:rPr>
                <a:t>Joint Consultations &amp;</a:t>
              </a:r>
            </a:p>
            <a:p>
              <a:pPr algn="ctr" defTabSz="4889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DE" sz="1200" b="1" dirty="0">
                  <a:solidFill>
                    <a:prstClr val="white"/>
                  </a:solidFill>
                  <a:latin typeface="Calibri"/>
                  <a:sym typeface="Gill Sans" charset="0"/>
                </a:rPr>
                <a:t>Road mapping</a:t>
              </a:r>
              <a:endParaRPr lang="fr-FR" sz="1200" b="1" dirty="0">
                <a:solidFill>
                  <a:prstClr val="white"/>
                </a:solidFill>
                <a:latin typeface="Calibri"/>
                <a:sym typeface="Gill Sans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F45F28-560B-40F4-9B0F-E2B77F9F8759}"/>
              </a:ext>
            </a:extLst>
          </p:cNvPr>
          <p:cNvGrpSpPr/>
          <p:nvPr/>
        </p:nvGrpSpPr>
        <p:grpSpPr>
          <a:xfrm>
            <a:off x="5097385" y="2823087"/>
            <a:ext cx="2071598" cy="2071598"/>
            <a:chOff x="5593395" y="4784983"/>
            <a:chExt cx="2071598" cy="2071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B6FDD81-3485-4DDF-BD31-BBC88D92FA2E}"/>
                </a:ext>
              </a:extLst>
            </p:cNvPr>
            <p:cNvSpPr/>
            <p:nvPr/>
          </p:nvSpPr>
          <p:spPr>
            <a:xfrm>
              <a:off x="5593395" y="4784983"/>
              <a:ext cx="2071598" cy="207159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379271"/>
                <a:satOff val="-8710"/>
                <a:lumOff val="-5883"/>
                <a:alphaOff val="0"/>
              </a:schemeClr>
            </a:fillRef>
            <a:effectRef idx="0">
              <a:schemeClr val="accent5">
                <a:hueOff val="-3379271"/>
                <a:satOff val="-8710"/>
                <a:lumOff val="-588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Oval 4">
              <a:extLst>
                <a:ext uri="{FF2B5EF4-FFF2-40B4-BE49-F238E27FC236}">
                  <a16:creationId xmlns:a16="http://schemas.microsoft.com/office/drawing/2014/main" id="{941DA185-EF59-4960-BADC-9E2DAB5BCFB7}"/>
                </a:ext>
              </a:extLst>
            </p:cNvPr>
            <p:cNvSpPr txBox="1"/>
            <p:nvPr/>
          </p:nvSpPr>
          <p:spPr>
            <a:xfrm>
              <a:off x="5896774" y="5088362"/>
              <a:ext cx="1464840" cy="14648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algn="ctr" defTabSz="4889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DE" sz="1200" b="1" dirty="0">
                  <a:solidFill>
                    <a:prstClr val="white"/>
                  </a:solidFill>
                  <a:latin typeface="Calibri"/>
                  <a:sym typeface="Gill Sans" charset="0"/>
                </a:rPr>
                <a:t>Step 3</a:t>
              </a:r>
            </a:p>
            <a:p>
              <a:pPr algn="ctr" defTabSz="4889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DE" sz="1200" b="1" dirty="0">
                  <a:solidFill>
                    <a:prstClr val="white"/>
                  </a:solidFill>
                  <a:latin typeface="Calibri"/>
                  <a:sym typeface="Gill Sans" charset="0"/>
                </a:rPr>
                <a:t> (ESA ARTES+</a:t>
              </a:r>
              <a:r>
                <a:rPr lang="en-DE" sz="1200" b="1" dirty="0">
                  <a:solidFill>
                    <a:prstClr val="white"/>
                  </a:solidFill>
                  <a:latin typeface="Calibri"/>
                  <a:sym typeface="Symbol" panose="05050102010706020507" pitchFamily="18" charset="2"/>
                </a:rPr>
                <a:t> </a:t>
              </a:r>
              <a:r>
                <a:rPr lang="en-DE" sz="1200" b="1" dirty="0">
                  <a:solidFill>
                    <a:prstClr val="white"/>
                  </a:solidFill>
                  <a:latin typeface="Calibri"/>
                  <a:sym typeface="Gill Sans" charset="0"/>
                </a:rPr>
                <a:t>CELTIC)</a:t>
              </a:r>
            </a:p>
            <a:p>
              <a:pPr algn="ctr" defTabSz="4889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DE" sz="1200" b="1" dirty="0">
                  <a:solidFill>
                    <a:prstClr val="white"/>
                  </a:solidFill>
                  <a:latin typeface="Calibri"/>
                  <a:sym typeface="Gill Sans" charset="0"/>
                </a:rPr>
                <a:t>Aligned Calls</a:t>
              </a:r>
            </a:p>
            <a:p>
              <a:pPr algn="ctr" defTabSz="4889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DE" sz="1200" b="1" dirty="0">
                  <a:solidFill>
                    <a:prstClr val="white"/>
                  </a:solidFill>
                  <a:latin typeface="Calibri"/>
                  <a:sym typeface="Gill Sans" charset="0"/>
                </a:rPr>
                <a:t>(funding synch)</a:t>
              </a:r>
            </a:p>
            <a:p>
              <a:pPr algn="ctr" defTabSz="4889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200" b="1" dirty="0">
                  <a:solidFill>
                    <a:prstClr val="white"/>
                  </a:solidFill>
                  <a:latin typeface="Calibri"/>
                  <a:sym typeface="Gill Sans" charset="0"/>
                </a:rPr>
                <a:t>O</a:t>
              </a:r>
              <a:r>
                <a:rPr lang="en-DE" sz="1200" b="1" dirty="0">
                  <a:solidFill>
                    <a:prstClr val="white"/>
                  </a:solidFill>
                  <a:latin typeface="Calibri"/>
                  <a:sym typeface="Gill Sans" charset="0"/>
                </a:rPr>
                <a:t>ne or 2 streams</a:t>
              </a:r>
              <a:endParaRPr lang="fr-FR" sz="1200" b="1" dirty="0">
                <a:solidFill>
                  <a:prstClr val="white"/>
                </a:solidFill>
                <a:latin typeface="Calibri"/>
                <a:sym typeface="Gill Sans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BD2B907-C71B-4A0D-A233-863EFAEE165E}"/>
              </a:ext>
            </a:extLst>
          </p:cNvPr>
          <p:cNvGrpSpPr/>
          <p:nvPr/>
        </p:nvGrpSpPr>
        <p:grpSpPr>
          <a:xfrm>
            <a:off x="7440248" y="2823087"/>
            <a:ext cx="2071598" cy="2071598"/>
            <a:chOff x="2484846" y="4784983"/>
            <a:chExt cx="2071598" cy="2071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DA60A8C-9D76-4E60-B3A2-342EC747790D}"/>
                </a:ext>
              </a:extLst>
            </p:cNvPr>
            <p:cNvSpPr/>
            <p:nvPr/>
          </p:nvSpPr>
          <p:spPr>
            <a:xfrm>
              <a:off x="2484846" y="4784983"/>
              <a:ext cx="2071598" cy="207159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068907"/>
                <a:satOff val="-13064"/>
                <a:lumOff val="-8824"/>
                <a:alphaOff val="0"/>
              </a:schemeClr>
            </a:fillRef>
            <a:effectRef idx="0">
              <a:schemeClr val="accent5">
                <a:hueOff val="-5068907"/>
                <a:satOff val="-13064"/>
                <a:lumOff val="-882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Oval 4">
              <a:extLst>
                <a:ext uri="{FF2B5EF4-FFF2-40B4-BE49-F238E27FC236}">
                  <a16:creationId xmlns:a16="http://schemas.microsoft.com/office/drawing/2014/main" id="{521B39AE-0FCA-4F72-A89C-78A6553BCDA8}"/>
                </a:ext>
              </a:extLst>
            </p:cNvPr>
            <p:cNvSpPr txBox="1"/>
            <p:nvPr/>
          </p:nvSpPr>
          <p:spPr>
            <a:xfrm>
              <a:off x="2788225" y="5088362"/>
              <a:ext cx="1464840" cy="14648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algn="ctr" defTabSz="4889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DE" sz="1200" b="1" dirty="0">
                  <a:solidFill>
                    <a:prstClr val="white"/>
                  </a:solidFill>
                  <a:latin typeface="Calibri"/>
                  <a:sym typeface="Gill Sans" charset="0"/>
                </a:rPr>
                <a:t>Step 4</a:t>
              </a:r>
            </a:p>
            <a:p>
              <a:pPr algn="ctr" defTabSz="4889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DE" sz="1200" b="1" dirty="0">
                  <a:solidFill>
                    <a:prstClr val="white"/>
                  </a:solidFill>
                  <a:latin typeface="Calibri"/>
                  <a:sym typeface="Gill Sans" charset="0"/>
                </a:rPr>
                <a:t> (ESA ARTES+</a:t>
              </a:r>
              <a:r>
                <a:rPr lang="en-DE" sz="1200" b="1" dirty="0">
                  <a:solidFill>
                    <a:prstClr val="white"/>
                  </a:solidFill>
                  <a:latin typeface="Calibri"/>
                  <a:sym typeface="Symbol" panose="05050102010706020507" pitchFamily="18" charset="2"/>
                </a:rPr>
                <a:t> </a:t>
              </a:r>
              <a:r>
                <a:rPr lang="en-DE" sz="1200" b="1" dirty="0">
                  <a:solidFill>
                    <a:prstClr val="white"/>
                  </a:solidFill>
                  <a:latin typeface="Calibri"/>
                  <a:sym typeface="Gill Sans" charset="0"/>
                </a:rPr>
                <a:t>CELTIC)</a:t>
              </a:r>
            </a:p>
            <a:p>
              <a:pPr algn="ctr" defTabSz="4889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DE" sz="1200" b="1" dirty="0">
                  <a:solidFill>
                    <a:prstClr val="white"/>
                  </a:solidFill>
                  <a:latin typeface="Calibri"/>
                  <a:sym typeface="Gill Sans" charset="0"/>
                </a:rPr>
                <a:t>Joint Projects &amp; // Projects</a:t>
              </a:r>
            </a:p>
            <a:p>
              <a:pPr algn="ctr" defTabSz="4889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DE" sz="1200" b="1" dirty="0">
                  <a:solidFill>
                    <a:prstClr val="white"/>
                  </a:solidFill>
                  <a:latin typeface="Calibri"/>
                  <a:sym typeface="Gill Sans" charset="0"/>
                </a:rPr>
                <a:t>(R&amp;D)</a:t>
              </a:r>
              <a:endParaRPr lang="fr-FR" sz="1200" b="1" dirty="0">
                <a:solidFill>
                  <a:prstClr val="white"/>
                </a:solidFill>
                <a:latin typeface="Calibri"/>
                <a:sym typeface="Gill Sans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A2ACE93-CC1E-4EC9-9300-BADB4DDF6D8C}"/>
              </a:ext>
            </a:extLst>
          </p:cNvPr>
          <p:cNvGrpSpPr/>
          <p:nvPr/>
        </p:nvGrpSpPr>
        <p:grpSpPr>
          <a:xfrm>
            <a:off x="9407074" y="4294163"/>
            <a:ext cx="2071598" cy="2071598"/>
            <a:chOff x="1524252" y="1828577"/>
            <a:chExt cx="2071598" cy="207159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251564D-6DF1-4943-973B-01D4AA7EAEEE}"/>
                </a:ext>
              </a:extLst>
            </p:cNvPr>
            <p:cNvSpPr/>
            <p:nvPr/>
          </p:nvSpPr>
          <p:spPr>
            <a:xfrm>
              <a:off x="1524252" y="1828577"/>
              <a:ext cx="2071598" cy="207159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758543"/>
                <a:satOff val="-17419"/>
                <a:lumOff val="-11765"/>
                <a:alphaOff val="0"/>
              </a:schemeClr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Oval 4">
              <a:extLst>
                <a:ext uri="{FF2B5EF4-FFF2-40B4-BE49-F238E27FC236}">
                  <a16:creationId xmlns:a16="http://schemas.microsoft.com/office/drawing/2014/main" id="{14E5FDF6-49C1-4376-A8F5-7B2E1D5E88FD}"/>
                </a:ext>
              </a:extLst>
            </p:cNvPr>
            <p:cNvSpPr txBox="1"/>
            <p:nvPr/>
          </p:nvSpPr>
          <p:spPr>
            <a:xfrm>
              <a:off x="1827631" y="2131956"/>
              <a:ext cx="1464840" cy="14648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algn="ctr" defTabSz="4889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DE" sz="1200" b="1" dirty="0">
                  <a:solidFill>
                    <a:prstClr val="white"/>
                  </a:solidFill>
                  <a:latin typeface="Calibri"/>
                  <a:sym typeface="Gill Sans" charset="0"/>
                </a:rPr>
                <a:t>Step 5</a:t>
              </a:r>
            </a:p>
            <a:p>
              <a:pPr algn="ctr" defTabSz="4889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DE" sz="1200" b="1" dirty="0">
                  <a:solidFill>
                    <a:prstClr val="white"/>
                  </a:solidFill>
                  <a:latin typeface="Calibri"/>
                  <a:sym typeface="Gill Sans" charset="0"/>
                </a:rPr>
                <a:t> (ESA ARTES 4.0)</a:t>
              </a:r>
            </a:p>
            <a:p>
              <a:pPr algn="ctr" defTabSz="4889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DE" sz="1200" b="1" dirty="0">
                  <a:solidFill>
                    <a:prstClr val="white"/>
                  </a:solidFill>
                  <a:latin typeface="Calibri"/>
                  <a:sym typeface="Gill Sans" charset="0"/>
                </a:rPr>
                <a:t>Transfer / Industrialisation / Commercialisation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51DAFE0-7533-4312-8EBA-353D0345571E}"/>
              </a:ext>
            </a:extLst>
          </p:cNvPr>
          <p:cNvGrpSpPr/>
          <p:nvPr/>
        </p:nvGrpSpPr>
        <p:grpSpPr>
          <a:xfrm rot="16844333">
            <a:off x="2556147" y="4144693"/>
            <a:ext cx="549583" cy="699164"/>
            <a:chOff x="6044978" y="1592072"/>
            <a:chExt cx="549583" cy="699164"/>
          </a:xfrm>
        </p:grpSpPr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5DCB1C37-E3B5-4773-ACCB-EF6F4CE98C5B}"/>
                </a:ext>
              </a:extLst>
            </p:cNvPr>
            <p:cNvSpPr/>
            <p:nvPr/>
          </p:nvSpPr>
          <p:spPr>
            <a:xfrm rot="2160000">
              <a:off x="6044978" y="1592072"/>
              <a:ext cx="549583" cy="699164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Arrow: Right 4">
              <a:extLst>
                <a:ext uri="{FF2B5EF4-FFF2-40B4-BE49-F238E27FC236}">
                  <a16:creationId xmlns:a16="http://schemas.microsoft.com/office/drawing/2014/main" id="{5DFD2FD0-5E1E-485A-B3B3-9F37F31E771D}"/>
                </a:ext>
              </a:extLst>
            </p:cNvPr>
            <p:cNvSpPr txBox="1"/>
            <p:nvPr/>
          </p:nvSpPr>
          <p:spPr>
            <a:xfrm rot="2160000">
              <a:off x="6060722" y="1683449"/>
              <a:ext cx="384708" cy="4194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4000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900">
                <a:solidFill>
                  <a:prstClr val="white"/>
                </a:solidFill>
                <a:latin typeface="Calibri"/>
                <a:sym typeface="Gill Sans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EE54018-3B1A-4495-A716-FFF82BF69E5C}"/>
              </a:ext>
            </a:extLst>
          </p:cNvPr>
          <p:cNvGrpSpPr/>
          <p:nvPr/>
        </p:nvGrpSpPr>
        <p:grpSpPr>
          <a:xfrm rot="15201633">
            <a:off x="4622287" y="3567839"/>
            <a:ext cx="699164" cy="549583"/>
            <a:chOff x="6764716" y="4052994"/>
            <a:chExt cx="699164" cy="549583"/>
          </a:xfrm>
        </p:grpSpPr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6E65E8A8-7AA4-4DDD-8981-FAF28BF145C4}"/>
                </a:ext>
              </a:extLst>
            </p:cNvPr>
            <p:cNvSpPr/>
            <p:nvPr/>
          </p:nvSpPr>
          <p:spPr>
            <a:xfrm rot="6480000">
              <a:off x="6839506" y="3978204"/>
              <a:ext cx="549583" cy="699164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689636"/>
                <a:satOff val="-4355"/>
                <a:lumOff val="-2941"/>
                <a:alphaOff val="0"/>
              </a:schemeClr>
            </a:fillRef>
            <a:effectRef idx="0">
              <a:schemeClr val="accent5">
                <a:hueOff val="-1689636"/>
                <a:satOff val="-4355"/>
                <a:lumOff val="-29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Arrow: Right 6">
              <a:extLst>
                <a:ext uri="{FF2B5EF4-FFF2-40B4-BE49-F238E27FC236}">
                  <a16:creationId xmlns:a16="http://schemas.microsoft.com/office/drawing/2014/main" id="{ADFB3D1C-B375-4F56-88BE-5DB3FED79841}"/>
                </a:ext>
              </a:extLst>
            </p:cNvPr>
            <p:cNvSpPr txBox="1"/>
            <p:nvPr/>
          </p:nvSpPr>
          <p:spPr>
            <a:xfrm rot="17280000">
              <a:off x="6947418" y="4039634"/>
              <a:ext cx="384708" cy="4194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4000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900">
                <a:solidFill>
                  <a:prstClr val="white"/>
                </a:solidFill>
                <a:latin typeface="Calibri"/>
                <a:sym typeface="Gill Sans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8870D86-3BFC-4B3D-A3CC-7FF083879C62}"/>
              </a:ext>
            </a:extLst>
          </p:cNvPr>
          <p:cNvGrpSpPr/>
          <p:nvPr/>
        </p:nvGrpSpPr>
        <p:grpSpPr>
          <a:xfrm rot="10800000">
            <a:off x="7029825" y="3454153"/>
            <a:ext cx="549583" cy="699164"/>
            <a:chOff x="4815682" y="5471200"/>
            <a:chExt cx="549583" cy="699164"/>
          </a:xfrm>
        </p:grpSpPr>
        <p:sp>
          <p:nvSpPr>
            <p:cNvPr id="31" name="Arrow: Right 30">
              <a:extLst>
                <a:ext uri="{FF2B5EF4-FFF2-40B4-BE49-F238E27FC236}">
                  <a16:creationId xmlns:a16="http://schemas.microsoft.com/office/drawing/2014/main" id="{8178EC1C-BFE5-4520-A60C-4FA039050C6E}"/>
                </a:ext>
              </a:extLst>
            </p:cNvPr>
            <p:cNvSpPr/>
            <p:nvPr/>
          </p:nvSpPr>
          <p:spPr>
            <a:xfrm rot="10800000">
              <a:off x="4815682" y="5471200"/>
              <a:ext cx="549583" cy="699164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379271"/>
                <a:satOff val="-8710"/>
                <a:lumOff val="-5883"/>
                <a:alphaOff val="0"/>
              </a:schemeClr>
            </a:fillRef>
            <a:effectRef idx="0">
              <a:schemeClr val="accent5">
                <a:hueOff val="-3379271"/>
                <a:satOff val="-8710"/>
                <a:lumOff val="-588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Arrow: Right 8">
              <a:extLst>
                <a:ext uri="{FF2B5EF4-FFF2-40B4-BE49-F238E27FC236}">
                  <a16:creationId xmlns:a16="http://schemas.microsoft.com/office/drawing/2014/main" id="{6BBFFDDF-7717-429B-B1C1-7265422A83C2}"/>
                </a:ext>
              </a:extLst>
            </p:cNvPr>
            <p:cNvSpPr txBox="1"/>
            <p:nvPr/>
          </p:nvSpPr>
          <p:spPr>
            <a:xfrm rot="21600000">
              <a:off x="4980557" y="5611033"/>
              <a:ext cx="384708" cy="4194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4000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900">
                <a:solidFill>
                  <a:prstClr val="white"/>
                </a:solidFill>
                <a:latin typeface="Calibri"/>
                <a:sym typeface="Gill Sans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A15A242-818B-4FFA-BD9E-BD037BCEF034}"/>
              </a:ext>
            </a:extLst>
          </p:cNvPr>
          <p:cNvGrpSpPr/>
          <p:nvPr/>
        </p:nvGrpSpPr>
        <p:grpSpPr>
          <a:xfrm rot="8389703">
            <a:off x="9227753" y="4224733"/>
            <a:ext cx="699164" cy="549583"/>
            <a:chOff x="2695573" y="4082580"/>
            <a:chExt cx="699164" cy="549583"/>
          </a:xfrm>
        </p:grpSpPr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53CE79CD-67DD-4AF7-A09D-9F06C9A4041B}"/>
                </a:ext>
              </a:extLst>
            </p:cNvPr>
            <p:cNvSpPr/>
            <p:nvPr/>
          </p:nvSpPr>
          <p:spPr>
            <a:xfrm rot="15120000">
              <a:off x="2770363" y="4007790"/>
              <a:ext cx="549583" cy="699164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068907"/>
                <a:satOff val="-13064"/>
                <a:lumOff val="-8824"/>
                <a:alphaOff val="0"/>
              </a:schemeClr>
            </a:fillRef>
            <a:effectRef idx="0">
              <a:schemeClr val="accent5">
                <a:hueOff val="-5068907"/>
                <a:satOff val="-13064"/>
                <a:lumOff val="-882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Arrow: Right 10">
              <a:extLst>
                <a:ext uri="{FF2B5EF4-FFF2-40B4-BE49-F238E27FC236}">
                  <a16:creationId xmlns:a16="http://schemas.microsoft.com/office/drawing/2014/main" id="{CC6E7AD9-FBBB-4850-BAB7-3343CB0BFC64}"/>
                </a:ext>
              </a:extLst>
            </p:cNvPr>
            <p:cNvSpPr txBox="1"/>
            <p:nvPr/>
          </p:nvSpPr>
          <p:spPr>
            <a:xfrm rot="25920000">
              <a:off x="2878275" y="4226026"/>
              <a:ext cx="384708" cy="4194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4000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900">
                <a:solidFill>
                  <a:prstClr val="white"/>
                </a:solidFill>
                <a:latin typeface="Calibri"/>
                <a:sym typeface="Gill Sans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023F6A3-315C-4556-B136-046410A375D9}"/>
              </a:ext>
            </a:extLst>
          </p:cNvPr>
          <p:cNvGrpSpPr/>
          <p:nvPr/>
        </p:nvGrpSpPr>
        <p:grpSpPr>
          <a:xfrm>
            <a:off x="939720" y="1352884"/>
            <a:ext cx="2071598" cy="2071598"/>
            <a:chOff x="4039120" y="1418"/>
            <a:chExt cx="2071598" cy="2071598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876B4F5-1ACA-4B2B-B928-0EB43629FFA0}"/>
                </a:ext>
              </a:extLst>
            </p:cNvPr>
            <p:cNvSpPr/>
            <p:nvPr/>
          </p:nvSpPr>
          <p:spPr>
            <a:xfrm>
              <a:off x="4039120" y="1418"/>
              <a:ext cx="2071598" cy="207159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Oval 4">
              <a:extLst>
                <a:ext uri="{FF2B5EF4-FFF2-40B4-BE49-F238E27FC236}">
                  <a16:creationId xmlns:a16="http://schemas.microsoft.com/office/drawing/2014/main" id="{25CF89C5-1183-4C4F-8C13-2F080CE273EE}"/>
                </a:ext>
              </a:extLst>
            </p:cNvPr>
            <p:cNvSpPr txBox="1"/>
            <p:nvPr/>
          </p:nvSpPr>
          <p:spPr>
            <a:xfrm>
              <a:off x="4342499" y="304797"/>
              <a:ext cx="1464840" cy="14648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algn="ctr" defTabSz="4889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DE" sz="1200" b="1" dirty="0">
                  <a:solidFill>
                    <a:prstClr val="white"/>
                  </a:solidFill>
                  <a:latin typeface="Calibri"/>
                  <a:sym typeface="Gill Sans" charset="0"/>
                </a:rPr>
                <a:t>Step 1</a:t>
              </a:r>
            </a:p>
            <a:p>
              <a:pPr algn="ctr" defTabSz="4889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DE" sz="1200" b="1" dirty="0">
                  <a:solidFill>
                    <a:prstClr val="white"/>
                  </a:solidFill>
                  <a:latin typeface="Calibri"/>
                  <a:sym typeface="Gill Sans" charset="0"/>
                </a:rPr>
                <a:t> (</a:t>
              </a:r>
              <a:r>
                <a:rPr lang="en-DE" sz="1200" b="1" dirty="0">
                  <a:solidFill>
                    <a:prstClr val="white"/>
                  </a:solidFill>
                  <a:latin typeface="Calibri"/>
                  <a:sym typeface="Symbol" panose="05050102010706020507" pitchFamily="18" charset="2"/>
                </a:rPr>
                <a:t> </a:t>
              </a:r>
              <a:r>
                <a:rPr lang="en-DE" sz="1200" b="1" dirty="0">
                  <a:solidFill>
                    <a:prstClr val="white"/>
                  </a:solidFill>
                  <a:latin typeface="Calibri"/>
                  <a:sym typeface="Gill Sans" charset="0"/>
                </a:rPr>
                <a:t>CELTIC)</a:t>
              </a:r>
            </a:p>
            <a:p>
              <a:pPr algn="ctr" defTabSz="4889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DE" sz="1200" b="1" dirty="0">
                  <a:solidFill>
                    <a:prstClr val="white"/>
                  </a:solidFill>
                  <a:latin typeface="Calibri"/>
                  <a:sym typeface="Gill Sans" charset="0"/>
                </a:rPr>
                <a:t>Studies</a:t>
              </a:r>
            </a:p>
            <a:p>
              <a:pPr algn="ctr" defTabSz="4889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DE" sz="1200" b="1" dirty="0">
                  <a:solidFill>
                    <a:prstClr val="white"/>
                  </a:solidFill>
                  <a:latin typeface="Calibri"/>
                  <a:sym typeface="Gill Sans" charset="0"/>
                </a:rPr>
                <a:t>(topics generation &amp; early exploration)</a:t>
              </a:r>
              <a:endParaRPr lang="fr-FR" sz="1200" b="1" dirty="0">
                <a:solidFill>
                  <a:prstClr val="white"/>
                </a:solidFill>
                <a:latin typeface="Calibri"/>
                <a:sym typeface="Gill Sans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FFC1A4D-DD9B-4BF3-81B8-F938E46D9E4B}"/>
              </a:ext>
            </a:extLst>
          </p:cNvPr>
          <p:cNvGrpSpPr/>
          <p:nvPr/>
        </p:nvGrpSpPr>
        <p:grpSpPr>
          <a:xfrm>
            <a:off x="9407074" y="1352884"/>
            <a:ext cx="2071598" cy="2071598"/>
            <a:chOff x="1524252" y="1828577"/>
            <a:chExt cx="2071598" cy="2071598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F7BDE3E-C4E9-4EEF-8DC4-FC21EA26F405}"/>
                </a:ext>
              </a:extLst>
            </p:cNvPr>
            <p:cNvSpPr/>
            <p:nvPr/>
          </p:nvSpPr>
          <p:spPr>
            <a:xfrm>
              <a:off x="1524252" y="1828577"/>
              <a:ext cx="2071598" cy="207159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758543"/>
                <a:satOff val="-17419"/>
                <a:lumOff val="-11765"/>
                <a:alphaOff val="0"/>
              </a:schemeClr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Oval 4">
              <a:extLst>
                <a:ext uri="{FF2B5EF4-FFF2-40B4-BE49-F238E27FC236}">
                  <a16:creationId xmlns:a16="http://schemas.microsoft.com/office/drawing/2014/main" id="{810C7C60-5549-477D-8250-80A400781D83}"/>
                </a:ext>
              </a:extLst>
            </p:cNvPr>
            <p:cNvSpPr txBox="1"/>
            <p:nvPr/>
          </p:nvSpPr>
          <p:spPr>
            <a:xfrm>
              <a:off x="1827631" y="2131956"/>
              <a:ext cx="1464840" cy="14648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algn="ctr" defTabSz="4889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DE" sz="1200" b="1" dirty="0">
                  <a:solidFill>
                    <a:prstClr val="white"/>
                  </a:solidFill>
                  <a:latin typeface="Calibri"/>
                  <a:sym typeface="Gill Sans" charset="0"/>
                </a:rPr>
                <a:t>Step 5</a:t>
              </a:r>
            </a:p>
            <a:p>
              <a:pPr algn="ctr" defTabSz="4889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DE" sz="1200" b="1" dirty="0">
                  <a:solidFill>
                    <a:prstClr val="white"/>
                  </a:solidFill>
                  <a:latin typeface="Calibri"/>
                  <a:sym typeface="Gill Sans" charset="0"/>
                </a:rPr>
                <a:t> (EUREKA)</a:t>
              </a:r>
            </a:p>
            <a:p>
              <a:pPr algn="ctr" defTabSz="4889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DE" sz="1200" b="1" dirty="0">
                  <a:solidFill>
                    <a:prstClr val="white"/>
                  </a:solidFill>
                  <a:latin typeface="Calibri"/>
                  <a:sym typeface="Gill Sans" charset="0"/>
                </a:rPr>
                <a:t>Transfer / Industrialisation / Commercialisation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7691093-FE6A-4DB9-9EFF-2AC211DFD44F}"/>
              </a:ext>
            </a:extLst>
          </p:cNvPr>
          <p:cNvGrpSpPr/>
          <p:nvPr/>
        </p:nvGrpSpPr>
        <p:grpSpPr>
          <a:xfrm rot="4039818">
            <a:off x="9068291" y="2745878"/>
            <a:ext cx="699164" cy="549583"/>
            <a:chOff x="2695573" y="4082580"/>
            <a:chExt cx="699164" cy="549583"/>
          </a:xfrm>
        </p:grpSpPr>
        <p:sp>
          <p:nvSpPr>
            <p:cNvPr id="44" name="Arrow: Right 43">
              <a:extLst>
                <a:ext uri="{FF2B5EF4-FFF2-40B4-BE49-F238E27FC236}">
                  <a16:creationId xmlns:a16="http://schemas.microsoft.com/office/drawing/2014/main" id="{70EB9925-0AA1-44FC-9E66-EA94E2D7960B}"/>
                </a:ext>
              </a:extLst>
            </p:cNvPr>
            <p:cNvSpPr/>
            <p:nvPr/>
          </p:nvSpPr>
          <p:spPr>
            <a:xfrm rot="15120000">
              <a:off x="2770363" y="4007790"/>
              <a:ext cx="549583" cy="699164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068907"/>
                <a:satOff val="-13064"/>
                <a:lumOff val="-8824"/>
                <a:alphaOff val="0"/>
              </a:schemeClr>
            </a:fillRef>
            <a:effectRef idx="0">
              <a:schemeClr val="accent5">
                <a:hueOff val="-5068907"/>
                <a:satOff val="-13064"/>
                <a:lumOff val="-882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Arrow: Right 10">
              <a:extLst>
                <a:ext uri="{FF2B5EF4-FFF2-40B4-BE49-F238E27FC236}">
                  <a16:creationId xmlns:a16="http://schemas.microsoft.com/office/drawing/2014/main" id="{4972502B-8220-40E5-B3F1-E228DD68E60E}"/>
                </a:ext>
              </a:extLst>
            </p:cNvPr>
            <p:cNvSpPr txBox="1"/>
            <p:nvPr/>
          </p:nvSpPr>
          <p:spPr>
            <a:xfrm rot="25920000">
              <a:off x="2878275" y="4226026"/>
              <a:ext cx="384708" cy="4194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4000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900">
                <a:solidFill>
                  <a:prstClr val="white"/>
                </a:solidFill>
                <a:latin typeface="Calibri"/>
                <a:sym typeface="Gill Sans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5F84087-DF68-42B6-AF19-E3D80EA07CA2}"/>
              </a:ext>
            </a:extLst>
          </p:cNvPr>
          <p:cNvGrpSpPr/>
          <p:nvPr/>
        </p:nvGrpSpPr>
        <p:grpSpPr>
          <a:xfrm rot="176988">
            <a:off x="2619303" y="2803423"/>
            <a:ext cx="549583" cy="699164"/>
            <a:chOff x="6044978" y="1592072"/>
            <a:chExt cx="549583" cy="699164"/>
          </a:xfrm>
        </p:grpSpPr>
        <p:sp>
          <p:nvSpPr>
            <p:cNvPr id="47" name="Arrow: Right 46">
              <a:extLst>
                <a:ext uri="{FF2B5EF4-FFF2-40B4-BE49-F238E27FC236}">
                  <a16:creationId xmlns:a16="http://schemas.microsoft.com/office/drawing/2014/main" id="{98BD5D10-5C6E-40B3-BBF0-2A18413F63CC}"/>
                </a:ext>
              </a:extLst>
            </p:cNvPr>
            <p:cNvSpPr/>
            <p:nvPr/>
          </p:nvSpPr>
          <p:spPr>
            <a:xfrm rot="2160000">
              <a:off x="6044978" y="1592072"/>
              <a:ext cx="549583" cy="699164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Arrow: Right 4">
              <a:extLst>
                <a:ext uri="{FF2B5EF4-FFF2-40B4-BE49-F238E27FC236}">
                  <a16:creationId xmlns:a16="http://schemas.microsoft.com/office/drawing/2014/main" id="{BD88953F-42C2-4C5C-A4AE-9E74B61AA838}"/>
                </a:ext>
              </a:extLst>
            </p:cNvPr>
            <p:cNvSpPr txBox="1"/>
            <p:nvPr/>
          </p:nvSpPr>
          <p:spPr>
            <a:xfrm rot="2160000">
              <a:off x="6060722" y="1683449"/>
              <a:ext cx="384708" cy="4194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4000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900">
                <a:solidFill>
                  <a:prstClr val="white"/>
                </a:solidFill>
                <a:latin typeface="Calibri"/>
                <a:sym typeface="Gill Sans" charset="0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95456107-A7A3-443F-9A71-3BE7CB2F9218}"/>
              </a:ext>
            </a:extLst>
          </p:cNvPr>
          <p:cNvSpPr txBox="1"/>
          <p:nvPr/>
        </p:nvSpPr>
        <p:spPr>
          <a:xfrm>
            <a:off x="-381630" y="6515031"/>
            <a:ext cx="129511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DE" sz="1200" b="1" i="1" dirty="0">
                <a:solidFill>
                  <a:prstClr val="black"/>
                </a:solidFill>
                <a:latin typeface="Gill Sans" charset="0"/>
                <a:sym typeface="Gill Sans" charset="0"/>
              </a:rPr>
              <a:t>JOINT COLLABORATIVE PROGRAMME ( Alignment, Working Groups, Exploitation... ) / Topics: </a:t>
            </a:r>
            <a:r>
              <a:rPr lang="fr-FR" sz="1200" b="1" i="1" dirty="0" err="1">
                <a:solidFill>
                  <a:prstClr val="black"/>
                </a:solidFill>
                <a:latin typeface="Gill Sans" charset="0"/>
                <a:sym typeface="Gill Sans" charset="0"/>
              </a:rPr>
              <a:t>Hybrid</a:t>
            </a:r>
            <a:r>
              <a:rPr lang="fr-FR" sz="1200" b="1" i="1" dirty="0">
                <a:solidFill>
                  <a:prstClr val="black"/>
                </a:solidFill>
                <a:latin typeface="Gill Sans" charset="0"/>
                <a:sym typeface="Gill Sans" charset="0"/>
              </a:rPr>
              <a:t> SD-</a:t>
            </a:r>
            <a:r>
              <a:rPr lang="fr-FR" sz="1200" b="1" i="1" dirty="0" err="1">
                <a:solidFill>
                  <a:prstClr val="black"/>
                </a:solidFill>
                <a:latin typeface="Gill Sans" charset="0"/>
                <a:sym typeface="Gill Sans" charset="0"/>
              </a:rPr>
              <a:t>SATs</a:t>
            </a:r>
            <a:r>
              <a:rPr lang="en-DE" sz="1200" b="1" i="1" dirty="0">
                <a:solidFill>
                  <a:prstClr val="black"/>
                </a:solidFill>
                <a:latin typeface="Gill Sans" charset="0"/>
                <a:sym typeface="Gill Sans" charset="0"/>
              </a:rPr>
              <a:t>, </a:t>
            </a:r>
            <a:r>
              <a:rPr lang="fr-FR" sz="1200" b="1" i="1" dirty="0">
                <a:solidFill>
                  <a:prstClr val="black"/>
                </a:solidFill>
                <a:latin typeface="Gill Sans" charset="0"/>
                <a:sym typeface="Gill Sans" charset="0"/>
              </a:rPr>
              <a:t>TN/NTN Convergence</a:t>
            </a:r>
            <a:r>
              <a:rPr lang="en-DE" sz="1200" b="1" i="1" dirty="0">
                <a:solidFill>
                  <a:prstClr val="black"/>
                </a:solidFill>
                <a:latin typeface="Gill Sans" charset="0"/>
                <a:sym typeface="Gill Sans" charset="0"/>
              </a:rPr>
              <a:t>, </a:t>
            </a:r>
            <a:r>
              <a:rPr lang="fr-FR" sz="1200" b="1" i="1" dirty="0">
                <a:solidFill>
                  <a:prstClr val="black"/>
                </a:solidFill>
                <a:latin typeface="Gill Sans" charset="0"/>
                <a:sym typeface="Gill Sans" charset="0"/>
              </a:rPr>
              <a:t>Dynamic Spectrum Management</a:t>
            </a:r>
            <a:r>
              <a:rPr lang="en-DE" sz="1200" b="1" i="1" dirty="0">
                <a:solidFill>
                  <a:prstClr val="black"/>
                </a:solidFill>
                <a:latin typeface="Gill Sans" charset="0"/>
                <a:sym typeface="Gill Sans" charset="0"/>
              </a:rPr>
              <a:t>...</a:t>
            </a:r>
            <a:endParaRPr lang="fr-FR" sz="1200" b="1" i="1" dirty="0">
              <a:solidFill>
                <a:prstClr val="black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FF7C019E-DA88-4932-9FB7-84126534B4B2}"/>
              </a:ext>
            </a:extLst>
          </p:cNvPr>
          <p:cNvSpPr/>
          <p:nvPr/>
        </p:nvSpPr>
        <p:spPr>
          <a:xfrm rot="10800000">
            <a:off x="2583355" y="6108063"/>
            <a:ext cx="7232777" cy="391170"/>
          </a:xfrm>
          <a:prstGeom prst="rightArrow">
            <a:avLst>
              <a:gd name="adj1" fmla="val 60000"/>
              <a:gd name="adj2" fmla="val 50000"/>
            </a:avLst>
          </a:prstGeom>
          <a:gradFill flip="none" rotWithShape="1">
            <a:gsLst>
              <a:gs pos="0">
                <a:srgbClr val="70AD47"/>
              </a:gs>
              <a:gs pos="100000">
                <a:srgbClr val="5B9BD5"/>
              </a:gs>
            </a:gsLst>
            <a:lin ang="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758543"/>
              <a:satOff val="-17419"/>
              <a:lumOff val="-11765"/>
              <a:alphaOff val="0"/>
            </a:schemeClr>
          </a:fillRef>
          <a:effectRef idx="0">
            <a:schemeClr val="accent5">
              <a:hueOff val="-6758543"/>
              <a:satOff val="-17419"/>
              <a:lumOff val="-11765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5700" dirty="0">
              <a:solidFill>
                <a:prstClr val="white"/>
              </a:solidFill>
              <a:latin typeface="Calibri"/>
              <a:sym typeface="Gill Sans" charset="0"/>
            </a:endParaRP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A1D3684D-D2AB-44A3-A203-6F59ED5B5AE4}"/>
              </a:ext>
            </a:extLst>
          </p:cNvPr>
          <p:cNvSpPr/>
          <p:nvPr/>
        </p:nvSpPr>
        <p:spPr>
          <a:xfrm rot="10800000">
            <a:off x="2583355" y="1253046"/>
            <a:ext cx="7232777" cy="391170"/>
          </a:xfrm>
          <a:prstGeom prst="rightArrow">
            <a:avLst>
              <a:gd name="adj1" fmla="val 60000"/>
              <a:gd name="adj2" fmla="val 50000"/>
            </a:avLst>
          </a:prstGeom>
          <a:gradFill flip="none" rotWithShape="1">
            <a:gsLst>
              <a:gs pos="0">
                <a:srgbClr val="70AD47"/>
              </a:gs>
              <a:gs pos="100000">
                <a:srgbClr val="5B9BD5"/>
              </a:gs>
            </a:gsLst>
            <a:lin ang="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758543"/>
              <a:satOff val="-17419"/>
              <a:lumOff val="-11765"/>
              <a:alphaOff val="0"/>
            </a:schemeClr>
          </a:fillRef>
          <a:effectRef idx="0">
            <a:schemeClr val="accent5">
              <a:hueOff val="-6758543"/>
              <a:satOff val="-17419"/>
              <a:lumOff val="-11765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5700" dirty="0">
              <a:solidFill>
                <a:prstClr val="white"/>
              </a:solidFill>
              <a:latin typeface="Calibri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135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BE6E6-209B-B7E9-0B9F-6ACC7465C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DE" sz="2800" dirty="0"/>
              <a:t>CELTIC &amp; ESA Communities analysis with Gephi</a:t>
            </a:r>
            <a:br>
              <a:rPr lang="en-DE" sz="2800" dirty="0"/>
            </a:br>
            <a:br>
              <a:rPr lang="en-DE" sz="2800" dirty="0"/>
            </a:br>
            <a:endParaRPr lang="en-DE" sz="28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18BDE3C-A5DD-7768-9E77-5BD6AD29DE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8910" y="680485"/>
            <a:ext cx="5463071" cy="307297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4C2756-5C5C-1D12-F921-E35792247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DE" sz="2800" dirty="0"/>
              <a:t>TN &amp; NTN Convergence Cooperative R&amp;D Business Canvas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C115FF-882A-F153-D337-08827F9C8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21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1A91B1-83F5-8361-E733-C0F606D0C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046" y="3498776"/>
            <a:ext cx="5971953" cy="335922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C947880-522E-3174-78DD-2AE2A6AC2B7F}"/>
              </a:ext>
            </a:extLst>
          </p:cNvPr>
          <p:cNvSpPr txBox="1">
            <a:spLocks/>
          </p:cNvSpPr>
          <p:nvPr/>
        </p:nvSpPr>
        <p:spPr>
          <a:xfrm>
            <a:off x="223462" y="-310155"/>
            <a:ext cx="11503237" cy="8753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E" sz="2700" b="1" dirty="0">
                <a:solidFill>
                  <a:srgbClr val="1F497D"/>
                </a:solidFill>
                <a:latin typeface="Calibri"/>
                <a:ea typeface="+mn-ea"/>
                <a:cs typeface="+mn-cs"/>
                <a:sym typeface="Gill Sans" charset="0"/>
              </a:rPr>
              <a:t>First collaborative tools developments between CELTIC &amp; ESA</a:t>
            </a:r>
          </a:p>
        </p:txBody>
      </p:sp>
    </p:spTree>
    <p:extLst>
      <p:ext uri="{BB962C8B-B14F-4D97-AF65-F5344CB8AC3E}">
        <p14:creationId xmlns:p14="http://schemas.microsoft.com/office/powerpoint/2010/main" val="1588370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03B7A-1658-6F53-F991-660FB5943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3396714" cy="4601183"/>
          </a:xfrm>
        </p:spPr>
        <p:txBody>
          <a:bodyPr>
            <a:normAutofit fontScale="90000"/>
          </a:bodyPr>
          <a:lstStyle/>
          <a:p>
            <a:r>
              <a:rPr lang="en-US" dirty="0"/>
              <a:t> Join the in preparation TN-NTN Convergence Flagship </a:t>
            </a:r>
            <a:r>
              <a:rPr lang="en-DE" dirty="0"/>
              <a:t>(3D-NET)</a:t>
            </a:r>
            <a:br>
              <a:rPr lang="en-US" dirty="0"/>
            </a:br>
            <a:r>
              <a:rPr lang="en-US" dirty="0"/>
              <a:t>(Vertical sub-projects, transversal thematic working groups...) !!!</a:t>
            </a:r>
            <a:br>
              <a:rPr lang="en-US" dirty="0"/>
            </a:b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45792-5AC0-7222-0902-194BD66BA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9633" y="734057"/>
            <a:ext cx="7315200" cy="542445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DE" sz="2400" b="1" dirty="0"/>
              <a:t>What CELTIC-NEXT can offer:</a:t>
            </a:r>
          </a:p>
          <a:p>
            <a:r>
              <a:rPr lang="en-DE" sz="2400" dirty="0"/>
              <a:t>A well-established </a:t>
            </a:r>
            <a:r>
              <a:rPr lang="en-DE" sz="2400" b="1" dirty="0"/>
              <a:t>industry-led</a:t>
            </a:r>
            <a:r>
              <a:rPr lang="en-DE" sz="2400" dirty="0"/>
              <a:t> </a:t>
            </a:r>
            <a:r>
              <a:rPr lang="en-DE" sz="2400" b="1" dirty="0"/>
              <a:t>collaboration space </a:t>
            </a:r>
            <a:r>
              <a:rPr lang="en-DE" sz="2400" dirty="0"/>
              <a:t>where </a:t>
            </a:r>
            <a:r>
              <a:rPr lang="en-DE" sz="2400" b="1" dirty="0"/>
              <a:t>projects benefit from the offered bottom-up approach</a:t>
            </a:r>
            <a:r>
              <a:rPr lang="en-DE" sz="2400" dirty="0"/>
              <a:t> </a:t>
            </a:r>
            <a:r>
              <a:rPr lang="en-DE" sz="2400" b="1" dirty="0"/>
              <a:t>allowing </a:t>
            </a:r>
            <a:r>
              <a:rPr lang="en-DE" sz="2400" dirty="0"/>
              <a:t>them to research and develop </a:t>
            </a:r>
            <a:r>
              <a:rPr lang="en-DE" sz="2400" b="1" dirty="0"/>
              <a:t>their own innovation targets</a:t>
            </a:r>
            <a:r>
              <a:rPr lang="en-DE" sz="2400" dirty="0"/>
              <a:t>. </a:t>
            </a:r>
          </a:p>
          <a:p>
            <a:r>
              <a:rPr lang="en-DE" sz="2400" b="1" dirty="0"/>
              <a:t>An existing inter-governmental legal collaborative framework </a:t>
            </a:r>
            <a:r>
              <a:rPr lang="en-DE" sz="2400" dirty="0"/>
              <a:t>(</a:t>
            </a:r>
            <a:r>
              <a:rPr lang="en-DE" sz="2400" b="1" dirty="0"/>
              <a:t>EUREKA</a:t>
            </a:r>
            <a:r>
              <a:rPr lang="en-DE" sz="2400" dirty="0"/>
              <a:t>) where </a:t>
            </a:r>
            <a:r>
              <a:rPr lang="en-DE" sz="2400" b="1" dirty="0"/>
              <a:t>Countries decide for themselves with whom they collaborate</a:t>
            </a:r>
            <a:r>
              <a:rPr lang="en-DE" sz="2400" dirty="0"/>
              <a:t> and co-finance joint innovation.</a:t>
            </a:r>
          </a:p>
          <a:p>
            <a:r>
              <a:rPr lang="en-DE" sz="2400" b="1" dirty="0"/>
              <a:t>If wished from proposers, support to collaboration outside of Europe </a:t>
            </a:r>
            <a:r>
              <a:rPr lang="en-DE" sz="2400" dirty="0"/>
              <a:t>(Eureka Network of Countries), still completely under your control.</a:t>
            </a:r>
          </a:p>
          <a:p>
            <a:r>
              <a:rPr lang="en-DE" sz="2400" b="1" dirty="0"/>
              <a:t>Lean &amp; agile processes and tools to manage inter-platforms cooperation calls for projects.</a:t>
            </a:r>
          </a:p>
          <a:p>
            <a:r>
              <a:rPr lang="en-DE" sz="2400" b="1" dirty="0"/>
              <a:t>Simple tools for projects management and monitoring.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D340C6-43C5-BF8C-3C8C-3C91DD2FD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22</a:t>
            </a:fld>
            <a:endParaRPr lang="fr-FR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D8AABDC-16E1-92E6-ACA3-7F0AEC1CC7CF}"/>
              </a:ext>
            </a:extLst>
          </p:cNvPr>
          <p:cNvSpPr txBox="1">
            <a:spLocks/>
          </p:cNvSpPr>
          <p:nvPr/>
        </p:nvSpPr>
        <p:spPr>
          <a:xfrm>
            <a:off x="223462" y="-171926"/>
            <a:ext cx="11503237" cy="8753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E" sz="4000" b="1" dirty="0">
                <a:solidFill>
                  <a:srgbClr val="1F497D"/>
                </a:solidFill>
                <a:latin typeface="Calibri"/>
                <a:ea typeface="+mn-ea"/>
                <a:cs typeface="+mn-cs"/>
                <a:sym typeface="Gill Sans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528800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273BA790-2612-D729-B3B8-495AA94A15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803"/>
          <a:stretch/>
        </p:blipFill>
        <p:spPr>
          <a:xfrm>
            <a:off x="249970" y="5057957"/>
            <a:ext cx="436860" cy="430696"/>
          </a:xfrm>
          <a:prstGeom prst="rect">
            <a:avLst/>
          </a:prstGeom>
        </p:spPr>
      </p:pic>
      <p:pic>
        <p:nvPicPr>
          <p:cNvPr id="11" name="Picture 10">
            <a:hlinkClick r:id="rId4"/>
            <a:extLst>
              <a:ext uri="{FF2B5EF4-FFF2-40B4-BE49-F238E27FC236}">
                <a16:creationId xmlns:a16="http://schemas.microsoft.com/office/drawing/2014/main" id="{67D5861B-D2D5-88FD-2B64-CCBB66385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55" r="37519"/>
          <a:stretch/>
        </p:blipFill>
        <p:spPr>
          <a:xfrm>
            <a:off x="249434" y="4137374"/>
            <a:ext cx="437396" cy="430696"/>
          </a:xfrm>
          <a:prstGeom prst="rect">
            <a:avLst/>
          </a:prstGeom>
        </p:spPr>
      </p:pic>
      <p:pic>
        <p:nvPicPr>
          <p:cNvPr id="12" name="Picture 11">
            <a:hlinkClick r:id="rId5"/>
            <a:extLst>
              <a:ext uri="{FF2B5EF4-FFF2-40B4-BE49-F238E27FC236}">
                <a16:creationId xmlns:a16="http://schemas.microsoft.com/office/drawing/2014/main" id="{01A6410C-8BD2-8B0D-325D-8AB73FAB4A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658"/>
          <a:stretch/>
        </p:blipFill>
        <p:spPr>
          <a:xfrm>
            <a:off x="247356" y="3246387"/>
            <a:ext cx="439474" cy="43069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09DB0C4-E2DA-17A5-7243-C6A6C3583037}"/>
              </a:ext>
            </a:extLst>
          </p:cNvPr>
          <p:cNvSpPr txBox="1">
            <a:spLocks/>
          </p:cNvSpPr>
          <p:nvPr/>
        </p:nvSpPr>
        <p:spPr>
          <a:xfrm>
            <a:off x="686830" y="3122686"/>
            <a:ext cx="2578802" cy="76424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err="1">
                <a:hlinkClick r:id="rId5"/>
              </a:rPr>
              <a:t>CelticNextEurekaCluster</a:t>
            </a:r>
            <a:endParaRPr lang="en-US" sz="160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9108107-2720-FF09-C459-3A5D05E7CB4E}"/>
              </a:ext>
            </a:extLst>
          </p:cNvPr>
          <p:cNvSpPr txBox="1">
            <a:spLocks/>
          </p:cNvSpPr>
          <p:nvPr/>
        </p:nvSpPr>
        <p:spPr>
          <a:xfrm>
            <a:off x="686830" y="3931199"/>
            <a:ext cx="2578802" cy="76424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hlinkClick r:id="rId4"/>
              </a:rPr>
              <a:t>@CelticNext</a:t>
            </a:r>
            <a:endParaRPr lang="en-US" sz="160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EEFC895-C1A9-48CA-432A-A8E6DF2ED736}"/>
              </a:ext>
            </a:extLst>
          </p:cNvPr>
          <p:cNvSpPr txBox="1">
            <a:spLocks/>
          </p:cNvSpPr>
          <p:nvPr/>
        </p:nvSpPr>
        <p:spPr>
          <a:xfrm>
            <a:off x="686830" y="4945887"/>
            <a:ext cx="2301296" cy="76424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hlinkClick r:id="rId2"/>
              </a:rPr>
              <a:t>CELTIC-NEXT Video Channel</a:t>
            </a:r>
            <a:endParaRPr lang="en-US" sz="160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8214F03-1782-20C8-5A48-5245EA0D2130}"/>
              </a:ext>
            </a:extLst>
          </p:cNvPr>
          <p:cNvSpPr txBox="1">
            <a:spLocks/>
          </p:cNvSpPr>
          <p:nvPr/>
        </p:nvSpPr>
        <p:spPr>
          <a:xfrm>
            <a:off x="3583458" y="653737"/>
            <a:ext cx="7628827" cy="157212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25275B"/>
                </a:solidFill>
              </a:rPr>
              <a:t>MANY THANKS FOR YOUR ATTENTION.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87A37-34FC-935A-B1DA-E9F6C84E65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214" y="2153091"/>
            <a:ext cx="3776133" cy="377613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B17B08D-3BBC-3742-A538-10D8D01C37B1}"/>
              </a:ext>
            </a:extLst>
          </p:cNvPr>
          <p:cNvSpPr/>
          <p:nvPr/>
        </p:nvSpPr>
        <p:spPr>
          <a:xfrm>
            <a:off x="6807200" y="1980817"/>
            <a:ext cx="4405086" cy="41452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Xavier Priem</a:t>
            </a:r>
          </a:p>
          <a:p>
            <a:pPr algn="ctr"/>
            <a:r>
              <a:rPr lang="en-DE" dirty="0"/>
              <a:t>CELTIC-NEXT – Director</a:t>
            </a:r>
          </a:p>
          <a:p>
            <a:pPr algn="ctr"/>
            <a:endParaRPr lang="en-DE" dirty="0"/>
          </a:p>
          <a:p>
            <a:pPr algn="ctr"/>
            <a:r>
              <a:rPr lang="en-DE" dirty="0"/>
              <a:t>c/o </a:t>
            </a:r>
            <a:r>
              <a:rPr lang="en-DE" dirty="0" err="1"/>
              <a:t>Eurescom</a:t>
            </a:r>
            <a:r>
              <a:rPr lang="en-DE" dirty="0"/>
              <a:t> GmbH</a:t>
            </a:r>
          </a:p>
          <a:p>
            <a:pPr algn="ctr"/>
            <a:r>
              <a:rPr lang="en-DE" dirty="0" err="1"/>
              <a:t>Wieblinger</a:t>
            </a:r>
            <a:r>
              <a:rPr lang="en-DE" dirty="0"/>
              <a:t> </a:t>
            </a:r>
            <a:r>
              <a:rPr lang="en-DE" dirty="0" err="1"/>
              <a:t>Weg</a:t>
            </a:r>
            <a:r>
              <a:rPr lang="en-DE" dirty="0"/>
              <a:t> 19/4</a:t>
            </a:r>
          </a:p>
          <a:p>
            <a:pPr algn="ctr"/>
            <a:r>
              <a:rPr lang="en-DE" dirty="0"/>
              <a:t>69123 Heidelberg, Germany</a:t>
            </a:r>
          </a:p>
          <a:p>
            <a:pPr algn="ctr"/>
            <a:endParaRPr lang="en-DE" dirty="0"/>
          </a:p>
          <a:p>
            <a:pPr algn="ctr"/>
            <a:r>
              <a:rPr lang="en-DE" dirty="0"/>
              <a:t>Mobile: +49 1515 796 2180</a:t>
            </a:r>
          </a:p>
          <a:p>
            <a:pPr algn="ctr"/>
            <a:r>
              <a:rPr lang="en-DE" dirty="0"/>
              <a:t>Fax: +49 6221 989 209</a:t>
            </a:r>
          </a:p>
          <a:p>
            <a:pPr algn="ctr"/>
            <a:endParaRPr lang="en-DE" dirty="0"/>
          </a:p>
          <a:p>
            <a:pPr algn="ctr"/>
            <a:r>
              <a:rPr lang="en-DE" dirty="0"/>
              <a:t>Email: </a:t>
            </a:r>
            <a:r>
              <a:rPr lang="en-DE" dirty="0">
                <a:hlinkClick r:id="rId7"/>
              </a:rPr>
              <a:t>office@celticnext.eu</a:t>
            </a:r>
            <a:r>
              <a:rPr lang="en-DE" dirty="0"/>
              <a:t> </a:t>
            </a:r>
          </a:p>
          <a:p>
            <a:pPr algn="ctr"/>
            <a:r>
              <a:rPr lang="en-DE" dirty="0"/>
              <a:t>Web: </a:t>
            </a:r>
            <a:r>
              <a:rPr lang="en-DE" dirty="0">
                <a:hlinkClick r:id="rId8"/>
              </a:rPr>
              <a:t>https://www.celticnext.eu</a:t>
            </a:r>
            <a:endParaRPr lang="en-DE" dirty="0"/>
          </a:p>
          <a:p>
            <a:pPr algn="ctr"/>
            <a:endParaRPr lang="en-DE" dirty="0"/>
          </a:p>
          <a:p>
            <a:pPr algn="ctr"/>
            <a:r>
              <a:rPr lang="en-DE" sz="1200" dirty="0"/>
              <a:t>CELTIC-NEXT is a not for profit organisation hosted by </a:t>
            </a:r>
            <a:r>
              <a:rPr lang="en-DE" sz="1200" dirty="0" err="1"/>
              <a:t>Eurescom</a:t>
            </a:r>
            <a:r>
              <a:rPr lang="en-DE" sz="1200" dirty="0"/>
              <a:t> GmbH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30CD00-70A1-1870-403C-9DFA0CB344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426" y="1048150"/>
            <a:ext cx="1792553" cy="182409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3BE3FB0-7C1C-49AE-1905-D651FC3F50D9}"/>
              </a:ext>
            </a:extLst>
          </p:cNvPr>
          <p:cNvSpPr/>
          <p:nvPr/>
        </p:nvSpPr>
        <p:spPr>
          <a:xfrm>
            <a:off x="-699499" y="542365"/>
            <a:ext cx="609598" cy="389964"/>
          </a:xfrm>
          <a:prstGeom prst="ellipse">
            <a:avLst/>
          </a:prstGeom>
          <a:solidFill>
            <a:srgbClr val="1927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42322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C313CE2-8895-4C79-9B67-4F787582F850}"/>
              </a:ext>
            </a:extLst>
          </p:cNvPr>
          <p:cNvGrpSpPr/>
          <p:nvPr/>
        </p:nvGrpSpPr>
        <p:grpSpPr>
          <a:xfrm>
            <a:off x="383517" y="1565413"/>
            <a:ext cx="11400015" cy="3518073"/>
            <a:chOff x="417073" y="2271475"/>
            <a:chExt cx="11400015" cy="351807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5D93CC-2537-4D4E-BF8A-D3DF7E55D779}"/>
                </a:ext>
              </a:extLst>
            </p:cNvPr>
            <p:cNvGrpSpPr/>
            <p:nvPr/>
          </p:nvGrpSpPr>
          <p:grpSpPr>
            <a:xfrm>
              <a:off x="417073" y="2271475"/>
              <a:ext cx="3638800" cy="3518073"/>
              <a:chOff x="417073" y="2447644"/>
              <a:chExt cx="3638800" cy="3518073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FEEB44DF-7CA5-44EA-B706-1665ADA9C183}"/>
                  </a:ext>
                </a:extLst>
              </p:cNvPr>
              <p:cNvGrpSpPr/>
              <p:nvPr/>
            </p:nvGrpSpPr>
            <p:grpSpPr>
              <a:xfrm>
                <a:off x="417073" y="2447644"/>
                <a:ext cx="3638800" cy="3518073"/>
                <a:chOff x="316405" y="2615424"/>
                <a:chExt cx="3638800" cy="3518073"/>
              </a:xfrm>
            </p:grpSpPr>
            <p:sp>
              <p:nvSpPr>
                <p:cNvPr id="26" name="Hexagon 25">
                  <a:extLst>
                    <a:ext uri="{FF2B5EF4-FFF2-40B4-BE49-F238E27FC236}">
                      <a16:creationId xmlns:a16="http://schemas.microsoft.com/office/drawing/2014/main" id="{E02521AF-AC5B-4EFB-B0A2-4AA730A72C9E}"/>
                    </a:ext>
                  </a:extLst>
                </p:cNvPr>
                <p:cNvSpPr/>
                <p:nvPr/>
              </p:nvSpPr>
              <p:spPr>
                <a:xfrm>
                  <a:off x="1986597" y="4443388"/>
                  <a:ext cx="1968608" cy="1690109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25400" cap="flat" cmpd="sng" algn="ctr">
                  <a:solidFill>
                    <a:srgbClr val="71BD54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Hexagon 26">
                  <a:extLst>
                    <a:ext uri="{FF2B5EF4-FFF2-40B4-BE49-F238E27FC236}">
                      <a16:creationId xmlns:a16="http://schemas.microsoft.com/office/drawing/2014/main" id="{72A420F3-4B18-4783-9078-F7FA67461C14}"/>
                    </a:ext>
                  </a:extLst>
                </p:cNvPr>
                <p:cNvSpPr/>
                <p:nvPr/>
              </p:nvSpPr>
              <p:spPr>
                <a:xfrm>
                  <a:off x="1978129" y="2615424"/>
                  <a:ext cx="1968608" cy="1690109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25400" cap="flat" cmpd="sng" algn="ctr">
                  <a:solidFill>
                    <a:srgbClr val="71BD54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Hexagon 27">
                  <a:extLst>
                    <a:ext uri="{FF2B5EF4-FFF2-40B4-BE49-F238E27FC236}">
                      <a16:creationId xmlns:a16="http://schemas.microsoft.com/office/drawing/2014/main" id="{D0D47D4C-A343-435D-9D96-95A88CB232FA}"/>
                    </a:ext>
                  </a:extLst>
                </p:cNvPr>
                <p:cNvSpPr/>
                <p:nvPr/>
              </p:nvSpPr>
              <p:spPr>
                <a:xfrm>
                  <a:off x="316405" y="3539611"/>
                  <a:ext cx="1968608" cy="1690109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71BD54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" name="Hexagon 4">
                <a:extLst>
                  <a:ext uri="{FF2B5EF4-FFF2-40B4-BE49-F238E27FC236}">
                    <a16:creationId xmlns:a16="http://schemas.microsoft.com/office/drawing/2014/main" id="{63FFB9A3-BD2F-4368-97CF-80096B134774}"/>
                  </a:ext>
                </a:extLst>
              </p:cNvPr>
              <p:cNvSpPr txBox="1"/>
              <p:nvPr/>
            </p:nvSpPr>
            <p:spPr>
              <a:xfrm>
                <a:off x="2406132" y="4495838"/>
                <a:ext cx="1313938" cy="125900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0" tIns="36830" rIns="0" bIns="36830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ts val="2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tham Bold"/>
                    <a:ea typeface="+mn-ea"/>
                    <a:cs typeface="+mn-cs"/>
                  </a:rPr>
                  <a:t>Innovation </a:t>
                </a:r>
                <a:b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tham Bold"/>
                    <a:ea typeface="+mn-ea"/>
                    <a:cs typeface="+mn-cs"/>
                  </a:rPr>
                </a:b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tham Bold"/>
                    <a:ea typeface="+mn-ea"/>
                    <a:cs typeface="+mn-cs"/>
                  </a:rPr>
                  <a:t>Programmes</a:t>
                </a:r>
                <a:b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tham Bold"/>
                    <a:ea typeface="+mn-ea"/>
                    <a:cs typeface="+mn-cs"/>
                  </a:rPr>
                </a:b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tham Bold"/>
                    <a:ea typeface="+mn-ea"/>
                    <a:cs typeface="+mn-cs"/>
                  </a:rPr>
                  <a:t>following</a:t>
                </a:r>
                <a:b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tham Bold"/>
                    <a:ea typeface="+mn-ea"/>
                    <a:cs typeface="+mn-cs"/>
                  </a:rPr>
                </a:b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tham Bold"/>
                    <a:ea typeface="+mn-ea"/>
                    <a:cs typeface="+mn-cs"/>
                  </a:rPr>
                  <a:t>European </a:t>
                </a:r>
                <a:b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tham Bold"/>
                    <a:ea typeface="+mn-ea"/>
                    <a:cs typeface="+mn-cs"/>
                  </a:rPr>
                </a:b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tham Bold"/>
                    <a:ea typeface="+mn-ea"/>
                    <a:cs typeface="+mn-cs"/>
                  </a:rPr>
                  <a:t>Strategy </a:t>
                </a: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Gotham Bold"/>
                  <a:ea typeface="+mn-ea"/>
                  <a:cs typeface="+mn-cs"/>
                </a:endParaRPr>
              </a:p>
            </p:txBody>
          </p:sp>
          <p:sp>
            <p:nvSpPr>
              <p:cNvPr id="41" name="Hexagon 4">
                <a:extLst>
                  <a:ext uri="{FF2B5EF4-FFF2-40B4-BE49-F238E27FC236}">
                    <a16:creationId xmlns:a16="http://schemas.microsoft.com/office/drawing/2014/main" id="{E0570BD5-DAEA-4A6E-A562-91B20A01A16F}"/>
                  </a:ext>
                </a:extLst>
              </p:cNvPr>
              <p:cNvSpPr txBox="1"/>
              <p:nvPr/>
            </p:nvSpPr>
            <p:spPr>
              <a:xfrm>
                <a:off x="749554" y="3704441"/>
                <a:ext cx="1313938" cy="125900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0" tIns="36830" rIns="0" bIns="36830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ts val="2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Regular"/>
                    <a:ea typeface="+mn-ea"/>
                    <a:cs typeface="+mn-cs"/>
                  </a:rPr>
                  <a:t>European</a:t>
                </a:r>
                <a:r>
                  <a:rPr kumimoji="0" lang="en-DE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Regular"/>
                    <a:ea typeface="+mn-ea"/>
                    <a:cs typeface="+mn-cs"/>
                  </a:rPr>
                  <a:t> Community Programmes</a:t>
                </a:r>
                <a:r>
                  <a:rPr kumimoji="0" lang="en-GB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Regular"/>
                    <a:ea typeface="+mn-ea"/>
                    <a:cs typeface="+mn-cs"/>
                  </a:rPr>
                  <a:t> </a:t>
                </a:r>
                <a:br>
                  <a:rPr kumimoji="0" lang="en-GB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Regular"/>
                    <a:ea typeface="+mn-ea"/>
                    <a:cs typeface="+mn-cs"/>
                  </a:rPr>
                </a:b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egular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EFEE542-685A-47D7-9B0B-6EAF99F45C4A}"/>
                </a:ext>
              </a:extLst>
            </p:cNvPr>
            <p:cNvGrpSpPr/>
            <p:nvPr/>
          </p:nvGrpSpPr>
          <p:grpSpPr>
            <a:xfrm>
              <a:off x="4297680" y="3195662"/>
              <a:ext cx="3638800" cy="2593886"/>
              <a:chOff x="4297680" y="3371831"/>
              <a:chExt cx="3638800" cy="2593886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463B23EB-0E6F-4675-B311-F7011FF0A39C}"/>
                  </a:ext>
                </a:extLst>
              </p:cNvPr>
              <p:cNvGrpSpPr/>
              <p:nvPr/>
            </p:nvGrpSpPr>
            <p:grpSpPr>
              <a:xfrm>
                <a:off x="4297680" y="3371831"/>
                <a:ext cx="3638800" cy="2593886"/>
                <a:chOff x="316405" y="3539611"/>
                <a:chExt cx="3638800" cy="2593886"/>
              </a:xfrm>
            </p:grpSpPr>
            <p:sp>
              <p:nvSpPr>
                <p:cNvPr id="30" name="Hexagon 29">
                  <a:extLst>
                    <a:ext uri="{FF2B5EF4-FFF2-40B4-BE49-F238E27FC236}">
                      <a16:creationId xmlns:a16="http://schemas.microsoft.com/office/drawing/2014/main" id="{B1D377C3-F67E-41EF-BD67-3FCE34202C01}"/>
                    </a:ext>
                  </a:extLst>
                </p:cNvPr>
                <p:cNvSpPr/>
                <p:nvPr/>
              </p:nvSpPr>
              <p:spPr>
                <a:xfrm>
                  <a:off x="1986597" y="4443388"/>
                  <a:ext cx="1968608" cy="1690109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25400" cap="flat" cmpd="sng" algn="ctr">
                  <a:solidFill>
                    <a:srgbClr val="71BD54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Hexagon 32">
                  <a:extLst>
                    <a:ext uri="{FF2B5EF4-FFF2-40B4-BE49-F238E27FC236}">
                      <a16:creationId xmlns:a16="http://schemas.microsoft.com/office/drawing/2014/main" id="{33F8007B-4B6B-41A6-8423-95BCA8FE7F07}"/>
                    </a:ext>
                  </a:extLst>
                </p:cNvPr>
                <p:cNvSpPr/>
                <p:nvPr/>
              </p:nvSpPr>
              <p:spPr>
                <a:xfrm>
                  <a:off x="316405" y="3539611"/>
                  <a:ext cx="1968608" cy="1690109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71BD54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" name="Hexagon 4">
                <a:extLst>
                  <a:ext uri="{FF2B5EF4-FFF2-40B4-BE49-F238E27FC236}">
                    <a16:creationId xmlns:a16="http://schemas.microsoft.com/office/drawing/2014/main" id="{91F088B6-8F49-48EA-87E5-CC2A452EA1BC}"/>
                  </a:ext>
                </a:extLst>
              </p:cNvPr>
              <p:cNvSpPr txBox="1"/>
              <p:nvPr/>
            </p:nvSpPr>
            <p:spPr>
              <a:xfrm>
                <a:off x="6295986" y="4482439"/>
                <a:ext cx="1313938" cy="125900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0" tIns="36830" rIns="0" bIns="36830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ts val="2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tham Bold"/>
                    <a:ea typeface="+mn-ea"/>
                    <a:cs typeface="+mn-cs"/>
                  </a:rPr>
                  <a:t>Trans-National Programmes </a:t>
                </a:r>
                <a:b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tham Bold"/>
                    <a:ea typeface="+mn-ea"/>
                    <a:cs typeface="+mn-cs"/>
                  </a:rPr>
                </a:b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tham Bold"/>
                    <a:ea typeface="+mn-ea"/>
                    <a:cs typeface="+mn-cs"/>
                  </a:rPr>
                  <a:t>following </a:t>
                </a:r>
                <a:b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tham Bold"/>
                    <a:ea typeface="+mn-ea"/>
                    <a:cs typeface="+mn-cs"/>
                  </a:rPr>
                </a:b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tham Bold"/>
                    <a:ea typeface="+mn-ea"/>
                    <a:cs typeface="+mn-cs"/>
                  </a:rPr>
                  <a:t>National Priorities</a:t>
                </a: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Gotham Bold"/>
                  <a:ea typeface="+mn-ea"/>
                  <a:cs typeface="+mn-cs"/>
                </a:endParaRPr>
              </a:p>
            </p:txBody>
          </p:sp>
          <p:sp>
            <p:nvSpPr>
              <p:cNvPr id="42" name="Hexagon 4">
                <a:extLst>
                  <a:ext uri="{FF2B5EF4-FFF2-40B4-BE49-F238E27FC236}">
                    <a16:creationId xmlns:a16="http://schemas.microsoft.com/office/drawing/2014/main" id="{BDDF39B1-46D5-436A-98ED-7715F9704A20}"/>
                  </a:ext>
                </a:extLst>
              </p:cNvPr>
              <p:cNvSpPr txBox="1"/>
              <p:nvPr/>
            </p:nvSpPr>
            <p:spPr>
              <a:xfrm>
                <a:off x="4634262" y="3562213"/>
                <a:ext cx="1313938" cy="125900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0" tIns="36830" rIns="0" bIns="36830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ts val="2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egular"/>
                  <a:ea typeface="+mn-ea"/>
                  <a:cs typeface="+mn-cs"/>
                </a:endParaRPr>
              </a:p>
              <a:p>
                <a:pPr marL="0" marR="0" lvl="0" indent="0" algn="ctr" defTabSz="889000" rtl="0" eaLnBrk="1" fontAlgn="auto" latinLnBrk="0" hangingPunct="1">
                  <a:lnSpc>
                    <a:spcPts val="2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Regular"/>
                    <a:ea typeface="+mn-ea"/>
                    <a:cs typeface="+mn-cs"/>
                  </a:rPr>
                  <a:t>EUREKA</a:t>
                </a:r>
                <a:r>
                  <a:rPr kumimoji="0" lang="en-GB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Regular"/>
                    <a:ea typeface="+mn-ea"/>
                    <a:cs typeface="+mn-cs"/>
                  </a:rPr>
                  <a:t> </a:t>
                </a:r>
                <a:br>
                  <a:rPr kumimoji="0" lang="en-GB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Regular"/>
                    <a:ea typeface="+mn-ea"/>
                    <a:cs typeface="+mn-cs"/>
                  </a:rPr>
                </a:b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egular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EE9EDF8-FB2C-41EE-9A40-895E94646D07}"/>
                </a:ext>
              </a:extLst>
            </p:cNvPr>
            <p:cNvGrpSpPr/>
            <p:nvPr/>
          </p:nvGrpSpPr>
          <p:grpSpPr>
            <a:xfrm>
              <a:off x="8178288" y="3195662"/>
              <a:ext cx="3638800" cy="2593886"/>
              <a:chOff x="8178288" y="3371831"/>
              <a:chExt cx="3638800" cy="2593886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4B4A1749-D6F7-48C2-998B-6307053C0FC6}"/>
                  </a:ext>
                </a:extLst>
              </p:cNvPr>
              <p:cNvGrpSpPr/>
              <p:nvPr/>
            </p:nvGrpSpPr>
            <p:grpSpPr>
              <a:xfrm>
                <a:off x="8178288" y="3371831"/>
                <a:ext cx="3638800" cy="2593886"/>
                <a:chOff x="316405" y="3539611"/>
                <a:chExt cx="3638800" cy="2593886"/>
              </a:xfrm>
            </p:grpSpPr>
            <p:sp>
              <p:nvSpPr>
                <p:cNvPr id="35" name="Hexagon 34">
                  <a:extLst>
                    <a:ext uri="{FF2B5EF4-FFF2-40B4-BE49-F238E27FC236}">
                      <a16:creationId xmlns:a16="http://schemas.microsoft.com/office/drawing/2014/main" id="{B56F5B80-B524-4D4F-9AE2-E4DBD358F64A}"/>
                    </a:ext>
                  </a:extLst>
                </p:cNvPr>
                <p:cNvSpPr/>
                <p:nvPr/>
              </p:nvSpPr>
              <p:spPr>
                <a:xfrm>
                  <a:off x="1986597" y="4443388"/>
                  <a:ext cx="1968608" cy="1690109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25400" cap="flat" cmpd="sng" algn="ctr">
                  <a:solidFill>
                    <a:srgbClr val="71BD54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Hexagon 36">
                  <a:extLst>
                    <a:ext uri="{FF2B5EF4-FFF2-40B4-BE49-F238E27FC236}">
                      <a16:creationId xmlns:a16="http://schemas.microsoft.com/office/drawing/2014/main" id="{7BBB9EA8-7E05-4BF2-9E51-3AA130844742}"/>
                    </a:ext>
                  </a:extLst>
                </p:cNvPr>
                <p:cNvSpPr/>
                <p:nvPr/>
              </p:nvSpPr>
              <p:spPr>
                <a:xfrm>
                  <a:off x="316405" y="3539611"/>
                  <a:ext cx="1968608" cy="1690109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71BD54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" name="Hexagon 4">
                <a:extLst>
                  <a:ext uri="{FF2B5EF4-FFF2-40B4-BE49-F238E27FC236}">
                    <a16:creationId xmlns:a16="http://schemas.microsoft.com/office/drawing/2014/main" id="{29327EDC-A0D4-4B48-9A2C-BACA2839F7B1}"/>
                  </a:ext>
                </a:extLst>
              </p:cNvPr>
              <p:cNvSpPr txBox="1"/>
              <p:nvPr/>
            </p:nvSpPr>
            <p:spPr>
              <a:xfrm>
                <a:off x="10048412" y="4432435"/>
                <a:ext cx="1539979" cy="125900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0" tIns="36830" rIns="0" bIns="36830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ts val="2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tham Bold"/>
                    <a:ea typeface="+mn-ea"/>
                    <a:cs typeface="+mn-cs"/>
                  </a:rPr>
                  <a:t>Develop &amp; </a:t>
                </a:r>
                <a:b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tham Bold"/>
                    <a:ea typeface="+mn-ea"/>
                    <a:cs typeface="+mn-cs"/>
                  </a:rPr>
                </a:b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tham Bold"/>
                    <a:ea typeface="+mn-ea"/>
                    <a:cs typeface="+mn-cs"/>
                  </a:rPr>
                  <a:t>Maintain </a:t>
                </a:r>
                <a:b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tham Bold"/>
                    <a:ea typeface="+mn-ea"/>
                    <a:cs typeface="+mn-cs"/>
                  </a:rPr>
                </a:b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tham Bold"/>
                    <a:ea typeface="+mn-ea"/>
                    <a:cs typeface="+mn-cs"/>
                  </a:rPr>
                  <a:t>Critical Mass </a:t>
                </a: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tham Bold"/>
                    <a:ea typeface="+mn-ea"/>
                    <a:cs typeface="+mn-cs"/>
                  </a:rPr>
                  <a:t>&amp;</a:t>
                </a: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tham Bold"/>
                    <a:ea typeface="+mn-ea"/>
                    <a:cs typeface="+mn-cs"/>
                  </a:rPr>
                  <a:t> Differentiation</a:t>
                </a: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Gotham Bold"/>
                  <a:ea typeface="+mn-ea"/>
                  <a:cs typeface="+mn-cs"/>
                </a:endParaRPr>
              </a:p>
            </p:txBody>
          </p:sp>
          <p:sp>
            <p:nvSpPr>
              <p:cNvPr id="43" name="Hexagon 4">
                <a:extLst>
                  <a:ext uri="{FF2B5EF4-FFF2-40B4-BE49-F238E27FC236}">
                    <a16:creationId xmlns:a16="http://schemas.microsoft.com/office/drawing/2014/main" id="{3153A300-19E5-41D1-8EF0-226F895644BB}"/>
                  </a:ext>
                </a:extLst>
              </p:cNvPr>
              <p:cNvSpPr txBox="1"/>
              <p:nvPr/>
            </p:nvSpPr>
            <p:spPr>
              <a:xfrm>
                <a:off x="8510648" y="3545435"/>
                <a:ext cx="1313938" cy="125900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0" tIns="36830" rIns="0" bIns="36830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ts val="2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egular"/>
                  <a:ea typeface="+mn-ea"/>
                  <a:cs typeface="+mn-cs"/>
                </a:endParaRPr>
              </a:p>
              <a:p>
                <a:pPr marL="0" marR="0" lvl="0" indent="0" algn="ctr" defTabSz="889000" rtl="0" eaLnBrk="1" fontAlgn="auto" latinLnBrk="0" hangingPunct="1">
                  <a:lnSpc>
                    <a:spcPts val="2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Regular"/>
                    <a:ea typeface="+mn-ea"/>
                    <a:cs typeface="+mn-cs"/>
                  </a:rPr>
                  <a:t>National</a:t>
                </a:r>
                <a:r>
                  <a:rPr kumimoji="0" lang="en-GB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Regular"/>
                    <a:ea typeface="+mn-ea"/>
                    <a:cs typeface="+mn-cs"/>
                  </a:rPr>
                  <a:t> </a:t>
                </a:r>
                <a:br>
                  <a:rPr kumimoji="0" lang="en-GB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Regular"/>
                    <a:ea typeface="+mn-ea"/>
                    <a:cs typeface="+mn-cs"/>
                  </a:rPr>
                </a:b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egular"/>
                  <a:ea typeface="+mn-ea"/>
                  <a:cs typeface="+mn-cs"/>
                </a:endParaRPr>
              </a:p>
            </p:txBody>
          </p:sp>
        </p:grpSp>
      </p:grpSp>
      <p:sp>
        <p:nvSpPr>
          <p:cNvPr id="48" name="Hexagon 31">
            <a:extLst>
              <a:ext uri="{FF2B5EF4-FFF2-40B4-BE49-F238E27FC236}">
                <a16:creationId xmlns:a16="http://schemas.microsoft.com/office/drawing/2014/main" id="{C6BA1562-A9C8-0A06-2796-028BB7F6D28C}"/>
              </a:ext>
            </a:extLst>
          </p:cNvPr>
          <p:cNvSpPr/>
          <p:nvPr/>
        </p:nvSpPr>
        <p:spPr>
          <a:xfrm>
            <a:off x="9800542" y="1560653"/>
            <a:ext cx="1968608" cy="1690109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71BD54"/>
            </a:solidFill>
            <a:prstDash val="soli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Hexagon 35">
            <a:extLst>
              <a:ext uri="{FF2B5EF4-FFF2-40B4-BE49-F238E27FC236}">
                <a16:creationId xmlns:a16="http://schemas.microsoft.com/office/drawing/2014/main" id="{F2A47844-D722-A847-6AF9-A70BB4AC0358}"/>
              </a:ext>
            </a:extLst>
          </p:cNvPr>
          <p:cNvSpPr/>
          <p:nvPr/>
        </p:nvSpPr>
        <p:spPr>
          <a:xfrm>
            <a:off x="5934316" y="1567352"/>
            <a:ext cx="1968608" cy="1690109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71BD54"/>
            </a:solidFill>
            <a:prstDash val="soli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2202A05-9781-285C-E373-EB88589AB329}"/>
              </a:ext>
            </a:extLst>
          </p:cNvPr>
          <p:cNvSpPr/>
          <p:nvPr/>
        </p:nvSpPr>
        <p:spPr>
          <a:xfrm>
            <a:off x="6299654" y="1750418"/>
            <a:ext cx="1237931" cy="1323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7770C62-2F9A-A431-BDDD-F01266E721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5" r="82379"/>
          <a:stretch/>
        </p:blipFill>
        <p:spPr>
          <a:xfrm>
            <a:off x="6511635" y="1799249"/>
            <a:ext cx="813968" cy="11316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44BBBF-F4A0-D016-C250-13D381BE18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681" y="5219402"/>
            <a:ext cx="3426100" cy="6849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A3C50-660F-C3C8-3B0E-34B8C40081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77" y="4068034"/>
            <a:ext cx="1471468" cy="6915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730FE16-1168-0EEC-4381-B7F57E008361}"/>
              </a:ext>
            </a:extLst>
          </p:cNvPr>
          <p:cNvSpPr>
            <a:spLocks/>
          </p:cNvSpPr>
          <p:nvPr/>
        </p:nvSpPr>
        <p:spPr bwMode="auto">
          <a:xfrm>
            <a:off x="2892061" y="-55160"/>
            <a:ext cx="6390720" cy="1548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r>
              <a:rPr lang="en-US" sz="3200" b="1" dirty="0">
                <a:solidFill>
                  <a:srgbClr val="19273E"/>
                </a:solidFill>
                <a:latin typeface="Corbel" panose="020B0503020204020204"/>
                <a:ea typeface="Aleo" panose="020F0502020204030203" pitchFamily="34" charset="0"/>
                <a:cs typeface="Aleo" panose="020F0502020204030203" pitchFamily="34" charset="0"/>
                <a:sym typeface="Aleo" panose="020F0502020204030203" pitchFamily="34" charset="0"/>
              </a:rPr>
              <a:t>CELTIC-NEXT in the European innovation landscape</a:t>
            </a:r>
          </a:p>
        </p:txBody>
      </p:sp>
    </p:spTree>
    <p:extLst>
      <p:ext uri="{BB962C8B-B14F-4D97-AF65-F5344CB8AC3E}">
        <p14:creationId xmlns:p14="http://schemas.microsoft.com/office/powerpoint/2010/main" val="834408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3B770147-08DB-6386-CEA4-7EAC782DD5D9}"/>
              </a:ext>
            </a:extLst>
          </p:cNvPr>
          <p:cNvSpPr/>
          <p:nvPr/>
        </p:nvSpPr>
        <p:spPr>
          <a:xfrm>
            <a:off x="859972" y="1464527"/>
            <a:ext cx="722811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ld" panose="02000803030000020004"/>
                <a:ea typeface="Open Sans Light"/>
                <a:cs typeface="Open Sans Light"/>
              </a:rPr>
              <a:t>Opportunities to fund transnational RD&amp;I consortia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ld" panose="02000803030000020004"/>
              <a:ea typeface="Open Sans Light"/>
              <a:cs typeface="Open Sans Light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ld" panose="02000803030000020004"/>
                <a:ea typeface="Open Sans Light"/>
                <a:cs typeface="Open Sans Light"/>
              </a:rPr>
              <a:t>Access to the best companies and knowledge institutes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ld" panose="02000803030000020004"/>
              <a:ea typeface="Open Sans Light"/>
              <a:cs typeface="Open Sans Light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ld" panose="02000803030000020004"/>
                <a:ea typeface="Open Sans Light"/>
                <a:cs typeface="Open Sans Light"/>
              </a:rPr>
              <a:t>Projects initiated by industry in line with national priorities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ld" panose="02000803030000020004"/>
              <a:ea typeface="Open Sans Light"/>
              <a:cs typeface="Open Sans Light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ld" panose="02000803030000020004"/>
                <a:ea typeface="Open Sans Light"/>
                <a:cs typeface="Open Sans Light"/>
              </a:rPr>
              <a:t>Global and trusted cooperation in the communities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ld" panose="02000803030000020004"/>
              <a:ea typeface="Open Sans Light"/>
              <a:cs typeface="Open Sans Light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ld" panose="02000803030000020004"/>
                <a:ea typeface="Open Sans Light"/>
                <a:cs typeface="Open Sans Light"/>
              </a:rPr>
              <a:t>Support of experts with an industrial viewpoint </a:t>
            </a:r>
          </a:p>
        </p:txBody>
      </p:sp>
      <p:pic>
        <p:nvPicPr>
          <p:cNvPr id="42" name="Graphic 41" descr="Coins outline">
            <a:extLst>
              <a:ext uri="{FF2B5EF4-FFF2-40B4-BE49-F238E27FC236}">
                <a16:creationId xmlns:a16="http://schemas.microsoft.com/office/drawing/2014/main" id="{B3FBAA01-27A5-F745-A0FC-21EFAADA6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1937" y="1335523"/>
            <a:ext cx="550551" cy="550551"/>
          </a:xfrm>
          <a:prstGeom prst="rect">
            <a:avLst/>
          </a:prstGeom>
        </p:spPr>
      </p:pic>
      <p:pic>
        <p:nvPicPr>
          <p:cNvPr id="44" name="Graphic 43" descr="Medal with solid fill">
            <a:extLst>
              <a:ext uri="{FF2B5EF4-FFF2-40B4-BE49-F238E27FC236}">
                <a16:creationId xmlns:a16="http://schemas.microsoft.com/office/drawing/2014/main" id="{7AE16B51-C971-2E53-D7C9-FDBCAF6F95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6968" y="2114384"/>
            <a:ext cx="620487" cy="620487"/>
          </a:xfrm>
          <a:prstGeom prst="rect">
            <a:avLst/>
          </a:prstGeom>
        </p:spPr>
      </p:pic>
      <p:pic>
        <p:nvPicPr>
          <p:cNvPr id="46" name="Graphic 45" descr="Handshake outline">
            <a:extLst>
              <a:ext uri="{FF2B5EF4-FFF2-40B4-BE49-F238E27FC236}">
                <a16:creationId xmlns:a16="http://schemas.microsoft.com/office/drawing/2014/main" id="{153898AF-D920-0A76-0E98-ED22C2D28A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6904" y="2770076"/>
            <a:ext cx="550551" cy="550551"/>
          </a:xfrm>
          <a:prstGeom prst="rect">
            <a:avLst/>
          </a:prstGeom>
        </p:spPr>
      </p:pic>
      <p:pic>
        <p:nvPicPr>
          <p:cNvPr id="50" name="Graphic 49" descr="Shield Tick with solid fill">
            <a:extLst>
              <a:ext uri="{FF2B5EF4-FFF2-40B4-BE49-F238E27FC236}">
                <a16:creationId xmlns:a16="http://schemas.microsoft.com/office/drawing/2014/main" id="{B0B1D486-D348-02A1-E604-DC3CEB9D49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1112" y="3429000"/>
            <a:ext cx="550551" cy="550551"/>
          </a:xfrm>
          <a:prstGeom prst="rect">
            <a:avLst/>
          </a:prstGeom>
        </p:spPr>
      </p:pic>
      <p:pic>
        <p:nvPicPr>
          <p:cNvPr id="52" name="Graphic 51" descr="Bar graph with upward trend outline">
            <a:extLst>
              <a:ext uri="{FF2B5EF4-FFF2-40B4-BE49-F238E27FC236}">
                <a16:creationId xmlns:a16="http://schemas.microsoft.com/office/drawing/2014/main" id="{36D95BEF-5F8D-8D33-33FE-D99999DE61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1111" y="4071989"/>
            <a:ext cx="550551" cy="55055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3B825B39-A821-D8C3-9CF4-2CC381A8442F}"/>
              </a:ext>
            </a:extLst>
          </p:cNvPr>
          <p:cNvSpPr txBox="1"/>
          <p:nvPr/>
        </p:nvSpPr>
        <p:spPr>
          <a:xfrm>
            <a:off x="1137901" y="395508"/>
            <a:ext cx="62643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fortaa"/>
                <a:ea typeface="Roboto" panose="02000000000000000000" pitchFamily="2" charset="0"/>
                <a:cs typeface="+mn-cs"/>
              </a:rPr>
              <a:t>CELTIC-NEXT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fortaa"/>
                <a:ea typeface="Roboto" panose="02000000000000000000" pitchFamily="2" charset="0"/>
                <a:cs typeface="+mn-cs"/>
              </a:rPr>
              <a:t> offer</a:t>
            </a:r>
            <a:r>
              <a:rPr kumimoji="0" lang="en-D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fortaa"/>
                <a:ea typeface="Roboto" panose="02000000000000000000" pitchFamily="2" charset="0"/>
                <a:cs typeface="+mn-cs"/>
              </a:rPr>
              <a:t>s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fortaa"/>
                <a:ea typeface="Roboto" panose="02000000000000000000" pitchFamily="2" charset="0"/>
                <a:cs typeface="+mn-cs"/>
              </a:rPr>
              <a:t>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9FF3CC-6C90-4484-3F35-A3D57EC4E5EF}"/>
              </a:ext>
            </a:extLst>
          </p:cNvPr>
          <p:cNvSpPr txBox="1"/>
          <p:nvPr/>
        </p:nvSpPr>
        <p:spPr>
          <a:xfrm>
            <a:off x="877455" y="5107101"/>
            <a:ext cx="64225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2608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“Are you looking to collaborate on an international and industry-driven RD&amp;I project that covers a whole value chain?”</a:t>
            </a:r>
          </a:p>
        </p:txBody>
      </p:sp>
      <p:pic>
        <p:nvPicPr>
          <p:cNvPr id="4" name="Picture 2" descr="Understanding Business Ecosystems – Another level of collaboration">
            <a:extLst>
              <a:ext uri="{FF2B5EF4-FFF2-40B4-BE49-F238E27FC236}">
                <a16:creationId xmlns:a16="http://schemas.microsoft.com/office/drawing/2014/main" id="{E26D73A9-53B4-C773-43A0-197F16DCBF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630"/>
                    </a14:imgEffect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86" r="51720" b="340"/>
          <a:stretch/>
        </p:blipFill>
        <p:spPr bwMode="auto">
          <a:xfrm>
            <a:off x="8001001" y="-39929"/>
            <a:ext cx="4191000" cy="637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438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97FBE-211B-98BE-F1A5-D8D3B4407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966957"/>
            <a:ext cx="2947482" cy="4601183"/>
          </a:xfrm>
        </p:spPr>
        <p:txBody>
          <a:bodyPr anchor="t">
            <a:normAutofit/>
          </a:bodyPr>
          <a:lstStyle/>
          <a:p>
            <a:r>
              <a:rPr lang="en-DE" sz="2400" b="1" dirty="0"/>
              <a:t>Who is CELTIC-NEXT?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E3CCE-E331-C4A0-D3D8-6872C9B7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5</a:t>
            </a:fld>
            <a:endParaRPr lang="fr-FR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E836CD8-651E-3632-6B5B-F9933EB7F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3967" y="1160176"/>
            <a:ext cx="7937292" cy="2018166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DE" dirty="0"/>
              <a:t>Since its launch in 2003, CELTIC has achieved: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DE" dirty="0"/>
          </a:p>
          <a:p>
            <a:pPr marL="0" indent="0" algn="ctr">
              <a:lnSpc>
                <a:spcPct val="120000"/>
              </a:lnSpc>
              <a:buNone/>
            </a:pPr>
            <a:endParaRPr lang="en-DE" dirty="0"/>
          </a:p>
          <a:p>
            <a:pPr marL="0" indent="0" algn="ctr">
              <a:lnSpc>
                <a:spcPct val="120000"/>
              </a:lnSpc>
              <a:buNone/>
            </a:pPr>
            <a:endParaRPr lang="en-D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347802-A85C-5536-3F6F-41FAEED73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5" y="2210595"/>
            <a:ext cx="3228209" cy="32850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E7FC13-7C4F-7E2B-481B-023B39899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967" y="2036528"/>
            <a:ext cx="8338615" cy="12539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073ECA-E8ED-3657-4F77-971AC9180B9E}"/>
              </a:ext>
            </a:extLst>
          </p:cNvPr>
          <p:cNvSpPr txBox="1"/>
          <p:nvPr/>
        </p:nvSpPr>
        <p:spPr>
          <a:xfrm>
            <a:off x="346627" y="6279813"/>
            <a:ext cx="27600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dirty="0">
                <a:solidFill>
                  <a:schemeClr val="bg1"/>
                </a:solidFill>
                <a:hlinkClick r:id="rId4"/>
              </a:rPr>
              <a:t>https://www.celticnext.eu/</a:t>
            </a:r>
            <a:r>
              <a:rPr lang="en-DE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B45139E-C8AA-ACFC-52C9-F71BA3BFB5C1}"/>
              </a:ext>
            </a:extLst>
          </p:cNvPr>
          <p:cNvSpPr/>
          <p:nvPr/>
        </p:nvSpPr>
        <p:spPr>
          <a:xfrm>
            <a:off x="4260308" y="1935264"/>
            <a:ext cx="668628" cy="1253961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CCC6933-0581-197E-1069-00D4E951A868}"/>
              </a:ext>
            </a:extLst>
          </p:cNvPr>
          <p:cNvSpPr/>
          <p:nvPr/>
        </p:nvSpPr>
        <p:spPr>
          <a:xfrm>
            <a:off x="3540515" y="1932926"/>
            <a:ext cx="668628" cy="1253961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F44876F-B24F-8C4C-B6B7-30C10BAE838E}"/>
              </a:ext>
            </a:extLst>
          </p:cNvPr>
          <p:cNvSpPr/>
          <p:nvPr/>
        </p:nvSpPr>
        <p:spPr>
          <a:xfrm>
            <a:off x="4980101" y="1932925"/>
            <a:ext cx="668628" cy="1253961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E2C30A3-3D12-B102-7D1D-098337FD88CF}"/>
              </a:ext>
            </a:extLst>
          </p:cNvPr>
          <p:cNvSpPr/>
          <p:nvPr/>
        </p:nvSpPr>
        <p:spPr>
          <a:xfrm>
            <a:off x="5749825" y="1932925"/>
            <a:ext cx="746966" cy="1253961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AF6CB57-747E-74F0-E50B-B2F5A3665675}"/>
              </a:ext>
            </a:extLst>
          </p:cNvPr>
          <p:cNvSpPr/>
          <p:nvPr/>
        </p:nvSpPr>
        <p:spPr>
          <a:xfrm>
            <a:off x="7974587" y="1932924"/>
            <a:ext cx="668628" cy="1413520"/>
          </a:xfrm>
          <a:prstGeom prst="round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2DBEC2-2E14-0898-57D0-16F03AE5A2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871" y="4671993"/>
            <a:ext cx="1414683" cy="1414683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11C7FE9-2A91-EEEE-D3EC-5758203CCCD8}"/>
              </a:ext>
            </a:extLst>
          </p:cNvPr>
          <p:cNvSpPr/>
          <p:nvPr/>
        </p:nvSpPr>
        <p:spPr>
          <a:xfrm>
            <a:off x="6536244" y="1939959"/>
            <a:ext cx="586143" cy="1413520"/>
          </a:xfrm>
          <a:prstGeom prst="round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3460CE-877E-5645-6934-40CDEC40CC0C}"/>
              </a:ext>
            </a:extLst>
          </p:cNvPr>
          <p:cNvSpPr/>
          <p:nvPr/>
        </p:nvSpPr>
        <p:spPr>
          <a:xfrm>
            <a:off x="7239482" y="1931010"/>
            <a:ext cx="668628" cy="1413520"/>
          </a:xfrm>
          <a:prstGeom prst="round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D18A7EA-BE6A-57C3-FC1D-E15DD12166C2}"/>
              </a:ext>
            </a:extLst>
          </p:cNvPr>
          <p:cNvSpPr/>
          <p:nvPr/>
        </p:nvSpPr>
        <p:spPr>
          <a:xfrm>
            <a:off x="8709689" y="1932927"/>
            <a:ext cx="668628" cy="1413520"/>
          </a:xfrm>
          <a:prstGeom prst="round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AEE9313-3791-B667-67D5-6587D4731FF2}"/>
              </a:ext>
            </a:extLst>
          </p:cNvPr>
          <p:cNvSpPr/>
          <p:nvPr/>
        </p:nvSpPr>
        <p:spPr>
          <a:xfrm>
            <a:off x="9503064" y="1932932"/>
            <a:ext cx="668628" cy="1413520"/>
          </a:xfrm>
          <a:prstGeom prst="round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56B9CAB-5600-1199-F7E9-7135193932EF}"/>
              </a:ext>
            </a:extLst>
          </p:cNvPr>
          <p:cNvSpPr/>
          <p:nvPr/>
        </p:nvSpPr>
        <p:spPr>
          <a:xfrm>
            <a:off x="10985250" y="1932929"/>
            <a:ext cx="746966" cy="1253961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FC81877-29B3-365D-6295-57977547A2E6}"/>
              </a:ext>
            </a:extLst>
          </p:cNvPr>
          <p:cNvSpPr/>
          <p:nvPr/>
        </p:nvSpPr>
        <p:spPr>
          <a:xfrm>
            <a:off x="10221880" y="1930779"/>
            <a:ext cx="668628" cy="1253961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F48CD0-A75B-CCB3-CB7C-107D61274BB8}"/>
              </a:ext>
            </a:extLst>
          </p:cNvPr>
          <p:cNvSpPr txBox="1"/>
          <p:nvPr/>
        </p:nvSpPr>
        <p:spPr>
          <a:xfrm>
            <a:off x="3540515" y="3652433"/>
            <a:ext cx="7262679" cy="2278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DE" sz="2400" dirty="0"/>
              <a:t>CELTIC-NEXT is </a:t>
            </a:r>
            <a:r>
              <a:rPr lang="en-US" sz="2400" dirty="0"/>
              <a:t>open to all </a:t>
            </a:r>
            <a:r>
              <a:rPr lang="en-DE" sz="2400" dirty="0"/>
              <a:t>entities </a:t>
            </a:r>
            <a:r>
              <a:rPr lang="en-US" sz="2400" dirty="0"/>
              <a:t>willing to align their </a:t>
            </a:r>
            <a:r>
              <a:rPr lang="en-DE" sz="2400" dirty="0"/>
              <a:t>business targets</a:t>
            </a:r>
            <a:r>
              <a:rPr lang="en-US" sz="2400" dirty="0"/>
              <a:t> with their national </a:t>
            </a:r>
            <a:r>
              <a:rPr lang="en-DE" sz="2400" dirty="0"/>
              <a:t>public </a:t>
            </a:r>
            <a:r>
              <a:rPr lang="en-US" sz="2400" dirty="0"/>
              <a:t>priorities, </a:t>
            </a:r>
            <a:r>
              <a:rPr lang="en-DE" sz="2400" dirty="0"/>
              <a:t>by running common RD&amp;I*** projects </a:t>
            </a:r>
            <a:r>
              <a:rPr lang="en-US" sz="2400" dirty="0"/>
              <a:t>to advance the development and uptake of advanced ICT solutions</a:t>
            </a:r>
            <a:r>
              <a:rPr lang="en-DE" sz="2400" dirty="0"/>
              <a:t>, thus accelerating their own Time-To-Market</a:t>
            </a:r>
            <a:r>
              <a:rPr lang="en-US" sz="2400" dirty="0"/>
              <a:t>.</a:t>
            </a:r>
            <a:endParaRPr lang="en-DE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A41E3E-769A-C907-58FD-8A902CD55A9B}"/>
              </a:ext>
            </a:extLst>
          </p:cNvPr>
          <p:cNvSpPr txBox="1"/>
          <p:nvPr/>
        </p:nvSpPr>
        <p:spPr>
          <a:xfrm>
            <a:off x="9010694" y="6086676"/>
            <a:ext cx="3091000" cy="688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DE" sz="1100" dirty="0"/>
              <a:t>*Eureka Clusters Program, launched on 17/6/2021</a:t>
            </a:r>
            <a:br>
              <a:rPr lang="en-DE" sz="1100" dirty="0"/>
            </a:br>
            <a:r>
              <a:rPr lang="en-DE" sz="1100" dirty="0"/>
              <a:t>** Information &amp; Communications Technologies</a:t>
            </a:r>
            <a:br>
              <a:rPr lang="en-DE" sz="1100" dirty="0"/>
            </a:br>
            <a:r>
              <a:rPr lang="en-DE" sz="1100" dirty="0"/>
              <a:t>*** Research, Development &amp; Innovation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117364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8" name="Rectangle 11"/>
          <p:cNvSpPr>
            <a:spLocks/>
          </p:cNvSpPr>
          <p:nvPr/>
        </p:nvSpPr>
        <p:spPr bwMode="auto">
          <a:xfrm>
            <a:off x="262280" y="2695881"/>
            <a:ext cx="308684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eaLnBrk="1" hangingPunct="1"/>
            <a:r>
              <a:rPr lang="en-US" sz="3600" b="1" dirty="0">
                <a:solidFill>
                  <a:schemeClr val="bg1"/>
                </a:solidFill>
                <a:latin typeface="+mj-lt"/>
                <a:ea typeface="Aleo" panose="020F0502020204030203" pitchFamily="34" charset="0"/>
                <a:cs typeface="Aleo" panose="020F0502020204030203" pitchFamily="34" charset="0"/>
                <a:sym typeface="Aleo" panose="020F0502020204030203" pitchFamily="34" charset="0"/>
              </a:rPr>
              <a:t>Who is CELTIC-NEXT?</a:t>
            </a:r>
            <a:endParaRPr lang="en-DE" sz="3600" b="1" dirty="0">
              <a:solidFill>
                <a:schemeClr val="bg1"/>
              </a:solidFill>
              <a:latin typeface="+mj-lt"/>
              <a:ea typeface="Aleo" panose="020F0502020204030203" pitchFamily="34" charset="0"/>
              <a:cs typeface="Aleo" panose="020F0502020204030203" pitchFamily="34" charset="0"/>
              <a:sym typeface="Aleo" panose="020F0502020204030203" pitchFamily="34" charset="0"/>
            </a:endParaRPr>
          </a:p>
          <a:p>
            <a:pPr eaLnBrk="1" hangingPunct="1"/>
            <a:r>
              <a:rPr lang="en-DE" sz="3600" b="1" dirty="0">
                <a:solidFill>
                  <a:schemeClr val="bg1"/>
                </a:solidFill>
                <a:latin typeface="+mj-lt"/>
                <a:ea typeface="Aleo" panose="020F0502020204030203" pitchFamily="34" charset="0"/>
                <a:cs typeface="Aleo" panose="020F0502020204030203" pitchFamily="34" charset="0"/>
                <a:sym typeface="Aleo" panose="020F0502020204030203" pitchFamily="34" charset="0"/>
              </a:rPr>
              <a:t>-</a:t>
            </a:r>
          </a:p>
          <a:p>
            <a:pPr eaLnBrk="1" hangingPunct="1"/>
            <a:r>
              <a:rPr lang="en-US" sz="3200" b="1" dirty="0">
                <a:solidFill>
                  <a:schemeClr val="bg1"/>
                </a:solidFill>
                <a:latin typeface="+mj-lt"/>
                <a:ea typeface="Aleo" panose="020F0502020204030203" pitchFamily="34" charset="0"/>
                <a:cs typeface="Aleo" panose="020F0502020204030203" pitchFamily="34" charset="0"/>
                <a:sym typeface="Aleo" panose="020F0502020204030203" pitchFamily="34" charset="0"/>
              </a:rPr>
              <a:t>CELTIC-NEXT </a:t>
            </a:r>
            <a:r>
              <a:rPr lang="en-DE" sz="3200" b="1" dirty="0">
                <a:solidFill>
                  <a:schemeClr val="bg1"/>
                </a:solidFill>
                <a:latin typeface="+mj-lt"/>
                <a:ea typeface="Aleo" panose="020F0502020204030203" pitchFamily="34" charset="0"/>
                <a:cs typeface="Aleo" panose="020F0502020204030203" pitchFamily="34" charset="0"/>
                <a:sym typeface="Aleo" panose="020F0502020204030203" pitchFamily="34" charset="0"/>
              </a:rPr>
              <a:t>Mission &amp; Vision</a:t>
            </a:r>
            <a:endParaRPr lang="en-US" sz="3200" b="1" dirty="0">
              <a:solidFill>
                <a:schemeClr val="bg1"/>
              </a:solidFill>
              <a:latin typeface="+mj-lt"/>
              <a:ea typeface="Aleo" panose="020F0502020204030203" pitchFamily="34" charset="0"/>
              <a:cs typeface="Aleo" panose="020F0502020204030203" pitchFamily="34" charset="0"/>
              <a:sym typeface="Aleo" panose="020F0502020204030203" pitchFamily="34" charset="0"/>
            </a:endParaRPr>
          </a:p>
        </p:txBody>
      </p:sp>
      <p:sp>
        <p:nvSpPr>
          <p:cNvPr id="3" name="Rectangle 12"/>
          <p:cNvSpPr>
            <a:spLocks/>
          </p:cNvSpPr>
          <p:nvPr/>
        </p:nvSpPr>
        <p:spPr bwMode="auto">
          <a:xfrm>
            <a:off x="455702" y="2096852"/>
            <a:ext cx="6648596" cy="342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>
              <a:spcAft>
                <a:spcPts val="300"/>
              </a:spcAft>
            </a:pPr>
            <a:endParaRPr lang="en-GB" sz="2400" b="1" dirty="0">
              <a:solidFill>
                <a:srgbClr val="0070C0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  <a:sym typeface="Lato" panose="020F0502020204030203" pitchFamily="34" charset="0"/>
            </a:endParaRPr>
          </a:p>
          <a:p>
            <a:pPr algn="l">
              <a:spcAft>
                <a:spcPts val="300"/>
              </a:spcAft>
            </a:pPr>
            <a:endParaRPr lang="en-GB" sz="2200" dirty="0">
              <a:solidFill>
                <a:srgbClr val="0070C0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  <a:sym typeface="Lato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70990C-18AD-434B-8833-8CE4F09D524B}"/>
              </a:ext>
            </a:extLst>
          </p:cNvPr>
          <p:cNvSpPr txBox="1"/>
          <p:nvPr/>
        </p:nvSpPr>
        <p:spPr>
          <a:xfrm>
            <a:off x="3451411" y="742696"/>
            <a:ext cx="886033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mission of CELTIC-NEXT is to:</a:t>
            </a:r>
          </a:p>
          <a:p>
            <a:pPr marL="538163" lvl="1" indent="-342900">
              <a:buFont typeface="Wingdings" panose="05000000000000000000" pitchFamily="2" charset="2"/>
              <a:buChar char="Ø"/>
              <a:tabLst>
                <a:tab pos="538163" algn="l"/>
              </a:tabLs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Foster our Eureka collaborative RD&amp;I program for the ICT community</a:t>
            </a:r>
          </a:p>
          <a:p>
            <a:pPr marL="538163" lvl="1" indent="-342900">
              <a:buFont typeface="Wingdings" panose="05000000000000000000" pitchFamily="2" charset="2"/>
              <a:buChar char="Ø"/>
              <a:tabLst>
                <a:tab pos="538163" algn="l"/>
              </a:tabLs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Accelerate the deployment and </a:t>
            </a:r>
            <a:r>
              <a:rPr lang="en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uptake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advanced ICT services</a:t>
            </a:r>
          </a:p>
          <a:p>
            <a:pPr marL="538163" lvl="1" indent="-342900">
              <a:buFont typeface="Wingdings" panose="05000000000000000000" pitchFamily="2" charset="2"/>
              <a:buChar char="Ø"/>
              <a:tabLst>
                <a:tab pos="538163" algn="l"/>
              </a:tabLs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Employ the new network concepts of 5G </a:t>
            </a:r>
            <a:r>
              <a:rPr lang="en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beyond,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lead to the </a:t>
            </a:r>
            <a:r>
              <a:rPr lang="en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innovation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ownership and implementation of 6G in Eur</a:t>
            </a:r>
            <a:r>
              <a:rPr lang="en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eka countries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DE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Because 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 is crucial to consolidate the position of :</a:t>
            </a:r>
          </a:p>
          <a:p>
            <a:pPr marL="538163" lvl="1" indent="-342900">
              <a:buFont typeface="Wingdings" panose="05000000000000000000" pitchFamily="2" charset="2"/>
              <a:buChar char="Ø"/>
              <a:tabLst>
                <a:tab pos="538163" algn="l"/>
              </a:tabLst>
            </a:pP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Eur</a:t>
            </a:r>
            <a:r>
              <a:rPr lang="en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eka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 manufacturers and service providers</a:t>
            </a:r>
          </a:p>
          <a:p>
            <a:pPr marL="538163" lvl="1" indent="-342900">
              <a:buFont typeface="Wingdings" panose="05000000000000000000" pitchFamily="2" charset="2"/>
              <a:buChar char="Ø"/>
              <a:tabLst>
                <a:tab pos="538163" algn="l"/>
              </a:tabLst>
            </a:pP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Eur</a:t>
            </a:r>
            <a:r>
              <a:rPr lang="en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ek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 </a:t>
            </a:r>
            <a:r>
              <a:rPr lang="en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countries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sovereignty</a:t>
            </a:r>
            <a:endParaRPr lang="en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DE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strong ambition of CELTIC-NEXT is</a:t>
            </a:r>
            <a:r>
              <a:rPr lang="en-DE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DE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therefore, 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to:</a:t>
            </a:r>
          </a:p>
          <a:p>
            <a:pPr marL="538163" lvl="1" indent="-342900">
              <a:buFont typeface="Wingdings" panose="05000000000000000000" pitchFamily="2" charset="2"/>
              <a:buChar char="Ø"/>
              <a:tabLst>
                <a:tab pos="538163" algn="l"/>
              </a:tabLs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Eur</a:t>
            </a:r>
            <a:r>
              <a:rPr lang="en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ek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 National Authorities,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Eur</a:t>
            </a:r>
            <a:r>
              <a:rPr lang="en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ek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 Industry, and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Eur</a:t>
            </a:r>
            <a:r>
              <a:rPr lang="en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ek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</a:t>
            </a:r>
            <a:r>
              <a:rPr lang="en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Societies </a:t>
            </a:r>
          </a:p>
          <a:p>
            <a:pPr marL="538163" lvl="1" indent="-342900">
              <a:buFont typeface="Wingdings" panose="05000000000000000000" pitchFamily="2" charset="2"/>
              <a:buChar char="Ø"/>
              <a:tabLst>
                <a:tab pos="538163" algn="l"/>
              </a:tabLs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Make them access to societal benefits, competitive advantages, commercial returns of being at the forefront of the new digital </a:t>
            </a:r>
            <a:r>
              <a:rPr lang="en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era for the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society</a:t>
            </a:r>
            <a:r>
              <a:rPr lang="en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Foliennummernplatzhalter 2">
            <a:extLst>
              <a:ext uri="{FF2B5EF4-FFF2-40B4-BE49-F238E27FC236}">
                <a16:creationId xmlns:a16="http://schemas.microsoft.com/office/drawing/2014/main" id="{11DCB981-8871-4F27-9DF7-172678D18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634135" y="6356350"/>
            <a:ext cx="153092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3B0CC7-F9E4-4974-B90A-898D3FA6EDF7}" type="slidenum">
              <a:rPr lang="de-DE" altLang="en-US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de-DE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841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47831-A39E-4FE2-B5F5-7F70FC27A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0C5A916-48A2-48A2-9A75-3DD55F3698BD}" type="slidenum">
              <a:rPr lang="en-US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7</a:t>
            </a:fld>
            <a:endParaRPr lang="en-US" b="1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40761388-362A-4537-926D-8F63033CAE73}"/>
              </a:ext>
            </a:extLst>
          </p:cNvPr>
          <p:cNvSpPr>
            <a:spLocks/>
          </p:cNvSpPr>
          <p:nvPr/>
        </p:nvSpPr>
        <p:spPr bwMode="auto">
          <a:xfrm>
            <a:off x="-1" y="758952"/>
            <a:ext cx="7052485" cy="5435659"/>
          </a:xfrm>
          <a:prstGeom prst="rect">
            <a:avLst/>
          </a:prstGeom>
          <a:solidFill>
            <a:srgbClr val="19273E"/>
          </a:solidFill>
        </p:spPr>
        <p:txBody>
          <a:bodyPr vert="horz" lIns="91440" tIns="45720" rIns="91440" bIns="45720" rtlCol="0" anchor="t">
            <a:normAutofit/>
          </a:bodyPr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/>
            <a:endParaRPr lang="en-DE" sz="2400" dirty="0">
              <a:solidFill>
                <a:schemeClr val="bg1"/>
              </a:solidFill>
              <a:latin typeface="+mn-lt"/>
            </a:endParaRPr>
          </a:p>
          <a:p>
            <a:pPr algn="l"/>
            <a:r>
              <a:rPr lang="en-DE" sz="3200" b="1" spc="-60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Aleo" panose="020F0502020204030203" pitchFamily="34" charset="0"/>
              </a:rPr>
              <a:t>What </a:t>
            </a:r>
            <a:r>
              <a:rPr lang="en-US" sz="3200" b="1" spc="-60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Aleo" panose="020F0502020204030203" pitchFamily="34" charset="0"/>
              </a:rPr>
              <a:t>CELTIC-NEXT </a:t>
            </a:r>
            <a:r>
              <a:rPr lang="en-DE" sz="3200" b="1" spc="-60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Aleo" panose="020F0502020204030203" pitchFamily="34" charset="0"/>
              </a:rPr>
              <a:t>doe</a:t>
            </a:r>
            <a:r>
              <a:rPr lang="en-US" sz="3200" b="1" spc="-60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Aleo" panose="020F0502020204030203" pitchFamily="34" charset="0"/>
              </a:rPr>
              <a:t>s</a:t>
            </a:r>
            <a:r>
              <a:rPr lang="en-DE" sz="3200" b="1" spc="-60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Aleo" panose="020F0502020204030203" pitchFamily="34" charset="0"/>
              </a:rPr>
              <a:t> ...</a:t>
            </a:r>
            <a:endParaRPr lang="en-US" sz="3200" b="1" spc="-60" dirty="0">
              <a:solidFill>
                <a:srgbClr val="FFFFFF"/>
              </a:solidFill>
              <a:latin typeface="+mj-lt"/>
              <a:ea typeface="+mj-ea"/>
              <a:cs typeface="+mj-cs"/>
              <a:sym typeface="Aleo" panose="020F0502020204030203" pitchFamily="34" charset="0"/>
            </a:endParaRPr>
          </a:p>
          <a:p>
            <a:pPr algn="l"/>
            <a:endParaRPr lang="en-DE" sz="2400" dirty="0">
              <a:solidFill>
                <a:schemeClr val="bg1"/>
              </a:solidFill>
              <a:latin typeface="+mn-lt"/>
            </a:endParaRPr>
          </a:p>
          <a:p>
            <a:pPr algn="l"/>
            <a:r>
              <a:rPr lang="en-DE" sz="2400" dirty="0">
                <a:solidFill>
                  <a:schemeClr val="bg1"/>
                </a:solidFill>
                <a:latin typeface="+mn-lt"/>
              </a:rPr>
              <a:t>CELTIC-NEXT manages an international Quality Label that enables international consortia to apply more successfully to National Funding schemes and assemble them to fund international cooperative innovation.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algn="l"/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 	</a:t>
            </a:r>
            <a:r>
              <a:rPr lang="en-DE" sz="2400" dirty="0">
                <a:solidFill>
                  <a:schemeClr val="bg1"/>
                </a:solidFill>
                <a:latin typeface="+mn-lt"/>
              </a:rPr>
              <a:t>CELTIC Bottom-up calls 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 	</a:t>
            </a:r>
            <a:r>
              <a:rPr lang="en-DE" sz="2400" dirty="0">
                <a:solidFill>
                  <a:schemeClr val="bg1"/>
                </a:solidFill>
                <a:latin typeface="+mn-lt"/>
              </a:rPr>
              <a:t>CELTIC Flagship projects &amp; open calls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 	</a:t>
            </a:r>
            <a:r>
              <a:rPr lang="en-DE" sz="2400" dirty="0">
                <a:solidFill>
                  <a:schemeClr val="bg1"/>
                </a:solidFill>
                <a:latin typeface="+mn-lt"/>
              </a:rPr>
              <a:t>EUREKA ECP Joint Calls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D8626D-A6BD-F288-4221-A82A6D6F6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486" y="5258769"/>
            <a:ext cx="4763378" cy="11670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152A36-3E1D-BBB0-5DB2-3A683A253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49" r="43115" b="33605"/>
          <a:stretch/>
        </p:blipFill>
        <p:spPr>
          <a:xfrm>
            <a:off x="7052486" y="766734"/>
            <a:ext cx="4752465" cy="1570200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100C4DB0-199C-47C1-3EB9-EF2044346E45}"/>
              </a:ext>
            </a:extLst>
          </p:cNvPr>
          <p:cNvSpPr>
            <a:spLocks/>
          </p:cNvSpPr>
          <p:nvPr/>
        </p:nvSpPr>
        <p:spPr bwMode="auto">
          <a:xfrm>
            <a:off x="267007" y="457031"/>
            <a:ext cx="6451110" cy="12554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b="1" spc="-60" dirty="0">
              <a:solidFill>
                <a:srgbClr val="FFFFFF"/>
              </a:solidFill>
              <a:latin typeface="+mj-lt"/>
              <a:ea typeface="+mj-ea"/>
              <a:cs typeface="+mj-cs"/>
              <a:sym typeface="Ale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B63F7F-3937-099C-626D-B56C622962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487" y="2336934"/>
            <a:ext cx="4763378" cy="14797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A3EB3F-CBB1-8F20-A5CB-D8D897E5C8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145" y="3817934"/>
            <a:ext cx="4764423" cy="143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49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2024A-C7BB-12DF-7FF3-55B48843C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CELTIC’s</a:t>
            </a:r>
            <a:r>
              <a:rPr lang="de-DE" dirty="0"/>
              <a:t> C</a:t>
            </a:r>
            <a:r>
              <a:rPr lang="en-DE" dirty="0" err="1"/>
              <a:t>ommunity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7141F0-A1CA-D133-96FD-9FD20205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8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DC2DAC-F51F-3824-8A58-3268E98CF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5" y="2743976"/>
            <a:ext cx="3228209" cy="328501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DA34B26-E5D0-2B37-7450-AC140E47538D}"/>
              </a:ext>
            </a:extLst>
          </p:cNvPr>
          <p:cNvSpPr txBox="1"/>
          <p:nvPr/>
        </p:nvSpPr>
        <p:spPr>
          <a:xfrm>
            <a:off x="26938" y="6323205"/>
            <a:ext cx="61002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dirty="0">
                <a:hlinkClick r:id="rId3"/>
              </a:rPr>
              <a:t>https://www.celticnext.eu/celtic-next-organisation/</a:t>
            </a:r>
            <a:r>
              <a:rPr lang="en-DE" dirty="0"/>
              <a:t> </a:t>
            </a:r>
          </a:p>
        </p:txBody>
      </p:sp>
      <p:sp>
        <p:nvSpPr>
          <p:cNvPr id="36" name="Cloud 35">
            <a:extLst>
              <a:ext uri="{FF2B5EF4-FFF2-40B4-BE49-F238E27FC236}">
                <a16:creationId xmlns:a16="http://schemas.microsoft.com/office/drawing/2014/main" id="{F23480CF-A798-7836-066E-BEDEE0273034}"/>
              </a:ext>
            </a:extLst>
          </p:cNvPr>
          <p:cNvSpPr/>
          <p:nvPr/>
        </p:nvSpPr>
        <p:spPr>
          <a:xfrm>
            <a:off x="3518320" y="3045672"/>
            <a:ext cx="3551654" cy="361388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de-DE" sz="2800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D6392B5-4A1E-0924-1880-7E4329DA4444}"/>
              </a:ext>
            </a:extLst>
          </p:cNvPr>
          <p:cNvGrpSpPr/>
          <p:nvPr/>
        </p:nvGrpSpPr>
        <p:grpSpPr>
          <a:xfrm>
            <a:off x="3416965" y="744070"/>
            <a:ext cx="3831828" cy="3439766"/>
            <a:chOff x="3765631" y="1214339"/>
            <a:chExt cx="5085607" cy="444177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7B0DFB4-6757-D9D0-A96E-49CAF9354B2C}"/>
                </a:ext>
              </a:extLst>
            </p:cNvPr>
            <p:cNvSpPr/>
            <p:nvPr/>
          </p:nvSpPr>
          <p:spPr>
            <a:xfrm>
              <a:off x="4087473" y="1284449"/>
              <a:ext cx="4553313" cy="4371669"/>
            </a:xfrm>
            <a:prstGeom prst="roundRect">
              <a:avLst/>
            </a:prstGeom>
            <a:solidFill>
              <a:schemeClr val="bg1"/>
            </a:solidFill>
            <a:ln w="7620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DE" sz="1600"/>
            </a:p>
          </p:txBody>
        </p:sp>
        <p:pic>
          <p:nvPicPr>
            <p:cNvPr id="3" name="Picture 24" descr="http://celticplus.eu/images/logos/CG-EUREKA/5066_rad-logo.gif">
              <a:extLst>
                <a:ext uri="{FF2B5EF4-FFF2-40B4-BE49-F238E27FC236}">
                  <a16:creationId xmlns:a16="http://schemas.microsoft.com/office/drawing/2014/main" id="{91E4C091-C980-B03E-CE2E-E7CF2DC045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2721" y="3460984"/>
              <a:ext cx="1868517" cy="675541"/>
            </a:xfrm>
            <a:prstGeom prst="rect">
              <a:avLst/>
            </a:prstGeom>
            <a:noFill/>
          </p:spPr>
        </p:pic>
        <p:pic>
          <p:nvPicPr>
            <p:cNvPr id="7" name="Picture 6" descr="http://celticplus.eu/images/logos/CG-EUREKA/BT-new.gif">
              <a:extLst>
                <a:ext uri="{FF2B5EF4-FFF2-40B4-BE49-F238E27FC236}">
                  <a16:creationId xmlns:a16="http://schemas.microsoft.com/office/drawing/2014/main" id="{C83638C6-BF75-59BD-197B-2D38B33370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0598" y="3175972"/>
              <a:ext cx="2080031" cy="631715"/>
            </a:xfrm>
            <a:prstGeom prst="rect">
              <a:avLst/>
            </a:prstGeom>
            <a:noFill/>
          </p:spPr>
        </p:pic>
        <p:pic>
          <p:nvPicPr>
            <p:cNvPr id="8" name="Picture 8" descr="http://celticplus.eu/images/logos/CG-EUREKA/T_Kurzform_4C-sm.jpg">
              <a:extLst>
                <a:ext uri="{FF2B5EF4-FFF2-40B4-BE49-F238E27FC236}">
                  <a16:creationId xmlns:a16="http://schemas.microsoft.com/office/drawing/2014/main" id="{3AAE0F14-CB41-8AE6-6505-B11F8C9163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6469" y="2310767"/>
              <a:ext cx="1751150" cy="542024"/>
            </a:xfrm>
            <a:prstGeom prst="rect">
              <a:avLst/>
            </a:prstGeom>
            <a:noFill/>
          </p:spPr>
        </p:pic>
        <p:pic>
          <p:nvPicPr>
            <p:cNvPr id="9" name="Picture 12" descr="http://celticplus.eu/images/logos/CG-EUREKA/EUR-logo.gif">
              <a:extLst>
                <a:ext uri="{FF2B5EF4-FFF2-40B4-BE49-F238E27FC236}">
                  <a16:creationId xmlns:a16="http://schemas.microsoft.com/office/drawing/2014/main" id="{6DDF83FE-7A2E-5E95-158A-233D9E54E7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6030" y="3019078"/>
              <a:ext cx="1276583" cy="366427"/>
            </a:xfrm>
            <a:prstGeom prst="rect">
              <a:avLst/>
            </a:prstGeom>
            <a:noFill/>
          </p:spPr>
        </p:pic>
        <p:pic>
          <p:nvPicPr>
            <p:cNvPr id="10" name="Picture 14" descr="http://celticplus.eu/images/logos/CG-EUREKA/Orange-new-small.jpg">
              <a:extLst>
                <a:ext uri="{FF2B5EF4-FFF2-40B4-BE49-F238E27FC236}">
                  <a16:creationId xmlns:a16="http://schemas.microsoft.com/office/drawing/2014/main" id="{43D3EC8E-581C-618B-310A-494FD9D455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7599" y="1667034"/>
              <a:ext cx="753446" cy="722901"/>
            </a:xfrm>
            <a:prstGeom prst="rect">
              <a:avLst/>
            </a:prstGeom>
            <a:noFill/>
          </p:spPr>
        </p:pic>
        <p:pic>
          <p:nvPicPr>
            <p:cNvPr id="11" name="Picture 18" descr="http://celticplus.eu/images/logos/CG-EUREKA/INDRA.gif">
              <a:extLst>
                <a:ext uri="{FF2B5EF4-FFF2-40B4-BE49-F238E27FC236}">
                  <a16:creationId xmlns:a16="http://schemas.microsoft.com/office/drawing/2014/main" id="{7C78B82E-F1A0-8F50-E5DF-E0AEA24489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6769" y="4593027"/>
              <a:ext cx="1473138" cy="458109"/>
            </a:xfrm>
            <a:prstGeom prst="rect">
              <a:avLst/>
            </a:prstGeom>
            <a:noFill/>
          </p:spPr>
        </p:pic>
        <p:pic>
          <p:nvPicPr>
            <p:cNvPr id="12" name="Picture 20" descr="http://celticplus.eu/images/logos/CG-EUREKA/italtel-logo.gif">
              <a:extLst>
                <a:ext uri="{FF2B5EF4-FFF2-40B4-BE49-F238E27FC236}">
                  <a16:creationId xmlns:a16="http://schemas.microsoft.com/office/drawing/2014/main" id="{48FB5694-B718-488F-10A2-A1ACD49B08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1479" y="4756997"/>
              <a:ext cx="1367324" cy="477479"/>
            </a:xfrm>
            <a:prstGeom prst="rect">
              <a:avLst/>
            </a:prstGeom>
            <a:noFill/>
          </p:spPr>
        </p:pic>
        <p:pic>
          <p:nvPicPr>
            <p:cNvPr id="13" name="Picture 28" descr="http://celticplus.eu/images/logos/CG-EUREKA/Telefonica.gif">
              <a:extLst>
                <a:ext uri="{FF2B5EF4-FFF2-40B4-BE49-F238E27FC236}">
                  <a16:creationId xmlns:a16="http://schemas.microsoft.com/office/drawing/2014/main" id="{137D34FD-2003-0A17-8CB9-429CD4FACD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9400" y="5108406"/>
              <a:ext cx="1343029" cy="451175"/>
            </a:xfrm>
            <a:prstGeom prst="rect">
              <a:avLst/>
            </a:prstGeom>
            <a:noFill/>
          </p:spPr>
        </p:pic>
        <p:pic>
          <p:nvPicPr>
            <p:cNvPr id="14" name="Picture 30" descr="http://celticplus.eu/images/logos/CG-EUREKA/Telenor2.jpg">
              <a:extLst>
                <a:ext uri="{FF2B5EF4-FFF2-40B4-BE49-F238E27FC236}">
                  <a16:creationId xmlns:a16="http://schemas.microsoft.com/office/drawing/2014/main" id="{79353EFF-27B4-F8A1-76C5-D4039BD6B9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4001" y="3427024"/>
              <a:ext cx="1078139" cy="521681"/>
            </a:xfrm>
            <a:prstGeom prst="rect">
              <a:avLst/>
            </a:prstGeom>
            <a:noFill/>
          </p:spPr>
        </p:pic>
        <p:pic>
          <p:nvPicPr>
            <p:cNvPr id="15" name="Picture 34" descr="http://celticplus.eu/images/logos/CG-EUREKA/Thales-small2.jpg">
              <a:extLst>
                <a:ext uri="{FF2B5EF4-FFF2-40B4-BE49-F238E27FC236}">
                  <a16:creationId xmlns:a16="http://schemas.microsoft.com/office/drawing/2014/main" id="{5D3D5D99-148C-569B-DFA0-7F82381424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4856" y="4244450"/>
              <a:ext cx="1505389" cy="215056"/>
            </a:xfrm>
            <a:prstGeom prst="rect">
              <a:avLst/>
            </a:prstGeom>
            <a:noFill/>
          </p:spPr>
        </p:pic>
        <p:pic>
          <p:nvPicPr>
            <p:cNvPr id="16" name="Picture 38" descr="http://celticplus.eu/images/logos/CG-EUREKA/turktelekom_logo-small.png">
              <a:extLst>
                <a:ext uri="{FF2B5EF4-FFF2-40B4-BE49-F238E27FC236}">
                  <a16:creationId xmlns:a16="http://schemas.microsoft.com/office/drawing/2014/main" id="{059A3851-3FEA-620B-582C-E771839E1F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5028" y="1622525"/>
              <a:ext cx="839525" cy="424589"/>
            </a:xfrm>
            <a:prstGeom prst="rect">
              <a:avLst/>
            </a:prstGeom>
            <a:noFill/>
          </p:spPr>
        </p:pic>
        <p:pic>
          <p:nvPicPr>
            <p:cNvPr id="17" name="Picture 2" descr="2385ED094FD44F4B83CE8C72A4DA40B3@internal">
              <a:extLst>
                <a:ext uri="{FF2B5EF4-FFF2-40B4-BE49-F238E27FC236}">
                  <a16:creationId xmlns:a16="http://schemas.microsoft.com/office/drawing/2014/main" id="{29F09B16-E1E4-E4FB-0BB0-BA79A4EC24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5842" y="2660154"/>
              <a:ext cx="1733558" cy="725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C6EC1028-8A7A-009C-7EE2-CE12CC71B8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2223" y="3798426"/>
              <a:ext cx="1155217" cy="3783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0CAFBD8-DB32-B4C6-D91A-CA7B0661E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1734" y="2867678"/>
              <a:ext cx="1097252" cy="329175"/>
            </a:xfrm>
            <a:prstGeom prst="rect">
              <a:avLst/>
            </a:prstGeom>
            <a:noFill/>
          </p:spPr>
        </p:pic>
        <p:pic>
          <p:nvPicPr>
            <p:cNvPr id="20" name="Picture 10" descr="http://celticplus.eu/images/logos/CG-EUREKA/ericcsson-logo_117x42.gif">
              <a:extLst>
                <a:ext uri="{FF2B5EF4-FFF2-40B4-BE49-F238E27FC236}">
                  <a16:creationId xmlns:a16="http://schemas.microsoft.com/office/drawing/2014/main" id="{9D5651CE-2BCF-D31C-A359-951006E664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5631" y="1892989"/>
              <a:ext cx="2111919" cy="755484"/>
            </a:xfrm>
            <a:prstGeom prst="rect">
              <a:avLst/>
            </a:prstGeom>
            <a:noFill/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67CA724-7565-4D33-A2BD-5DB4B95C7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0625" y="1631568"/>
              <a:ext cx="1911439" cy="725235"/>
            </a:xfrm>
            <a:prstGeom prst="rect">
              <a:avLst/>
            </a:prstGeom>
            <a:noFill/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730F034-FD04-1E9C-ACE8-18745D242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3027" y="5293975"/>
              <a:ext cx="1127877" cy="253700"/>
            </a:xfrm>
            <a:prstGeom prst="rect">
              <a:avLst/>
            </a:prstGeom>
            <a:noFill/>
          </p:spPr>
        </p:pic>
        <p:pic>
          <p:nvPicPr>
            <p:cNvPr id="24" name="Picture 23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F934C4BD-285F-F099-6063-19655080F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0663" y="4581870"/>
              <a:ext cx="876812" cy="401718"/>
            </a:xfrm>
            <a:prstGeom prst="rect">
              <a:avLst/>
            </a:prstGeom>
            <a:noFill/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DA61E5E-6315-FF85-0E02-26294616B869}"/>
                </a:ext>
              </a:extLst>
            </p:cNvPr>
            <p:cNvSpPr txBox="1"/>
            <p:nvPr/>
          </p:nvSpPr>
          <p:spPr>
            <a:xfrm>
              <a:off x="4877411" y="1214339"/>
              <a:ext cx="2972927" cy="523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sz="2000" b="1" dirty="0">
                  <a:solidFill>
                    <a:srgbClr val="0070C0"/>
                  </a:solidFill>
                </a:rPr>
                <a:t>CELTIC Core Group</a:t>
              </a: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12936BB3-8BE8-1DB6-DD41-C175096ED2F9}"/>
              </a:ext>
            </a:extLst>
          </p:cNvPr>
          <p:cNvSpPr/>
          <p:nvPr/>
        </p:nvSpPr>
        <p:spPr>
          <a:xfrm>
            <a:off x="3413415" y="4304116"/>
            <a:ext cx="3541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DE" sz="2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with </a:t>
            </a:r>
            <a:r>
              <a:rPr lang="en-US" sz="2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over 1150 community members</a:t>
            </a:r>
            <a:r>
              <a:rPr lang="en-DE" sz="2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across 41 countries (Europe &amp; beyond)</a:t>
            </a:r>
            <a:endParaRPr lang="en-US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A878908F-D49E-906F-BE31-5EB8C0DC87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4002925"/>
              </p:ext>
            </p:extLst>
          </p:nvPr>
        </p:nvGraphicFramePr>
        <p:xfrm>
          <a:off x="8181173" y="1374340"/>
          <a:ext cx="3309020" cy="4681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2" imgW="4533530" imgH="6415777" progId="AcroExch.Document.DC">
                  <p:embed/>
                </p:oleObj>
              </mc:Choice>
              <mc:Fallback>
                <p:oleObj name="Acrobat Document" r:id="rId22" imgW="4533530" imgH="6415777" progId="AcroExch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B933B144-F8D2-44F0-B6B5-929603779E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8181173" y="1374340"/>
                        <a:ext cx="3309020" cy="46819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Arrow: Right 37">
            <a:extLst>
              <a:ext uri="{FF2B5EF4-FFF2-40B4-BE49-F238E27FC236}">
                <a16:creationId xmlns:a16="http://schemas.microsoft.com/office/drawing/2014/main" id="{F60BEF3B-C901-F832-96EF-281DC99A9146}"/>
              </a:ext>
            </a:extLst>
          </p:cNvPr>
          <p:cNvSpPr/>
          <p:nvPr/>
        </p:nvSpPr>
        <p:spPr>
          <a:xfrm>
            <a:off x="7339012" y="1043375"/>
            <a:ext cx="696375" cy="5432612"/>
          </a:xfrm>
          <a:prstGeom prst="rightArrow">
            <a:avLst>
              <a:gd name="adj1" fmla="val 50000"/>
              <a:gd name="adj2" fmla="val 7515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124736-3FDB-CA90-DAAC-D5693688665A}"/>
              </a:ext>
            </a:extLst>
          </p:cNvPr>
          <p:cNvSpPr txBox="1"/>
          <p:nvPr/>
        </p:nvSpPr>
        <p:spPr>
          <a:xfrm>
            <a:off x="8125606" y="901161"/>
            <a:ext cx="3234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olidFill>
                  <a:srgbClr val="19273E"/>
                </a:solidFill>
                <a:latin typeface="+mj-lt"/>
                <a:ea typeface="Aleo" panose="020F0502020204030203" pitchFamily="34" charset="0"/>
                <a:cs typeface="Aleo" panose="020F0502020204030203" pitchFamily="34" charset="0"/>
                <a:sym typeface="Aleo" panose="020F0502020204030203" pitchFamily="34" charset="0"/>
              </a:rPr>
              <a:t>CELTIC’s Community</a:t>
            </a:r>
            <a:r>
              <a:rPr lang="en-DE" sz="1800" b="1" dirty="0">
                <a:solidFill>
                  <a:srgbClr val="19273E"/>
                </a:solidFill>
                <a:latin typeface="+mj-lt"/>
                <a:ea typeface="Aleo" panose="020F0502020204030203" pitchFamily="34" charset="0"/>
                <a:cs typeface="Aleo" panose="020F0502020204030203" pitchFamily="34" charset="0"/>
                <a:sym typeface="Aleo" panose="020F0502020204030203" pitchFamily="34" charset="0"/>
              </a:rPr>
              <a:t> builds its Mission, Vision &amp; Roadmap</a:t>
            </a:r>
            <a:endParaRPr lang="en-DE" dirty="0">
              <a:solidFill>
                <a:srgbClr val="19273E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66BD2A4-9C31-E89A-3F18-9AAAD4ACB4B6}"/>
              </a:ext>
            </a:extLst>
          </p:cNvPr>
          <p:cNvSpPr/>
          <p:nvPr/>
        </p:nvSpPr>
        <p:spPr>
          <a:xfrm>
            <a:off x="4816646" y="5873776"/>
            <a:ext cx="4369883" cy="84769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400" b="1" dirty="0"/>
              <a:t>Many Verticals incl. Automotive Sector</a:t>
            </a:r>
          </a:p>
        </p:txBody>
      </p:sp>
    </p:spTree>
    <p:extLst>
      <p:ext uri="{BB962C8B-B14F-4D97-AF65-F5344CB8AC3E}">
        <p14:creationId xmlns:p14="http://schemas.microsoft.com/office/powerpoint/2010/main" val="3885987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D7D0C9-E92F-4AF1-AF87-32CC3A40D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" y="0"/>
            <a:ext cx="12176975" cy="685800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Taxi">
                <a:extLst>
                  <a:ext uri="{FF2B5EF4-FFF2-40B4-BE49-F238E27FC236}">
                    <a16:creationId xmlns:a16="http://schemas.microsoft.com/office/drawing/2014/main" id="{35C1EBC4-2AE8-84C9-D918-68F001D72EC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99401892"/>
                  </p:ext>
                </p:extLst>
              </p:nvPr>
            </p:nvGraphicFramePr>
            <p:xfrm>
              <a:off x="3939833" y="4965263"/>
              <a:ext cx="726950" cy="47681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726950" cy="476816"/>
                    </a:xfrm>
                    <a:prstGeom prst="rect">
                      <a:avLst/>
                    </a:prstGeom>
                  </am3d:spPr>
                  <am3d:camera>
                    <am3d:pos x="0" y="0" z="5406906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61425" d="1000000"/>
                    <am3d:preTrans dx="0" dy="-7022569" dz="-1358768"/>
                    <am3d:scale>
                      <am3d:sx n="1000000" d="1000000"/>
                      <am3d:sy n="1000000" d="1000000"/>
                      <am3d:sz n="1000000" d="1000000"/>
                    </am3d:scale>
                    <am3d:rot ax="6917098" ay="3368239" az="7178052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78858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Taxi">
                <a:extLst>
                  <a:ext uri="{FF2B5EF4-FFF2-40B4-BE49-F238E27FC236}">
                    <a16:creationId xmlns:a16="http://schemas.microsoft.com/office/drawing/2014/main" id="{35C1EBC4-2AE8-84C9-D918-68F001D72EC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39833" y="4965263"/>
                <a:ext cx="726950" cy="4768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Public Bus">
                <a:extLst>
                  <a:ext uri="{FF2B5EF4-FFF2-40B4-BE49-F238E27FC236}">
                    <a16:creationId xmlns:a16="http://schemas.microsoft.com/office/drawing/2014/main" id="{E0B46D68-CDC3-17BB-CE1E-01EC79A2B73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307134"/>
                  </p:ext>
                </p:extLst>
              </p:nvPr>
            </p:nvGraphicFramePr>
            <p:xfrm>
              <a:off x="3939834" y="5289259"/>
              <a:ext cx="1215596" cy="640385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215596" cy="640385"/>
                    </a:xfrm>
                    <a:prstGeom prst="rect">
                      <a:avLst/>
                    </a:prstGeom>
                  </am3d:spPr>
                  <am3d:camera>
                    <am3d:pos x="0" y="0" z="511190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9750" d="1000000"/>
                    <am3d:preTrans dx="0" dy="-569345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8738299" ay="3551424" az="8974600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5292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Public Bus">
                <a:extLst>
                  <a:ext uri="{FF2B5EF4-FFF2-40B4-BE49-F238E27FC236}">
                    <a16:creationId xmlns:a16="http://schemas.microsoft.com/office/drawing/2014/main" id="{E0B46D68-CDC3-17BB-CE1E-01EC79A2B73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39834" y="5289259"/>
                <a:ext cx="1215596" cy="6403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Semi Truck">
                <a:extLst>
                  <a:ext uri="{FF2B5EF4-FFF2-40B4-BE49-F238E27FC236}">
                    <a16:creationId xmlns:a16="http://schemas.microsoft.com/office/drawing/2014/main" id="{7FEC53F2-B71E-1C9E-9D53-A1639DC7840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43575868"/>
                  </p:ext>
                </p:extLst>
              </p:nvPr>
            </p:nvGraphicFramePr>
            <p:xfrm>
              <a:off x="5192034" y="5186925"/>
              <a:ext cx="1476703" cy="742719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476703" cy="742719"/>
                    </a:xfrm>
                    <a:prstGeom prst="rect">
                      <a:avLst/>
                    </a:prstGeom>
                  </am3d:spPr>
                  <am3d:camera>
                    <am3d:pos x="0" y="0" z="4989404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674" d="1000000"/>
                    <am3d:preTrans dx="0" dy="-522386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8560619" ay="3503122" az="8820316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148543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Semi Truck">
                <a:extLst>
                  <a:ext uri="{FF2B5EF4-FFF2-40B4-BE49-F238E27FC236}">
                    <a16:creationId xmlns:a16="http://schemas.microsoft.com/office/drawing/2014/main" id="{7FEC53F2-B71E-1C9E-9D53-A1639DC7840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92034" y="5186925"/>
                <a:ext cx="1476703" cy="74271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12315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 3"/>
</p:tagLst>
</file>

<file path=ppt/theme/theme1.xml><?xml version="1.0" encoding="utf-8"?>
<a:theme xmlns:a="http://schemas.openxmlformats.org/drawingml/2006/main" name="Frame">
  <a:themeElements>
    <a:clrScheme name="Custom 1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25275B"/>
      </a:accent1>
      <a:accent2>
        <a:srgbClr val="36B1E8"/>
      </a:accent2>
      <a:accent3>
        <a:srgbClr val="90BB23"/>
      </a:accent3>
      <a:accent4>
        <a:srgbClr val="EE7008"/>
      </a:accent4>
      <a:accent5>
        <a:srgbClr val="1AB39F"/>
      </a:accent5>
      <a:accent6>
        <a:srgbClr val="0C0C0C"/>
      </a:accent6>
      <a:hlink>
        <a:srgbClr val="00B0F0"/>
      </a:hlink>
      <a:folHlink>
        <a:srgbClr val="00B0F0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AI-NET 2022">
  <a:themeElements>
    <a:clrScheme name="ADVA 2018">
      <a:dk1>
        <a:srgbClr val="000000"/>
      </a:dk1>
      <a:lt1>
        <a:srgbClr val="FFFFFF"/>
      </a:lt1>
      <a:dk2>
        <a:srgbClr val="F4F8FD"/>
      </a:dk2>
      <a:lt2>
        <a:srgbClr val="0C2577"/>
      </a:lt2>
      <a:accent1>
        <a:srgbClr val="3C1B5A"/>
      </a:accent1>
      <a:accent2>
        <a:srgbClr val="3296D5"/>
      </a:accent2>
      <a:accent3>
        <a:srgbClr val="E53534"/>
      </a:accent3>
      <a:accent4>
        <a:srgbClr val="FFC000"/>
      </a:accent4>
      <a:accent5>
        <a:srgbClr val="D00059"/>
      </a:accent5>
      <a:accent6>
        <a:srgbClr val="8CBB15"/>
      </a:accent6>
      <a:hlink>
        <a:srgbClr val="0066CC"/>
      </a:hlink>
      <a:folHlink>
        <a:srgbClr val="954F72"/>
      </a:folHlink>
    </a:clrScheme>
    <a:fontScheme name="ADVA 2018">
      <a:majorFont>
        <a:latin typeface="Segoe UI Semibold"/>
        <a:ea typeface="Arial"/>
        <a:cs typeface="Arial"/>
      </a:majorFont>
      <a:minorFont>
        <a:latin typeface="Segoe U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tx2"/>
        </a:solidFill>
        <a:ln w="3175">
          <a:solidFill>
            <a:schemeClr val="tx1">
              <a:lumMod val="50000"/>
              <a:lumOff val="50000"/>
            </a:schemeClr>
          </a:solidFill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 w="3175">
          <a:solidFill>
            <a:schemeClr val="tx1">
              <a:lumMod val="50000"/>
              <a:lumOff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prstGeom prst="rect">
          <a:avLst/>
        </a:prstGeom>
        <a:noFill/>
      </a:spPr>
      <a:bodyPr/>
      <a:lstStyle/>
    </a:txDef>
  </a:objectDefaults>
  <a:extraClrSchemeLst/>
  <a:extLst>
    <a:ext uri="{05A4C25C-085E-4340-85A3-A5531E510DB2}">
      <thm15:themeFamily xmlns:thm15="http://schemas.microsoft.com/office/thememl/2012/main" name="AI-NET Slide Template 2022.potx" id="{FCD04ACD-FDA8-4CF9-8967-AA80DD51CAEF}" vid="{B8406C4F-691A-4FAD-B42A-C7B0874E912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Frame">
  <a:themeElements>
    <a:clrScheme name="Custom 1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25275B"/>
      </a:accent1>
      <a:accent2>
        <a:srgbClr val="36B1E8"/>
      </a:accent2>
      <a:accent3>
        <a:srgbClr val="90BB23"/>
      </a:accent3>
      <a:accent4>
        <a:srgbClr val="EE7008"/>
      </a:accent4>
      <a:accent5>
        <a:srgbClr val="1AB39F"/>
      </a:accent5>
      <a:accent6>
        <a:srgbClr val="0C0C0C"/>
      </a:accent6>
      <a:hlink>
        <a:srgbClr val="00B0F0"/>
      </a:hlink>
      <a:folHlink>
        <a:srgbClr val="00B0F0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13466</TotalTime>
  <Words>1935</Words>
  <Application>Microsoft Office PowerPoint</Application>
  <PresentationFormat>Widescreen</PresentationFormat>
  <Paragraphs>288</Paragraphs>
  <Slides>23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3" baseType="lpstr">
      <vt:lpstr>Arial</vt:lpstr>
      <vt:lpstr>Arial Regular</vt:lpstr>
      <vt:lpstr>Calibri</vt:lpstr>
      <vt:lpstr>Calibri Light</vt:lpstr>
      <vt:lpstr>Comfortaa</vt:lpstr>
      <vt:lpstr>Corbel</vt:lpstr>
      <vt:lpstr>Gill Sans</vt:lpstr>
      <vt:lpstr>Gotham Bold</vt:lpstr>
      <vt:lpstr>Open Sans</vt:lpstr>
      <vt:lpstr>Segoe UI</vt:lpstr>
      <vt:lpstr>Segoe UI Light</vt:lpstr>
      <vt:lpstr>Segoe UI Semibold</vt:lpstr>
      <vt:lpstr>Wingdings</vt:lpstr>
      <vt:lpstr>Wingdings 2</vt:lpstr>
      <vt:lpstr>Frame</vt:lpstr>
      <vt:lpstr>AI-NET 2022</vt:lpstr>
      <vt:lpstr>Office Theme</vt:lpstr>
      <vt:lpstr>1_Office Theme</vt:lpstr>
      <vt:lpstr>1_Frame</vt:lpstr>
      <vt:lpstr>Acrobat Document</vt:lpstr>
      <vt:lpstr>PowerPoint Presentation</vt:lpstr>
      <vt:lpstr>PowerPoint Presentation</vt:lpstr>
      <vt:lpstr>PowerPoint Presentation</vt:lpstr>
      <vt:lpstr>PowerPoint Presentation</vt:lpstr>
      <vt:lpstr>Who is CELTIC-NEXT?</vt:lpstr>
      <vt:lpstr>PowerPoint Presentation</vt:lpstr>
      <vt:lpstr>PowerPoint Presentation</vt:lpstr>
      <vt:lpstr>CELTIC’s Community</vt:lpstr>
      <vt:lpstr>PowerPoint Presentation</vt:lpstr>
      <vt:lpstr>PowerPoint Presentation</vt:lpstr>
      <vt:lpstr>Opportunities to collaborate globally</vt:lpstr>
      <vt:lpstr>PowerPoint Presentation</vt:lpstr>
      <vt:lpstr>6G-SKY as seed for SPACE-ICT Flagship programme Mid-Term Review to be held on 10 Nov 2023</vt:lpstr>
      <vt:lpstr>PowerPoint Presentation</vt:lpstr>
      <vt:lpstr>Rationale (1/3)</vt:lpstr>
      <vt:lpstr>Rationale (2/3)</vt:lpstr>
      <vt:lpstr>Rationale (3/3)</vt:lpstr>
      <vt:lpstr>Coordination on Specific Themes</vt:lpstr>
      <vt:lpstr>Joint actions</vt:lpstr>
      <vt:lpstr>CELTIC-ESA JOINT COLLABORATIVE PROGRAMME</vt:lpstr>
      <vt:lpstr>CELTIC &amp; ESA Communities analysis with Gephi  </vt:lpstr>
      <vt:lpstr> Join the in preparation TN-NTN Convergence Flagship (3D-NET) (Vertical sub-projects, transversal thematic working groups...) !!!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Xavier Priem</dc:creator>
  <cp:lastModifiedBy>Xavier Priem</cp:lastModifiedBy>
  <cp:revision>293</cp:revision>
  <dcterms:created xsi:type="dcterms:W3CDTF">2021-06-23T14:20:45Z</dcterms:created>
  <dcterms:modified xsi:type="dcterms:W3CDTF">2023-11-06T21:27:37Z</dcterms:modified>
</cp:coreProperties>
</file>