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28" r:id="rId1"/>
  </p:sldMasterIdLst>
  <p:notesMasterIdLst>
    <p:notesMasterId r:id="rId10"/>
  </p:notesMasterIdLst>
  <p:sldIdLst>
    <p:sldId id="322" r:id="rId2"/>
    <p:sldId id="323" r:id="rId3"/>
    <p:sldId id="324" r:id="rId4"/>
    <p:sldId id="325" r:id="rId5"/>
    <p:sldId id="326" r:id="rId6"/>
    <p:sldId id="327" r:id="rId7"/>
    <p:sldId id="329" r:id="rId8"/>
    <p:sldId id="320" r:id="rId9"/>
  </p:sldIdLst>
  <p:sldSz cx="24384000" cy="13716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56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2458"/>
    <a:srgbClr val="0099FF"/>
    <a:srgbClr val="3399FF"/>
    <a:srgbClr val="336600"/>
    <a:srgbClr val="663300"/>
    <a:srgbClr val="996633"/>
    <a:srgbClr val="D60093"/>
    <a:srgbClr val="9E2286"/>
    <a:srgbClr val="D0DFFC"/>
    <a:srgbClr val="52BE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132" y="1764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25" d="100"/>
          <a:sy n="125" d="100"/>
        </p:scale>
        <p:origin x="493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2CD826BB-5C23-4804-ADF3-D2879A29335B}" type="datetimeFigureOut">
              <a:rPr lang="en-US" smtClean="0"/>
              <a:pPr/>
              <a:t>9/13/2023</a:t>
            </a:fld>
            <a:endParaRPr lang="en-US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leo" panose="020F0502020204030203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leo" panose="020F0502020204030203" pitchFamily="34" charset="0"/>
              </a:defRPr>
            </a:lvl1pPr>
          </a:lstStyle>
          <a:p>
            <a:fld id="{41E8C199-60EB-4919-9D02-E23353818F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2046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4260861"/>
            <a:ext cx="20726400" cy="2940050"/>
          </a:xfrm>
        </p:spPr>
        <p:txBody>
          <a:bodyPr/>
          <a:lstStyle>
            <a:lvl1pPr>
              <a:defRPr>
                <a:solidFill>
                  <a:srgbClr val="2B2458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7772400"/>
            <a:ext cx="17068800" cy="35052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1088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68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53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421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30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7074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44223-CFE7-40FD-9077-AB78A147D727}" type="datetime1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Proposal, Name, Affiliation, E-mail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561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0" y="549276"/>
            <a:ext cx="13888640" cy="2286000"/>
          </a:xfrm>
        </p:spPr>
        <p:txBody>
          <a:bodyPr/>
          <a:lstStyle>
            <a:lvl1pPr>
              <a:defRPr>
                <a:solidFill>
                  <a:srgbClr val="2B2458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6BAB0-47DD-4F90-B8CC-3797005D4A5F}" type="datetime1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Proposal, Name, Affiliation, E-mail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672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42400" y="1098550"/>
            <a:ext cx="14630400" cy="234061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0760" y="1889448"/>
            <a:ext cx="22558104" cy="1021294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14BDCE-BB83-4EA6-9ABD-00C7789AA0EB}" type="datetime1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Proposal, Name, Affiliation, E-mail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05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9152" y="549276"/>
            <a:ext cx="13393488" cy="2286000"/>
          </a:xfrm>
        </p:spPr>
        <p:txBody>
          <a:bodyPr/>
          <a:lstStyle>
            <a:lvl1pPr>
              <a:defRPr>
                <a:solidFill>
                  <a:srgbClr val="2B2458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A6235-D6FA-4464-83B0-8F2A06C856DC}" type="datetime1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Proposal, Name, Affiliation, E-mail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12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6168" y="8813811"/>
            <a:ext cx="20726400" cy="2724150"/>
          </a:xfrm>
        </p:spPr>
        <p:txBody>
          <a:bodyPr anchor="t"/>
          <a:lstStyle>
            <a:lvl1pPr algn="l">
              <a:defRPr sz="9500" b="1" cap="all">
                <a:solidFill>
                  <a:srgbClr val="2B2458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6168" y="5813427"/>
            <a:ext cx="20726400" cy="3000374"/>
          </a:xfrm>
        </p:spPr>
        <p:txBody>
          <a:bodyPr anchor="b"/>
          <a:lstStyle>
            <a:lvl1pPr marL="0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1pPr>
            <a:lvl2pPr marL="1088428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2pPr>
            <a:lvl3pPr marL="2176857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3pPr>
            <a:lvl4pPr marL="326528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4pPr>
            <a:lvl5pPr marL="435371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5pPr>
            <a:lvl6pPr marL="544214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6pPr>
            <a:lvl7pPr marL="6530568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7pPr>
            <a:lvl8pPr marL="7618992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8pPr>
            <a:lvl9pPr marL="8707425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BEF73-B0A3-447E-B972-4E44A2553AD8}" type="datetime1">
              <a:rPr lang="en-GB" smtClean="0"/>
              <a:t>13/09/2023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Proposal, Name, Affiliation, E-mail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883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7144" y="549276"/>
            <a:ext cx="13465496" cy="2286000"/>
          </a:xfrm>
        </p:spPr>
        <p:txBody>
          <a:bodyPr/>
          <a:lstStyle>
            <a:lvl1pPr>
              <a:defRPr>
                <a:solidFill>
                  <a:srgbClr val="2B2458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4153" y="3041576"/>
            <a:ext cx="21930647" cy="8784976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715200" y="6400811"/>
            <a:ext cx="29057600" cy="18103850"/>
          </a:xfrm>
        </p:spPr>
        <p:txBody>
          <a:bodyPr/>
          <a:lstStyle>
            <a:lvl1pPr>
              <a:defRPr sz="6700"/>
            </a:lvl1pPr>
            <a:lvl2pPr>
              <a:defRPr sz="5700"/>
            </a:lvl2pPr>
            <a:lvl3pPr>
              <a:defRPr sz="48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524DF-6C37-4670-8101-120376B758F7}" type="datetime1">
              <a:rPr lang="en-GB" smtClean="0"/>
              <a:t>13/09/2023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Proposal, Name, Affiliation, E-mail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9641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71120" y="549276"/>
            <a:ext cx="14113568" cy="2286000"/>
          </a:xfrm>
        </p:spPr>
        <p:txBody>
          <a:bodyPr/>
          <a:lstStyle>
            <a:lvl1pPr algn="l">
              <a:defRPr>
                <a:solidFill>
                  <a:srgbClr val="2B2458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070226"/>
            <a:ext cx="10773835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9200" y="4349750"/>
            <a:ext cx="10773835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86748" y="3070226"/>
            <a:ext cx="10778067" cy="1279524"/>
          </a:xfrm>
        </p:spPr>
        <p:txBody>
          <a:bodyPr anchor="b"/>
          <a:lstStyle>
            <a:lvl1pPr marL="0" indent="0">
              <a:buNone/>
              <a:defRPr sz="5700" b="1"/>
            </a:lvl1pPr>
            <a:lvl2pPr marL="1088428" indent="0">
              <a:buNone/>
              <a:defRPr sz="4800" b="1"/>
            </a:lvl2pPr>
            <a:lvl3pPr marL="2176857" indent="0">
              <a:buNone/>
              <a:defRPr sz="4300" b="1"/>
            </a:lvl3pPr>
            <a:lvl4pPr marL="3265285" indent="0">
              <a:buNone/>
              <a:defRPr sz="3800" b="1"/>
            </a:lvl4pPr>
            <a:lvl5pPr marL="4353714" indent="0">
              <a:buNone/>
              <a:defRPr sz="3800" b="1"/>
            </a:lvl5pPr>
            <a:lvl6pPr marL="5442142" indent="0">
              <a:buNone/>
              <a:defRPr sz="3800" b="1"/>
            </a:lvl6pPr>
            <a:lvl7pPr marL="6530568" indent="0">
              <a:buNone/>
              <a:defRPr sz="3800" b="1"/>
            </a:lvl7pPr>
            <a:lvl8pPr marL="7618992" indent="0">
              <a:buNone/>
              <a:defRPr sz="3800" b="1"/>
            </a:lvl8pPr>
            <a:lvl9pPr marL="8707425" indent="0">
              <a:buNone/>
              <a:defRPr sz="3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86748" y="4349750"/>
            <a:ext cx="10778067" cy="7902576"/>
          </a:xfrm>
        </p:spPr>
        <p:txBody>
          <a:bodyPr/>
          <a:lstStyle>
            <a:lvl1pPr>
              <a:defRPr sz="5700"/>
            </a:lvl1pPr>
            <a:lvl2pPr>
              <a:defRPr sz="48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lvl6pPr>
              <a:defRPr sz="3800"/>
            </a:lvl6pPr>
            <a:lvl7pPr>
              <a:defRPr sz="3800"/>
            </a:lvl7pPr>
            <a:lvl8pPr>
              <a:defRPr sz="3800"/>
            </a:lvl8pPr>
            <a:lvl9pPr>
              <a:defRPr sz="3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3604B-D19B-4194-A2E3-CF2A36E0B8E2}" type="datetime1">
              <a:rPr lang="en-GB" smtClean="0"/>
              <a:t>13/09/2023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Proposal, Name, Affiliation, E-mail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25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43128" y="549276"/>
            <a:ext cx="13609512" cy="2286000"/>
          </a:xfrm>
        </p:spPr>
        <p:txBody>
          <a:bodyPr/>
          <a:lstStyle>
            <a:lvl1pPr>
              <a:defRPr>
                <a:solidFill>
                  <a:srgbClr val="2B2458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FE2E1-954D-4F08-B420-2D749F76CFDE}" type="datetime1">
              <a:rPr lang="en-GB" smtClean="0"/>
              <a:t>13/09/2023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Proposal, Name, Affiliation, E-mail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07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B2626-A92C-406A-8070-026BDEC0568C}" type="datetime1">
              <a:rPr lang="en-GB" smtClean="0"/>
              <a:t>13/09/2023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Proposal, Name, Affiliation, E-mail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5317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1" y="546100"/>
            <a:ext cx="8022168" cy="2324100"/>
          </a:xfrm>
        </p:spPr>
        <p:txBody>
          <a:bodyPr anchor="b"/>
          <a:lstStyle>
            <a:lvl1pPr algn="l">
              <a:defRPr sz="4800" b="1">
                <a:solidFill>
                  <a:srgbClr val="2B2458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33467" y="546111"/>
            <a:ext cx="13631333" cy="11706226"/>
          </a:xfrm>
        </p:spPr>
        <p:txBody>
          <a:bodyPr/>
          <a:lstStyle>
            <a:lvl1pPr>
              <a:defRPr sz="7600">
                <a:solidFill>
                  <a:srgbClr val="2B2458"/>
                </a:solidFill>
              </a:defRPr>
            </a:lvl1pPr>
            <a:lvl2pPr>
              <a:defRPr sz="6700"/>
            </a:lvl2pPr>
            <a:lvl3pPr>
              <a:defRPr sz="5700"/>
            </a:lvl3pPr>
            <a:lvl4pPr>
              <a:defRPr sz="4800"/>
            </a:lvl4pPr>
            <a:lvl5pPr>
              <a:defRPr sz="4800"/>
            </a:lvl5pPr>
            <a:lvl6pPr>
              <a:defRPr sz="4800"/>
            </a:lvl6pPr>
            <a:lvl7pPr>
              <a:defRPr sz="4800"/>
            </a:lvl7pPr>
            <a:lvl8pPr>
              <a:defRPr sz="4800"/>
            </a:lvl8pPr>
            <a:lvl9pPr>
              <a:defRPr sz="4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1" y="2870207"/>
            <a:ext cx="8022168" cy="9382126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B08709-E24D-4EF5-B1E3-F0A1E690D354}" type="datetime1">
              <a:rPr lang="en-GB" smtClean="0"/>
              <a:t>13/09/2023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Proposal, Name, Affiliation, E-mail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606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79435" y="9601200"/>
            <a:ext cx="14630400" cy="1133476"/>
          </a:xfrm>
        </p:spPr>
        <p:txBody>
          <a:bodyPr anchor="b"/>
          <a:lstStyle>
            <a:lvl1pPr algn="l">
              <a:defRPr sz="4800" b="1">
                <a:solidFill>
                  <a:srgbClr val="2B2458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779435" y="1225550"/>
            <a:ext cx="14630400" cy="8229600"/>
          </a:xfrm>
        </p:spPr>
        <p:txBody>
          <a:bodyPr/>
          <a:lstStyle>
            <a:lvl1pPr marL="0" indent="0">
              <a:buNone/>
              <a:defRPr sz="7600"/>
            </a:lvl1pPr>
            <a:lvl2pPr marL="1088428" indent="0">
              <a:buNone/>
              <a:defRPr sz="6700"/>
            </a:lvl2pPr>
            <a:lvl3pPr marL="2176857" indent="0">
              <a:buNone/>
              <a:defRPr sz="5700"/>
            </a:lvl3pPr>
            <a:lvl4pPr marL="3265285" indent="0">
              <a:buNone/>
              <a:defRPr sz="4800"/>
            </a:lvl4pPr>
            <a:lvl5pPr marL="4353714" indent="0">
              <a:buNone/>
              <a:defRPr sz="4800"/>
            </a:lvl5pPr>
            <a:lvl6pPr marL="5442142" indent="0">
              <a:buNone/>
              <a:defRPr sz="4800"/>
            </a:lvl6pPr>
            <a:lvl7pPr marL="6530568" indent="0">
              <a:buNone/>
              <a:defRPr sz="4800"/>
            </a:lvl7pPr>
            <a:lvl8pPr marL="7618992" indent="0">
              <a:buNone/>
              <a:defRPr sz="4800"/>
            </a:lvl8pPr>
            <a:lvl9pPr marL="8707425" indent="0">
              <a:buNone/>
              <a:defRPr sz="48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79435" y="10734676"/>
            <a:ext cx="14630400" cy="1609724"/>
          </a:xfrm>
        </p:spPr>
        <p:txBody>
          <a:bodyPr/>
          <a:lstStyle>
            <a:lvl1pPr marL="0" indent="0">
              <a:buNone/>
              <a:defRPr sz="3300"/>
            </a:lvl1pPr>
            <a:lvl2pPr marL="1088428" indent="0">
              <a:buNone/>
              <a:defRPr sz="2900"/>
            </a:lvl2pPr>
            <a:lvl3pPr marL="2176857" indent="0">
              <a:buNone/>
              <a:defRPr sz="2400"/>
            </a:lvl3pPr>
            <a:lvl4pPr marL="3265285" indent="0">
              <a:buNone/>
              <a:defRPr sz="2100"/>
            </a:lvl4pPr>
            <a:lvl5pPr marL="4353714" indent="0">
              <a:buNone/>
              <a:defRPr sz="2100"/>
            </a:lvl5pPr>
            <a:lvl6pPr marL="5442142" indent="0">
              <a:buNone/>
              <a:defRPr sz="2100"/>
            </a:lvl6pPr>
            <a:lvl7pPr marL="6530568" indent="0">
              <a:buNone/>
              <a:defRPr sz="2100"/>
            </a:lvl7pPr>
            <a:lvl8pPr marL="7618992" indent="0">
              <a:buNone/>
              <a:defRPr sz="2100"/>
            </a:lvl8pPr>
            <a:lvl9pPr marL="8707425" indent="0">
              <a:buNone/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C71D8-11FD-4C78-A3F3-5A1F5F8B2006}" type="datetime1">
              <a:rPr lang="en-GB" smtClean="0"/>
              <a:t>13/09/2023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Proposal, Name, Affiliation, E-mail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7589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1AFC445-5728-170D-DDA6-7F14815179EB}"/>
              </a:ext>
            </a:extLst>
          </p:cNvPr>
          <p:cNvSpPr/>
          <p:nvPr userDrawn="1"/>
        </p:nvSpPr>
        <p:spPr>
          <a:xfrm>
            <a:off x="0" y="12546632"/>
            <a:ext cx="24384000" cy="1169368"/>
          </a:xfrm>
          <a:prstGeom prst="rect">
            <a:avLst/>
          </a:prstGeom>
          <a:solidFill>
            <a:srgbClr val="2B2458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549276"/>
            <a:ext cx="16256000" cy="2286000"/>
          </a:xfrm>
          <a:prstGeom prst="rect">
            <a:avLst/>
          </a:prstGeom>
        </p:spPr>
        <p:txBody>
          <a:bodyPr vert="horz" lIns="217686" tIns="108843" rIns="217686" bIns="108843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3200411"/>
            <a:ext cx="21945600" cy="9051926"/>
          </a:xfrm>
          <a:prstGeom prst="rect">
            <a:avLst/>
          </a:prstGeom>
        </p:spPr>
        <p:txBody>
          <a:bodyPr vert="horz" lIns="217686" tIns="108843" rIns="217686" bIns="108843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19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l">
              <a:defRPr sz="2900" i="1">
                <a:solidFill>
                  <a:schemeClr val="bg1"/>
                </a:solidFill>
              </a:defRPr>
            </a:lvl1pPr>
          </a:lstStyle>
          <a:p>
            <a:fld id="{8A2C3233-3FA8-4B5A-9953-E26DD7323193}" type="datetime1">
              <a:rPr lang="en-GB" smtClean="0"/>
              <a:t>13/09/2023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31200" y="12712711"/>
            <a:ext cx="7721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ctr">
              <a:defRPr sz="29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Proposal, Name, Affiliation, E-mail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475200" y="12712711"/>
            <a:ext cx="5689600" cy="730250"/>
          </a:xfrm>
          <a:prstGeom prst="rect">
            <a:avLst/>
          </a:prstGeom>
        </p:spPr>
        <p:txBody>
          <a:bodyPr vert="horz" lIns="217686" tIns="108843" rIns="217686" bIns="108843" rtlCol="0" anchor="ctr"/>
          <a:lstStyle>
            <a:lvl1pPr algn="r">
              <a:defRPr sz="2900">
                <a:solidFill>
                  <a:schemeClr val="bg1"/>
                </a:solidFill>
              </a:defRPr>
            </a:lvl1pPr>
          </a:lstStyle>
          <a:p>
            <a:fld id="{E0C5A916-48A2-48A2-9A75-3DD55F3698BD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CFCF214-E817-8B7B-1D82-AC9AB7430E7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8283" y="0"/>
            <a:ext cx="7416785" cy="1889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62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hdr="0"/>
  <p:txStyles>
    <p:titleStyle>
      <a:lvl1pPr algn="ctr" defTabSz="2176857" rtl="0" eaLnBrk="1" latinLnBrk="0" hangingPunct="1">
        <a:spcBef>
          <a:spcPct val="0"/>
        </a:spcBef>
        <a:buNone/>
        <a:defRPr sz="10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6320" indent="-816320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7600" kern="1200">
          <a:solidFill>
            <a:schemeClr val="tx1"/>
          </a:solidFill>
          <a:latin typeface="+mn-lt"/>
          <a:ea typeface="+mn-ea"/>
          <a:cs typeface="+mn-cs"/>
        </a:defRPr>
      </a:lvl1pPr>
      <a:lvl2pPr marL="1768697" indent="-680271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6700" kern="1200">
          <a:solidFill>
            <a:schemeClr val="tx1"/>
          </a:solidFill>
          <a:latin typeface="+mn-lt"/>
          <a:ea typeface="+mn-ea"/>
          <a:cs typeface="+mn-cs"/>
        </a:defRPr>
      </a:lvl2pPr>
      <a:lvl3pPr marL="2721071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5700" kern="1200">
          <a:solidFill>
            <a:schemeClr val="tx1"/>
          </a:solidFill>
          <a:latin typeface="+mn-lt"/>
          <a:ea typeface="+mn-ea"/>
          <a:cs typeface="+mn-cs"/>
        </a:defRPr>
      </a:lvl3pPr>
      <a:lvl4pPr marL="3809500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–"/>
        <a:defRPr sz="4800" kern="1200">
          <a:solidFill>
            <a:schemeClr val="tx1"/>
          </a:solidFill>
          <a:latin typeface="+mn-lt"/>
          <a:ea typeface="+mn-ea"/>
          <a:cs typeface="+mn-cs"/>
        </a:defRPr>
      </a:lvl4pPr>
      <a:lvl5pPr marL="4897928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»"/>
        <a:defRPr sz="4800" kern="1200">
          <a:solidFill>
            <a:schemeClr val="tx1"/>
          </a:solidFill>
          <a:latin typeface="+mn-lt"/>
          <a:ea typeface="+mn-ea"/>
          <a:cs typeface="+mn-cs"/>
        </a:defRPr>
      </a:lvl5pPr>
      <a:lvl6pPr marL="5986356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74782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63209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51635" indent="-544214" algn="l" defTabSz="2176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42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6857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28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3714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214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0568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8992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7425" algn="l" defTabSz="217685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polls.eurescom.eu/CELTIC-Consortium-Building-Sessions-Autumn-Call-2023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6C5B83A-0B42-023E-D343-E6748D5F65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28800" y="449288"/>
            <a:ext cx="20726400" cy="6751623"/>
          </a:xfrm>
        </p:spPr>
        <p:txBody>
          <a:bodyPr>
            <a:normAutofit fontScale="90000"/>
          </a:bodyPr>
          <a:lstStyle/>
          <a:p>
            <a:pPr eaLnBrk="1" hangingPunct="1"/>
            <a:br>
              <a:rPr lang="en-GB" sz="10500" b="1" dirty="0">
                <a:solidFill>
                  <a:srgbClr val="2B2458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br>
              <a:rPr lang="en-GB" sz="10500" b="1" dirty="0">
                <a:solidFill>
                  <a:srgbClr val="2B2458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10700" b="1" dirty="0">
                <a:solidFill>
                  <a:srgbClr val="2B2458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CELTIC-NEXT </a:t>
            </a:r>
            <a:br>
              <a:rPr lang="en-GB" sz="10700" b="1" dirty="0">
                <a:solidFill>
                  <a:srgbClr val="2B2458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10700" b="1" dirty="0">
                <a:solidFill>
                  <a:srgbClr val="2B2458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Project Proposal</a:t>
            </a:r>
            <a:r>
              <a:rPr lang="en-GB" sz="10500" b="1" dirty="0">
                <a:solidFill>
                  <a:srgbClr val="2B2458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 Pitch</a:t>
            </a:r>
            <a:br>
              <a:rPr lang="en-GB" sz="10500" b="1" dirty="0">
                <a:solidFill>
                  <a:srgbClr val="2B2458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br>
              <a:rPr lang="en-GB" sz="7200" dirty="0">
                <a:solidFill>
                  <a:srgbClr val="2B2458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7200" dirty="0">
                <a:solidFill>
                  <a:srgbClr val="2B2458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5</a:t>
            </a:r>
            <a:r>
              <a:rPr lang="en-GB" sz="7200" baseline="30000" dirty="0">
                <a:solidFill>
                  <a:srgbClr val="2B2458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th</a:t>
            </a:r>
            <a:r>
              <a:rPr lang="en-GB" sz="7200" dirty="0">
                <a:solidFill>
                  <a:srgbClr val="2B2458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  of October 2023, Online  </a:t>
            </a:r>
            <a:br>
              <a:rPr lang="en-GB" sz="7200" dirty="0">
                <a:solidFill>
                  <a:srgbClr val="2B2458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br>
              <a:rPr lang="en-GB" sz="7200" dirty="0">
                <a:solidFill>
                  <a:srgbClr val="2B2458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endParaRPr lang="LID4096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10CCA8E0-A9A9-9641-0BF7-EA0172439E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7600" y="7955341"/>
            <a:ext cx="17068800" cy="3505200"/>
          </a:xfrm>
        </p:spPr>
        <p:txBody>
          <a:bodyPr/>
          <a:lstStyle/>
          <a:p>
            <a:br>
              <a:rPr lang="en-GB" sz="4000" b="1" i="1" dirty="0">
                <a:solidFill>
                  <a:srgbClr val="2B2458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</a:br>
            <a:r>
              <a:rPr lang="en-GB" sz="7200" b="1" i="1" dirty="0">
                <a:solidFill>
                  <a:srgbClr val="2B2458"/>
                </a:solidFill>
                <a:latin typeface="Arial" panose="020B0604020202020204" pitchFamily="34" charset="0"/>
                <a:ea typeface="Aleo" panose="020F0502020204030203" pitchFamily="34" charset="0"/>
                <a:cs typeface="Arial" panose="020B0604020202020204" pitchFamily="34" charset="0"/>
                <a:sym typeface="Aleo" panose="020F0502020204030203" pitchFamily="34" charset="0"/>
              </a:rPr>
              <a:t>&lt;Name of proposal&gt;</a:t>
            </a:r>
          </a:p>
          <a:p>
            <a:r>
              <a:rPr lang="en-GB" sz="8000" b="1" dirty="0">
                <a:solidFill>
                  <a:srgbClr val="2B2458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 </a:t>
            </a:r>
            <a:endParaRPr lang="LID4096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11ED97E-6CE0-7291-4E15-835FE5DE9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1</a:t>
            </a:fld>
            <a:endParaRPr lang="en-GB"/>
          </a:p>
        </p:txBody>
      </p:sp>
      <p:sp>
        <p:nvSpPr>
          <p:cNvPr id="7" name="Rounded Rectangle 12">
            <a:extLst>
              <a:ext uri="{FF2B5EF4-FFF2-40B4-BE49-F238E27FC236}">
                <a16:creationId xmlns:a16="http://schemas.microsoft.com/office/drawing/2014/main" id="{78373FA2-1644-D868-7F6A-CE7ABA53CAD0}"/>
              </a:ext>
            </a:extLst>
          </p:cNvPr>
          <p:cNvSpPr/>
          <p:nvPr/>
        </p:nvSpPr>
        <p:spPr>
          <a:xfrm>
            <a:off x="10031760" y="6679991"/>
            <a:ext cx="3930485" cy="18722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r>
              <a:rPr lang="de-DE" b="1" i="1" dirty="0" err="1">
                <a:solidFill>
                  <a:srgbClr val="2B2458"/>
                </a:solidFill>
              </a:rPr>
              <a:t>Your</a:t>
            </a:r>
            <a:r>
              <a:rPr lang="de-DE" b="1" i="1" dirty="0">
                <a:solidFill>
                  <a:srgbClr val="2B2458"/>
                </a:solidFill>
              </a:rPr>
              <a:t> Logo</a:t>
            </a:r>
            <a:endParaRPr lang="en-GB" b="1" i="1" dirty="0">
              <a:solidFill>
                <a:srgbClr val="2B2458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16B5AD-FD10-0420-9680-27FF9F12CC11}"/>
              </a:ext>
            </a:extLst>
          </p:cNvPr>
          <p:cNvSpPr txBox="1"/>
          <p:nvPr/>
        </p:nvSpPr>
        <p:spPr>
          <a:xfrm>
            <a:off x="5888810" y="10425496"/>
            <a:ext cx="1221638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en-GB" sz="4800" b="1" dirty="0">
                <a:solidFill>
                  <a:srgbClr val="2B2458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&lt;Name and affiliation of presenter&gt;</a:t>
            </a:r>
          </a:p>
          <a:p>
            <a:pPr algn="ctr" eaLnBrk="1" hangingPunct="1"/>
            <a:r>
              <a:rPr lang="en-GB" sz="4800" b="1" dirty="0">
                <a:solidFill>
                  <a:srgbClr val="2B2458"/>
                </a:solidFill>
                <a:latin typeface="Arial" panose="020B0604020202020204" pitchFamily="34" charset="0"/>
                <a:ea typeface="Lato" panose="020F0502020204030203" pitchFamily="34" charset="0"/>
                <a:cs typeface="Arial" panose="020B0604020202020204" pitchFamily="34" charset="0"/>
                <a:sym typeface="Lato" panose="020F0502020204030203" pitchFamily="34" charset="0"/>
              </a:rPr>
              <a:t>&lt;e-mail of presenter&gt;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74963E3-5327-5CB6-321E-364F20BEE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79177-864B-4D95-B83C-C9CBD13A7EED}" type="datetime1">
              <a:rPr lang="en-GB" smtClean="0"/>
              <a:t>13/09/2023</a:t>
            </a:fld>
            <a:endParaRPr lang="en-GB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341EC7A-EBA8-37E8-2681-CB3E944D3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Proposal, Name, Affiliation, E-mail</a:t>
            </a:r>
          </a:p>
        </p:txBody>
      </p:sp>
    </p:spTree>
    <p:extLst>
      <p:ext uri="{BB962C8B-B14F-4D97-AF65-F5344CB8AC3E}">
        <p14:creationId xmlns:p14="http://schemas.microsoft.com/office/powerpoint/2010/main" val="2447569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0F3DE-8589-B01E-C7B1-0D30E19BD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0960" y="549276"/>
            <a:ext cx="15121680" cy="2286000"/>
          </a:xfrm>
        </p:spPr>
        <p:txBody>
          <a:bodyPr/>
          <a:lstStyle/>
          <a:p>
            <a:r>
              <a:rPr lang="en-US" dirty="0"/>
              <a:t>Teaser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CBFC0-CA91-490F-C2CD-AA2A57E01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slide: </a:t>
            </a:r>
          </a:p>
          <a:p>
            <a:pPr lvl="1"/>
            <a:r>
              <a:rPr lang="en-US" dirty="0"/>
              <a:t>What is the main benefit of the idea/proposal?</a:t>
            </a:r>
          </a:p>
          <a:p>
            <a:pPr lvl="1"/>
            <a:r>
              <a:rPr lang="en-US" dirty="0"/>
              <a:t>What makes the added value?</a:t>
            </a:r>
          </a:p>
          <a:p>
            <a:pPr lvl="1"/>
            <a:r>
              <a:rPr lang="en-US" dirty="0"/>
              <a:t>Why should I participate in the project?</a:t>
            </a:r>
          </a:p>
          <a:p>
            <a:endParaRPr lang="LID4096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ED65F5-60C7-CB6C-B40C-3FFC0BCB5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2</a:t>
            </a:fld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193B4D-8E11-7925-7A90-2CFD3ECF2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0982A-BA07-4642-B139-E279F33A29B5}" type="datetime1">
              <a:rPr lang="en-GB" smtClean="0"/>
              <a:t>13/09/2023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C080FA-E224-6F63-D40B-C4BA820F4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Proposal, Name, Affiliation, E-mail</a:t>
            </a:r>
            <a:endParaRPr lang="en-GB" dirty="0"/>
          </a:p>
        </p:txBody>
      </p:sp>
      <p:sp>
        <p:nvSpPr>
          <p:cNvPr id="7" name="Rounded Rectangle 12">
            <a:extLst>
              <a:ext uri="{FF2B5EF4-FFF2-40B4-BE49-F238E27FC236}">
                <a16:creationId xmlns:a16="http://schemas.microsoft.com/office/drawing/2014/main" id="{FD53E84B-3A4A-8F11-E1C1-748445D76789}"/>
              </a:ext>
            </a:extLst>
          </p:cNvPr>
          <p:cNvSpPr/>
          <p:nvPr/>
        </p:nvSpPr>
        <p:spPr>
          <a:xfrm>
            <a:off x="133515" y="230108"/>
            <a:ext cx="3930485" cy="18722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r>
              <a:rPr lang="de-DE" b="1" i="1" dirty="0" err="1">
                <a:solidFill>
                  <a:srgbClr val="2B2458"/>
                </a:solidFill>
              </a:rPr>
              <a:t>Your</a:t>
            </a:r>
            <a:r>
              <a:rPr lang="de-DE" b="1" i="1" dirty="0">
                <a:solidFill>
                  <a:srgbClr val="2B2458"/>
                </a:solidFill>
              </a:rPr>
              <a:t> Logo</a:t>
            </a:r>
            <a:endParaRPr lang="en-GB" b="1" i="1" dirty="0">
              <a:solidFill>
                <a:srgbClr val="2B245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581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0F3DE-8589-B01E-C7B1-0D30E19BD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0960" y="549276"/>
            <a:ext cx="15121680" cy="2286000"/>
          </a:xfrm>
        </p:spPr>
        <p:txBody>
          <a:bodyPr>
            <a:normAutofit/>
          </a:bodyPr>
          <a:lstStyle/>
          <a:p>
            <a:r>
              <a:rPr lang="en-US" dirty="0" err="1"/>
              <a:t>Organisation</a:t>
            </a:r>
            <a:r>
              <a:rPr lang="en-US" dirty="0"/>
              <a:t> Profile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CBFC0-CA91-490F-C2CD-AA2A57E01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slide: </a:t>
            </a:r>
          </a:p>
          <a:p>
            <a:pPr lvl="1"/>
            <a:r>
              <a:rPr lang="en-US" dirty="0"/>
              <a:t>Very short info about the profile of your </a:t>
            </a:r>
            <a:r>
              <a:rPr lang="en-US" dirty="0" err="1"/>
              <a:t>organisation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ED65F5-60C7-CB6C-B40C-3FFC0BCB5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3</a:t>
            </a:fld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6B9770-EFF9-E662-045E-67F7F7D79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91ADF-9C13-42CC-8E6A-94E9CB2B1D06}" type="datetime1">
              <a:rPr lang="en-GB" smtClean="0"/>
              <a:t>13/09/2023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CFE2F0-1762-13FD-2306-5EFEC666F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Proposal, Name, Affiliation, E-mail</a:t>
            </a:r>
          </a:p>
        </p:txBody>
      </p:sp>
      <p:sp>
        <p:nvSpPr>
          <p:cNvPr id="8" name="Rounded Rectangle 12">
            <a:extLst>
              <a:ext uri="{FF2B5EF4-FFF2-40B4-BE49-F238E27FC236}">
                <a16:creationId xmlns:a16="http://schemas.microsoft.com/office/drawing/2014/main" id="{02D102B3-35F3-E848-C83F-DC1CE797E876}"/>
              </a:ext>
            </a:extLst>
          </p:cNvPr>
          <p:cNvSpPr/>
          <p:nvPr/>
        </p:nvSpPr>
        <p:spPr>
          <a:xfrm>
            <a:off x="133515" y="230108"/>
            <a:ext cx="3930485" cy="18722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r>
              <a:rPr lang="de-DE" b="1" i="1" dirty="0" err="1">
                <a:solidFill>
                  <a:srgbClr val="2B2458"/>
                </a:solidFill>
              </a:rPr>
              <a:t>Your</a:t>
            </a:r>
            <a:r>
              <a:rPr lang="de-DE" b="1" i="1" dirty="0">
                <a:solidFill>
                  <a:srgbClr val="2B2458"/>
                </a:solidFill>
              </a:rPr>
              <a:t> Logo</a:t>
            </a:r>
            <a:endParaRPr lang="en-GB" b="1" i="1" dirty="0">
              <a:solidFill>
                <a:srgbClr val="2B245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258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0F3DE-8589-B01E-C7B1-0D30E19BD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8952" y="549276"/>
            <a:ext cx="15193688" cy="2286000"/>
          </a:xfrm>
        </p:spPr>
        <p:txBody>
          <a:bodyPr>
            <a:normAutofit/>
          </a:bodyPr>
          <a:lstStyle/>
          <a:p>
            <a:r>
              <a:rPr lang="en-US" dirty="0"/>
              <a:t>Proposal Introduction 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CBFC0-CA91-490F-C2CD-AA2A57E01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slide: </a:t>
            </a:r>
          </a:p>
          <a:p>
            <a:pPr lvl="1"/>
            <a:r>
              <a:rPr lang="en-US" dirty="0"/>
              <a:t>Short info what the idea/proposal is about </a:t>
            </a:r>
            <a:br>
              <a:rPr lang="en-US" dirty="0"/>
            </a:br>
            <a:r>
              <a:rPr lang="en-US" dirty="0"/>
              <a:t>(vision, motivation, content)</a:t>
            </a:r>
          </a:p>
          <a:p>
            <a:pPr lvl="1"/>
            <a:r>
              <a:rPr lang="en-US" dirty="0"/>
              <a:t>Please include a </a:t>
            </a:r>
            <a:r>
              <a:rPr lang="en-US" u="sng" dirty="0"/>
              <a:t>picture</a:t>
            </a:r>
            <a:r>
              <a:rPr lang="en-US" dirty="0"/>
              <a:t> describing your idea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ED65F5-60C7-CB6C-B40C-3FFC0BCB5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4</a:t>
            </a:fld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1BE1DA-EE51-149D-0289-68A1AE04E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C52B4-9BB2-4C8F-9C95-E5D22B6D94FE}" type="datetime1">
              <a:rPr lang="en-GB" smtClean="0"/>
              <a:t>13/09/2023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3150E5-10FC-01B6-1463-CFDC05AEF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Proposal, Name, Affiliation, E-mail</a:t>
            </a:r>
          </a:p>
        </p:txBody>
      </p:sp>
      <p:sp>
        <p:nvSpPr>
          <p:cNvPr id="7" name="Rounded Rectangle 12">
            <a:extLst>
              <a:ext uri="{FF2B5EF4-FFF2-40B4-BE49-F238E27FC236}">
                <a16:creationId xmlns:a16="http://schemas.microsoft.com/office/drawing/2014/main" id="{C8776145-B820-9B0B-CF73-6968D3F50180}"/>
              </a:ext>
            </a:extLst>
          </p:cNvPr>
          <p:cNvSpPr/>
          <p:nvPr/>
        </p:nvSpPr>
        <p:spPr>
          <a:xfrm>
            <a:off x="133515" y="230108"/>
            <a:ext cx="3930485" cy="18722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r>
              <a:rPr lang="de-DE" b="1" i="1" dirty="0" err="1">
                <a:solidFill>
                  <a:srgbClr val="2B2458"/>
                </a:solidFill>
              </a:rPr>
              <a:t>Your</a:t>
            </a:r>
            <a:r>
              <a:rPr lang="de-DE" b="1" i="1" dirty="0">
                <a:solidFill>
                  <a:srgbClr val="2B2458"/>
                </a:solidFill>
              </a:rPr>
              <a:t> Logo</a:t>
            </a:r>
            <a:endParaRPr lang="en-GB" b="1" i="1" dirty="0">
              <a:solidFill>
                <a:srgbClr val="2B245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6864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0F3DE-8589-B01E-C7B1-0D30E19BD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2968" y="549276"/>
            <a:ext cx="15049672" cy="2286000"/>
          </a:xfrm>
        </p:spPr>
        <p:txBody>
          <a:bodyPr>
            <a:normAutofit/>
          </a:bodyPr>
          <a:lstStyle/>
          <a:p>
            <a:r>
              <a:rPr lang="en-US" dirty="0"/>
              <a:t>Proposal Introduction 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CBFC0-CA91-490F-C2CD-AA2A57E01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slide: </a:t>
            </a:r>
          </a:p>
          <a:p>
            <a:pPr lvl="1"/>
            <a:r>
              <a:rPr lang="en-US" dirty="0"/>
              <a:t>Short info on expected outcome, impacts, schedule typical project duration 36 month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ED65F5-60C7-CB6C-B40C-3FFC0BCB5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5</a:t>
            </a:fld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95DB89-312F-FBB7-3269-EBF20D4D48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DF16A-0FFB-4AE6-8BF4-7F0EF7C9D336}" type="datetime1">
              <a:rPr lang="en-GB" smtClean="0"/>
              <a:t>13/09/2023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6C97FB-D54F-9010-9946-EB5149B21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Proposal, Name, Affiliation, E-mail</a:t>
            </a:r>
          </a:p>
        </p:txBody>
      </p:sp>
      <p:sp>
        <p:nvSpPr>
          <p:cNvPr id="7" name="Rounded Rectangle 12">
            <a:extLst>
              <a:ext uri="{FF2B5EF4-FFF2-40B4-BE49-F238E27FC236}">
                <a16:creationId xmlns:a16="http://schemas.microsoft.com/office/drawing/2014/main" id="{587206B3-E827-5CAC-696A-D18F9AAA786B}"/>
              </a:ext>
            </a:extLst>
          </p:cNvPr>
          <p:cNvSpPr/>
          <p:nvPr/>
        </p:nvSpPr>
        <p:spPr>
          <a:xfrm>
            <a:off x="133515" y="230108"/>
            <a:ext cx="3930485" cy="18722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r>
              <a:rPr lang="de-DE" b="1" i="1" dirty="0" err="1">
                <a:solidFill>
                  <a:srgbClr val="2B2458"/>
                </a:solidFill>
              </a:rPr>
              <a:t>Your</a:t>
            </a:r>
            <a:r>
              <a:rPr lang="de-DE" b="1" i="1" dirty="0">
                <a:solidFill>
                  <a:srgbClr val="2B2458"/>
                </a:solidFill>
              </a:rPr>
              <a:t> Logo</a:t>
            </a:r>
            <a:endParaRPr lang="en-GB" b="1" i="1" dirty="0">
              <a:solidFill>
                <a:srgbClr val="2B245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9721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0F3DE-8589-B01E-C7B1-0D30E19BDF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8952" y="549276"/>
            <a:ext cx="15193688" cy="2286000"/>
          </a:xfrm>
        </p:spPr>
        <p:txBody>
          <a:bodyPr>
            <a:normAutofit/>
          </a:bodyPr>
          <a:lstStyle/>
          <a:p>
            <a:r>
              <a:rPr lang="en-US" dirty="0"/>
              <a:t>Partners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CBFC0-CA91-490F-C2CD-AA2A57E01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 slide: </a:t>
            </a:r>
          </a:p>
          <a:p>
            <a:pPr lvl="1"/>
            <a:r>
              <a:rPr lang="en-US" dirty="0"/>
              <a:t>Existing consortium, involved countries.</a:t>
            </a:r>
          </a:p>
          <a:p>
            <a:pPr lvl="1"/>
            <a:r>
              <a:rPr lang="en-US" dirty="0"/>
              <a:t>Expertise, profiles and types of partners you are looking for.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ED65F5-60C7-CB6C-B40C-3FFC0BCB5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6</a:t>
            </a:fld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F43F03-2880-E27F-0240-3A48A0AD1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2A416-D9EE-4E9D-8B37-4974749437AD}" type="datetime1">
              <a:rPr lang="en-GB" smtClean="0"/>
              <a:t>13/09/2023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CA02C0-7B29-858A-6AB3-5093F1C9E6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Proposal, Name, Affiliation, E-mail</a:t>
            </a:r>
          </a:p>
        </p:txBody>
      </p:sp>
      <p:sp>
        <p:nvSpPr>
          <p:cNvPr id="7" name="Rounded Rectangle 12">
            <a:extLst>
              <a:ext uri="{FF2B5EF4-FFF2-40B4-BE49-F238E27FC236}">
                <a16:creationId xmlns:a16="http://schemas.microsoft.com/office/drawing/2014/main" id="{E90CEB15-FB05-CEF0-B6C1-FE8D2864D4EC}"/>
              </a:ext>
            </a:extLst>
          </p:cNvPr>
          <p:cNvSpPr/>
          <p:nvPr/>
        </p:nvSpPr>
        <p:spPr>
          <a:xfrm>
            <a:off x="133515" y="230108"/>
            <a:ext cx="3930485" cy="18722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r>
              <a:rPr lang="de-DE" b="1" i="1" dirty="0" err="1">
                <a:solidFill>
                  <a:srgbClr val="2B2458"/>
                </a:solidFill>
              </a:rPr>
              <a:t>Your</a:t>
            </a:r>
            <a:r>
              <a:rPr lang="de-DE" b="1" i="1" dirty="0">
                <a:solidFill>
                  <a:srgbClr val="2B2458"/>
                </a:solidFill>
              </a:rPr>
              <a:t> Logo</a:t>
            </a:r>
            <a:endParaRPr lang="en-GB" b="1" i="1" dirty="0">
              <a:solidFill>
                <a:srgbClr val="2B245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9824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00F3DE-8589-B01E-C7B1-0D30E19BD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Consortium Building Session</a:t>
            </a:r>
            <a:endParaRPr lang="LID4096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CBFC0-CA91-490F-C2CD-AA2A57E015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/>
            <a:r>
              <a:rPr lang="en-GB" sz="8000" i="1" dirty="0">
                <a:solidFill>
                  <a:srgbClr val="FF0000"/>
                </a:solidFill>
              </a:rPr>
              <a:t>From </a:t>
            </a:r>
            <a:r>
              <a:rPr lang="en-GB" sz="8000" b="1" i="1" dirty="0">
                <a:solidFill>
                  <a:srgbClr val="FF0000"/>
                </a:solidFill>
              </a:rPr>
              <a:t> 6-11th of  October </a:t>
            </a:r>
            <a:r>
              <a:rPr lang="en-GB" sz="8000" i="1" dirty="0">
                <a:solidFill>
                  <a:srgbClr val="FF0000"/>
                </a:solidFill>
              </a:rPr>
              <a:t>we will schedule </a:t>
            </a:r>
            <a:r>
              <a:rPr lang="en-GB" sz="8000" b="1" i="1" dirty="0">
                <a:solidFill>
                  <a:srgbClr val="FF0000"/>
                </a:solidFill>
              </a:rPr>
              <a:t>follow-up sessions </a:t>
            </a:r>
            <a:r>
              <a:rPr lang="en-GB" sz="8000" i="1" dirty="0">
                <a:solidFill>
                  <a:srgbClr val="FF0000"/>
                </a:solidFill>
              </a:rPr>
              <a:t>for your new project idea. Please share your availability as soon as possible but at </a:t>
            </a:r>
            <a:r>
              <a:rPr lang="en-GB" sz="8000" b="1" i="1" dirty="0">
                <a:solidFill>
                  <a:srgbClr val="FF0000"/>
                </a:solidFill>
              </a:rPr>
              <a:t>the latest by Friday 29</a:t>
            </a:r>
            <a:r>
              <a:rPr lang="en-GB" sz="8000" b="1" i="1" baseline="30000" dirty="0">
                <a:solidFill>
                  <a:srgbClr val="FF0000"/>
                </a:solidFill>
              </a:rPr>
              <a:t>th</a:t>
            </a:r>
            <a:r>
              <a:rPr lang="en-GB" sz="8000" b="1" i="1" dirty="0">
                <a:solidFill>
                  <a:srgbClr val="FF0000"/>
                </a:solidFill>
              </a:rPr>
              <a:t> of  September 2023 before 5 pm through this poll: </a:t>
            </a:r>
            <a:r>
              <a:rPr lang="en-GB" sz="8000" b="1" i="1" dirty="0">
                <a:solidFill>
                  <a:srgbClr val="FF0000"/>
                </a:solidFill>
                <a:hlinkClick r:id="rId2"/>
              </a:rPr>
              <a:t>https://polls.eurescom.eu/CELTIC-Consortium-Building-Sessions-Autumn-Call-2023/</a:t>
            </a:r>
            <a:endParaRPr lang="en-GB" sz="8000" b="1" i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GB" sz="8000" i="1" dirty="0"/>
              <a:t>Use your </a:t>
            </a:r>
            <a:r>
              <a:rPr lang="en-GB" sz="8000" b="1" i="1" dirty="0"/>
              <a:t>Proposal name, name </a:t>
            </a:r>
            <a:r>
              <a:rPr lang="en-GB" sz="8000" i="1" dirty="0"/>
              <a:t>(email, optional)</a:t>
            </a:r>
          </a:p>
          <a:p>
            <a:pPr algn="ctr"/>
            <a:endParaRPr lang="en-GB" sz="8000" i="1" dirty="0">
              <a:solidFill>
                <a:srgbClr val="FF0000"/>
              </a:solidFill>
            </a:endParaRPr>
          </a:p>
          <a:p>
            <a:pPr algn="ctr"/>
            <a:r>
              <a:rPr lang="en-GB" sz="8000" i="1" dirty="0">
                <a:solidFill>
                  <a:srgbClr val="FF0000"/>
                </a:solidFill>
              </a:rPr>
              <a:t>This session will be announced to the audience for you.</a:t>
            </a:r>
            <a:r>
              <a:rPr lang="en-GB" sz="8000" i="1" dirty="0">
                <a:solidFill>
                  <a:srgbClr val="0070C0"/>
                </a:solidFill>
              </a:rPr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ED65F5-60C7-CB6C-B40C-3FFC0BCB5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5A916-48A2-48A2-9A75-3DD55F3698BD}" type="slidenum">
              <a:rPr lang="en-GB" smtClean="0"/>
              <a:t>7</a:t>
            </a:fld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B36D47-C255-844A-8A90-95ED2E0C31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E541A8-058F-4144-9E53-1F4D3E4AA823}" type="datetime1">
              <a:rPr lang="en-GB" smtClean="0"/>
              <a:t>13/09/2023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3D1DD7-FCF9-1B65-992E-9702B997B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Proposal, Name, Affiliation, E-mail</a:t>
            </a:r>
          </a:p>
        </p:txBody>
      </p:sp>
    </p:spTree>
    <p:extLst>
      <p:ext uri="{BB962C8B-B14F-4D97-AF65-F5344CB8AC3E}">
        <p14:creationId xmlns:p14="http://schemas.microsoft.com/office/powerpoint/2010/main" val="3112851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EE4A3AB7-36BD-B65D-0405-C6FC7AF1E3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3070226"/>
            <a:ext cx="12845008" cy="1279524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For more information and for interest to participate please contact: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ED88C853-77B4-1BD9-DB66-27B909E9BC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997337" y="4372058"/>
            <a:ext cx="10773835" cy="7902576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dirty="0"/>
              <a:t>Name and affiliation</a:t>
            </a:r>
          </a:p>
          <a:p>
            <a:pPr marL="0" indent="0">
              <a:buNone/>
            </a:pPr>
            <a:r>
              <a:rPr lang="en-US" dirty="0"/>
              <a:t>E-Mail</a:t>
            </a:r>
          </a:p>
          <a:p>
            <a:pPr marL="0" indent="0">
              <a:buNone/>
            </a:pPr>
            <a:r>
              <a:rPr lang="en-US" dirty="0"/>
              <a:t>Telephone</a:t>
            </a:r>
          </a:p>
          <a:p>
            <a:pPr marL="0" indent="0">
              <a:buNone/>
            </a:pPr>
            <a:r>
              <a:rPr lang="en-US" dirty="0"/>
              <a:t>Postal Address</a:t>
            </a:r>
          </a:p>
          <a:p>
            <a:pPr marL="0" indent="0">
              <a:buNone/>
            </a:pPr>
            <a:r>
              <a:rPr lang="en-US" dirty="0"/>
              <a:t>Web (if available)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Presentation available via: </a:t>
            </a:r>
          </a:p>
          <a:p>
            <a:pPr marL="0" indent="0">
              <a:buNone/>
            </a:pPr>
            <a:r>
              <a:rPr lang="en-US" dirty="0"/>
              <a:t> 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LID4096" dirty="0"/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1260D847-5E83-A9A4-FB53-821804AE6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9E427-2423-4D26-AA86-B427666C7BD7}" type="datetime1">
              <a:rPr lang="en-GB" smtClean="0"/>
              <a:t>13/09/2023</a:t>
            </a:fld>
            <a:endParaRPr lang="en-GB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097D2429-3AE0-7AEE-DB14-22CF01FD5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Proposal, Name, Affiliation, E-mail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F1B1E-6AFE-4261-906D-D1191F0F518F}" type="slidenum">
              <a:rPr lang="en-GB" altLang="en-US" smtClean="0"/>
              <a:pPr/>
              <a:t>8</a:t>
            </a:fld>
            <a:endParaRPr lang="en-GB" altLang="en-US"/>
          </a:p>
        </p:txBody>
      </p:sp>
      <p:pic>
        <p:nvPicPr>
          <p:cNvPr id="12" name="Picture 11" descr="C:\Users\christiane\Desktop\Captur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1000" y="5129808"/>
            <a:ext cx="3965019" cy="4338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454696" y="12870025"/>
            <a:ext cx="20522280" cy="650723"/>
          </a:xfrm>
          <a:prstGeom prst="rect">
            <a:avLst/>
          </a:prstGeom>
        </p:spPr>
        <p:txBody>
          <a:bodyPr wrap="square" lIns="217709" tIns="108855" rIns="217709" bIns="108855">
            <a:spAutoFit/>
          </a:bodyPr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                                                              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1331DDDC-1595-8D5C-E74B-55757AD902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6496" y="9588014"/>
            <a:ext cx="2881709" cy="2843934"/>
          </a:xfrm>
          <a:prstGeom prst="rect">
            <a:avLst/>
          </a:prstGeom>
        </p:spPr>
      </p:pic>
      <p:sp>
        <p:nvSpPr>
          <p:cNvPr id="29" name="Rounded Rectangle 12">
            <a:extLst>
              <a:ext uri="{FF2B5EF4-FFF2-40B4-BE49-F238E27FC236}">
                <a16:creationId xmlns:a16="http://schemas.microsoft.com/office/drawing/2014/main" id="{6719CF00-3FCE-32AE-4198-A5CDC2103B73}"/>
              </a:ext>
            </a:extLst>
          </p:cNvPr>
          <p:cNvSpPr/>
          <p:nvPr/>
        </p:nvSpPr>
        <p:spPr>
          <a:xfrm>
            <a:off x="133515" y="230108"/>
            <a:ext cx="3930485" cy="1872208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17709" tIns="108855" rIns="217709" bIns="108855" rtlCol="0" anchor="ctr"/>
          <a:lstStyle/>
          <a:p>
            <a:pPr algn="ctr"/>
            <a:r>
              <a:rPr lang="de-DE" b="1" i="1" dirty="0" err="1">
                <a:solidFill>
                  <a:srgbClr val="2B2458"/>
                </a:solidFill>
              </a:rPr>
              <a:t>Your</a:t>
            </a:r>
            <a:r>
              <a:rPr lang="de-DE" b="1" i="1" dirty="0">
                <a:solidFill>
                  <a:srgbClr val="2B2458"/>
                </a:solidFill>
              </a:rPr>
              <a:t> Logo</a:t>
            </a:r>
            <a:endParaRPr lang="en-GB" b="1" i="1" dirty="0">
              <a:solidFill>
                <a:srgbClr val="2B2458"/>
              </a:solidFill>
            </a:endParaRPr>
          </a:p>
        </p:txBody>
      </p:sp>
      <p:sp>
        <p:nvSpPr>
          <p:cNvPr id="31" name="Title 30">
            <a:extLst>
              <a:ext uri="{FF2B5EF4-FFF2-40B4-BE49-F238E27FC236}">
                <a16:creationId xmlns:a16="http://schemas.microsoft.com/office/drawing/2014/main" id="{8F3E430D-F0F6-3DA6-B7C7-CD3F8DAE3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8952" y="549276"/>
            <a:ext cx="20405848" cy="2286000"/>
          </a:xfrm>
        </p:spPr>
        <p:txBody>
          <a:bodyPr/>
          <a:lstStyle/>
          <a:p>
            <a:pPr algn="ctr"/>
            <a:r>
              <a:rPr lang="en-US" dirty="0"/>
              <a:t>Contact Info</a:t>
            </a:r>
            <a:endParaRPr lang="LID4096" dirty="0"/>
          </a:p>
        </p:txBody>
      </p:sp>
    </p:spTree>
    <p:extLst>
      <p:ext uri="{BB962C8B-B14F-4D97-AF65-F5344CB8AC3E}">
        <p14:creationId xmlns:p14="http://schemas.microsoft.com/office/powerpoint/2010/main" val="1052411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Pages>0</Pages>
  <Words>342</Words>
  <Characters>0</Characters>
  <Application>Microsoft Office PowerPoint</Application>
  <PresentationFormat>Custom</PresentationFormat>
  <Lines>0</Lines>
  <Paragraphs>74</Paragraphs>
  <Slides>8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Aleo</vt:lpstr>
      <vt:lpstr>Arial</vt:lpstr>
      <vt:lpstr>Calibri</vt:lpstr>
      <vt:lpstr>Gill Sans</vt:lpstr>
      <vt:lpstr>Office Theme</vt:lpstr>
      <vt:lpstr>  CELTIC-NEXT  Project Proposal Pitch  5th  of October 2023, Online    </vt:lpstr>
      <vt:lpstr>Teaser</vt:lpstr>
      <vt:lpstr>Organisation Profile</vt:lpstr>
      <vt:lpstr>Proposal Introduction </vt:lpstr>
      <vt:lpstr>Proposal Introduction </vt:lpstr>
      <vt:lpstr>Partners</vt:lpstr>
      <vt:lpstr>Consortium Building Session</vt:lpstr>
      <vt:lpstr>Contact Info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conference@thesai.org</dc:creator>
  <cp:lastModifiedBy>bienvenu@celticnext.eu</cp:lastModifiedBy>
  <cp:revision>309</cp:revision>
  <dcterms:modified xsi:type="dcterms:W3CDTF">2023-09-13T09:16:13Z</dcterms:modified>
</cp:coreProperties>
</file>