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4" r:id="rId1"/>
    <p:sldMasterId id="2147483828" r:id="rId2"/>
  </p:sldMasterIdLst>
  <p:notesMasterIdLst>
    <p:notesMasterId r:id="rId11"/>
  </p:notesMasterIdLst>
  <p:sldIdLst>
    <p:sldId id="272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  <a:srgbClr val="336600"/>
    <a:srgbClr val="663300"/>
    <a:srgbClr val="996633"/>
    <a:srgbClr val="D60093"/>
    <a:srgbClr val="9E2286"/>
    <a:srgbClr val="D0DFFC"/>
    <a:srgbClr val="52BEB0"/>
    <a:srgbClr val="672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2" d="100"/>
          <a:sy n="32" d="100"/>
        </p:scale>
        <p:origin x="114" y="84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1/16/2025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8C199-60EB-4919-9D02-E23353818F4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99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10800" b="1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3576637" y="4738977"/>
            <a:ext cx="19432994" cy="560205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7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Subtitular presentación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16617488" y="12403688"/>
            <a:ext cx="6874280" cy="447788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buNone/>
              <a:defRPr sz="3000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Fecha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4741998"/>
            <a:ext cx="1675532" cy="924640"/>
          </a:xfrm>
          <a:prstGeom prst="rect">
            <a:avLst/>
          </a:prstGeom>
          <a:solidFill>
            <a:srgbClr val="A8D200"/>
          </a:solidFill>
        </p:spPr>
        <p:txBody>
          <a:bodyPr lIns="144000" tIns="72000" rIns="144000" bIns="72000"/>
          <a:lstStyle>
            <a:lvl1pPr marL="0" indent="0" algn="ctr">
              <a:buNone/>
              <a:defRPr sz="56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63495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1098550"/>
            <a:ext cx="43484800" cy="23406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uma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0"/>
          </p:nvPr>
        </p:nvSpPr>
        <p:spPr>
          <a:xfrm>
            <a:off x="23303950" y="12780835"/>
            <a:ext cx="504000" cy="412158"/>
          </a:xfrm>
          <a:prstGeom prst="rect">
            <a:avLst/>
          </a:prstGeom>
        </p:spPr>
        <p:txBody>
          <a:bodyPr lIns="182880" tIns="91440" rIns="182880" bIns="91440"/>
          <a:lstStyle/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EEA4495D-35CE-2741-BA1A-FCDF99A4A1F7}" type="slidenum">
              <a:rPr lang="es-ES_tradnl" sz="36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s-ES_tradnl" sz="36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1400177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1</a:t>
            </a:r>
            <a:r>
              <a:rPr lang="es-ES"/>
              <a:t>// Apartado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7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/>
              <a:t>1.1 Titular apartado</a:t>
            </a:r>
            <a:endParaRPr lang="es-ES_tradnl" dirty="0"/>
          </a:p>
        </p:txBody>
      </p:sp>
      <p:sp>
        <p:nvSpPr>
          <p:cNvPr id="11" name="Marcador de texto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677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2// Apartado</a:t>
            </a:r>
            <a:endParaRPr lang="es-ES_tradnl" dirty="0"/>
          </a:p>
        </p:txBody>
      </p:sp>
      <p:sp>
        <p:nvSpPr>
          <p:cNvPr id="12" name="Marcador de texto 7"/>
          <p:cNvSpPr>
            <a:spLocks noGrp="1"/>
          </p:cNvSpPr>
          <p:nvPr>
            <p:ph type="body" sz="quarter" idx="14" hasCustomPrompt="1"/>
          </p:nvPr>
        </p:nvSpPr>
        <p:spPr>
          <a:xfrm>
            <a:off x="729677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2.1 Titular apartado</a:t>
            </a:r>
            <a:endParaRPr lang="es-ES_tradnl" dirty="0"/>
          </a:p>
        </p:txBody>
      </p:sp>
      <p:sp>
        <p:nvSpPr>
          <p:cNvPr id="17" name="Marcador de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3073731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3// Apartado</a:t>
            </a:r>
            <a:endParaRPr lang="es-ES_tradnl" dirty="0"/>
          </a:p>
        </p:txBody>
      </p:sp>
      <p:sp>
        <p:nvSpPr>
          <p:cNvPr id="18" name="Marcador de texto 7"/>
          <p:cNvSpPr>
            <a:spLocks noGrp="1"/>
          </p:cNvSpPr>
          <p:nvPr>
            <p:ph type="body" sz="quarter" idx="16" hasCustomPrompt="1"/>
          </p:nvPr>
        </p:nvSpPr>
        <p:spPr>
          <a:xfrm>
            <a:off x="13073731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3.1 Titular apartado</a:t>
            </a:r>
            <a:endParaRPr lang="es-ES_tradnl" dirty="0"/>
          </a:p>
        </p:txBody>
      </p:sp>
      <p:sp>
        <p:nvSpPr>
          <p:cNvPr id="19" name="Marcador de texto 5"/>
          <p:cNvSpPr>
            <a:spLocks noGrp="1"/>
          </p:cNvSpPr>
          <p:nvPr>
            <p:ph type="body" sz="quarter" idx="17" hasCustomPrompt="1"/>
          </p:nvPr>
        </p:nvSpPr>
        <p:spPr>
          <a:xfrm>
            <a:off x="18816505" y="5171104"/>
            <a:ext cx="3197462" cy="59802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rgbClr val="A8D200"/>
                </a:solidFill>
              </a:defRPr>
            </a:lvl1pPr>
            <a:lvl2pPr marL="914400" indent="0">
              <a:buNone/>
              <a:defRPr sz="3600" b="1">
                <a:solidFill>
                  <a:srgbClr val="B6D900"/>
                </a:solidFill>
              </a:defRPr>
            </a:lvl2pPr>
            <a:lvl3pPr marL="1828800" indent="0">
              <a:buNone/>
              <a:defRPr sz="3600" b="1">
                <a:solidFill>
                  <a:srgbClr val="B6D900"/>
                </a:solidFill>
              </a:defRPr>
            </a:lvl3pPr>
            <a:lvl4pPr marL="2743200" indent="0">
              <a:buNone/>
              <a:defRPr sz="3600" b="1">
                <a:solidFill>
                  <a:srgbClr val="B6D900"/>
                </a:solidFill>
              </a:defRPr>
            </a:lvl4pPr>
            <a:lvl5pPr marL="3657600" indent="0">
              <a:buNone/>
              <a:defRPr sz="3600" b="1">
                <a:solidFill>
                  <a:srgbClr val="B6D900"/>
                </a:solidFill>
              </a:defRPr>
            </a:lvl5pPr>
          </a:lstStyle>
          <a:p>
            <a:pPr lvl="0"/>
            <a:r>
              <a:rPr lang="es-ES" dirty="0"/>
              <a:t>4// Apartado</a:t>
            </a:r>
            <a:endParaRPr lang="es-ES_tradnl" dirty="0"/>
          </a:p>
        </p:txBody>
      </p:sp>
      <p:sp>
        <p:nvSpPr>
          <p:cNvPr id="20" name="Marcador de texto 7"/>
          <p:cNvSpPr>
            <a:spLocks noGrp="1"/>
          </p:cNvSpPr>
          <p:nvPr>
            <p:ph type="body" sz="quarter" idx="18" hasCustomPrompt="1"/>
          </p:nvPr>
        </p:nvSpPr>
        <p:spPr>
          <a:xfrm>
            <a:off x="18816505" y="6196750"/>
            <a:ext cx="3693118" cy="5466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8288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s-ES" dirty="0"/>
              <a:t>4.1 Titular apartado</a:t>
            </a:r>
            <a:endParaRPr lang="es-ES_tradnl" dirty="0"/>
          </a:p>
        </p:txBody>
      </p:sp>
      <p:sp>
        <p:nvSpPr>
          <p:cNvPr id="13" name="Marcador de texto 10"/>
          <p:cNvSpPr>
            <a:spLocks noGrp="1"/>
          </p:cNvSpPr>
          <p:nvPr>
            <p:ph type="body" sz="quarter" idx="19" hasCustomPrompt="1"/>
          </p:nvPr>
        </p:nvSpPr>
        <p:spPr>
          <a:xfrm>
            <a:off x="1401304" y="1692101"/>
            <a:ext cx="21608328" cy="148336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Sumario</a:t>
            </a:r>
          </a:p>
        </p:txBody>
      </p:sp>
    </p:spTree>
    <p:extLst>
      <p:ext uri="{BB962C8B-B14F-4D97-AF65-F5344CB8AC3E}">
        <p14:creationId xmlns:p14="http://schemas.microsoft.com/office/powerpoint/2010/main" val="129116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lIns="182880" tIns="91440" rIns="182880" bIns="91440"/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lIns="182880" tIns="91440" rIns="182880" bIns="91440"/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170486" y="12635504"/>
            <a:ext cx="753412" cy="73866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48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defTabSz="1828800" eaLnBrk="1" fontAlgn="auto" hangingPunct="1">
              <a:spcBef>
                <a:spcPts val="0"/>
              </a:spcBef>
              <a:spcAft>
                <a:spcPts val="0"/>
              </a:spcAft>
            </a:pPr>
            <a:fld id="{38C080AE-66C8-8249-B90B-B6D109566B0C}" type="slidenum">
              <a:rPr lang="en-US">
                <a:solidFill>
                  <a:srgbClr val="C1C1C1"/>
                </a:solidFill>
                <a:ea typeface="+mn-ea"/>
              </a:rPr>
              <a:pPr defTabSz="1828800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C1C1C1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6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il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10"/>
          <p:cNvSpPr>
            <a:spLocks noGrp="1"/>
          </p:cNvSpPr>
          <p:nvPr>
            <p:ph type="body" sz="quarter" idx="13"/>
          </p:nvPr>
        </p:nvSpPr>
        <p:spPr>
          <a:xfrm>
            <a:off x="4044753" y="5083347"/>
            <a:ext cx="9787626" cy="66209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/>
              <a:t>Haga clic para modificar el estilo de texto del patrón</a:t>
            </a:r>
            <a:endParaRPr lang="es-ES_tradnl" dirty="0"/>
          </a:p>
        </p:txBody>
      </p:sp>
      <p:sp>
        <p:nvSpPr>
          <p:cNvPr id="6" name="Marcador de texto 10"/>
          <p:cNvSpPr>
            <a:spLocks noGrp="1"/>
          </p:cNvSpPr>
          <p:nvPr>
            <p:ph type="body" sz="quarter" idx="11" hasCustomPrompt="1"/>
          </p:nvPr>
        </p:nvSpPr>
        <p:spPr>
          <a:xfrm>
            <a:off x="4044753" y="1692101"/>
            <a:ext cx="12065314" cy="108435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600" b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FontTx/>
              <a:buNone/>
              <a:defRPr sz="5600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pPr lvl="0"/>
            <a:r>
              <a:rPr lang="es-ES" dirty="0"/>
              <a:t>Titular Presentación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1400176" y="761420"/>
            <a:ext cx="15757524" cy="93068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200" b="0" i="0" u="sng">
                <a:solidFill>
                  <a:srgbClr val="A8D200"/>
                </a:solidFill>
                <a:latin typeface="Arial" charset="0"/>
                <a:ea typeface="Arial" charset="0"/>
                <a:cs typeface="Arial" charset="0"/>
              </a:defRPr>
            </a:lvl1pPr>
            <a:lvl2pPr marL="9144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2pPr>
            <a:lvl3pPr marL="18288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3pPr>
            <a:lvl4pPr marL="27432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4pPr>
            <a:lvl5pPr marL="3657600" indent="0">
              <a:buNone/>
              <a:defRPr sz="3600" b="0" i="0"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s-ES" dirty="0"/>
              <a:t>Titular presentación / Subtitular</a:t>
            </a:r>
            <a:endParaRPr lang="es-ES_tradnl" dirty="0"/>
          </a:p>
        </p:txBody>
      </p:sp>
      <p:sp>
        <p:nvSpPr>
          <p:cNvPr id="8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1400178" y="1851810"/>
            <a:ext cx="1924912" cy="924640"/>
          </a:xfrm>
          <a:prstGeom prst="rect">
            <a:avLst/>
          </a:prstGeom>
          <a:solidFill>
            <a:srgbClr val="A8D200"/>
          </a:solidFill>
        </p:spPr>
        <p:txBody>
          <a:bodyPr lIns="72000" tIns="72000" rIns="72000" bIns="72000"/>
          <a:lstStyle>
            <a:lvl1pPr marL="0" indent="0" algn="ctr">
              <a:buNone/>
              <a:defRPr sz="6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0">
              <a:buNone/>
              <a:defRPr sz="9600"/>
            </a:lvl2pPr>
            <a:lvl3pPr marL="1828800" indent="0">
              <a:buNone/>
              <a:defRPr sz="9600"/>
            </a:lvl3pPr>
            <a:lvl4pPr marL="2743200" indent="0">
              <a:buNone/>
              <a:defRPr sz="9600"/>
            </a:lvl4pPr>
            <a:lvl5pPr marL="3657600" indent="0">
              <a:buNone/>
              <a:defRPr sz="9600"/>
            </a:lvl5pPr>
          </a:lstStyle>
          <a:p>
            <a:pPr lvl="0"/>
            <a:r>
              <a:rPr lang="es-ES" dirty="0"/>
              <a:t>12.3</a:t>
            </a:r>
            <a:endParaRPr lang="es-ES_tradnl" dirty="0"/>
          </a:p>
        </p:txBody>
      </p:sp>
      <p:sp>
        <p:nvSpPr>
          <p:cNvPr id="9" name="Marcador de texto 10"/>
          <p:cNvSpPr>
            <a:spLocks noGrp="1"/>
          </p:cNvSpPr>
          <p:nvPr>
            <p:ph type="body" sz="quarter" idx="15" hasCustomPrompt="1"/>
          </p:nvPr>
        </p:nvSpPr>
        <p:spPr>
          <a:xfrm>
            <a:off x="4044753" y="3707131"/>
            <a:ext cx="5117002" cy="770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600" b="1">
                <a:solidFill>
                  <a:srgbClr val="A8D200"/>
                </a:solidFill>
              </a:defRPr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</a:lstStyle>
          <a:p>
            <a:pPr lvl="0"/>
            <a:r>
              <a:rPr lang="es-ES" dirty="0"/>
              <a:t>Subtitular</a:t>
            </a:r>
            <a:endParaRPr lang="es-ES_tradnl" dirty="0"/>
          </a:p>
        </p:txBody>
      </p:sp>
      <p:sp>
        <p:nvSpPr>
          <p:cNvPr id="10" name="Marcador de gráfico 9"/>
          <p:cNvSpPr>
            <a:spLocks noGrp="1"/>
          </p:cNvSpPr>
          <p:nvPr>
            <p:ph type="chart" sz="quarter" idx="16"/>
          </p:nvPr>
        </p:nvSpPr>
        <p:spPr>
          <a:xfrm>
            <a:off x="14281151" y="5083177"/>
            <a:ext cx="9442450" cy="6619874"/>
          </a:xfrm>
          <a:prstGeom prst="rect">
            <a:avLst/>
          </a:prstGeom>
        </p:spPr>
        <p:txBody>
          <a:bodyPr lIns="182880" tIns="91440" rIns="182880" bIns="91440"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7558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303" y="11647698"/>
            <a:ext cx="9904006" cy="155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51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219456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9EC9D-4369-4EC4-95F3-88922B4B0C1C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eurescom.webex.com/eurescom/j.php?MTID=m0d98a3671fbbd1ad5f794d38e5db3720" TargetMode="External"/><Relationship Id="rId7" Type="http://schemas.openxmlformats.org/officeDocument/2006/relationships/hyperlink" Target="https://polls.eurescom.eu/XV0ZTgdEQg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collaborationhelp.cisco.com/article/WBX000029055" TargetMode="External"/><Relationship Id="rId5" Type="http://schemas.openxmlformats.org/officeDocument/2006/relationships/hyperlink" Target="https://eurescom.webex.com/eurescom/globalcallin.php?serviceType=MC&amp;ED=697732507&amp;tollFree=0" TargetMode="External"/><Relationship Id="rId4" Type="http://schemas.openxmlformats.org/officeDocument/2006/relationships/hyperlink" Target="tel:+49-6925511-4400,,*01*955071414##*01*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/>
          </p:cNvSpPr>
          <p:nvPr/>
        </p:nvSpPr>
        <p:spPr bwMode="auto">
          <a:xfrm>
            <a:off x="-27856" y="11030981"/>
            <a:ext cx="2438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endParaRPr lang="en-US" sz="5400" b="1" dirty="0">
              <a:solidFill>
                <a:srgbClr val="3C3C3C"/>
              </a:solidFill>
              <a:latin typeface="Century Gothic" panose="020B0502020202020204" pitchFamily="34" charset="0"/>
              <a:ea typeface="Aleo" panose="020F0502020204030203" pitchFamily="34" charset="0"/>
              <a:cs typeface="Aleo" panose="020F0502020204030203" pitchFamily="34" charset="0"/>
              <a:sym typeface="Aleo" panose="020F0502020204030203" pitchFamily="34" charset="0"/>
            </a:endParaRPr>
          </a:p>
        </p:txBody>
      </p:sp>
      <p:sp>
        <p:nvSpPr>
          <p:cNvPr id="7" name="Rectangle 7"/>
          <p:cNvSpPr>
            <a:spLocks/>
          </p:cNvSpPr>
          <p:nvPr/>
        </p:nvSpPr>
        <p:spPr bwMode="auto">
          <a:xfrm>
            <a:off x="3530060" y="6281936"/>
            <a:ext cx="17039908" cy="2739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Pitch of the Project Proposal</a:t>
            </a:r>
          </a:p>
          <a:p>
            <a:pPr eaLnBrk="1" hangingPunct="1"/>
            <a:br>
              <a:rPr lang="en-GB" sz="4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80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proposal&gt;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3551040" y="733539"/>
            <a:ext cx="17785976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96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Proposers Brokerage Day</a:t>
            </a:r>
            <a:endParaRPr lang="en-GB" sz="3600" b="1" dirty="0">
              <a:solidFill>
                <a:srgbClr val="0070C0"/>
              </a:solidFill>
              <a:latin typeface="Arial" panose="020B0604020202020204" pitchFamily="34" charset="0"/>
              <a:ea typeface="Aleo" panose="020F0502020204030203" pitchFamily="34" charset="0"/>
              <a:cs typeface="Arial" panose="020B0604020202020204" pitchFamily="34" charset="0"/>
              <a:sym typeface="Aleo" panose="020F0502020204030203" pitchFamily="34" charset="0"/>
            </a:endParaRPr>
          </a:p>
          <a:p>
            <a:pPr eaLnBrk="1" hangingPunct="1"/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24</a:t>
            </a:r>
            <a:r>
              <a:rPr lang="en-GB" sz="7000" baseline="30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000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February 2025, Barcelona  </a:t>
            </a:r>
          </a:p>
        </p:txBody>
      </p:sp>
      <p:sp>
        <p:nvSpPr>
          <p:cNvPr id="11" name="Rectangle 6"/>
          <p:cNvSpPr>
            <a:spLocks/>
          </p:cNvSpPr>
          <p:nvPr/>
        </p:nvSpPr>
        <p:spPr bwMode="auto">
          <a:xfrm>
            <a:off x="7227531" y="11768479"/>
            <a:ext cx="944329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1pPr>
            <a:lvl2pPr marL="742950" indent="-28575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ctr"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6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eaLnBrk="1" hangingPunct="1"/>
            <a:r>
              <a:rPr lang="en-GB" sz="4400" b="1" dirty="0">
                <a:solidFill>
                  <a:schemeClr val="tx2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983933" y="9522296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dirty="0" err="1">
                <a:solidFill>
                  <a:srgbClr val="0070C0"/>
                </a:solidFill>
              </a:rPr>
              <a:t>Your</a:t>
            </a:r>
            <a:r>
              <a:rPr lang="de-DE" dirty="0">
                <a:solidFill>
                  <a:srgbClr val="0070C0"/>
                </a:solidFill>
              </a:rPr>
              <a:t> Logo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" t="12515"/>
          <a:stretch/>
        </p:blipFill>
        <p:spPr>
          <a:xfrm>
            <a:off x="288032" y="51738"/>
            <a:ext cx="4199112" cy="37099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734D466-F741-D50C-92B8-4116637C97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2760" y="593304"/>
            <a:ext cx="4983209" cy="144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  <a:sym typeface="Gill Sans" charset="0"/>
              </a:rPr>
              <a:t>Teaser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  <a:sym typeface="Gill Sans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66864" y="3833664"/>
            <a:ext cx="20522279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What is the main benefit of the idea/proposal?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What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makes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added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value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Why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should</a:t>
            </a:r>
            <a:r>
              <a:rPr lang="de-DE" sz="4800" i="1" dirty="0">
                <a:solidFill>
                  <a:srgbClr val="0070C0"/>
                </a:solidFill>
              </a:rPr>
              <a:t> I </a:t>
            </a:r>
            <a:r>
              <a:rPr lang="de-DE" sz="4800" i="1" dirty="0" err="1">
                <a:solidFill>
                  <a:srgbClr val="0070C0"/>
                </a:solidFill>
              </a:rPr>
              <a:t>participate</a:t>
            </a:r>
            <a:r>
              <a:rPr lang="de-DE" sz="4800" i="1" dirty="0">
                <a:solidFill>
                  <a:srgbClr val="0070C0"/>
                </a:solidFill>
              </a:rPr>
              <a:t> in </a:t>
            </a:r>
            <a:r>
              <a:rPr lang="de-DE" sz="4800" i="1" dirty="0" err="1">
                <a:solidFill>
                  <a:srgbClr val="0070C0"/>
                </a:solidFill>
              </a:rPr>
              <a:t>the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project</a:t>
            </a:r>
            <a:r>
              <a:rPr lang="de-DE" sz="4800" i="1" dirty="0">
                <a:solidFill>
                  <a:srgbClr val="0070C0"/>
                </a:solidFill>
              </a:rPr>
              <a:t>?</a:t>
            </a:r>
            <a:endParaRPr lang="en-GB" sz="4800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DE4631-727E-D702-82EB-F59E4CAEA5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69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Organisation Profile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271120" y="4240270"/>
            <a:ext cx="15937771" cy="1697164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Very short info about the profile of your organisation</a:t>
            </a:r>
            <a:r>
              <a:rPr lang="en-GB" sz="4800" i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E93DED6-D01F-B5CE-37EF-94916D6C40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0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511146" y="4940356"/>
            <a:ext cx="15937771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what the idea/proposal is about </a:t>
            </a:r>
            <a:br>
              <a:rPr lang="en-GB" sz="4800" i="1" dirty="0">
                <a:solidFill>
                  <a:srgbClr val="0070C0"/>
                </a:solidFill>
              </a:rPr>
            </a:br>
            <a:r>
              <a:rPr lang="en-GB" sz="4800" i="1" dirty="0">
                <a:solidFill>
                  <a:srgbClr val="0070C0"/>
                </a:solidFill>
              </a:rPr>
              <a:t>(vision, motivation, content,</a:t>
            </a:r>
          </a:p>
          <a:p>
            <a:pPr algn="ctr"/>
            <a:r>
              <a:rPr lang="de-DE" sz="4800" i="1" dirty="0" err="1">
                <a:solidFill>
                  <a:srgbClr val="0070C0"/>
                </a:solidFill>
              </a:rPr>
              <a:t>please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include</a:t>
            </a:r>
            <a:r>
              <a:rPr lang="de-DE" sz="4800" i="1" dirty="0">
                <a:solidFill>
                  <a:srgbClr val="0070C0"/>
                </a:solidFill>
              </a:rPr>
              <a:t> a </a:t>
            </a:r>
            <a:r>
              <a:rPr lang="de-DE" sz="4800" i="1" dirty="0" err="1">
                <a:solidFill>
                  <a:srgbClr val="0070C0"/>
                </a:solidFill>
              </a:rPr>
              <a:t>picture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describing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your</a:t>
            </a:r>
            <a:r>
              <a:rPr lang="de-DE" sz="4800" i="1" dirty="0">
                <a:solidFill>
                  <a:srgbClr val="0070C0"/>
                </a:solidFill>
              </a:rPr>
              <a:t> </a:t>
            </a:r>
            <a:r>
              <a:rPr lang="de-DE" sz="4800" i="1" dirty="0" err="1">
                <a:solidFill>
                  <a:srgbClr val="0070C0"/>
                </a:solidFill>
              </a:rPr>
              <a:t>idea</a:t>
            </a:r>
            <a:r>
              <a:rPr lang="de-DE" sz="4800" i="1" dirty="0">
                <a:solidFill>
                  <a:srgbClr val="0070C0"/>
                </a:solidFill>
              </a:rPr>
              <a:t>)</a:t>
            </a: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72087E-C489-7A90-AC71-722004BD8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9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Proposal Introduction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112980" y="4769768"/>
            <a:ext cx="18050005" cy="2435827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Short info on expected outcome, impacts, schedule typical project duration 36 month 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A53A33-E2CA-2C0A-C83F-A430676E7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0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Partners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579208" y="4697760"/>
            <a:ext cx="19202133" cy="3174491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algn="ctr"/>
            <a:r>
              <a:rPr lang="en-GB" sz="4800" i="1" dirty="0">
                <a:solidFill>
                  <a:srgbClr val="0070C0"/>
                </a:solidFill>
              </a:rPr>
              <a:t>1 slide: 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Existing consortium, involved countries.</a:t>
            </a:r>
          </a:p>
          <a:p>
            <a:pPr algn="ctr"/>
            <a:r>
              <a:rPr lang="en-GB" sz="4800" i="1" dirty="0">
                <a:solidFill>
                  <a:srgbClr val="0070C0"/>
                </a:solidFill>
              </a:rPr>
              <a:t>Expertise, profiles and types of partners you are looking for.</a:t>
            </a:r>
            <a:br>
              <a:rPr lang="en-GB" sz="4800" i="1" dirty="0">
                <a:solidFill>
                  <a:srgbClr val="0070C0"/>
                </a:solidFill>
              </a:rPr>
            </a:br>
            <a:endParaRPr lang="en-GB" sz="4800" i="1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74776" y="12834664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       Proposal Name,  Your Name, affiliation &amp; e-mail of presenter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E8A7A4-0B3E-AD83-7DAF-865E628AA9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07505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0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fontAlgn="base">
              <a:spcAft>
                <a:spcPct val="0"/>
              </a:spcAft>
            </a:pPr>
            <a:r>
              <a:rPr lang="en-GB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Contact Info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42928" y="3185592"/>
            <a:ext cx="20018224" cy="12007678"/>
          </a:xfrm>
          <a:prstGeom prst="rect">
            <a:avLst/>
          </a:prstGeom>
          <a:noFill/>
        </p:spPr>
        <p:txBody>
          <a:bodyPr wrap="square" lIns="217709" tIns="108855" rIns="217709" bIns="108855" rtlCol="0">
            <a:spAutoFit/>
          </a:bodyPr>
          <a:lstStyle/>
          <a:p>
            <a:pPr eaLnBrk="1" hangingPunct="1"/>
            <a:r>
              <a:rPr lang="en-GB" sz="5400" b="1" dirty="0">
                <a:solidFill>
                  <a:srgbClr val="0070C0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</a:rPr>
              <a:t>For more information and for interest to participate please contact: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r>
              <a:rPr lang="en-GB" sz="4800" dirty="0">
                <a:solidFill>
                  <a:srgbClr val="0070C0"/>
                </a:solidFill>
              </a:rPr>
              <a:t>		</a:t>
            </a:r>
            <a:r>
              <a:rPr lang="en-GB" sz="4300" dirty="0">
                <a:solidFill>
                  <a:srgbClr val="0070C0"/>
                </a:solidFill>
              </a:rPr>
              <a:t>Name and affiliation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E-Mail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Telephone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Postal Address</a:t>
            </a:r>
          </a:p>
          <a:p>
            <a:r>
              <a:rPr lang="en-GB" sz="4300" dirty="0">
                <a:solidFill>
                  <a:srgbClr val="0070C0"/>
                </a:solidFill>
              </a:rPr>
              <a:t>		Web (if available)</a:t>
            </a:r>
          </a:p>
          <a:p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de-DE" sz="5400" b="1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Presentation is available </a:t>
            </a:r>
            <a:r>
              <a:rPr lang="de-DE" sz="5400" b="1" dirty="0">
                <a:solidFill>
                  <a:srgbClr val="0070C0"/>
                </a:solidFill>
                <a:latin typeface="+mj-lt"/>
                <a:ea typeface="Aleo" panose="020F0502020204030203" pitchFamily="34" charset="0"/>
                <a:cs typeface="Arial" panose="020B0604020202020204" pitchFamily="34" charset="0"/>
              </a:rPr>
              <a:t>via: </a:t>
            </a:r>
          </a:p>
          <a:p>
            <a:pPr lvl="8"/>
            <a:endParaRPr lang="en-GB" sz="4800" dirty="0">
              <a:solidFill>
                <a:srgbClr val="0070C0"/>
              </a:solidFill>
            </a:endParaRP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     </a:t>
            </a:r>
          </a:p>
          <a:p>
            <a:pPr lvl="8"/>
            <a:r>
              <a:rPr lang="en-GB" sz="4800" dirty="0">
                <a:solidFill>
                  <a:srgbClr val="0070C0"/>
                </a:solidFill>
              </a:rPr>
              <a:t>  </a:t>
            </a:r>
          </a:p>
          <a:p>
            <a:pPr lvl="8"/>
            <a:endParaRPr lang="de-DE" sz="4800" dirty="0">
              <a:solidFill>
                <a:srgbClr val="0070C0"/>
              </a:solidFill>
            </a:endParaRPr>
          </a:p>
          <a:p>
            <a:pPr lvl="8"/>
            <a:endParaRPr lang="en-GB" sz="4800" dirty="0"/>
          </a:p>
          <a:p>
            <a:pPr lvl="8"/>
            <a:endParaRPr lang="en-GB" sz="4800" dirty="0"/>
          </a:p>
        </p:txBody>
      </p:sp>
      <p:sp>
        <p:nvSpPr>
          <p:cNvPr id="3" name="Rectangle 2"/>
          <p:cNvSpPr/>
          <p:nvPr/>
        </p:nvSpPr>
        <p:spPr>
          <a:xfrm>
            <a:off x="15720391" y="6436322"/>
            <a:ext cx="2050689" cy="1697164"/>
          </a:xfrm>
          <a:prstGeom prst="rect">
            <a:avLst/>
          </a:prstGeom>
        </p:spPr>
        <p:txBody>
          <a:bodyPr wrap="none" lIns="217709" tIns="108855" rIns="217709" bIns="108855">
            <a:spAutoFit/>
          </a:bodyPr>
          <a:lstStyle/>
          <a:p>
            <a:pPr algn="ctr"/>
            <a:r>
              <a:rPr lang="de-DE" sz="4800" dirty="0" err="1">
                <a:solidFill>
                  <a:srgbClr val="0070C0"/>
                </a:solidFill>
              </a:rPr>
              <a:t>Your</a:t>
            </a:r>
            <a:endParaRPr lang="de-DE" sz="4800" dirty="0">
              <a:solidFill>
                <a:srgbClr val="0070C0"/>
              </a:solidFill>
            </a:endParaRPr>
          </a:p>
          <a:p>
            <a:pPr algn="ctr"/>
            <a:r>
              <a:rPr lang="de-DE" sz="4800" dirty="0" err="1">
                <a:solidFill>
                  <a:srgbClr val="0070C0"/>
                </a:solidFill>
              </a:rPr>
              <a:t>Photo</a:t>
            </a:r>
            <a:endParaRPr lang="en-GB" sz="4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6496" y="269999"/>
            <a:ext cx="7456487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0" y="5551569"/>
            <a:ext cx="3168352" cy="3466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1DC80A-6E90-4679-B3AF-34AF72BFB7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179513"/>
            <a:ext cx="8973395" cy="22859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5704DD-7749-012B-D464-98E970325C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904" y="9865355"/>
            <a:ext cx="2664296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fontAlgn="base">
              <a:spcAft>
                <a:spcPct val="0"/>
              </a:spcAft>
            </a:pP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Join the Consortium </a:t>
            </a:r>
            <a:b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</a:br>
            <a:r>
              <a:rPr lang="de-DE" sz="9200" b="1" dirty="0">
                <a:solidFill>
                  <a:srgbClr val="0070C0"/>
                </a:solidFill>
                <a:ea typeface="Aleo" panose="020F0502020204030203" pitchFamily="34" charset="0"/>
                <a:cs typeface="Aleo" panose="020F0502020204030203" pitchFamily="34" charset="0"/>
              </a:rPr>
              <a:t>Building Sessions</a:t>
            </a:r>
            <a:endParaRPr lang="en-GB" sz="92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 dirty="0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A206F493-BCA8-4278-A408-9CC6CA8C2F0B}"/>
              </a:ext>
            </a:extLst>
          </p:cNvPr>
          <p:cNvSpPr/>
          <p:nvPr/>
        </p:nvSpPr>
        <p:spPr>
          <a:xfrm>
            <a:off x="1174776" y="12474624"/>
            <a:ext cx="20522280" cy="650724"/>
          </a:xfrm>
          <a:prstGeom prst="rect">
            <a:avLst/>
          </a:prstGeom>
        </p:spPr>
        <p:txBody>
          <a:bodyPr wrap="square" lIns="217710" tIns="108856" rIns="217710" bIns="108856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www.celticnext.eu                                  office@celticnext.eu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0984" y="4699426"/>
            <a:ext cx="7371308" cy="780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141442" y="4913784"/>
            <a:ext cx="11711612" cy="712280"/>
          </a:xfrm>
          <a:prstGeom prst="rect">
            <a:avLst/>
          </a:prstGeom>
          <a:noFill/>
        </p:spPr>
        <p:txBody>
          <a:bodyPr wrap="square" lIns="217710" tIns="108856" rIns="217710" bIns="108856" rtlCol="0">
            <a:spAutoFit/>
          </a:bodyPr>
          <a:lstStyle/>
          <a:p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1371600" y="1601416"/>
            <a:ext cx="12404576" cy="2286000"/>
          </a:xfrm>
          <a:prstGeom prst="rect">
            <a:avLst/>
          </a:prstGeom>
        </p:spPr>
        <p:txBody>
          <a:bodyPr vert="horz" lIns="217686" tIns="108844" rIns="217686" bIns="108844" rtlCol="0" anchor="ctr">
            <a:normAutofit/>
          </a:bodyPr>
          <a:lstStyle>
            <a:lvl1pPr algn="ctr" defTabSz="2176857" rtl="0" eaLnBrk="1" latinLnBrk="0" hangingPunct="1">
              <a:spcBef>
                <a:spcPct val="0"/>
              </a:spcBef>
              <a:buNone/>
              <a:defRPr sz="10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9200" b="1" dirty="0">
              <a:solidFill>
                <a:srgbClr val="0070C0"/>
              </a:solidFill>
              <a:latin typeface="Aleo" panose="020F0502020204030203" pitchFamily="34" charset="0"/>
              <a:ea typeface="Aleo" panose="020F0502020204030203" pitchFamily="34" charset="0"/>
              <a:cs typeface="Aleo" panose="020F0502020204030203" pitchFamily="34" charset="0"/>
            </a:endParaRPr>
          </a:p>
          <a:p>
            <a:pPr algn="l" fontAlgn="base">
              <a:spcAft>
                <a:spcPct val="0"/>
              </a:spcAft>
            </a:pPr>
            <a:endParaRPr lang="de-DE" sz="36800" b="1" dirty="0">
              <a:solidFill>
                <a:srgbClr val="0070C0"/>
              </a:solidFill>
              <a:ea typeface="Aleo" panose="020F0502020204030203" pitchFamily="34" charset="0"/>
              <a:cs typeface="Aleo" panose="020F05020202040302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2868" y="3401616"/>
            <a:ext cx="16393144" cy="6863417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r>
              <a:rPr lang="en-GB" dirty="0"/>
              <a:t> </a:t>
            </a:r>
            <a:br>
              <a:rPr lang="en-GB" dirty="0"/>
            </a:br>
            <a:br>
              <a:rPr lang="en-GB" sz="3200" dirty="0"/>
            </a:br>
            <a:r>
              <a:rPr lang="en-GB" sz="3200" dirty="0">
                <a:hlinkClick r:id="rId3"/>
              </a:rPr>
              <a:t>Join Webex meeting</a:t>
            </a:r>
            <a:r>
              <a:rPr lang="en-GB" sz="3200" dirty="0"/>
              <a:t> </a:t>
            </a:r>
          </a:p>
          <a:p>
            <a:r>
              <a:rPr lang="en-GB" sz="3200" dirty="0"/>
              <a:t>Meeting number (access code): </a:t>
            </a:r>
            <a:r>
              <a:rPr lang="en-GB" sz="3200" b="1" dirty="0" err="1"/>
              <a:t>tbd</a:t>
            </a:r>
            <a:r>
              <a:rPr lang="en-GB" sz="3200" dirty="0"/>
              <a:t>	</a:t>
            </a:r>
          </a:p>
          <a:p>
            <a:r>
              <a:rPr lang="en-GB" sz="3200" dirty="0"/>
              <a:t>Meeting password:	</a:t>
            </a:r>
            <a:r>
              <a:rPr lang="en-GB" sz="3200" b="1" dirty="0" err="1"/>
              <a:t>tbd</a:t>
            </a:r>
            <a:endParaRPr lang="en-GB" sz="3200" dirty="0"/>
          </a:p>
          <a:p>
            <a:r>
              <a:rPr lang="en-GB" sz="3200" dirty="0"/>
              <a:t>  </a:t>
            </a:r>
            <a:br>
              <a:rPr lang="en-GB" sz="3200" dirty="0"/>
            </a:br>
            <a:r>
              <a:rPr lang="en-GB" sz="3200" dirty="0"/>
              <a:t>Join by phone  </a:t>
            </a:r>
            <a:br>
              <a:rPr lang="en-GB" sz="3200" dirty="0"/>
            </a:br>
            <a:r>
              <a:rPr lang="en-GB" sz="3200" b="1" u="sng" dirty="0">
                <a:hlinkClick r:id="rId4"/>
              </a:rPr>
              <a:t>+49-6925511-4400</a:t>
            </a:r>
            <a:r>
              <a:rPr lang="en-GB" sz="3200" dirty="0"/>
              <a:t> Germany toll  </a:t>
            </a:r>
            <a:br>
              <a:rPr lang="en-GB" sz="3200" dirty="0"/>
            </a:br>
            <a:r>
              <a:rPr lang="en-GB" sz="3200" u="sng" dirty="0">
                <a:hlinkClick r:id="rId5"/>
              </a:rPr>
              <a:t>Global call-in numbers</a:t>
            </a:r>
            <a:r>
              <a:rPr lang="en-GB" sz="3200" dirty="0"/>
              <a:t>  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r>
              <a:rPr lang="en-GB" sz="3200" u="sng" dirty="0">
                <a:hlinkClick r:id="rId6"/>
              </a:rPr>
              <a:t>Can't join the meeting?</a:t>
            </a:r>
            <a:r>
              <a:rPr lang="en-GB" sz="3200" dirty="0"/>
              <a:t>  </a:t>
            </a:r>
            <a:br>
              <a:rPr lang="en-GB" sz="3200" dirty="0"/>
            </a:br>
            <a:r>
              <a:rPr lang="en-GB" sz="3200" dirty="0"/>
              <a:t> </a:t>
            </a:r>
            <a:br>
              <a:rPr lang="en-GB" sz="3200" dirty="0"/>
            </a:b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1371601" y="3113584"/>
            <a:ext cx="14852848" cy="9361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800" b="1" u="sng" dirty="0"/>
              <a:t>NOTE: </a:t>
            </a:r>
            <a:br>
              <a:rPr lang="en-GB" sz="4800" dirty="0"/>
            </a:br>
            <a:r>
              <a:rPr lang="en-GB" sz="4800" dirty="0"/>
              <a:t>CELTIC organizes Consortium Building Sessions to foster the partner search for you. Please indicate your availability within the 25-28 February via</a:t>
            </a:r>
          </a:p>
          <a:p>
            <a:pPr marL="0" indent="0" algn="ctr">
              <a:buNone/>
            </a:pPr>
            <a:endParaRPr lang="en-GB" sz="4800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  <a:hlinkClick r:id="rId7"/>
              </a:rPr>
              <a:t>https://polls.eurescom.eu/XV0ZTgdEQg/</a:t>
            </a:r>
            <a:endParaRPr lang="en-GB" sz="4800" i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GB" sz="4800" i="1" dirty="0">
                <a:solidFill>
                  <a:srgbClr val="FFFF00"/>
                </a:solidFill>
              </a:rPr>
              <a:t>Login: participant</a:t>
            </a:r>
          </a:p>
          <a:p>
            <a:pPr marL="0" indent="0" algn="ctr">
              <a:buNone/>
            </a:pPr>
            <a:r>
              <a:rPr lang="en-GB" sz="4800" i="1" dirty="0" err="1">
                <a:solidFill>
                  <a:srgbClr val="FFFF00"/>
                </a:solidFill>
              </a:rPr>
              <a:t>Pwd</a:t>
            </a:r>
            <a:r>
              <a:rPr lang="en-GB" sz="4800" i="1" dirty="0">
                <a:solidFill>
                  <a:srgbClr val="FFFF00"/>
                </a:solidFill>
              </a:rPr>
              <a:t>: 2402</a:t>
            </a:r>
            <a:br>
              <a:rPr lang="en-GB" sz="4800" dirty="0"/>
            </a:br>
            <a:r>
              <a:rPr lang="en-GB" sz="4800" dirty="0"/>
              <a:t>We will update this slide for you according to the provided poll information.</a:t>
            </a:r>
          </a:p>
          <a:p>
            <a:pPr algn="ctr"/>
            <a:r>
              <a:rPr lang="en-GB" sz="4800" dirty="0"/>
              <a:t>Please fill in the poll with your availabilities indicating</a:t>
            </a:r>
          </a:p>
          <a:p>
            <a:pPr marL="0" indent="0" algn="ctr">
              <a:buNone/>
            </a:pPr>
            <a:r>
              <a:rPr lang="en-GB" sz="4800" b="1" dirty="0">
                <a:solidFill>
                  <a:srgbClr val="FFFF00"/>
                </a:solidFill>
              </a:rPr>
              <a:t>PROPOSAL NAME</a:t>
            </a:r>
            <a:r>
              <a:rPr lang="en-GB" sz="4800" dirty="0">
                <a:solidFill>
                  <a:srgbClr val="FFFF00"/>
                </a:solidFill>
              </a:rPr>
              <a:t>, your name, your organization</a:t>
            </a:r>
          </a:p>
          <a:p>
            <a:pPr marL="0" indent="0" algn="ctr">
              <a:buNone/>
            </a:pP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E83B2E-8748-448A-F0AA-86C40961A91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0605" y="50477"/>
            <a:ext cx="8973395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22680"/>
      </p:ext>
    </p:extLst>
  </p:cSld>
  <p:clrMapOvr>
    <a:masterClrMapping/>
  </p:clrMapOvr>
</p:sld>
</file>

<file path=ppt/theme/theme1.xml><?xml version="1.0" encoding="utf-8"?>
<a:theme xmlns:a="http://schemas.openxmlformats.org/drawingml/2006/main" name="1_Spanish Chair Eureka 2016 inter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 Chair Eureka 2016 interno" id="{BA4051FA-B5A8-8041-902C-54A3E0A35E45}" vid="{A453499C-19AA-F249-A308-67522C957B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Pages>0</Pages>
  <Words>423</Words>
  <Characters>0</Characters>
  <Application>Microsoft Office PowerPoint</Application>
  <PresentationFormat>Custom</PresentationFormat>
  <Lines>0</Lines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Aleo</vt:lpstr>
      <vt:lpstr>Arial</vt:lpstr>
      <vt:lpstr>Calibri</vt:lpstr>
      <vt:lpstr>Century Gothic</vt:lpstr>
      <vt:lpstr>Gill Sans</vt:lpstr>
      <vt:lpstr>1_Spanish Chair Eureka 2016 interno</vt:lpstr>
      <vt:lpstr>Office Theme</vt:lpstr>
      <vt:lpstr>PowerPoint Presentation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  <vt:lpstr>Join the Consortium  Building Sessions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Christiane Reinsch</cp:lastModifiedBy>
  <cp:revision>291</cp:revision>
  <dcterms:modified xsi:type="dcterms:W3CDTF">2025-01-16T07:17:11Z</dcterms:modified>
</cp:coreProperties>
</file>