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2" r:id="rId3"/>
    <p:sldId id="303" r:id="rId4"/>
    <p:sldId id="297" r:id="rId5"/>
    <p:sldId id="298" r:id="rId6"/>
    <p:sldId id="307" r:id="rId7"/>
    <p:sldId id="308" r:id="rId8"/>
    <p:sldId id="309" r:id="rId9"/>
    <p:sldId id="310" r:id="rId10"/>
    <p:sldId id="301" r:id="rId11"/>
    <p:sldId id="299" r:id="rId12"/>
    <p:sldId id="296" r:id="rId13"/>
    <p:sldId id="304" r:id="rId14"/>
    <p:sldId id="305" r:id="rId15"/>
    <p:sldId id="306" r:id="rId16"/>
    <p:sldId id="291" r:id="rId17"/>
    <p:sldId id="293" r:id="rId18"/>
    <p:sldId id="294" r:id="rId19"/>
    <p:sldId id="289" r:id="rId20"/>
    <p:sldId id="292" r:id="rId21"/>
    <p:sldId id="290" r:id="rId22"/>
    <p:sldId id="287" r:id="rId23"/>
    <p:sldId id="275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3" d="100"/>
          <a:sy n="83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pPr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45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8825" cy="3427413"/>
          </a:xfrm>
          <a:ln/>
        </p:spPr>
      </p:sp>
      <p:sp>
        <p:nvSpPr>
          <p:cNvPr id="338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55" tIns="45956" rIns="93555" bIns="45956"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5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9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6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1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B011-5BA2-4193-A6EB-573316023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EBE3-EA1A-FA47-A677-AF5AB52ABE3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2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YM: </a:t>
            </a:r>
            <a:r>
              <a:rPr lang="en-US" dirty="0" err="1"/>
              <a:t>Changé</a:t>
            </a:r>
            <a:r>
              <a:rPr lang="en-US" dirty="0"/>
              <a:t> le </a:t>
            </a:r>
            <a:r>
              <a:rPr lang="en-US" dirty="0" err="1"/>
              <a:t>titre</a:t>
            </a:r>
            <a:r>
              <a:rPr lang="en-US" dirty="0"/>
              <a:t>: Market</a:t>
            </a:r>
            <a:r>
              <a:rPr lang="en-US" baseline="0" dirty="0"/>
              <a:t> Landscape, pas Perfect Memory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EBE3-EA1A-FA47-A677-AF5AB52ABE3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3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EBE3-EA1A-FA47-A677-AF5AB52ABE3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‹N°›</a:t>
            </a:fld>
            <a:endParaRPr lang="en-GB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048"/>
            <a:ext cx="9144000" cy="646929"/>
          </a:xfrm>
          <a:prstGeom prst="rect">
            <a:avLst/>
          </a:prstGeom>
        </p:spPr>
        <p:txBody>
          <a:bodyPr/>
          <a:lstStyle>
            <a:lvl1pPr algn="l">
              <a:defRPr lang="en-US" sz="2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ea typeface="+mn-ea"/>
                <a:cs typeface="Open Sans Ligh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1182027"/>
            <a:ext cx="9144000" cy="39285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0"/>
              </a:spcBef>
              <a:buNone/>
              <a:defRPr lang="fr-FR" sz="1500" b="0" i="0" kern="1200" dirty="0" smtClean="0">
                <a:solidFill>
                  <a:srgbClr val="126A9C"/>
                </a:solidFill>
                <a:latin typeface="Open Sans Light"/>
                <a:ea typeface="+mn-ea"/>
                <a:cs typeface="Open Sans Light"/>
              </a:defRPr>
            </a:lvl1pPr>
            <a:lvl2pPr marL="0" indent="0" algn="l" defTabSz="342900" rtl="0" eaLnBrk="1" latinLnBrk="0" hangingPunct="1">
              <a:spcBef>
                <a:spcPct val="0"/>
              </a:spcBef>
              <a:buNone/>
              <a:defRPr lang="fr-FR" sz="1500" b="0" i="0" kern="1200" dirty="0" smtClean="0">
                <a:solidFill>
                  <a:srgbClr val="126A9C"/>
                </a:solidFill>
                <a:latin typeface="Open Sans Light"/>
                <a:ea typeface="+mn-ea"/>
                <a:cs typeface="Open Sans Light"/>
              </a:defRPr>
            </a:lvl2pPr>
            <a:lvl3pPr marL="0" indent="0" algn="l" defTabSz="342900" rtl="0" eaLnBrk="1" latinLnBrk="0" hangingPunct="1">
              <a:spcBef>
                <a:spcPct val="0"/>
              </a:spcBef>
              <a:buNone/>
              <a:defRPr lang="fr-FR" sz="1500" b="0" i="0" kern="1200" dirty="0" smtClean="0">
                <a:solidFill>
                  <a:srgbClr val="126A9C"/>
                </a:solidFill>
                <a:latin typeface="Open Sans Light"/>
                <a:ea typeface="+mn-ea"/>
                <a:cs typeface="Open Sans Light"/>
              </a:defRPr>
            </a:lvl3pPr>
            <a:lvl4pPr marL="0" indent="0" algn="l" defTabSz="342900" rtl="0" eaLnBrk="1" latinLnBrk="0" hangingPunct="1">
              <a:spcBef>
                <a:spcPct val="0"/>
              </a:spcBef>
              <a:buNone/>
              <a:defRPr lang="fr-FR" sz="1500" b="0" i="0" kern="1200" dirty="0" smtClean="0">
                <a:solidFill>
                  <a:srgbClr val="126A9C"/>
                </a:solidFill>
                <a:latin typeface="Open Sans Light"/>
                <a:ea typeface="+mn-ea"/>
                <a:cs typeface="Open Sans Light"/>
              </a:defRPr>
            </a:lvl4pPr>
            <a:lvl5pPr marL="0" indent="0" algn="l" defTabSz="342900" rtl="0" eaLnBrk="1" latinLnBrk="0" hangingPunct="1">
              <a:spcBef>
                <a:spcPct val="0"/>
              </a:spcBef>
              <a:buNone/>
              <a:defRPr lang="en-US" sz="1500" b="0" i="0" kern="1200" dirty="0">
                <a:solidFill>
                  <a:srgbClr val="126A9C"/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2"/>
          </p:nvPr>
        </p:nvSpPr>
        <p:spPr>
          <a:xfrm>
            <a:off x="180975" y="1844506"/>
            <a:ext cx="8229600" cy="4570413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80975" y="6553741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6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Perfect Memory Sales Deck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3725" y="64149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7F34B3DF-37F7-3946-886B-BF382759042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76420"/>
      </p:ext>
    </p:extLst>
  </p:cSld>
  <p:clrMapOvr>
    <a:masterClrMapping/>
  </p:clrMapOvr>
  <p:transition spd="slow">
    <p:fade thruBlk="1"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27" y="95904"/>
            <a:ext cx="8752297" cy="1143000"/>
          </a:xfrm>
          <a:prstGeom prst="rect">
            <a:avLst/>
          </a:prstGeom>
        </p:spPr>
        <p:txBody>
          <a:bodyPr lIns="91360" tIns="45680" rIns="91360" bIns="45680"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075" y="1529257"/>
            <a:ext cx="8734567" cy="4685827"/>
          </a:xfrm>
          <a:prstGeom prst="rect">
            <a:avLst/>
          </a:prstGeom>
        </p:spPr>
        <p:txBody>
          <a:bodyPr lIns="91360" tIns="45680" rIns="91360" bIns="4568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77427" y="810280"/>
            <a:ext cx="8752297" cy="500062"/>
          </a:xfrm>
          <a:prstGeom prst="rect">
            <a:avLst/>
          </a:prstGeom>
        </p:spPr>
        <p:txBody>
          <a:bodyPr lIns="91360" tIns="45680" rIns="91360" bIns="45680" rtlCol="0" anchor="ctr">
            <a:noAutofit/>
          </a:bodyPr>
          <a:lstStyle>
            <a:lvl1pPr algn="l" defTabSz="913432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663300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913432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663300"/>
                </a:solidFill>
                <a:latin typeface="Verdana" pitchFamily="34" charset="0"/>
                <a:ea typeface="+mj-ea"/>
                <a:cs typeface="+mj-cs"/>
              </a:defRPr>
            </a:lvl2pPr>
            <a:lvl3pPr algn="l" defTabSz="913432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663300"/>
                </a:solidFill>
                <a:latin typeface="Verdana" pitchFamily="34" charset="0"/>
                <a:ea typeface="+mj-ea"/>
                <a:cs typeface="+mj-cs"/>
              </a:defRPr>
            </a:lvl3pPr>
            <a:lvl4pPr algn="l" defTabSz="913432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663300"/>
                </a:solidFill>
                <a:latin typeface="Verdana" pitchFamily="34" charset="0"/>
                <a:ea typeface="+mj-ea"/>
                <a:cs typeface="+mj-cs"/>
              </a:defRPr>
            </a:lvl4pPr>
            <a:lvl5pPr algn="l" defTabSz="913432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663300"/>
                </a:solidFill>
                <a:latin typeface="Verdana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Edité le 15/06/2009 par Steny SOLITUDE</a:t>
            </a:r>
          </a:p>
        </p:txBody>
      </p:sp>
    </p:spTree>
    <p:extLst>
      <p:ext uri="{BB962C8B-B14F-4D97-AF65-F5344CB8AC3E}">
        <p14:creationId xmlns:p14="http://schemas.microsoft.com/office/powerpoint/2010/main" val="226911151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96708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33696"/>
            <a:ext cx="8229600" cy="1601197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1350"/>
              </a:spcAft>
              <a:buNone/>
              <a:defRPr sz="3750" b="0" i="0">
                <a:solidFill>
                  <a:srgbClr val="126A9C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fr-FR" dirty="0"/>
              <a:t>Texte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3644093"/>
            <a:ext cx="8229600" cy="1225482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ctr">
              <a:spcAft>
                <a:spcPts val="1350"/>
              </a:spcAft>
              <a:buNone/>
              <a:defRPr sz="2550" b="0" i="0">
                <a:solidFill>
                  <a:srgbClr val="787878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fr-FR" dirty="0"/>
              <a:t>Texte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40660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‹N°›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slow">
    <p:fade thruBlk="1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jpe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jpe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67197"/>
            <a:ext cx="7772400" cy="1470025"/>
          </a:xfrm>
        </p:spPr>
        <p:txBody>
          <a:bodyPr/>
          <a:lstStyle/>
          <a:p>
            <a:r>
              <a:rPr lang="en-US" altLang="en-US" sz="2800" b="0" dirty="0"/>
              <a:t>Proposers Day</a:t>
            </a:r>
            <a:br>
              <a:rPr lang="en-US" altLang="en-US" sz="2800" b="0" dirty="0"/>
            </a:br>
            <a:r>
              <a:rPr lang="en-US" altLang="en-US" sz="2800" b="0" dirty="0"/>
              <a:t>23 November 2016, Leuven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8316" y="2852935"/>
            <a:ext cx="864096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000" kern="0" dirty="0"/>
              <a:t>Celtic-Plus Success Story</a:t>
            </a:r>
            <a:br>
              <a:rPr lang="en-US" altLang="en-US" sz="4000" kern="0" dirty="0"/>
            </a:br>
            <a:r>
              <a:rPr lang="en-US" altLang="en-US" sz="4000" kern="0" dirty="0" err="1"/>
              <a:t>MediaMAP</a:t>
            </a:r>
            <a:r>
              <a:rPr lang="en-US" altLang="en-US" sz="4000" kern="0" dirty="0"/>
              <a:t>+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36510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/>
              <a:t>Steny SOLITUDE</a:t>
            </a:r>
          </a:p>
          <a:p>
            <a:r>
              <a:rPr lang="en-US" altLang="en-US" sz="1800" b="0" i="1" kern="0" dirty="0"/>
              <a:t>CEO</a:t>
            </a:r>
          </a:p>
          <a:p>
            <a:r>
              <a:rPr lang="en-US" altLang="en-US" sz="1800" b="0" i="1" kern="0" dirty="0"/>
              <a:t>Perfect Memory</a:t>
            </a:r>
          </a:p>
          <a:p>
            <a:r>
              <a:rPr lang="en-US" altLang="en-US" sz="1800" b="0" i="1" kern="0" dirty="0"/>
              <a:t>steny.solitude@perfect-memory.com</a:t>
            </a:r>
          </a:p>
          <a:p>
            <a:endParaRPr lang="en-US" altLang="en-US" sz="1800" b="0" i="1" kern="0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u texte 25"/>
          <p:cNvSpPr>
            <a:spLocks noGrp="1"/>
          </p:cNvSpPr>
          <p:nvPr>
            <p:ph type="body" sz="quarter" idx="4294967295"/>
          </p:nvPr>
        </p:nvSpPr>
        <p:spPr bwMode="auto">
          <a:xfrm>
            <a:off x="2374915" y="1025111"/>
            <a:ext cx="4394169" cy="499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8" tIns="45704" rIns="91408" bIns="45704"/>
          <a:lstStyle/>
          <a:p>
            <a:r>
              <a:rPr lang="fr-FR" sz="1800" dirty="0" err="1"/>
              <a:t>Bring</a:t>
            </a:r>
            <a:r>
              <a:rPr lang="fr-FR" sz="1800" dirty="0"/>
              <a:t> the media to a </a:t>
            </a:r>
            <a:r>
              <a:rPr lang="fr-FR" sz="1800" dirty="0" err="1"/>
              <a:t>semantic</a:t>
            </a:r>
            <a:r>
              <a:rPr lang="fr-FR" sz="1800" dirty="0"/>
              <a:t> </a:t>
            </a:r>
            <a:r>
              <a:rPr lang="fr-FR" sz="1800" dirty="0" err="1"/>
              <a:t>level</a:t>
            </a:r>
            <a:endParaRPr lang="fr-FR" sz="1800" dirty="0">
              <a:solidFill>
                <a:srgbClr val="663300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2952524" y="2241845"/>
            <a:ext cx="867431" cy="35564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4" name="Picture 2" descr="http://www.memoclic.com/medias/var_forum/10/2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33" y="2031628"/>
            <a:ext cx="711321" cy="84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 descr="http://images.silverfast.eu/img/home-8/screens/sf8_histogram_2_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50" y="4234596"/>
            <a:ext cx="2425820" cy="15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ight Arrow 75"/>
          <p:cNvSpPr/>
          <p:nvPr/>
        </p:nvSpPr>
        <p:spPr>
          <a:xfrm>
            <a:off x="5060694" y="2215928"/>
            <a:ext cx="813132" cy="3340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7" name="Picture 6" descr="http://www.builttosell.com/wp-content/uploads/2011/09/bra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361" y="1925078"/>
            <a:ext cx="1190512" cy="10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ight Arrow 77"/>
          <p:cNvSpPr/>
          <p:nvPr/>
        </p:nvSpPr>
        <p:spPr>
          <a:xfrm rot="5400000">
            <a:off x="7100037" y="2687613"/>
            <a:ext cx="816395" cy="33665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Right Arrow 78"/>
          <p:cNvSpPr/>
          <p:nvPr/>
        </p:nvSpPr>
        <p:spPr>
          <a:xfrm>
            <a:off x="2590076" y="4927163"/>
            <a:ext cx="848427" cy="34844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0" name="Picture 8" descr="http://www.zeblogsante.com/wp-content/uploads/2012/01/roua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642" y="4642073"/>
            <a:ext cx="862002" cy="93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ight Arrow 80"/>
          <p:cNvSpPr/>
          <p:nvPr/>
        </p:nvSpPr>
        <p:spPr>
          <a:xfrm>
            <a:off x="4895081" y="4974678"/>
            <a:ext cx="848427" cy="34844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952560" y="4788937"/>
            <a:ext cx="1123995" cy="105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r>
              <a:rPr lang="fr-FR" sz="1600" dirty="0" err="1"/>
              <a:t>Semantic</a:t>
            </a:r>
            <a:r>
              <a:rPr lang="fr-FR" sz="1600" dirty="0"/>
              <a:t> system</a:t>
            </a:r>
          </a:p>
        </p:txBody>
      </p:sp>
      <p:sp>
        <p:nvSpPr>
          <p:cNvPr id="83" name="Right Arrow 82"/>
          <p:cNvSpPr/>
          <p:nvPr/>
        </p:nvSpPr>
        <p:spPr>
          <a:xfrm rot="16200000">
            <a:off x="7124244" y="4756326"/>
            <a:ext cx="848071" cy="34887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2972886" y="1860285"/>
            <a:ext cx="1208159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800" dirty="0">
                <a:latin typeface="Verdana" pitchFamily="34" charset="0"/>
              </a:rPr>
              <a:t>Data</a:t>
            </a:r>
            <a:endParaRPr lang="fr-FR" sz="1800" dirty="0">
              <a:latin typeface="Verdana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5000965" y="1822849"/>
            <a:ext cx="1209517" cy="5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800" dirty="0">
                <a:latin typeface="Verdana" pitchFamily="34" charset="0"/>
              </a:rPr>
              <a:t>Info</a:t>
            </a:r>
            <a:endParaRPr lang="fr-FR" sz="1800" dirty="0">
              <a:latin typeface="Verdana" pitchFamily="34" charset="0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7592398" y="2603247"/>
            <a:ext cx="1551602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600" dirty="0">
                <a:latin typeface="Verdana" pitchFamily="34" charset="0"/>
              </a:rPr>
              <a:t>Knowledge</a:t>
            </a:r>
            <a:endParaRPr lang="fr-FR" sz="1600" dirty="0">
              <a:latin typeface="Verdana" pitchFamily="34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2534420" y="4574400"/>
            <a:ext cx="1209516" cy="5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800" dirty="0">
                <a:latin typeface="Verdana" pitchFamily="34" charset="0"/>
              </a:rPr>
              <a:t>Data</a:t>
            </a:r>
            <a:endParaRPr lang="fr-FR" sz="1800" dirty="0">
              <a:latin typeface="Verdana" pitchFamily="34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4829922" y="4613276"/>
            <a:ext cx="1209517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800" dirty="0">
                <a:latin typeface="Verdana" pitchFamily="34" charset="0"/>
              </a:rPr>
              <a:t>Info</a:t>
            </a:r>
            <a:endParaRPr lang="fr-FR" sz="1800" dirty="0">
              <a:latin typeface="Verdana" pitchFamily="34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7592398" y="4774539"/>
            <a:ext cx="1551602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</a:pPr>
            <a:r>
              <a:rPr lang="en-US" sz="1600" dirty="0">
                <a:latin typeface="Verdana" pitchFamily="34" charset="0"/>
              </a:rPr>
              <a:t>Knowledge</a:t>
            </a:r>
            <a:endParaRPr lang="fr-FR" sz="1600" dirty="0">
              <a:latin typeface="Verdana" pitchFamily="34" charset="0"/>
            </a:endParaRPr>
          </a:p>
        </p:txBody>
      </p:sp>
      <p:pic>
        <p:nvPicPr>
          <p:cNvPr id="87060" name="Picture 2" descr="C:\Users\guillaume\Documents\Mes documents\Perfect Memory\Mediamap+\dja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52" y="1677424"/>
            <a:ext cx="2590076" cy="162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24489" y="3232461"/>
            <a:ext cx="4619511" cy="18746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8" tIns="45704" rIns="91408" bIns="45704"/>
          <a:lstStyle/>
          <a:p>
            <a:r>
              <a:rPr lang="en-US" sz="1400" dirty="0"/>
              <a:t>2 persons, face to face, smiling and laughing</a:t>
            </a:r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4524489" y="3495953"/>
            <a:ext cx="4619511" cy="18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marL="340904" indent="-340904" algn="just" defTabSz="912787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Samuel L. Jackson </a:t>
            </a:r>
            <a:r>
              <a:rPr lang="en-US" sz="1400" dirty="0" err="1">
                <a:latin typeface="Verdana" pitchFamily="34" charset="0"/>
              </a:rPr>
              <a:t>rdf:type</a:t>
            </a:r>
            <a:r>
              <a:rPr lang="en-US" sz="1400" dirty="0">
                <a:latin typeface="Verdana" pitchFamily="34" charset="0"/>
              </a:rPr>
              <a:t> Person</a:t>
            </a:r>
          </a:p>
          <a:p>
            <a:pPr marL="340904" indent="-340904" algn="just" defTabSz="912787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Leonardo </a:t>
            </a:r>
            <a:r>
              <a:rPr lang="en-US" sz="1400" dirty="0" err="1">
                <a:latin typeface="Verdana" pitchFamily="34" charset="0"/>
              </a:rPr>
              <a:t>DiCaprio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rdf:type</a:t>
            </a:r>
            <a:r>
              <a:rPr lang="en-US" sz="1400" dirty="0">
                <a:latin typeface="Verdana" pitchFamily="34" charset="0"/>
              </a:rPr>
              <a:t> Person</a:t>
            </a:r>
          </a:p>
          <a:p>
            <a:pPr marL="340904" indent="-340904" algn="just" defTabSz="912787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Thumbnail from </a:t>
            </a:r>
            <a:r>
              <a:rPr lang="en-US" sz="1400" dirty="0" err="1">
                <a:latin typeface="Verdana" pitchFamily="34" charset="0"/>
              </a:rPr>
              <a:t>Django</a:t>
            </a:r>
            <a:r>
              <a:rPr lang="en-US" sz="1400" dirty="0">
                <a:latin typeface="Verdana" pitchFamily="34" charset="0"/>
              </a:rPr>
              <a:t> unchained</a:t>
            </a:r>
          </a:p>
          <a:p>
            <a:pPr marL="340904" indent="-340904" algn="just" defTabSz="912787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Verdana" pitchFamily="34" charset="0"/>
              </a:rPr>
              <a:t>Quentin Tarantino behind the camera</a:t>
            </a:r>
          </a:p>
          <a:p>
            <a:pPr marL="340904" indent="-340904" algn="just" defTabSz="912787">
              <a:spcBef>
                <a:spcPct val="20000"/>
              </a:spcBef>
              <a:buFont typeface="Arial" pitchFamily="34" charset="0"/>
              <a:buChar char="•"/>
            </a:pPr>
            <a:endParaRPr lang="fr-FR" sz="1800" dirty="0">
              <a:latin typeface="Verdana" pitchFamily="34" charset="0"/>
            </a:endParaRPr>
          </a:p>
        </p:txBody>
      </p:sp>
      <p:pic>
        <p:nvPicPr>
          <p:cNvPr id="84" name="Picture 2" descr="F:\MediaMap 2011\Rapport scientifique final juin 2011\Description class filter(v.fleur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798" y="3282856"/>
            <a:ext cx="4200050" cy="12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634909" y="3474356"/>
            <a:ext cx="1463498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fr-BE"/>
              <a:t>EBUCore</a:t>
            </a:r>
          </a:p>
        </p:txBody>
      </p:sp>
    </p:spTree>
    <p:extLst>
      <p:ext uri="{BB962C8B-B14F-4D97-AF65-F5344CB8AC3E}">
        <p14:creationId xmlns:p14="http://schemas.microsoft.com/office/powerpoint/2010/main" val="754323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5" grpId="0"/>
      <p:bldP spid="86" grpId="0"/>
      <p:bldP spid="87" grpId="0"/>
      <p:bldP spid="88" grpId="0"/>
      <p:bldP spid="89" grpId="0"/>
      <p:bldP spid="90" grpId="0"/>
      <p:bldP spid="91" grpId="0" build="p"/>
      <p:bldP spid="92" grpId="0" build="p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7831" y="1232904"/>
            <a:ext cx="8751687" cy="683928"/>
          </a:xfrm>
          <a:prstGeom prst="rect">
            <a:avLst/>
          </a:prstGeom>
        </p:spPr>
        <p:txBody>
          <a:bodyPr lIns="91376" tIns="45688" rIns="91376" bIns="45688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/>
              <a:t>Augment and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 err="1"/>
              <a:t>experience</a:t>
            </a:r>
            <a:endParaRPr dirty="0"/>
          </a:p>
        </p:txBody>
      </p:sp>
      <p:sp>
        <p:nvSpPr>
          <p:cNvPr id="24" name="Ellipse 23"/>
          <p:cNvSpPr/>
          <p:nvPr/>
        </p:nvSpPr>
        <p:spPr>
          <a:xfrm>
            <a:off x="3359769" y="2784667"/>
            <a:ext cx="2223556" cy="18602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2" y="1898170"/>
            <a:ext cx="4832294" cy="25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784" y="3645024"/>
            <a:ext cx="4369780" cy="234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428" y="2420888"/>
            <a:ext cx="3095300" cy="269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86442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01" y="1142984"/>
            <a:ext cx="5761219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WaaB</a:t>
            </a:r>
            <a:r>
              <a:rPr lang="de-DE" dirty="0"/>
              <a:t> : Web </a:t>
            </a:r>
            <a:r>
              <a:rPr lang="de-DE" dirty="0" err="1"/>
              <a:t>as</a:t>
            </a:r>
            <a:r>
              <a:rPr lang="de-DE" dirty="0"/>
              <a:t> a Brain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5720" y="5214950"/>
            <a:ext cx="864399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i="1" dirty="0"/>
              <a:t>MediaMap+ </a:t>
            </a:r>
            <a:r>
              <a:rPr lang="en-GB" sz="1700" i="1" dirty="0"/>
              <a:t>articulates a networked computer system that gives orders translated into processes and enables computers to interact in a particular environment. This network mobilizes all resources required by the editorial to materialize rich content destined for consumption! The architecture of such a network is done partly or largely on inputs (ontologies) but the reasoning or inference may influence construction.</a:t>
            </a:r>
            <a:endParaRPr lang="fr-BE" sz="1700" dirty="0"/>
          </a:p>
        </p:txBody>
      </p:sp>
      <p:sp>
        <p:nvSpPr>
          <p:cNvPr id="7" name="Rectangle 6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63418606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 New Product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45" name="object 95"/>
          <p:cNvSpPr txBox="1">
            <a:spLocks/>
          </p:cNvSpPr>
          <p:nvPr/>
        </p:nvSpPr>
        <p:spPr>
          <a:xfrm>
            <a:off x="746520" y="5358340"/>
            <a:ext cx="152786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11"/>
            <a:fld id="{81D60167-4931-47E6-BA6A-407CBD079E47}" type="slidenum">
              <a:rPr lang="is-IS" sz="794" b="1" spc="53">
                <a:solidFill>
                  <a:srgbClr val="FFFFFF"/>
                </a:solidFill>
                <a:latin typeface="Times New Roman"/>
                <a:cs typeface="Times New Roman"/>
              </a:rPr>
              <a:pPr marL="16811"/>
              <a:t>13</a:t>
            </a:fld>
            <a:endParaRPr lang="is-IS" sz="794">
              <a:latin typeface="Times New Roman"/>
              <a:cs typeface="Times New Roman"/>
            </a:endParaRPr>
          </a:p>
        </p:txBody>
      </p:sp>
      <p:pic>
        <p:nvPicPr>
          <p:cNvPr id="146" name="Image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90" y="2925664"/>
            <a:ext cx="6304631" cy="1850731"/>
          </a:xfrm>
          <a:prstGeom prst="rect">
            <a:avLst/>
          </a:prstGeom>
        </p:spPr>
      </p:pic>
      <p:sp>
        <p:nvSpPr>
          <p:cNvPr id="147" name="ZoneTexte 146"/>
          <p:cNvSpPr txBox="1"/>
          <p:nvPr/>
        </p:nvSpPr>
        <p:spPr>
          <a:xfrm>
            <a:off x="1988505" y="3315373"/>
            <a:ext cx="1045479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052" b="1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Factual</a:t>
            </a:r>
          </a:p>
          <a:p>
            <a:pPr algn="ctr"/>
            <a:r>
              <a:rPr lang="en-US" sz="1052" b="1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knowledge</a:t>
            </a:r>
          </a:p>
          <a:p>
            <a:pPr algn="ctr"/>
            <a:r>
              <a:rPr lang="en-US" sz="701" dirty="0" err="1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SEmantic</a:t>
            </a:r>
            <a:endParaRPr lang="en-US" sz="701" dirty="0">
              <a:solidFill>
                <a:srgbClr val="0070C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1752532" y="3918738"/>
            <a:ext cx="1458920" cy="18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4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Semantic processing of the data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843035" y="4051395"/>
            <a:ext cx="1277915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[Grammar, Structuring, Reasoning]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3655404" y="3679553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050" b="1" cap="sm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Semantic Middleware &amp; DAM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6305710" y="3311940"/>
            <a:ext cx="1045479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052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HEURISTIC</a:t>
            </a:r>
          </a:p>
          <a:p>
            <a:pPr algn="ctr"/>
            <a:r>
              <a:rPr lang="en-US" sz="1052" b="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KNOWLEDGE</a:t>
            </a:r>
          </a:p>
          <a:p>
            <a:pPr algn="ctr"/>
            <a:r>
              <a:rPr lang="en-US" sz="701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STATISTIC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6127468" y="3901371"/>
            <a:ext cx="1401960" cy="18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4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Statistic processing of the data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127468" y="4021828"/>
            <a:ext cx="1604909" cy="14380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5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[Data mining, Machine Learning, Deep Learning]</a:t>
            </a:r>
          </a:p>
        </p:txBody>
      </p:sp>
      <p:cxnSp>
        <p:nvCxnSpPr>
          <p:cNvPr id="154" name="Connecteur droit 153"/>
          <p:cNvCxnSpPr/>
          <p:nvPr/>
        </p:nvCxnSpPr>
        <p:spPr>
          <a:xfrm flipH="1" flipV="1">
            <a:off x="2152790" y="3866198"/>
            <a:ext cx="716906" cy="10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6475995" y="3866198"/>
            <a:ext cx="70490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6" name="ZoneTexte 155"/>
          <p:cNvSpPr txBox="1"/>
          <p:nvPr/>
        </p:nvSpPr>
        <p:spPr>
          <a:xfrm>
            <a:off x="2122803" y="4506999"/>
            <a:ext cx="376773" cy="201615"/>
          </a:xfrm>
          <a:prstGeom prst="round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584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2561845" y="4501511"/>
            <a:ext cx="383495" cy="201615"/>
          </a:xfrm>
          <a:prstGeom prst="round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169" cap="small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584" dirty="0"/>
              <a:t>RULE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5915837" y="4508242"/>
            <a:ext cx="518277" cy="1915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25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6498747" y="4506999"/>
            <a:ext cx="599103" cy="1915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169" cap="small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525" dirty="0"/>
              <a:t>HYPOTHESIS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7157688" y="4508242"/>
            <a:ext cx="652296" cy="1915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169" cap="small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525" dirty="0"/>
              <a:t>OBSERVATION</a:t>
            </a:r>
          </a:p>
        </p:txBody>
      </p:sp>
      <p:cxnSp>
        <p:nvCxnSpPr>
          <p:cNvPr id="161" name="Connecteur droit 160"/>
          <p:cNvCxnSpPr/>
          <p:nvPr/>
        </p:nvCxnSpPr>
        <p:spPr>
          <a:xfrm>
            <a:off x="3577183" y="3218461"/>
            <a:ext cx="2273810" cy="8953"/>
          </a:xfrm>
          <a:prstGeom prst="line">
            <a:avLst/>
          </a:prstGeom>
          <a:ln w="28575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3798185" y="3150954"/>
            <a:ext cx="1754637" cy="1394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2"/>
          </a:p>
        </p:txBody>
      </p:sp>
      <p:sp>
        <p:nvSpPr>
          <p:cNvPr id="163" name="Rectangle 162"/>
          <p:cNvSpPr/>
          <p:nvPr/>
        </p:nvSpPr>
        <p:spPr>
          <a:xfrm>
            <a:off x="3718668" y="3138959"/>
            <a:ext cx="1834156" cy="200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1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</a:t>
            </a:r>
            <a:r>
              <a:rPr lang="en-US" sz="70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used as statistic categories</a:t>
            </a:r>
          </a:p>
        </p:txBody>
      </p:sp>
      <p:grpSp>
        <p:nvGrpSpPr>
          <p:cNvPr id="164" name="Grouper 19"/>
          <p:cNvGrpSpPr/>
          <p:nvPr/>
        </p:nvGrpSpPr>
        <p:grpSpPr>
          <a:xfrm>
            <a:off x="3557503" y="4454103"/>
            <a:ext cx="2293490" cy="200183"/>
            <a:chOff x="4581484" y="4825803"/>
            <a:chExt cx="3825240" cy="342756"/>
          </a:xfrm>
        </p:grpSpPr>
        <p:cxnSp>
          <p:nvCxnSpPr>
            <p:cNvPr id="165" name="Connecteur droit 164"/>
            <p:cNvCxnSpPr/>
            <p:nvPr/>
          </p:nvCxnSpPr>
          <p:spPr>
            <a:xfrm>
              <a:off x="4581484" y="4964244"/>
              <a:ext cx="3825240" cy="17818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800013" y="4851203"/>
              <a:ext cx="3333165" cy="238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2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781682" y="4825803"/>
              <a:ext cx="3468191" cy="342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1" b="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Statistics</a:t>
              </a:r>
              <a:r>
                <a:rPr lang="en-US" sz="70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are structured into new knowledge</a:t>
              </a:r>
              <a:endParaRPr lang="en-US" sz="701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67544" y="2184797"/>
            <a:ext cx="854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spc="250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We connect </a:t>
            </a:r>
            <a:r>
              <a:rPr lang="en-US" sz="1800" spc="84" dirty="0" err="1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A.I</a:t>
            </a:r>
            <a:r>
              <a:rPr lang="en-US" sz="1800" spc="437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en-US" sz="1800" spc="250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 branches</a:t>
            </a:r>
            <a:endParaRPr lang="fr-FR" sz="1800" spc="250" dirty="0">
              <a:solidFill>
                <a:srgbClr val="00537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15945" y="5480585"/>
            <a:ext cx="81918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spc="437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Accurate Meaningful &amp; Actionable Data </a:t>
            </a:r>
            <a:endParaRPr lang="fr-FR" sz="1050" spc="437" dirty="0">
              <a:solidFill>
                <a:srgbClr val="00537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0" name="object 38"/>
          <p:cNvSpPr txBox="1">
            <a:spLocks/>
          </p:cNvSpPr>
          <p:nvPr/>
        </p:nvSpPr>
        <p:spPr>
          <a:xfrm>
            <a:off x="246188" y="7087659"/>
            <a:ext cx="1686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/>
            <a:fld id="{81D60167-4931-47E6-BA6A-407CBD079E47}" type="slidenum">
              <a:rPr lang="fr-FR" sz="900" b="1" spc="60">
                <a:solidFill>
                  <a:srgbClr val="FFFFFF"/>
                </a:solidFill>
                <a:latin typeface="Times New Roman"/>
                <a:cs typeface="Times New Roman"/>
              </a:rPr>
              <a:pPr marL="19050"/>
              <a:t>13</a:t>
            </a:fld>
            <a:endParaRPr lang="fr-FR" sz="900">
              <a:latin typeface="Times New Roman"/>
              <a:cs typeface="Times New Roman"/>
            </a:endParaRPr>
          </a:p>
        </p:txBody>
      </p:sp>
      <p:sp>
        <p:nvSpPr>
          <p:cNvPr id="171" name="object 16"/>
          <p:cNvSpPr txBox="1">
            <a:spLocks/>
          </p:cNvSpPr>
          <p:nvPr/>
        </p:nvSpPr>
        <p:spPr>
          <a:xfrm>
            <a:off x="6624638" y="7155418"/>
            <a:ext cx="20954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/>
            <a:r>
              <a:rPr lang="fr-FR" sz="1350" spc="49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itc</a:t>
            </a:r>
            <a:r>
              <a:rPr lang="fr-FR" sz="1350" spc="4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h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Dec</a:t>
            </a:r>
            <a:r>
              <a:rPr lang="fr-FR" sz="1350" spc="26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k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fr-FR" sz="1350" spc="-1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fr-FR" sz="1350" spc="6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Confident</a:t>
            </a:r>
            <a:r>
              <a:rPr lang="fr-FR" sz="1350" spc="3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ia</a:t>
            </a:r>
            <a:r>
              <a:rPr lang="fr-FR" sz="1350" spc="1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l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fr-FR" sz="1350" spc="-1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© </a:t>
            </a:r>
            <a:r>
              <a:rPr lang="fr-FR" sz="1350" spc="64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Perfec</a:t>
            </a:r>
            <a:r>
              <a:rPr lang="fr-FR" sz="1350" spc="26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fr-FR" sz="1350" spc="45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fr-FR" sz="1350" spc="68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Memory</a:t>
            </a:r>
            <a:endParaRPr lang="fr-FR" sz="1350" spc="68" dirty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1182027"/>
            <a:ext cx="9144000" cy="392851"/>
          </a:xfrm>
        </p:spPr>
        <p:txBody>
          <a:bodyPr/>
          <a:lstStyle/>
          <a:p>
            <a:pPr algn="ctr"/>
            <a:r>
              <a:rPr lang="en-US" b="1" dirty="0"/>
              <a:t>A Unique Approach of the Business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5859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spc="39" dirty="0">
                <a:solidFill>
                  <a:srgbClr val="595959"/>
                </a:solidFill>
                <a:latin typeface="Open Sans" charset="0"/>
                <a:ea typeface="Open Sans" charset="0"/>
                <a:cs typeface="Open Sans" charset="0"/>
              </a:rPr>
              <a:t>Raffiné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723232" y="1729482"/>
            <a:ext cx="7758479" cy="4060526"/>
            <a:chOff x="146898" y="91247"/>
            <a:chExt cx="9677259" cy="5064750"/>
          </a:xfrm>
        </p:grpSpPr>
        <p:sp>
          <p:nvSpPr>
            <p:cNvPr id="7" name="object 2"/>
            <p:cNvSpPr txBox="1"/>
            <p:nvPr/>
          </p:nvSpPr>
          <p:spPr>
            <a:xfrm>
              <a:off x="592924" y="281198"/>
              <a:ext cx="1020444" cy="198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900" b="1" dirty="0">
                  <a:solidFill>
                    <a:srgbClr val="575756"/>
                  </a:solidFill>
                  <a:latin typeface="Open Sans"/>
                  <a:cs typeface="Open Sans"/>
                </a:rPr>
                <a:t>Data Sources</a:t>
              </a:r>
              <a:endParaRPr sz="900">
                <a:latin typeface="Open Sans"/>
                <a:cs typeface="Open Sans"/>
              </a:endParaRPr>
            </a:p>
          </p:txBody>
        </p:sp>
        <p:sp>
          <p:nvSpPr>
            <p:cNvPr id="8" name="object 3"/>
            <p:cNvSpPr/>
            <p:nvPr/>
          </p:nvSpPr>
          <p:spPr>
            <a:xfrm>
              <a:off x="3022640" y="91250"/>
              <a:ext cx="4551362" cy="5064747"/>
            </a:xfrm>
            <a:custGeom>
              <a:avLst/>
              <a:gdLst/>
              <a:ahLst/>
              <a:cxnLst/>
              <a:rect l="l" t="t" r="r" b="b"/>
              <a:pathLst>
                <a:path w="4551362" h="5064747">
                  <a:moveTo>
                    <a:pt x="4413745" y="0"/>
                  </a:moveTo>
                  <a:lnTo>
                    <a:pt x="0" y="0"/>
                  </a:lnTo>
                  <a:lnTo>
                    <a:pt x="0" y="2017598"/>
                  </a:lnTo>
                  <a:lnTo>
                    <a:pt x="159054" y="2508173"/>
                  </a:lnTo>
                  <a:lnTo>
                    <a:pt x="0" y="2969069"/>
                  </a:lnTo>
                  <a:lnTo>
                    <a:pt x="0" y="5064747"/>
                  </a:lnTo>
                  <a:lnTo>
                    <a:pt x="4413745" y="5064747"/>
                  </a:lnTo>
                  <a:lnTo>
                    <a:pt x="4413745" y="2979343"/>
                  </a:lnTo>
                  <a:lnTo>
                    <a:pt x="4551362" y="2508173"/>
                  </a:lnTo>
                  <a:lnTo>
                    <a:pt x="4413745" y="2006663"/>
                  </a:lnTo>
                  <a:lnTo>
                    <a:pt x="4413745" y="0"/>
                  </a:lnTo>
                  <a:close/>
                </a:path>
              </a:pathLst>
            </a:custGeom>
            <a:solidFill>
              <a:srgbClr val="DEDDD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" name="object 4"/>
            <p:cNvSpPr/>
            <p:nvPr/>
          </p:nvSpPr>
          <p:spPr>
            <a:xfrm>
              <a:off x="2247353" y="93127"/>
              <a:ext cx="820953" cy="5054600"/>
            </a:xfrm>
            <a:custGeom>
              <a:avLst/>
              <a:gdLst/>
              <a:ahLst/>
              <a:cxnLst/>
              <a:rect l="l" t="t" r="r" b="b"/>
              <a:pathLst>
                <a:path w="820953" h="5054600">
                  <a:moveTo>
                    <a:pt x="660400" y="0"/>
                  </a:moveTo>
                  <a:lnTo>
                    <a:pt x="0" y="0"/>
                  </a:lnTo>
                  <a:lnTo>
                    <a:pt x="0" y="2004796"/>
                  </a:lnTo>
                  <a:lnTo>
                    <a:pt x="160553" y="2506306"/>
                  </a:lnTo>
                  <a:lnTo>
                    <a:pt x="0" y="2977464"/>
                  </a:lnTo>
                  <a:lnTo>
                    <a:pt x="0" y="5054600"/>
                  </a:lnTo>
                  <a:lnTo>
                    <a:pt x="660400" y="5054600"/>
                  </a:lnTo>
                  <a:lnTo>
                    <a:pt x="660400" y="2977464"/>
                  </a:lnTo>
                  <a:lnTo>
                    <a:pt x="820953" y="2506306"/>
                  </a:lnTo>
                  <a:lnTo>
                    <a:pt x="660400" y="2004796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CEE3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0" name="object 5"/>
            <p:cNvSpPr/>
            <p:nvPr/>
          </p:nvSpPr>
          <p:spPr>
            <a:xfrm>
              <a:off x="7563105" y="91250"/>
              <a:ext cx="707923" cy="5064747"/>
            </a:xfrm>
            <a:custGeom>
              <a:avLst/>
              <a:gdLst/>
              <a:ahLst/>
              <a:cxnLst/>
              <a:rect l="l" t="t" r="r" b="b"/>
              <a:pathLst>
                <a:path w="707923" h="5064747">
                  <a:moveTo>
                    <a:pt x="573874" y="0"/>
                  </a:moveTo>
                  <a:lnTo>
                    <a:pt x="0" y="0"/>
                  </a:lnTo>
                  <a:lnTo>
                    <a:pt x="0" y="2006663"/>
                  </a:lnTo>
                  <a:lnTo>
                    <a:pt x="137629" y="2508173"/>
                  </a:lnTo>
                  <a:lnTo>
                    <a:pt x="0" y="2979343"/>
                  </a:lnTo>
                  <a:lnTo>
                    <a:pt x="0" y="5064747"/>
                  </a:lnTo>
                  <a:lnTo>
                    <a:pt x="573874" y="5064747"/>
                  </a:lnTo>
                  <a:lnTo>
                    <a:pt x="573874" y="2967113"/>
                  </a:lnTo>
                  <a:lnTo>
                    <a:pt x="707923" y="2508173"/>
                  </a:lnTo>
                  <a:lnTo>
                    <a:pt x="573874" y="2019693"/>
                  </a:lnTo>
                  <a:lnTo>
                    <a:pt x="573874" y="0"/>
                  </a:lnTo>
                  <a:close/>
                </a:path>
              </a:pathLst>
            </a:custGeom>
            <a:solidFill>
              <a:srgbClr val="CEE3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1" name="object 6"/>
            <p:cNvSpPr/>
            <p:nvPr/>
          </p:nvSpPr>
          <p:spPr>
            <a:xfrm>
              <a:off x="8252139" y="91250"/>
              <a:ext cx="1572018" cy="5064747"/>
            </a:xfrm>
            <a:custGeom>
              <a:avLst/>
              <a:gdLst/>
              <a:ahLst/>
              <a:cxnLst/>
              <a:rect l="l" t="t" r="r" b="b"/>
              <a:pathLst>
                <a:path w="1572018" h="5064747">
                  <a:moveTo>
                    <a:pt x="1572018" y="0"/>
                  </a:moveTo>
                  <a:lnTo>
                    <a:pt x="0" y="0"/>
                  </a:lnTo>
                  <a:lnTo>
                    <a:pt x="0" y="2017598"/>
                  </a:lnTo>
                  <a:lnTo>
                    <a:pt x="133654" y="2508173"/>
                  </a:lnTo>
                  <a:lnTo>
                    <a:pt x="0" y="2969069"/>
                  </a:lnTo>
                  <a:lnTo>
                    <a:pt x="0" y="5064747"/>
                  </a:lnTo>
                  <a:lnTo>
                    <a:pt x="1572018" y="5064747"/>
                  </a:lnTo>
                  <a:lnTo>
                    <a:pt x="1572018" y="0"/>
                  </a:lnTo>
                  <a:close/>
                </a:path>
              </a:pathLst>
            </a:custGeom>
            <a:solidFill>
              <a:srgbClr val="DEDDD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858620" y="678594"/>
              <a:ext cx="32194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Vidéo</a:t>
              </a:r>
              <a:endParaRPr sz="750" dirty="0">
                <a:latin typeface="Open Sans Light"/>
                <a:cs typeface="Open Sans Light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857086" y="1176341"/>
              <a:ext cx="1070098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Product Catalog</a:t>
              </a:r>
              <a:endParaRPr sz="750">
                <a:latin typeface="Open Sans Light"/>
                <a:cs typeface="Open Sans Light"/>
              </a:endParaRPr>
            </a:p>
          </p:txBody>
        </p:sp>
        <p:sp>
          <p:nvSpPr>
            <p:cNvPr id="14" name="object 10"/>
            <p:cNvSpPr txBox="1"/>
            <p:nvPr/>
          </p:nvSpPr>
          <p:spPr>
            <a:xfrm>
              <a:off x="851900" y="1604217"/>
              <a:ext cx="893722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8" dirty="0">
                  <a:solidFill>
                    <a:srgbClr val="575756"/>
                  </a:solidFill>
                  <a:latin typeface="Open Sans Light"/>
                  <a:cs typeface="Open Sans Light"/>
                </a:rPr>
                <a:t>CRM</a:t>
              </a:r>
              <a:r>
                <a:rPr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 / </a:t>
              </a:r>
              <a:r>
                <a:rPr sz="750" spc="8" dirty="0">
                  <a:solidFill>
                    <a:srgbClr val="575756"/>
                  </a:solidFill>
                  <a:latin typeface="Open Sans Light"/>
                  <a:cs typeface="Open Sans Light"/>
                </a:rPr>
                <a:t>ERP</a:t>
              </a:r>
              <a:endParaRPr sz="750">
                <a:latin typeface="Open Sans Light"/>
                <a:cs typeface="Open Sans Light"/>
              </a:endParaRPr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854770" y="2135309"/>
              <a:ext cx="3651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8" dirty="0">
                  <a:solidFill>
                    <a:srgbClr val="575756"/>
                  </a:solidFill>
                  <a:latin typeface="Open Sans Light"/>
                  <a:cs typeface="Open Sans Light"/>
                </a:rPr>
                <a:t>Sound</a:t>
              </a:r>
              <a:endParaRPr sz="750">
                <a:latin typeface="Open Sans Light"/>
                <a:cs typeface="Open Sans Light"/>
              </a:endParaRPr>
            </a:p>
          </p:txBody>
        </p:sp>
        <p:sp>
          <p:nvSpPr>
            <p:cNvPr id="16" name="object 12"/>
            <p:cNvSpPr txBox="1"/>
            <p:nvPr/>
          </p:nvSpPr>
          <p:spPr>
            <a:xfrm>
              <a:off x="854861" y="2652810"/>
              <a:ext cx="24828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Text</a:t>
              </a:r>
              <a:endParaRPr sz="750">
                <a:latin typeface="Open Sans Light"/>
                <a:cs typeface="Open Sans Light"/>
              </a:endParaRPr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854464" y="3119709"/>
              <a:ext cx="1030933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Sensor Data</a:t>
              </a:r>
              <a:endParaRPr sz="750">
                <a:latin typeface="Open Sans Light"/>
                <a:cs typeface="Open Sans Light"/>
              </a:endParaRPr>
            </a:p>
          </p:txBody>
        </p:sp>
        <p:sp>
          <p:nvSpPr>
            <p:cNvPr id="18" name="object 15"/>
            <p:cNvSpPr txBox="1"/>
            <p:nvPr/>
          </p:nvSpPr>
          <p:spPr>
            <a:xfrm>
              <a:off x="2480667" y="720231"/>
              <a:ext cx="220308" cy="3713424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9525"/>
              <a:r>
                <a:rPr lang="en-US" sz="900" b="1" dirty="0">
                  <a:solidFill>
                    <a:srgbClr val="575756"/>
                  </a:solidFill>
                  <a:latin typeface="Open Sans"/>
                  <a:cs typeface="Open Sans"/>
                </a:rPr>
                <a:t>PM Semantic Connectors- Ingest &amp; Normalize</a:t>
              </a:r>
              <a:endParaRPr lang="en-US" sz="900" dirty="0">
                <a:latin typeface="Open Sans"/>
                <a:cs typeface="Open Sans"/>
              </a:endParaRPr>
            </a:p>
            <a:p>
              <a:pPr marL="9525"/>
              <a:endParaRPr lang="en-US" sz="900" dirty="0">
                <a:latin typeface="Open Sans"/>
                <a:cs typeface="Open Sans"/>
              </a:endParaRPr>
            </a:p>
          </p:txBody>
        </p:sp>
        <p:sp>
          <p:nvSpPr>
            <p:cNvPr id="19" name="object 18"/>
            <p:cNvSpPr txBox="1"/>
            <p:nvPr/>
          </p:nvSpPr>
          <p:spPr>
            <a:xfrm>
              <a:off x="7782053" y="650193"/>
              <a:ext cx="198120" cy="3783462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>
              <a:defPPr>
                <a:defRPr lang="fr-FR"/>
              </a:defPPr>
              <a:lvl1pPr marL="12700">
                <a:defRPr sz="1200" b="1">
                  <a:solidFill>
                    <a:srgbClr val="575756"/>
                  </a:solidFill>
                  <a:latin typeface="Open Sans"/>
                  <a:cs typeface="Open Sans"/>
                </a:defRPr>
              </a:lvl1pPr>
            </a:lstStyle>
            <a:p>
              <a:r>
                <a:rPr lang="en-US" sz="900" dirty="0"/>
                <a:t>PM Semantic Connectors- - Export &amp; Monetize</a:t>
              </a:r>
            </a:p>
            <a:p>
              <a:endParaRPr lang="en-US" sz="900" dirty="0"/>
            </a:p>
          </p:txBody>
        </p:sp>
        <p:sp>
          <p:nvSpPr>
            <p:cNvPr id="20" name="object 21"/>
            <p:cNvSpPr txBox="1"/>
            <p:nvPr/>
          </p:nvSpPr>
          <p:spPr>
            <a:xfrm>
              <a:off x="4498764" y="281198"/>
              <a:ext cx="1452245" cy="198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900" b="1" dirty="0">
                  <a:solidFill>
                    <a:srgbClr val="575756"/>
                  </a:solidFill>
                  <a:latin typeface="Open Sans"/>
                  <a:cs typeface="Open Sans"/>
                </a:rPr>
                <a:t>Process and Enrich</a:t>
              </a:r>
              <a:endParaRPr sz="900">
                <a:latin typeface="Open Sans"/>
                <a:cs typeface="Open Sans"/>
              </a:endParaRPr>
            </a:p>
          </p:txBody>
        </p:sp>
        <p:sp>
          <p:nvSpPr>
            <p:cNvPr id="21" name="object 22"/>
            <p:cNvSpPr txBox="1"/>
            <p:nvPr/>
          </p:nvSpPr>
          <p:spPr>
            <a:xfrm>
              <a:off x="8786842" y="281198"/>
              <a:ext cx="549275" cy="198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900" b="1" dirty="0">
                  <a:solidFill>
                    <a:srgbClr val="575756"/>
                  </a:solidFill>
                  <a:latin typeface="Open Sans"/>
                  <a:cs typeface="Open Sans"/>
                </a:rPr>
                <a:t>Exploit</a:t>
              </a:r>
              <a:endParaRPr sz="900">
                <a:latin typeface="Open Sans"/>
                <a:cs typeface="Open Sans"/>
              </a:endParaRPr>
            </a:p>
          </p:txBody>
        </p:sp>
        <p:sp>
          <p:nvSpPr>
            <p:cNvPr id="22" name="object 23"/>
            <p:cNvSpPr txBox="1"/>
            <p:nvPr/>
          </p:nvSpPr>
          <p:spPr>
            <a:xfrm>
              <a:off x="4631352" y="3294451"/>
              <a:ext cx="1392555" cy="198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900" b="1" dirty="0">
                  <a:solidFill>
                    <a:srgbClr val="33A2DA"/>
                  </a:solidFill>
                  <a:latin typeface="Open Sans"/>
                  <a:cs typeface="Open Sans"/>
                </a:rPr>
                <a:t>Semantic Services</a:t>
              </a:r>
              <a:endParaRPr sz="900" dirty="0">
                <a:latin typeface="Open Sans"/>
                <a:cs typeface="Open Sans"/>
              </a:endParaRPr>
            </a:p>
          </p:txBody>
        </p:sp>
        <p:sp>
          <p:nvSpPr>
            <p:cNvPr id="23" name="object 24"/>
            <p:cNvSpPr/>
            <p:nvPr/>
          </p:nvSpPr>
          <p:spPr>
            <a:xfrm>
              <a:off x="3029487" y="4414113"/>
              <a:ext cx="4401854" cy="0"/>
            </a:xfrm>
            <a:custGeom>
              <a:avLst/>
              <a:gdLst/>
              <a:ahLst/>
              <a:cxnLst/>
              <a:rect l="l" t="t" r="r" b="b"/>
              <a:pathLst>
                <a:path w="4401854">
                  <a:moveTo>
                    <a:pt x="0" y="0"/>
                  </a:moveTo>
                  <a:lnTo>
                    <a:pt x="4401854" y="0"/>
                  </a:lnTo>
                </a:path>
              </a:pathLst>
            </a:custGeom>
            <a:ln w="12728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4" name="object 25"/>
            <p:cNvSpPr/>
            <p:nvPr/>
          </p:nvSpPr>
          <p:spPr>
            <a:xfrm>
              <a:off x="3029583" y="3730305"/>
              <a:ext cx="4434893" cy="0"/>
            </a:xfrm>
            <a:custGeom>
              <a:avLst/>
              <a:gdLst/>
              <a:ahLst/>
              <a:cxnLst/>
              <a:rect l="l" t="t" r="r" b="b"/>
              <a:pathLst>
                <a:path w="4434893">
                  <a:moveTo>
                    <a:pt x="0" y="0"/>
                  </a:moveTo>
                  <a:lnTo>
                    <a:pt x="4434893" y="0"/>
                  </a:lnTo>
                </a:path>
              </a:pathLst>
            </a:custGeom>
            <a:ln w="1282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5" name="object 26"/>
            <p:cNvSpPr/>
            <p:nvPr/>
          </p:nvSpPr>
          <p:spPr>
            <a:xfrm>
              <a:off x="3029487" y="3046758"/>
              <a:ext cx="4401854" cy="0"/>
            </a:xfrm>
            <a:custGeom>
              <a:avLst/>
              <a:gdLst/>
              <a:ahLst/>
              <a:cxnLst/>
              <a:rect l="l" t="t" r="r" b="b"/>
              <a:pathLst>
                <a:path w="4401854">
                  <a:moveTo>
                    <a:pt x="0" y="0"/>
                  </a:moveTo>
                  <a:lnTo>
                    <a:pt x="4401854" y="0"/>
                  </a:lnTo>
                </a:path>
              </a:pathLst>
            </a:custGeom>
            <a:ln w="12728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6" name="object 27"/>
            <p:cNvSpPr/>
            <p:nvPr/>
          </p:nvSpPr>
          <p:spPr>
            <a:xfrm>
              <a:off x="3682452" y="677329"/>
              <a:ext cx="266700" cy="203200"/>
            </a:xfrm>
            <a:custGeom>
              <a:avLst/>
              <a:gdLst/>
              <a:ahLst/>
              <a:cxnLst/>
              <a:rect l="l" t="t" r="r" b="b"/>
              <a:pathLst>
                <a:path w="266700" h="203200">
                  <a:moveTo>
                    <a:pt x="203200" y="165100"/>
                  </a:moveTo>
                  <a:lnTo>
                    <a:pt x="50800" y="165100"/>
                  </a:lnTo>
                  <a:lnTo>
                    <a:pt x="50800" y="176479"/>
                  </a:lnTo>
                  <a:lnTo>
                    <a:pt x="53809" y="191237"/>
                  </a:lnTo>
                  <a:lnTo>
                    <a:pt x="62828" y="200531"/>
                  </a:lnTo>
                  <a:lnTo>
                    <a:pt x="176720" y="203200"/>
                  </a:lnTo>
                  <a:lnTo>
                    <a:pt x="190943" y="199790"/>
                  </a:lnTo>
                  <a:lnTo>
                    <a:pt x="200099" y="190303"/>
                  </a:lnTo>
                  <a:lnTo>
                    <a:pt x="203200" y="165100"/>
                  </a:lnTo>
                  <a:close/>
                </a:path>
                <a:path w="266700" h="203200">
                  <a:moveTo>
                    <a:pt x="203200" y="50800"/>
                  </a:moveTo>
                  <a:lnTo>
                    <a:pt x="5905" y="50800"/>
                  </a:lnTo>
                  <a:lnTo>
                    <a:pt x="0" y="53759"/>
                  </a:lnTo>
                  <a:lnTo>
                    <a:pt x="0" y="160185"/>
                  </a:lnTo>
                  <a:lnTo>
                    <a:pt x="5905" y="165100"/>
                  </a:lnTo>
                  <a:lnTo>
                    <a:pt x="255549" y="165100"/>
                  </a:lnTo>
                  <a:lnTo>
                    <a:pt x="266700" y="169875"/>
                  </a:lnTo>
                  <a:lnTo>
                    <a:pt x="266700" y="152400"/>
                  </a:lnTo>
                  <a:lnTo>
                    <a:pt x="203200" y="152400"/>
                  </a:lnTo>
                  <a:lnTo>
                    <a:pt x="203200" y="139700"/>
                  </a:lnTo>
                  <a:lnTo>
                    <a:pt x="255549" y="139700"/>
                  </a:lnTo>
                  <a:lnTo>
                    <a:pt x="266700" y="131089"/>
                  </a:lnTo>
                  <a:lnTo>
                    <a:pt x="266700" y="114300"/>
                  </a:lnTo>
                  <a:lnTo>
                    <a:pt x="203200" y="114300"/>
                  </a:lnTo>
                  <a:lnTo>
                    <a:pt x="203200" y="101600"/>
                  </a:lnTo>
                  <a:lnTo>
                    <a:pt x="255549" y="101600"/>
                  </a:lnTo>
                  <a:lnTo>
                    <a:pt x="266700" y="92316"/>
                  </a:lnTo>
                  <a:lnTo>
                    <a:pt x="266700" y="69837"/>
                  </a:lnTo>
                  <a:lnTo>
                    <a:pt x="255549" y="63500"/>
                  </a:lnTo>
                  <a:lnTo>
                    <a:pt x="203200" y="63500"/>
                  </a:lnTo>
                  <a:lnTo>
                    <a:pt x="203200" y="50800"/>
                  </a:lnTo>
                  <a:close/>
                </a:path>
                <a:path w="266700" h="203200">
                  <a:moveTo>
                    <a:pt x="266700" y="147408"/>
                  </a:moveTo>
                  <a:lnTo>
                    <a:pt x="255549" y="152400"/>
                  </a:lnTo>
                  <a:lnTo>
                    <a:pt x="266700" y="152400"/>
                  </a:lnTo>
                  <a:lnTo>
                    <a:pt x="266700" y="147408"/>
                  </a:lnTo>
                  <a:close/>
                </a:path>
                <a:path w="266700" h="203200">
                  <a:moveTo>
                    <a:pt x="266700" y="108623"/>
                  </a:moveTo>
                  <a:lnTo>
                    <a:pt x="255549" y="114300"/>
                  </a:lnTo>
                  <a:lnTo>
                    <a:pt x="266700" y="114300"/>
                  </a:lnTo>
                  <a:lnTo>
                    <a:pt x="266700" y="108623"/>
                  </a:lnTo>
                  <a:close/>
                </a:path>
                <a:path w="266700" h="203200">
                  <a:moveTo>
                    <a:pt x="75171" y="0"/>
                  </a:moveTo>
                  <a:lnTo>
                    <a:pt x="61834" y="4079"/>
                  </a:lnTo>
                  <a:lnTo>
                    <a:pt x="53710" y="14673"/>
                  </a:lnTo>
                  <a:lnTo>
                    <a:pt x="50807" y="29315"/>
                  </a:lnTo>
                  <a:lnTo>
                    <a:pt x="50800" y="50800"/>
                  </a:lnTo>
                  <a:lnTo>
                    <a:pt x="255549" y="50800"/>
                  </a:lnTo>
                  <a:lnTo>
                    <a:pt x="266700" y="53530"/>
                  </a:lnTo>
                  <a:lnTo>
                    <a:pt x="266700" y="38100"/>
                  </a:lnTo>
                  <a:lnTo>
                    <a:pt x="206044" y="38100"/>
                  </a:lnTo>
                  <a:lnTo>
                    <a:pt x="203264" y="20630"/>
                  </a:lnTo>
                  <a:lnTo>
                    <a:pt x="196291" y="8477"/>
                  </a:lnTo>
                  <a:lnTo>
                    <a:pt x="186179" y="1641"/>
                  </a:lnTo>
                  <a:lnTo>
                    <a:pt x="75171" y="0"/>
                  </a:lnTo>
                  <a:close/>
                </a:path>
                <a:path w="266700" h="203200">
                  <a:moveTo>
                    <a:pt x="266700" y="31051"/>
                  </a:moveTo>
                  <a:lnTo>
                    <a:pt x="255549" y="38100"/>
                  </a:lnTo>
                  <a:lnTo>
                    <a:pt x="266700" y="38100"/>
                  </a:lnTo>
                  <a:lnTo>
                    <a:pt x="266700" y="31051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7" name="object 28"/>
            <p:cNvSpPr/>
            <p:nvPr/>
          </p:nvSpPr>
          <p:spPr>
            <a:xfrm>
              <a:off x="5749214" y="681130"/>
              <a:ext cx="255955" cy="231127"/>
            </a:xfrm>
            <a:custGeom>
              <a:avLst/>
              <a:gdLst/>
              <a:ahLst/>
              <a:cxnLst/>
              <a:rect l="l" t="t" r="r" b="b"/>
              <a:pathLst>
                <a:path w="255955" h="231127">
                  <a:moveTo>
                    <a:pt x="119532" y="0"/>
                  </a:moveTo>
                  <a:lnTo>
                    <a:pt x="0" y="157391"/>
                  </a:lnTo>
                  <a:lnTo>
                    <a:pt x="33959" y="207695"/>
                  </a:lnTo>
                  <a:lnTo>
                    <a:pt x="97129" y="231127"/>
                  </a:lnTo>
                  <a:lnTo>
                    <a:pt x="216661" y="73748"/>
                  </a:lnTo>
                  <a:lnTo>
                    <a:pt x="199813" y="60955"/>
                  </a:lnTo>
                  <a:lnTo>
                    <a:pt x="131016" y="60955"/>
                  </a:lnTo>
                  <a:lnTo>
                    <a:pt x="119289" y="60374"/>
                  </a:lnTo>
                  <a:lnTo>
                    <a:pt x="109698" y="50069"/>
                  </a:lnTo>
                  <a:lnTo>
                    <a:pt x="107811" y="39279"/>
                  </a:lnTo>
                  <a:lnTo>
                    <a:pt x="114566" y="27139"/>
                  </a:lnTo>
                  <a:lnTo>
                    <a:pt x="119608" y="24701"/>
                  </a:lnTo>
                  <a:lnTo>
                    <a:pt x="124815" y="24358"/>
                  </a:lnTo>
                  <a:lnTo>
                    <a:pt x="202400" y="24358"/>
                  </a:lnTo>
                  <a:lnTo>
                    <a:pt x="188559" y="19375"/>
                  </a:lnTo>
                  <a:lnTo>
                    <a:pt x="173424" y="15439"/>
                  </a:lnTo>
                  <a:lnTo>
                    <a:pt x="169775" y="14926"/>
                  </a:lnTo>
                  <a:lnTo>
                    <a:pt x="143444" y="14926"/>
                  </a:lnTo>
                  <a:lnTo>
                    <a:pt x="119532" y="0"/>
                  </a:lnTo>
                  <a:close/>
                </a:path>
                <a:path w="255955" h="231127">
                  <a:moveTo>
                    <a:pt x="165028" y="34544"/>
                  </a:moveTo>
                  <a:lnTo>
                    <a:pt x="142671" y="34544"/>
                  </a:lnTo>
                  <a:lnTo>
                    <a:pt x="145783" y="40703"/>
                  </a:lnTo>
                  <a:lnTo>
                    <a:pt x="145402" y="48361"/>
                  </a:lnTo>
                  <a:lnTo>
                    <a:pt x="140931" y="54241"/>
                  </a:lnTo>
                  <a:lnTo>
                    <a:pt x="131016" y="60955"/>
                  </a:lnTo>
                  <a:lnTo>
                    <a:pt x="199813" y="60955"/>
                  </a:lnTo>
                  <a:lnTo>
                    <a:pt x="165028" y="34544"/>
                  </a:lnTo>
                  <a:close/>
                </a:path>
                <a:path w="255955" h="231127">
                  <a:moveTo>
                    <a:pt x="252075" y="32004"/>
                  </a:moveTo>
                  <a:lnTo>
                    <a:pt x="161683" y="32004"/>
                  </a:lnTo>
                  <a:lnTo>
                    <a:pt x="172478" y="33775"/>
                  </a:lnTo>
                  <a:lnTo>
                    <a:pt x="185641" y="37968"/>
                  </a:lnTo>
                  <a:lnTo>
                    <a:pt x="200065" y="43282"/>
                  </a:lnTo>
                  <a:lnTo>
                    <a:pt x="211905" y="46049"/>
                  </a:lnTo>
                  <a:lnTo>
                    <a:pt x="228012" y="45744"/>
                  </a:lnTo>
                  <a:lnTo>
                    <a:pt x="237157" y="43281"/>
                  </a:lnTo>
                  <a:lnTo>
                    <a:pt x="250164" y="37376"/>
                  </a:lnTo>
                  <a:lnTo>
                    <a:pt x="252075" y="32004"/>
                  </a:lnTo>
                  <a:close/>
                </a:path>
                <a:path w="255955" h="231127">
                  <a:moveTo>
                    <a:pt x="202400" y="24358"/>
                  </a:moveTo>
                  <a:lnTo>
                    <a:pt x="124815" y="24358"/>
                  </a:lnTo>
                  <a:lnTo>
                    <a:pt x="121284" y="28181"/>
                  </a:lnTo>
                  <a:lnTo>
                    <a:pt x="121538" y="33832"/>
                  </a:lnTo>
                  <a:lnTo>
                    <a:pt x="128727" y="40881"/>
                  </a:lnTo>
                  <a:lnTo>
                    <a:pt x="134569" y="40792"/>
                  </a:lnTo>
                  <a:lnTo>
                    <a:pt x="138353" y="37147"/>
                  </a:lnTo>
                  <a:lnTo>
                    <a:pt x="139776" y="35826"/>
                  </a:lnTo>
                  <a:lnTo>
                    <a:pt x="142671" y="34544"/>
                  </a:lnTo>
                  <a:lnTo>
                    <a:pt x="165028" y="34544"/>
                  </a:lnTo>
                  <a:lnTo>
                    <a:pt x="161683" y="32004"/>
                  </a:lnTo>
                  <a:lnTo>
                    <a:pt x="252075" y="32004"/>
                  </a:lnTo>
                  <a:lnTo>
                    <a:pt x="253481" y="28054"/>
                  </a:lnTo>
                  <a:lnTo>
                    <a:pt x="219545" y="28054"/>
                  </a:lnTo>
                  <a:lnTo>
                    <a:pt x="206993" y="26012"/>
                  </a:lnTo>
                  <a:lnTo>
                    <a:pt x="202400" y="24358"/>
                  </a:lnTo>
                  <a:close/>
                </a:path>
                <a:path w="255955" h="231127">
                  <a:moveTo>
                    <a:pt x="243865" y="12204"/>
                  </a:moveTo>
                  <a:lnTo>
                    <a:pt x="238594" y="14732"/>
                  </a:lnTo>
                  <a:lnTo>
                    <a:pt x="236702" y="19608"/>
                  </a:lnTo>
                  <a:lnTo>
                    <a:pt x="234962" y="24003"/>
                  </a:lnTo>
                  <a:lnTo>
                    <a:pt x="229336" y="26403"/>
                  </a:lnTo>
                  <a:lnTo>
                    <a:pt x="219545" y="28054"/>
                  </a:lnTo>
                  <a:lnTo>
                    <a:pt x="253481" y="28054"/>
                  </a:lnTo>
                  <a:lnTo>
                    <a:pt x="254393" y="25438"/>
                  </a:lnTo>
                  <a:lnTo>
                    <a:pt x="255955" y="20637"/>
                  </a:lnTo>
                  <a:lnTo>
                    <a:pt x="253377" y="15582"/>
                  </a:lnTo>
                  <a:lnTo>
                    <a:pt x="243865" y="12204"/>
                  </a:lnTo>
                  <a:close/>
                </a:path>
                <a:path w="255955" h="231127">
                  <a:moveTo>
                    <a:pt x="151304" y="13705"/>
                  </a:moveTo>
                  <a:lnTo>
                    <a:pt x="143444" y="14926"/>
                  </a:lnTo>
                  <a:lnTo>
                    <a:pt x="169775" y="14926"/>
                  </a:lnTo>
                  <a:lnTo>
                    <a:pt x="161152" y="13713"/>
                  </a:lnTo>
                  <a:lnTo>
                    <a:pt x="151304" y="13705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8" name="object 29"/>
            <p:cNvSpPr/>
            <p:nvPr/>
          </p:nvSpPr>
          <p:spPr>
            <a:xfrm>
              <a:off x="5744871" y="650193"/>
              <a:ext cx="255981" cy="164566"/>
            </a:xfrm>
            <a:custGeom>
              <a:avLst/>
              <a:gdLst/>
              <a:ahLst/>
              <a:cxnLst/>
              <a:rect l="l" t="t" r="r" b="b"/>
              <a:pathLst>
                <a:path w="255981" h="164566">
                  <a:moveTo>
                    <a:pt x="119532" y="0"/>
                  </a:moveTo>
                  <a:lnTo>
                    <a:pt x="0" y="157403"/>
                  </a:lnTo>
                  <a:lnTo>
                    <a:pt x="4838" y="164566"/>
                  </a:lnTo>
                  <a:lnTo>
                    <a:pt x="121856" y="10477"/>
                  </a:lnTo>
                  <a:lnTo>
                    <a:pt x="136316" y="10477"/>
                  </a:lnTo>
                  <a:lnTo>
                    <a:pt x="119532" y="0"/>
                  </a:lnTo>
                  <a:close/>
                </a:path>
                <a:path w="255981" h="164566">
                  <a:moveTo>
                    <a:pt x="200919" y="23827"/>
                  </a:moveTo>
                  <a:lnTo>
                    <a:pt x="161694" y="23827"/>
                  </a:lnTo>
                  <a:lnTo>
                    <a:pt x="174298" y="25186"/>
                  </a:lnTo>
                  <a:lnTo>
                    <a:pt x="189062" y="29063"/>
                  </a:lnTo>
                  <a:lnTo>
                    <a:pt x="206389" y="35318"/>
                  </a:lnTo>
                  <a:lnTo>
                    <a:pt x="218972" y="38141"/>
                  </a:lnTo>
                  <a:lnTo>
                    <a:pt x="227945" y="38011"/>
                  </a:lnTo>
                  <a:lnTo>
                    <a:pt x="237286" y="34493"/>
                  </a:lnTo>
                  <a:lnTo>
                    <a:pt x="239102" y="29933"/>
                  </a:lnTo>
                  <a:lnTo>
                    <a:pt x="239820" y="28058"/>
                  </a:lnTo>
                  <a:lnTo>
                    <a:pt x="219571" y="28058"/>
                  </a:lnTo>
                  <a:lnTo>
                    <a:pt x="207016" y="26021"/>
                  </a:lnTo>
                  <a:lnTo>
                    <a:pt x="200919" y="23827"/>
                  </a:lnTo>
                  <a:close/>
                </a:path>
                <a:path w="255981" h="164566">
                  <a:moveTo>
                    <a:pt x="243865" y="12217"/>
                  </a:moveTo>
                  <a:lnTo>
                    <a:pt x="238607" y="14744"/>
                  </a:lnTo>
                  <a:lnTo>
                    <a:pt x="234988" y="24015"/>
                  </a:lnTo>
                  <a:lnTo>
                    <a:pt x="229362" y="26415"/>
                  </a:lnTo>
                  <a:lnTo>
                    <a:pt x="219571" y="28058"/>
                  </a:lnTo>
                  <a:lnTo>
                    <a:pt x="239820" y="28058"/>
                  </a:lnTo>
                  <a:lnTo>
                    <a:pt x="240906" y="25222"/>
                  </a:lnTo>
                  <a:lnTo>
                    <a:pt x="246189" y="22694"/>
                  </a:lnTo>
                  <a:lnTo>
                    <a:pt x="255303" y="22694"/>
                  </a:lnTo>
                  <a:lnTo>
                    <a:pt x="255981" y="20650"/>
                  </a:lnTo>
                  <a:lnTo>
                    <a:pt x="253390" y="15595"/>
                  </a:lnTo>
                  <a:lnTo>
                    <a:pt x="248140" y="13718"/>
                  </a:lnTo>
                  <a:lnTo>
                    <a:pt x="243865" y="12217"/>
                  </a:lnTo>
                  <a:close/>
                </a:path>
                <a:path w="255981" h="164566">
                  <a:moveTo>
                    <a:pt x="136316" y="10477"/>
                  </a:moveTo>
                  <a:lnTo>
                    <a:pt x="121856" y="10477"/>
                  </a:lnTo>
                  <a:lnTo>
                    <a:pt x="142646" y="26263"/>
                  </a:lnTo>
                  <a:lnTo>
                    <a:pt x="151170" y="24386"/>
                  </a:lnTo>
                  <a:lnTo>
                    <a:pt x="161694" y="23827"/>
                  </a:lnTo>
                  <a:lnTo>
                    <a:pt x="200919" y="23827"/>
                  </a:lnTo>
                  <a:lnTo>
                    <a:pt x="188579" y="19387"/>
                  </a:lnTo>
                  <a:lnTo>
                    <a:pt x="173443" y="15452"/>
                  </a:lnTo>
                  <a:lnTo>
                    <a:pt x="169788" y="14938"/>
                  </a:lnTo>
                  <a:lnTo>
                    <a:pt x="143462" y="14938"/>
                  </a:lnTo>
                  <a:lnTo>
                    <a:pt x="136316" y="10477"/>
                  </a:lnTo>
                  <a:close/>
                </a:path>
                <a:path w="255981" h="164566">
                  <a:moveTo>
                    <a:pt x="255303" y="22694"/>
                  </a:moveTo>
                  <a:lnTo>
                    <a:pt x="246189" y="22694"/>
                  </a:lnTo>
                  <a:lnTo>
                    <a:pt x="252158" y="24803"/>
                  </a:lnTo>
                  <a:lnTo>
                    <a:pt x="253225" y="25450"/>
                  </a:lnTo>
                  <a:lnTo>
                    <a:pt x="254101" y="26250"/>
                  </a:lnTo>
                  <a:lnTo>
                    <a:pt x="255303" y="22694"/>
                  </a:lnTo>
                  <a:close/>
                </a:path>
                <a:path w="255981" h="164566">
                  <a:moveTo>
                    <a:pt x="151322" y="13718"/>
                  </a:moveTo>
                  <a:lnTo>
                    <a:pt x="143462" y="14938"/>
                  </a:lnTo>
                  <a:lnTo>
                    <a:pt x="169788" y="14938"/>
                  </a:lnTo>
                  <a:lnTo>
                    <a:pt x="161169" y="13726"/>
                  </a:lnTo>
                  <a:lnTo>
                    <a:pt x="151322" y="13718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29" name="object 30"/>
            <p:cNvSpPr/>
            <p:nvPr/>
          </p:nvSpPr>
          <p:spPr>
            <a:xfrm>
              <a:off x="5749278" y="667857"/>
              <a:ext cx="255460" cy="159346"/>
            </a:xfrm>
            <a:custGeom>
              <a:avLst/>
              <a:gdLst/>
              <a:ahLst/>
              <a:cxnLst/>
              <a:rect l="l" t="t" r="r" b="b"/>
              <a:pathLst>
                <a:path w="255460" h="159346">
                  <a:moveTo>
                    <a:pt x="119532" y="0"/>
                  </a:moveTo>
                  <a:lnTo>
                    <a:pt x="0" y="157403"/>
                  </a:lnTo>
                  <a:lnTo>
                    <a:pt x="1320" y="159346"/>
                  </a:lnTo>
                  <a:lnTo>
                    <a:pt x="119532" y="3695"/>
                  </a:lnTo>
                  <a:lnTo>
                    <a:pt x="125456" y="3695"/>
                  </a:lnTo>
                  <a:lnTo>
                    <a:pt x="119532" y="0"/>
                  </a:lnTo>
                  <a:close/>
                </a:path>
                <a:path w="255460" h="159346">
                  <a:moveTo>
                    <a:pt x="179582" y="17043"/>
                  </a:moveTo>
                  <a:lnTo>
                    <a:pt x="159373" y="17043"/>
                  </a:lnTo>
                  <a:lnTo>
                    <a:pt x="171969" y="18396"/>
                  </a:lnTo>
                  <a:lnTo>
                    <a:pt x="186718" y="22269"/>
                  </a:lnTo>
                  <a:lnTo>
                    <a:pt x="204042" y="28527"/>
                  </a:lnTo>
                  <a:lnTo>
                    <a:pt x="216627" y="31354"/>
                  </a:lnTo>
                  <a:lnTo>
                    <a:pt x="225610" y="31227"/>
                  </a:lnTo>
                  <a:lnTo>
                    <a:pt x="234050" y="28051"/>
                  </a:lnTo>
                  <a:lnTo>
                    <a:pt x="219568" y="28051"/>
                  </a:lnTo>
                  <a:lnTo>
                    <a:pt x="207020" y="26012"/>
                  </a:lnTo>
                  <a:lnTo>
                    <a:pt x="188585" y="19382"/>
                  </a:lnTo>
                  <a:lnTo>
                    <a:pt x="179582" y="17043"/>
                  </a:lnTo>
                  <a:close/>
                </a:path>
                <a:path w="255460" h="159346">
                  <a:moveTo>
                    <a:pt x="243878" y="12217"/>
                  </a:moveTo>
                  <a:lnTo>
                    <a:pt x="238594" y="14731"/>
                  </a:lnTo>
                  <a:lnTo>
                    <a:pt x="236809" y="19382"/>
                  </a:lnTo>
                  <a:lnTo>
                    <a:pt x="234988" y="24002"/>
                  </a:lnTo>
                  <a:lnTo>
                    <a:pt x="229361" y="26403"/>
                  </a:lnTo>
                  <a:lnTo>
                    <a:pt x="219568" y="28051"/>
                  </a:lnTo>
                  <a:lnTo>
                    <a:pt x="234050" y="28051"/>
                  </a:lnTo>
                  <a:lnTo>
                    <a:pt x="234988" y="27698"/>
                  </a:lnTo>
                  <a:lnTo>
                    <a:pt x="236702" y="23317"/>
                  </a:lnTo>
                  <a:lnTo>
                    <a:pt x="236791" y="23139"/>
                  </a:lnTo>
                  <a:lnTo>
                    <a:pt x="238594" y="18427"/>
                  </a:lnTo>
                  <a:lnTo>
                    <a:pt x="243878" y="15913"/>
                  </a:lnTo>
                  <a:lnTo>
                    <a:pt x="253286" y="15913"/>
                  </a:lnTo>
                  <a:lnTo>
                    <a:pt x="253047" y="15468"/>
                  </a:lnTo>
                  <a:lnTo>
                    <a:pt x="243878" y="12217"/>
                  </a:lnTo>
                  <a:close/>
                </a:path>
                <a:path w="255460" h="159346">
                  <a:moveTo>
                    <a:pt x="253286" y="15913"/>
                  </a:moveTo>
                  <a:lnTo>
                    <a:pt x="243878" y="15913"/>
                  </a:lnTo>
                  <a:lnTo>
                    <a:pt x="251802" y="18719"/>
                  </a:lnTo>
                  <a:lnTo>
                    <a:pt x="253860" y="21386"/>
                  </a:lnTo>
                  <a:lnTo>
                    <a:pt x="254507" y="24434"/>
                  </a:lnTo>
                  <a:lnTo>
                    <a:pt x="255460" y="19964"/>
                  </a:lnTo>
                  <a:lnTo>
                    <a:pt x="253286" y="15913"/>
                  </a:lnTo>
                  <a:close/>
                </a:path>
                <a:path w="255460" h="159346">
                  <a:moveTo>
                    <a:pt x="125456" y="3695"/>
                  </a:moveTo>
                  <a:lnTo>
                    <a:pt x="119532" y="3695"/>
                  </a:lnTo>
                  <a:lnTo>
                    <a:pt x="140309" y="19494"/>
                  </a:lnTo>
                  <a:lnTo>
                    <a:pt x="148847" y="17609"/>
                  </a:lnTo>
                  <a:lnTo>
                    <a:pt x="159373" y="17043"/>
                  </a:lnTo>
                  <a:lnTo>
                    <a:pt x="179582" y="17043"/>
                  </a:lnTo>
                  <a:lnTo>
                    <a:pt x="173450" y="15450"/>
                  </a:lnTo>
                  <a:lnTo>
                    <a:pt x="169734" y="14927"/>
                  </a:lnTo>
                  <a:lnTo>
                    <a:pt x="143460" y="14927"/>
                  </a:lnTo>
                  <a:lnTo>
                    <a:pt x="125456" y="3695"/>
                  </a:lnTo>
                  <a:close/>
                </a:path>
                <a:path w="255460" h="159346">
                  <a:moveTo>
                    <a:pt x="151327" y="13712"/>
                  </a:moveTo>
                  <a:lnTo>
                    <a:pt x="143460" y="14927"/>
                  </a:lnTo>
                  <a:lnTo>
                    <a:pt x="169734" y="14927"/>
                  </a:lnTo>
                  <a:lnTo>
                    <a:pt x="161178" y="13723"/>
                  </a:lnTo>
                  <a:lnTo>
                    <a:pt x="151327" y="13712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0" name="object 31"/>
            <p:cNvSpPr txBox="1"/>
            <p:nvPr/>
          </p:nvSpPr>
          <p:spPr>
            <a:xfrm>
              <a:off x="3583660" y="946048"/>
              <a:ext cx="462280" cy="1365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600" b="1" spc="34" dirty="0">
                  <a:solidFill>
                    <a:srgbClr val="064C79"/>
                  </a:solidFill>
                  <a:latin typeface="Open Sans"/>
                  <a:cs typeface="Open Sans"/>
                </a:rPr>
                <a:t>IMPORT</a:t>
              </a:r>
              <a:endParaRPr sz="600">
                <a:latin typeface="Open Sans"/>
                <a:cs typeface="Open Sans"/>
              </a:endParaRPr>
            </a:p>
          </p:txBody>
        </p:sp>
        <p:sp>
          <p:nvSpPr>
            <p:cNvPr id="31" name="object 32"/>
            <p:cNvSpPr txBox="1"/>
            <p:nvPr/>
          </p:nvSpPr>
          <p:spPr>
            <a:xfrm>
              <a:off x="4457039" y="944676"/>
              <a:ext cx="721995" cy="2584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sz="600" b="1" spc="34" dirty="0">
                  <a:solidFill>
                    <a:srgbClr val="064C79"/>
                  </a:solidFill>
                  <a:latin typeface="Open Sans"/>
                  <a:cs typeface="Open Sans"/>
                </a:rPr>
                <a:t>CONTENT</a:t>
              </a:r>
              <a:endParaRPr sz="600">
                <a:latin typeface="Open Sans"/>
                <a:cs typeface="Open Sans"/>
              </a:endParaRPr>
            </a:p>
            <a:p>
              <a:pPr algn="ctr">
                <a:lnSpc>
                  <a:spcPct val="100000"/>
                </a:lnSpc>
              </a:pPr>
              <a:r>
                <a:rPr sz="600" b="1" spc="34" dirty="0">
                  <a:solidFill>
                    <a:srgbClr val="064C79"/>
                  </a:solidFill>
                  <a:latin typeface="Open Sans"/>
                  <a:cs typeface="Open Sans"/>
                </a:rPr>
                <a:t>PROCESSING</a:t>
              </a:r>
              <a:endParaRPr sz="600">
                <a:latin typeface="Open Sans"/>
                <a:cs typeface="Open Sans"/>
              </a:endParaRPr>
            </a:p>
          </p:txBody>
        </p:sp>
        <p:sp>
          <p:nvSpPr>
            <p:cNvPr id="32" name="object 33"/>
            <p:cNvSpPr txBox="1"/>
            <p:nvPr/>
          </p:nvSpPr>
          <p:spPr>
            <a:xfrm>
              <a:off x="5495061" y="946048"/>
              <a:ext cx="763270" cy="1365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600" b="1" spc="34" dirty="0">
                  <a:solidFill>
                    <a:srgbClr val="1680AD"/>
                  </a:solidFill>
                  <a:latin typeface="Open Sans"/>
                  <a:cs typeface="Open Sans"/>
                </a:rPr>
                <a:t>ENRICHMENT</a:t>
              </a:r>
              <a:endParaRPr sz="600">
                <a:latin typeface="Open Sans"/>
                <a:cs typeface="Open Sans"/>
              </a:endParaRPr>
            </a:p>
          </p:txBody>
        </p:sp>
        <p:sp>
          <p:nvSpPr>
            <p:cNvPr id="33" name="object 34"/>
            <p:cNvSpPr txBox="1"/>
            <p:nvPr/>
          </p:nvSpPr>
          <p:spPr>
            <a:xfrm>
              <a:off x="6562064" y="946048"/>
              <a:ext cx="531495" cy="1365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600" b="1" spc="34" dirty="0">
                  <a:solidFill>
                    <a:srgbClr val="1680AD"/>
                  </a:solidFill>
                  <a:latin typeface="Open Sans"/>
                  <a:cs typeface="Open Sans"/>
                </a:rPr>
                <a:t>STORAGE</a:t>
              </a:r>
              <a:endParaRPr sz="600">
                <a:latin typeface="Open Sans"/>
                <a:cs typeface="Open Sans"/>
              </a:endParaRPr>
            </a:p>
          </p:txBody>
        </p:sp>
        <p:sp>
          <p:nvSpPr>
            <p:cNvPr id="34" name="object 35"/>
            <p:cNvSpPr/>
            <p:nvPr/>
          </p:nvSpPr>
          <p:spPr>
            <a:xfrm>
              <a:off x="4674821" y="661240"/>
              <a:ext cx="239293" cy="240029"/>
            </a:xfrm>
            <a:custGeom>
              <a:avLst/>
              <a:gdLst/>
              <a:ahLst/>
              <a:cxnLst/>
              <a:rect l="l" t="t" r="r" b="b"/>
              <a:pathLst>
                <a:path w="239293" h="240029">
                  <a:moveTo>
                    <a:pt x="136829" y="213359"/>
                  </a:moveTo>
                  <a:lnTo>
                    <a:pt x="104038" y="213359"/>
                  </a:lnTo>
                  <a:lnTo>
                    <a:pt x="107327" y="214629"/>
                  </a:lnTo>
                  <a:lnTo>
                    <a:pt x="109473" y="238759"/>
                  </a:lnTo>
                  <a:lnTo>
                    <a:pt x="111340" y="240029"/>
                  </a:lnTo>
                  <a:lnTo>
                    <a:pt x="126174" y="240029"/>
                  </a:lnTo>
                  <a:lnTo>
                    <a:pt x="128028" y="238759"/>
                  </a:lnTo>
                  <a:lnTo>
                    <a:pt x="130149" y="214629"/>
                  </a:lnTo>
                  <a:lnTo>
                    <a:pt x="133489" y="214629"/>
                  </a:lnTo>
                  <a:lnTo>
                    <a:pt x="136829" y="213359"/>
                  </a:lnTo>
                  <a:close/>
                </a:path>
                <a:path w="239293" h="240029">
                  <a:moveTo>
                    <a:pt x="102500" y="198119"/>
                  </a:moveTo>
                  <a:lnTo>
                    <a:pt x="67856" y="198119"/>
                  </a:lnTo>
                  <a:lnTo>
                    <a:pt x="70573" y="200659"/>
                  </a:lnTo>
                  <a:lnTo>
                    <a:pt x="73367" y="201929"/>
                  </a:lnTo>
                  <a:lnTo>
                    <a:pt x="76250" y="203199"/>
                  </a:lnTo>
                  <a:lnTo>
                    <a:pt x="76085" y="204469"/>
                  </a:lnTo>
                  <a:lnTo>
                    <a:pt x="69634" y="228599"/>
                  </a:lnTo>
                  <a:lnTo>
                    <a:pt x="70777" y="231139"/>
                  </a:lnTo>
                  <a:lnTo>
                    <a:pt x="72770" y="231139"/>
                  </a:lnTo>
                  <a:lnTo>
                    <a:pt x="82816" y="234949"/>
                  </a:lnTo>
                  <a:lnTo>
                    <a:pt x="84734" y="236219"/>
                  </a:lnTo>
                  <a:lnTo>
                    <a:pt x="87083" y="234949"/>
                  </a:lnTo>
                  <a:lnTo>
                    <a:pt x="97574" y="212089"/>
                  </a:lnTo>
                  <a:lnTo>
                    <a:pt x="163424" y="212089"/>
                  </a:lnTo>
                  <a:lnTo>
                    <a:pt x="161670" y="205739"/>
                  </a:lnTo>
                  <a:lnTo>
                    <a:pt x="165506" y="203199"/>
                  </a:lnTo>
                  <a:lnTo>
                    <a:pt x="168465" y="201929"/>
                  </a:lnTo>
                  <a:lnTo>
                    <a:pt x="170599" y="200659"/>
                  </a:lnTo>
                  <a:lnTo>
                    <a:pt x="114763" y="200659"/>
                  </a:lnTo>
                  <a:lnTo>
                    <a:pt x="102500" y="198119"/>
                  </a:lnTo>
                  <a:close/>
                </a:path>
                <a:path w="239293" h="240029">
                  <a:moveTo>
                    <a:pt x="163424" y="212089"/>
                  </a:moveTo>
                  <a:lnTo>
                    <a:pt x="97574" y="212089"/>
                  </a:lnTo>
                  <a:lnTo>
                    <a:pt x="100787" y="213359"/>
                  </a:lnTo>
                  <a:lnTo>
                    <a:pt x="140144" y="213359"/>
                  </a:lnTo>
                  <a:lnTo>
                    <a:pt x="150545" y="234949"/>
                  </a:lnTo>
                  <a:lnTo>
                    <a:pt x="152882" y="236219"/>
                  </a:lnTo>
                  <a:lnTo>
                    <a:pt x="154800" y="234949"/>
                  </a:lnTo>
                  <a:lnTo>
                    <a:pt x="164858" y="232409"/>
                  </a:lnTo>
                  <a:lnTo>
                    <a:pt x="166839" y="231139"/>
                  </a:lnTo>
                  <a:lnTo>
                    <a:pt x="167982" y="228599"/>
                  </a:lnTo>
                  <a:lnTo>
                    <a:pt x="163424" y="212089"/>
                  </a:lnTo>
                  <a:close/>
                </a:path>
                <a:path w="239293" h="240029">
                  <a:moveTo>
                    <a:pt x="164626" y="163829"/>
                  </a:moveTo>
                  <a:lnTo>
                    <a:pt x="132242" y="163829"/>
                  </a:lnTo>
                  <a:lnTo>
                    <a:pt x="151904" y="194309"/>
                  </a:lnTo>
                  <a:lnTo>
                    <a:pt x="139701" y="198119"/>
                  </a:lnTo>
                  <a:lnTo>
                    <a:pt x="127242" y="200659"/>
                  </a:lnTo>
                  <a:lnTo>
                    <a:pt x="170599" y="200659"/>
                  </a:lnTo>
                  <a:lnTo>
                    <a:pt x="187883" y="217169"/>
                  </a:lnTo>
                  <a:lnTo>
                    <a:pt x="190436" y="218439"/>
                  </a:lnTo>
                  <a:lnTo>
                    <a:pt x="191960" y="215899"/>
                  </a:lnTo>
                  <a:lnTo>
                    <a:pt x="200151" y="209549"/>
                  </a:lnTo>
                  <a:lnTo>
                    <a:pt x="201815" y="208279"/>
                  </a:lnTo>
                  <a:lnTo>
                    <a:pt x="202095" y="205739"/>
                  </a:lnTo>
                  <a:lnTo>
                    <a:pt x="188226" y="185419"/>
                  </a:lnTo>
                  <a:lnTo>
                    <a:pt x="190614" y="184149"/>
                  </a:lnTo>
                  <a:lnTo>
                    <a:pt x="192849" y="180339"/>
                  </a:lnTo>
                  <a:lnTo>
                    <a:pt x="194919" y="177799"/>
                  </a:lnTo>
                  <a:lnTo>
                    <a:pt x="224976" y="177799"/>
                  </a:lnTo>
                  <a:lnTo>
                    <a:pt x="225742" y="176529"/>
                  </a:lnTo>
                  <a:lnTo>
                    <a:pt x="226860" y="175259"/>
                  </a:lnTo>
                  <a:lnTo>
                    <a:pt x="177945" y="175259"/>
                  </a:lnTo>
                  <a:lnTo>
                    <a:pt x="164626" y="163829"/>
                  </a:lnTo>
                  <a:close/>
                </a:path>
                <a:path w="239293" h="240029">
                  <a:moveTo>
                    <a:pt x="4940" y="90169"/>
                  </a:moveTo>
                  <a:lnTo>
                    <a:pt x="2882" y="91439"/>
                  </a:lnTo>
                  <a:lnTo>
                    <a:pt x="2628" y="93979"/>
                  </a:lnTo>
                  <a:lnTo>
                    <a:pt x="304" y="106679"/>
                  </a:lnTo>
                  <a:lnTo>
                    <a:pt x="1714" y="107949"/>
                  </a:lnTo>
                  <a:lnTo>
                    <a:pt x="25717" y="114299"/>
                  </a:lnTo>
                  <a:lnTo>
                    <a:pt x="27050" y="114299"/>
                  </a:lnTo>
                  <a:lnTo>
                    <a:pt x="26907" y="116839"/>
                  </a:lnTo>
                  <a:lnTo>
                    <a:pt x="26835" y="123189"/>
                  </a:lnTo>
                  <a:lnTo>
                    <a:pt x="26898" y="124459"/>
                  </a:lnTo>
                  <a:lnTo>
                    <a:pt x="25907" y="124459"/>
                  </a:lnTo>
                  <a:lnTo>
                    <a:pt x="3581" y="130809"/>
                  </a:lnTo>
                  <a:lnTo>
                    <a:pt x="77482" y="130809"/>
                  </a:lnTo>
                  <a:lnTo>
                    <a:pt x="78435" y="134619"/>
                  </a:lnTo>
                  <a:lnTo>
                    <a:pt x="80048" y="139699"/>
                  </a:lnTo>
                  <a:lnTo>
                    <a:pt x="84543" y="147319"/>
                  </a:lnTo>
                  <a:lnTo>
                    <a:pt x="87134" y="149859"/>
                  </a:lnTo>
                  <a:lnTo>
                    <a:pt x="90055" y="152399"/>
                  </a:lnTo>
                  <a:lnTo>
                    <a:pt x="72161" y="184149"/>
                  </a:lnTo>
                  <a:lnTo>
                    <a:pt x="50266" y="184149"/>
                  </a:lnTo>
                  <a:lnTo>
                    <a:pt x="35826" y="204469"/>
                  </a:lnTo>
                  <a:lnTo>
                    <a:pt x="36118" y="207009"/>
                  </a:lnTo>
                  <a:lnTo>
                    <a:pt x="37782" y="208279"/>
                  </a:lnTo>
                  <a:lnTo>
                    <a:pt x="45973" y="215899"/>
                  </a:lnTo>
                  <a:lnTo>
                    <a:pt x="47497" y="217169"/>
                  </a:lnTo>
                  <a:lnTo>
                    <a:pt x="50050" y="217169"/>
                  </a:lnTo>
                  <a:lnTo>
                    <a:pt x="67779" y="199389"/>
                  </a:lnTo>
                  <a:lnTo>
                    <a:pt x="67856" y="198119"/>
                  </a:lnTo>
                  <a:lnTo>
                    <a:pt x="102500" y="198119"/>
                  </a:lnTo>
                  <a:lnTo>
                    <a:pt x="90689" y="194309"/>
                  </a:lnTo>
                  <a:lnTo>
                    <a:pt x="89534" y="194309"/>
                  </a:lnTo>
                  <a:lnTo>
                    <a:pt x="107378" y="163829"/>
                  </a:lnTo>
                  <a:lnTo>
                    <a:pt x="164626" y="163829"/>
                  </a:lnTo>
                  <a:lnTo>
                    <a:pt x="151307" y="152399"/>
                  </a:lnTo>
                  <a:lnTo>
                    <a:pt x="159132" y="142239"/>
                  </a:lnTo>
                  <a:lnTo>
                    <a:pt x="161107" y="137159"/>
                  </a:lnTo>
                  <a:lnTo>
                    <a:pt x="117612" y="137159"/>
                  </a:lnTo>
                  <a:lnTo>
                    <a:pt x="107959" y="130809"/>
                  </a:lnTo>
                  <a:lnTo>
                    <a:pt x="105098" y="118109"/>
                  </a:lnTo>
                  <a:lnTo>
                    <a:pt x="109631" y="110489"/>
                  </a:lnTo>
                  <a:lnTo>
                    <a:pt x="42062" y="110489"/>
                  </a:lnTo>
                  <a:lnTo>
                    <a:pt x="44867" y="97789"/>
                  </a:lnTo>
                  <a:lnTo>
                    <a:pt x="46997" y="92709"/>
                  </a:lnTo>
                  <a:lnTo>
                    <a:pt x="30276" y="92709"/>
                  </a:lnTo>
                  <a:lnTo>
                    <a:pt x="4940" y="90169"/>
                  </a:lnTo>
                  <a:close/>
                </a:path>
                <a:path w="239293" h="240029">
                  <a:moveTo>
                    <a:pt x="224976" y="177799"/>
                  </a:moveTo>
                  <a:lnTo>
                    <a:pt x="194919" y="177799"/>
                  </a:lnTo>
                  <a:lnTo>
                    <a:pt x="217004" y="187959"/>
                  </a:lnTo>
                  <a:lnTo>
                    <a:pt x="219443" y="187959"/>
                  </a:lnTo>
                  <a:lnTo>
                    <a:pt x="220383" y="185419"/>
                  </a:lnTo>
                  <a:lnTo>
                    <a:pt x="224976" y="177799"/>
                  </a:lnTo>
                  <a:close/>
                </a:path>
                <a:path w="239293" h="240029">
                  <a:moveTo>
                    <a:pt x="45961" y="147319"/>
                  </a:moveTo>
                  <a:lnTo>
                    <a:pt x="30441" y="147319"/>
                  </a:lnTo>
                  <a:lnTo>
                    <a:pt x="31318" y="149859"/>
                  </a:lnTo>
                  <a:lnTo>
                    <a:pt x="32372" y="153669"/>
                  </a:lnTo>
                  <a:lnTo>
                    <a:pt x="33591" y="156209"/>
                  </a:lnTo>
                  <a:lnTo>
                    <a:pt x="32842" y="156209"/>
                  </a:lnTo>
                  <a:lnTo>
                    <a:pt x="12128" y="171449"/>
                  </a:lnTo>
                  <a:lnTo>
                    <a:pt x="11544" y="173989"/>
                  </a:lnTo>
                  <a:lnTo>
                    <a:pt x="12674" y="175259"/>
                  </a:lnTo>
                  <a:lnTo>
                    <a:pt x="18021" y="184149"/>
                  </a:lnTo>
                  <a:lnTo>
                    <a:pt x="18961" y="186689"/>
                  </a:lnTo>
                  <a:lnTo>
                    <a:pt x="21412" y="186689"/>
                  </a:lnTo>
                  <a:lnTo>
                    <a:pt x="44157" y="176529"/>
                  </a:lnTo>
                  <a:lnTo>
                    <a:pt x="64190" y="176529"/>
                  </a:lnTo>
                  <a:lnTo>
                    <a:pt x="62862" y="175259"/>
                  </a:lnTo>
                  <a:lnTo>
                    <a:pt x="54851" y="165099"/>
                  </a:lnTo>
                  <a:lnTo>
                    <a:pt x="51917" y="161289"/>
                  </a:lnTo>
                  <a:lnTo>
                    <a:pt x="46350" y="148589"/>
                  </a:lnTo>
                  <a:lnTo>
                    <a:pt x="45961" y="147319"/>
                  </a:lnTo>
                  <a:close/>
                </a:path>
                <a:path w="239293" h="240029">
                  <a:moveTo>
                    <a:pt x="64190" y="176529"/>
                  </a:moveTo>
                  <a:lnTo>
                    <a:pt x="44589" y="176529"/>
                  </a:lnTo>
                  <a:lnTo>
                    <a:pt x="46494" y="179069"/>
                  </a:lnTo>
                  <a:lnTo>
                    <a:pt x="48526" y="181609"/>
                  </a:lnTo>
                  <a:lnTo>
                    <a:pt x="50660" y="184149"/>
                  </a:lnTo>
                  <a:lnTo>
                    <a:pt x="72161" y="184149"/>
                  </a:lnTo>
                  <a:lnTo>
                    <a:pt x="64190" y="176529"/>
                  </a:lnTo>
                  <a:close/>
                </a:path>
                <a:path w="239293" h="240029">
                  <a:moveTo>
                    <a:pt x="224745" y="129539"/>
                  </a:moveTo>
                  <a:lnTo>
                    <a:pt x="199326" y="129539"/>
                  </a:lnTo>
                  <a:lnTo>
                    <a:pt x="196929" y="142239"/>
                  </a:lnTo>
                  <a:lnTo>
                    <a:pt x="192518" y="154939"/>
                  </a:lnTo>
                  <a:lnTo>
                    <a:pt x="186166" y="165099"/>
                  </a:lnTo>
                  <a:lnTo>
                    <a:pt x="177945" y="175259"/>
                  </a:lnTo>
                  <a:lnTo>
                    <a:pt x="226860" y="175259"/>
                  </a:lnTo>
                  <a:lnTo>
                    <a:pt x="226275" y="172719"/>
                  </a:lnTo>
                  <a:lnTo>
                    <a:pt x="206451" y="158749"/>
                  </a:lnTo>
                  <a:lnTo>
                    <a:pt x="207810" y="154939"/>
                  </a:lnTo>
                  <a:lnTo>
                    <a:pt x="209003" y="152399"/>
                  </a:lnTo>
                  <a:lnTo>
                    <a:pt x="210019" y="148589"/>
                  </a:lnTo>
                  <a:lnTo>
                    <a:pt x="236543" y="148589"/>
                  </a:lnTo>
                  <a:lnTo>
                    <a:pt x="236677" y="147319"/>
                  </a:lnTo>
                  <a:lnTo>
                    <a:pt x="239001" y="134619"/>
                  </a:lnTo>
                  <a:lnTo>
                    <a:pt x="237591" y="133349"/>
                  </a:lnTo>
                  <a:lnTo>
                    <a:pt x="235407" y="132079"/>
                  </a:lnTo>
                  <a:lnTo>
                    <a:pt x="224745" y="129539"/>
                  </a:lnTo>
                  <a:close/>
                </a:path>
                <a:path w="239293" h="240029">
                  <a:moveTo>
                    <a:pt x="132242" y="163829"/>
                  </a:moveTo>
                  <a:lnTo>
                    <a:pt x="107378" y="163829"/>
                  </a:lnTo>
                  <a:lnTo>
                    <a:pt x="119686" y="165099"/>
                  </a:lnTo>
                  <a:lnTo>
                    <a:pt x="132242" y="163829"/>
                  </a:lnTo>
                  <a:close/>
                </a:path>
                <a:path w="239293" h="240029">
                  <a:moveTo>
                    <a:pt x="236543" y="148589"/>
                  </a:moveTo>
                  <a:lnTo>
                    <a:pt x="210019" y="148589"/>
                  </a:lnTo>
                  <a:lnTo>
                    <a:pt x="234365" y="151129"/>
                  </a:lnTo>
                  <a:lnTo>
                    <a:pt x="236410" y="149859"/>
                  </a:lnTo>
                  <a:lnTo>
                    <a:pt x="236543" y="148589"/>
                  </a:lnTo>
                  <a:close/>
                </a:path>
                <a:path w="239293" h="240029">
                  <a:moveTo>
                    <a:pt x="77482" y="130809"/>
                  </a:moveTo>
                  <a:lnTo>
                    <a:pt x="1409" y="130809"/>
                  </a:lnTo>
                  <a:lnTo>
                    <a:pt x="0" y="133349"/>
                  </a:lnTo>
                  <a:lnTo>
                    <a:pt x="2324" y="146049"/>
                  </a:lnTo>
                  <a:lnTo>
                    <a:pt x="2578" y="147319"/>
                  </a:lnTo>
                  <a:lnTo>
                    <a:pt x="4622" y="149859"/>
                  </a:lnTo>
                  <a:lnTo>
                    <a:pt x="29362" y="147319"/>
                  </a:lnTo>
                  <a:lnTo>
                    <a:pt x="45961" y="147319"/>
                  </a:lnTo>
                  <a:lnTo>
                    <a:pt x="42852" y="137159"/>
                  </a:lnTo>
                  <a:lnTo>
                    <a:pt x="77482" y="130809"/>
                  </a:lnTo>
                  <a:close/>
                </a:path>
                <a:path w="239293" h="240029">
                  <a:moveTo>
                    <a:pt x="161988" y="105409"/>
                  </a:moveTo>
                  <a:lnTo>
                    <a:pt x="124305" y="105409"/>
                  </a:lnTo>
                  <a:lnTo>
                    <a:pt x="133911" y="113029"/>
                  </a:lnTo>
                  <a:lnTo>
                    <a:pt x="136010" y="124459"/>
                  </a:lnTo>
                  <a:lnTo>
                    <a:pt x="129764" y="134619"/>
                  </a:lnTo>
                  <a:lnTo>
                    <a:pt x="117612" y="137159"/>
                  </a:lnTo>
                  <a:lnTo>
                    <a:pt x="161107" y="137159"/>
                  </a:lnTo>
                  <a:lnTo>
                    <a:pt x="163575" y="130809"/>
                  </a:lnTo>
                  <a:lnTo>
                    <a:pt x="199326" y="129539"/>
                  </a:lnTo>
                  <a:lnTo>
                    <a:pt x="224745" y="129539"/>
                  </a:lnTo>
                  <a:lnTo>
                    <a:pt x="214083" y="126999"/>
                  </a:lnTo>
                  <a:lnTo>
                    <a:pt x="214210" y="124459"/>
                  </a:lnTo>
                  <a:lnTo>
                    <a:pt x="214134" y="116839"/>
                  </a:lnTo>
                  <a:lnTo>
                    <a:pt x="237896" y="110489"/>
                  </a:lnTo>
                  <a:lnTo>
                    <a:pt x="238594" y="109219"/>
                  </a:lnTo>
                  <a:lnTo>
                    <a:pt x="162966" y="109219"/>
                  </a:lnTo>
                  <a:lnTo>
                    <a:pt x="161988" y="105409"/>
                  </a:lnTo>
                  <a:close/>
                </a:path>
                <a:path w="239293" h="240029">
                  <a:moveTo>
                    <a:pt x="51409" y="22859"/>
                  </a:moveTo>
                  <a:lnTo>
                    <a:pt x="48856" y="22859"/>
                  </a:lnTo>
                  <a:lnTo>
                    <a:pt x="47345" y="24129"/>
                  </a:lnTo>
                  <a:lnTo>
                    <a:pt x="39154" y="31749"/>
                  </a:lnTo>
                  <a:lnTo>
                    <a:pt x="37490" y="33019"/>
                  </a:lnTo>
                  <a:lnTo>
                    <a:pt x="37198" y="35559"/>
                  </a:lnTo>
                  <a:lnTo>
                    <a:pt x="51752" y="55879"/>
                  </a:lnTo>
                  <a:lnTo>
                    <a:pt x="52120" y="57149"/>
                  </a:lnTo>
                  <a:lnTo>
                    <a:pt x="52514" y="57149"/>
                  </a:lnTo>
                  <a:lnTo>
                    <a:pt x="50266" y="59689"/>
                  </a:lnTo>
                  <a:lnTo>
                    <a:pt x="48145" y="62229"/>
                  </a:lnTo>
                  <a:lnTo>
                    <a:pt x="46189" y="64769"/>
                  </a:lnTo>
                  <a:lnTo>
                    <a:pt x="64923" y="64769"/>
                  </a:lnTo>
                  <a:lnTo>
                    <a:pt x="90411" y="88899"/>
                  </a:lnTo>
                  <a:lnTo>
                    <a:pt x="84200" y="95249"/>
                  </a:lnTo>
                  <a:lnTo>
                    <a:pt x="79946" y="102869"/>
                  </a:lnTo>
                  <a:lnTo>
                    <a:pt x="77914" y="110489"/>
                  </a:lnTo>
                  <a:lnTo>
                    <a:pt x="109631" y="110489"/>
                  </a:lnTo>
                  <a:lnTo>
                    <a:pt x="110387" y="109219"/>
                  </a:lnTo>
                  <a:lnTo>
                    <a:pt x="112585" y="107949"/>
                  </a:lnTo>
                  <a:lnTo>
                    <a:pt x="124305" y="105409"/>
                  </a:lnTo>
                  <a:lnTo>
                    <a:pt x="161988" y="105409"/>
                  </a:lnTo>
                  <a:lnTo>
                    <a:pt x="160566" y="102869"/>
                  </a:lnTo>
                  <a:lnTo>
                    <a:pt x="156209" y="95249"/>
                  </a:lnTo>
                  <a:lnTo>
                    <a:pt x="153161" y="91439"/>
                  </a:lnTo>
                  <a:lnTo>
                    <a:pt x="149694" y="88899"/>
                  </a:lnTo>
                  <a:lnTo>
                    <a:pt x="155392" y="78739"/>
                  </a:lnTo>
                  <a:lnTo>
                    <a:pt x="107822" y="78739"/>
                  </a:lnTo>
                  <a:lnTo>
                    <a:pt x="89954" y="48259"/>
                  </a:lnTo>
                  <a:lnTo>
                    <a:pt x="102195" y="44449"/>
                  </a:lnTo>
                  <a:lnTo>
                    <a:pt x="114681" y="41909"/>
                  </a:lnTo>
                  <a:lnTo>
                    <a:pt x="69380" y="41909"/>
                  </a:lnTo>
                  <a:lnTo>
                    <a:pt x="51409" y="22859"/>
                  </a:lnTo>
                  <a:close/>
                </a:path>
                <a:path w="239293" h="240029">
                  <a:moveTo>
                    <a:pt x="188950" y="57149"/>
                  </a:moveTo>
                  <a:lnTo>
                    <a:pt x="167500" y="57149"/>
                  </a:lnTo>
                  <a:lnTo>
                    <a:pt x="176986" y="66039"/>
                  </a:lnTo>
                  <a:lnTo>
                    <a:pt x="185206" y="74929"/>
                  </a:lnTo>
                  <a:lnTo>
                    <a:pt x="189153" y="81279"/>
                  </a:lnTo>
                  <a:lnTo>
                    <a:pt x="194714" y="93979"/>
                  </a:lnTo>
                  <a:lnTo>
                    <a:pt x="198210" y="105409"/>
                  </a:lnTo>
                  <a:lnTo>
                    <a:pt x="162966" y="109219"/>
                  </a:lnTo>
                  <a:lnTo>
                    <a:pt x="238594" y="109219"/>
                  </a:lnTo>
                  <a:lnTo>
                    <a:pt x="239293" y="107949"/>
                  </a:lnTo>
                  <a:lnTo>
                    <a:pt x="236981" y="95249"/>
                  </a:lnTo>
                  <a:lnTo>
                    <a:pt x="236854" y="93979"/>
                  </a:lnTo>
                  <a:lnTo>
                    <a:pt x="210197" y="93979"/>
                  </a:lnTo>
                  <a:lnTo>
                    <a:pt x="209232" y="90169"/>
                  </a:lnTo>
                  <a:lnTo>
                    <a:pt x="208076" y="87629"/>
                  </a:lnTo>
                  <a:lnTo>
                    <a:pt x="206755" y="85089"/>
                  </a:lnTo>
                  <a:lnTo>
                    <a:pt x="227164" y="69849"/>
                  </a:lnTo>
                  <a:lnTo>
                    <a:pt x="227761" y="67309"/>
                  </a:lnTo>
                  <a:lnTo>
                    <a:pt x="226631" y="66039"/>
                  </a:lnTo>
                  <a:lnTo>
                    <a:pt x="225865" y="64769"/>
                  </a:lnTo>
                  <a:lnTo>
                    <a:pt x="195313" y="64769"/>
                  </a:lnTo>
                  <a:lnTo>
                    <a:pt x="193306" y="62229"/>
                  </a:lnTo>
                  <a:lnTo>
                    <a:pt x="191198" y="59689"/>
                  </a:lnTo>
                  <a:lnTo>
                    <a:pt x="188950" y="57149"/>
                  </a:lnTo>
                  <a:close/>
                </a:path>
                <a:path w="239293" h="240029">
                  <a:moveTo>
                    <a:pt x="234670" y="91439"/>
                  </a:moveTo>
                  <a:lnTo>
                    <a:pt x="210197" y="93979"/>
                  </a:lnTo>
                  <a:lnTo>
                    <a:pt x="236854" y="93979"/>
                  </a:lnTo>
                  <a:lnTo>
                    <a:pt x="236727" y="92709"/>
                  </a:lnTo>
                  <a:lnTo>
                    <a:pt x="234670" y="91439"/>
                  </a:lnTo>
                  <a:close/>
                </a:path>
                <a:path w="239293" h="240029">
                  <a:moveTo>
                    <a:pt x="22301" y="52069"/>
                  </a:moveTo>
                  <a:lnTo>
                    <a:pt x="19850" y="53339"/>
                  </a:lnTo>
                  <a:lnTo>
                    <a:pt x="18910" y="54609"/>
                  </a:lnTo>
                  <a:lnTo>
                    <a:pt x="13563" y="64769"/>
                  </a:lnTo>
                  <a:lnTo>
                    <a:pt x="12433" y="66039"/>
                  </a:lnTo>
                  <a:lnTo>
                    <a:pt x="13017" y="68579"/>
                  </a:lnTo>
                  <a:lnTo>
                    <a:pt x="33807" y="83819"/>
                  </a:lnTo>
                  <a:lnTo>
                    <a:pt x="34734" y="83819"/>
                  </a:lnTo>
                  <a:lnTo>
                    <a:pt x="33439" y="86359"/>
                  </a:lnTo>
                  <a:lnTo>
                    <a:pt x="32283" y="90169"/>
                  </a:lnTo>
                  <a:lnTo>
                    <a:pt x="31292" y="92709"/>
                  </a:lnTo>
                  <a:lnTo>
                    <a:pt x="46997" y="92709"/>
                  </a:lnTo>
                  <a:lnTo>
                    <a:pt x="49660" y="86359"/>
                  </a:lnTo>
                  <a:lnTo>
                    <a:pt x="56369" y="74929"/>
                  </a:lnTo>
                  <a:lnTo>
                    <a:pt x="64923" y="64769"/>
                  </a:lnTo>
                  <a:lnTo>
                    <a:pt x="46189" y="64769"/>
                  </a:lnTo>
                  <a:lnTo>
                    <a:pt x="45821" y="63499"/>
                  </a:lnTo>
                  <a:lnTo>
                    <a:pt x="45351" y="63499"/>
                  </a:lnTo>
                  <a:lnTo>
                    <a:pt x="22301" y="52069"/>
                  </a:lnTo>
                  <a:close/>
                </a:path>
                <a:path w="239293" h="240029">
                  <a:moveTo>
                    <a:pt x="124167" y="76199"/>
                  </a:moveTo>
                  <a:lnTo>
                    <a:pt x="115811" y="76199"/>
                  </a:lnTo>
                  <a:lnTo>
                    <a:pt x="107822" y="78739"/>
                  </a:lnTo>
                  <a:lnTo>
                    <a:pt x="131965" y="78739"/>
                  </a:lnTo>
                  <a:lnTo>
                    <a:pt x="124167" y="76199"/>
                  </a:lnTo>
                  <a:close/>
                </a:path>
                <a:path w="239293" h="240029">
                  <a:moveTo>
                    <a:pt x="191808" y="24129"/>
                  </a:moveTo>
                  <a:lnTo>
                    <a:pt x="189255" y="24129"/>
                  </a:lnTo>
                  <a:lnTo>
                    <a:pt x="171488" y="41909"/>
                  </a:lnTo>
                  <a:lnTo>
                    <a:pt x="127174" y="41909"/>
                  </a:lnTo>
                  <a:lnTo>
                    <a:pt x="139435" y="44449"/>
                  </a:lnTo>
                  <a:lnTo>
                    <a:pt x="149910" y="48259"/>
                  </a:lnTo>
                  <a:lnTo>
                    <a:pt x="131965" y="78739"/>
                  </a:lnTo>
                  <a:lnTo>
                    <a:pt x="155392" y="78739"/>
                  </a:lnTo>
                  <a:lnTo>
                    <a:pt x="167500" y="57149"/>
                  </a:lnTo>
                  <a:lnTo>
                    <a:pt x="189128" y="57149"/>
                  </a:lnTo>
                  <a:lnTo>
                    <a:pt x="203466" y="36829"/>
                  </a:lnTo>
                  <a:lnTo>
                    <a:pt x="203161" y="34289"/>
                  </a:lnTo>
                  <a:lnTo>
                    <a:pt x="201510" y="33019"/>
                  </a:lnTo>
                  <a:lnTo>
                    <a:pt x="193319" y="25399"/>
                  </a:lnTo>
                  <a:lnTo>
                    <a:pt x="191808" y="24129"/>
                  </a:lnTo>
                  <a:close/>
                </a:path>
                <a:path w="239293" h="240029">
                  <a:moveTo>
                    <a:pt x="220332" y="54609"/>
                  </a:moveTo>
                  <a:lnTo>
                    <a:pt x="217881" y="54609"/>
                  </a:lnTo>
                  <a:lnTo>
                    <a:pt x="195313" y="64769"/>
                  </a:lnTo>
                  <a:lnTo>
                    <a:pt x="225865" y="64769"/>
                  </a:lnTo>
                  <a:lnTo>
                    <a:pt x="221272" y="57149"/>
                  </a:lnTo>
                  <a:lnTo>
                    <a:pt x="220332" y="54609"/>
                  </a:lnTo>
                  <a:close/>
                </a:path>
                <a:path w="239293" h="240029">
                  <a:moveTo>
                    <a:pt x="86410" y="5079"/>
                  </a:moveTo>
                  <a:lnTo>
                    <a:pt x="84493" y="6349"/>
                  </a:lnTo>
                  <a:lnTo>
                    <a:pt x="74434" y="8889"/>
                  </a:lnTo>
                  <a:lnTo>
                    <a:pt x="72453" y="10159"/>
                  </a:lnTo>
                  <a:lnTo>
                    <a:pt x="71310" y="12699"/>
                  </a:lnTo>
                  <a:lnTo>
                    <a:pt x="77889" y="36829"/>
                  </a:lnTo>
                  <a:lnTo>
                    <a:pt x="78092" y="36829"/>
                  </a:lnTo>
                  <a:lnTo>
                    <a:pt x="78333" y="38099"/>
                  </a:lnTo>
                  <a:lnTo>
                    <a:pt x="76771" y="38099"/>
                  </a:lnTo>
                  <a:lnTo>
                    <a:pt x="75222" y="39369"/>
                  </a:lnTo>
                  <a:lnTo>
                    <a:pt x="72402" y="40639"/>
                  </a:lnTo>
                  <a:lnTo>
                    <a:pt x="71132" y="41909"/>
                  </a:lnTo>
                  <a:lnTo>
                    <a:pt x="171399" y="41909"/>
                  </a:lnTo>
                  <a:lnTo>
                    <a:pt x="168655" y="40639"/>
                  </a:lnTo>
                  <a:lnTo>
                    <a:pt x="162940" y="38099"/>
                  </a:lnTo>
                  <a:lnTo>
                    <a:pt x="163144" y="36829"/>
                  </a:lnTo>
                  <a:lnTo>
                    <a:pt x="164858" y="30479"/>
                  </a:lnTo>
                  <a:lnTo>
                    <a:pt x="99618" y="30479"/>
                  </a:lnTo>
                  <a:lnTo>
                    <a:pt x="99440" y="29209"/>
                  </a:lnTo>
                  <a:lnTo>
                    <a:pt x="88747" y="6349"/>
                  </a:lnTo>
                  <a:lnTo>
                    <a:pt x="86410" y="5079"/>
                  </a:lnTo>
                  <a:close/>
                </a:path>
                <a:path w="239293" h="240029">
                  <a:moveTo>
                    <a:pt x="138302" y="29209"/>
                  </a:moveTo>
                  <a:lnTo>
                    <a:pt x="102781" y="29209"/>
                  </a:lnTo>
                  <a:lnTo>
                    <a:pt x="99618" y="30479"/>
                  </a:lnTo>
                  <a:lnTo>
                    <a:pt x="141465" y="30479"/>
                  </a:lnTo>
                  <a:lnTo>
                    <a:pt x="138302" y="29209"/>
                  </a:lnTo>
                  <a:close/>
                </a:path>
                <a:path w="239293" h="240029">
                  <a:moveTo>
                    <a:pt x="154571" y="5079"/>
                  </a:moveTo>
                  <a:lnTo>
                    <a:pt x="152222" y="6349"/>
                  </a:lnTo>
                  <a:lnTo>
                    <a:pt x="141731" y="29209"/>
                  </a:lnTo>
                  <a:lnTo>
                    <a:pt x="141516" y="29209"/>
                  </a:lnTo>
                  <a:lnTo>
                    <a:pt x="141465" y="30479"/>
                  </a:lnTo>
                  <a:lnTo>
                    <a:pt x="164858" y="30479"/>
                  </a:lnTo>
                  <a:lnTo>
                    <a:pt x="169659" y="12699"/>
                  </a:lnTo>
                  <a:lnTo>
                    <a:pt x="168516" y="10159"/>
                  </a:lnTo>
                  <a:lnTo>
                    <a:pt x="166535" y="10159"/>
                  </a:lnTo>
                  <a:lnTo>
                    <a:pt x="156476" y="6349"/>
                  </a:lnTo>
                  <a:lnTo>
                    <a:pt x="154571" y="5079"/>
                  </a:lnTo>
                  <a:close/>
                </a:path>
                <a:path w="239293" h="240029">
                  <a:moveTo>
                    <a:pt x="127965" y="0"/>
                  </a:moveTo>
                  <a:lnTo>
                    <a:pt x="113118" y="0"/>
                  </a:lnTo>
                  <a:lnTo>
                    <a:pt x="111264" y="2539"/>
                  </a:lnTo>
                  <a:lnTo>
                    <a:pt x="109231" y="25399"/>
                  </a:lnTo>
                  <a:lnTo>
                    <a:pt x="109169" y="27939"/>
                  </a:lnTo>
                  <a:lnTo>
                    <a:pt x="105968" y="29209"/>
                  </a:lnTo>
                  <a:lnTo>
                    <a:pt x="135127" y="29209"/>
                  </a:lnTo>
                  <a:lnTo>
                    <a:pt x="131902" y="27939"/>
                  </a:lnTo>
                  <a:lnTo>
                    <a:pt x="131852" y="25399"/>
                  </a:lnTo>
                  <a:lnTo>
                    <a:pt x="129819" y="2539"/>
                  </a:lnTo>
                  <a:lnTo>
                    <a:pt x="127965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5" name="object 36"/>
            <p:cNvSpPr/>
            <p:nvPr/>
          </p:nvSpPr>
          <p:spPr>
            <a:xfrm>
              <a:off x="3262541" y="2445590"/>
              <a:ext cx="981862" cy="338569"/>
            </a:xfrm>
            <a:custGeom>
              <a:avLst/>
              <a:gdLst/>
              <a:ahLst/>
              <a:cxnLst/>
              <a:rect l="l" t="t" r="r" b="b"/>
              <a:pathLst>
                <a:path w="981862" h="338569">
                  <a:moveTo>
                    <a:pt x="151726" y="292328"/>
                  </a:moveTo>
                  <a:lnTo>
                    <a:pt x="59016" y="292328"/>
                  </a:lnTo>
                  <a:lnTo>
                    <a:pt x="105371" y="338569"/>
                  </a:lnTo>
                  <a:lnTo>
                    <a:pt x="151726" y="292328"/>
                  </a:lnTo>
                  <a:close/>
                </a:path>
                <a:path w="981862" h="338569">
                  <a:moveTo>
                    <a:pt x="59016" y="46355"/>
                  </a:moveTo>
                  <a:lnTo>
                    <a:pt x="0" y="46355"/>
                  </a:lnTo>
                  <a:lnTo>
                    <a:pt x="0" y="292328"/>
                  </a:lnTo>
                  <a:lnTo>
                    <a:pt x="838987" y="292328"/>
                  </a:lnTo>
                  <a:lnTo>
                    <a:pt x="885329" y="246075"/>
                  </a:lnTo>
                  <a:lnTo>
                    <a:pt x="981862" y="246075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55"/>
                  </a:lnTo>
                  <a:close/>
                </a:path>
                <a:path w="981862" h="338569">
                  <a:moveTo>
                    <a:pt x="981862" y="246075"/>
                  </a:moveTo>
                  <a:lnTo>
                    <a:pt x="885329" y="246075"/>
                  </a:lnTo>
                  <a:lnTo>
                    <a:pt x="931672" y="292328"/>
                  </a:lnTo>
                  <a:lnTo>
                    <a:pt x="981862" y="292328"/>
                  </a:lnTo>
                  <a:lnTo>
                    <a:pt x="981862" y="246075"/>
                  </a:lnTo>
                  <a:close/>
                </a:path>
                <a:path w="981862" h="338569">
                  <a:moveTo>
                    <a:pt x="981862" y="46355"/>
                  </a:moveTo>
                  <a:lnTo>
                    <a:pt x="151726" y="46355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55"/>
                  </a:lnTo>
                  <a:close/>
                </a:path>
                <a:path w="981862" h="338569">
                  <a:moveTo>
                    <a:pt x="885329" y="0"/>
                  </a:moveTo>
                  <a:lnTo>
                    <a:pt x="838987" y="46355"/>
                  </a:lnTo>
                  <a:lnTo>
                    <a:pt x="931672" y="46355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6" name="object 37"/>
            <p:cNvSpPr/>
            <p:nvPr/>
          </p:nvSpPr>
          <p:spPr>
            <a:xfrm>
              <a:off x="3262541" y="2186927"/>
              <a:ext cx="981862" cy="335661"/>
            </a:xfrm>
            <a:custGeom>
              <a:avLst/>
              <a:gdLst/>
              <a:ahLst/>
              <a:cxnLst/>
              <a:rect l="l" t="t" r="r" b="b"/>
              <a:pathLst>
                <a:path w="981862" h="335661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61"/>
                  </a:lnTo>
                  <a:lnTo>
                    <a:pt x="151726" y="289318"/>
                  </a:lnTo>
                  <a:close/>
                </a:path>
                <a:path w="981862" h="335661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29" y="242976"/>
                  </a:lnTo>
                  <a:lnTo>
                    <a:pt x="981862" y="242976"/>
                  </a:lnTo>
                  <a:lnTo>
                    <a:pt x="981862" y="92684"/>
                  </a:lnTo>
                  <a:lnTo>
                    <a:pt x="105371" y="92684"/>
                  </a:lnTo>
                  <a:lnTo>
                    <a:pt x="59016" y="46342"/>
                  </a:lnTo>
                  <a:close/>
                </a:path>
                <a:path w="981862" h="335661">
                  <a:moveTo>
                    <a:pt x="981862" y="242976"/>
                  </a:moveTo>
                  <a:lnTo>
                    <a:pt x="885329" y="242976"/>
                  </a:lnTo>
                  <a:lnTo>
                    <a:pt x="931672" y="289318"/>
                  </a:lnTo>
                  <a:lnTo>
                    <a:pt x="981862" y="289318"/>
                  </a:lnTo>
                  <a:lnTo>
                    <a:pt x="981862" y="242976"/>
                  </a:lnTo>
                  <a:close/>
                </a:path>
                <a:path w="981862" h="335661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84"/>
                  </a:lnTo>
                  <a:lnTo>
                    <a:pt x="981862" y="92684"/>
                  </a:lnTo>
                  <a:lnTo>
                    <a:pt x="981862" y="46342"/>
                  </a:lnTo>
                  <a:close/>
                </a:path>
                <a:path w="981862" h="335661">
                  <a:moveTo>
                    <a:pt x="885329" y="0"/>
                  </a:moveTo>
                  <a:lnTo>
                    <a:pt x="838987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7" name="object 38"/>
            <p:cNvSpPr/>
            <p:nvPr/>
          </p:nvSpPr>
          <p:spPr>
            <a:xfrm>
              <a:off x="4284943" y="1675269"/>
              <a:ext cx="981849" cy="335686"/>
            </a:xfrm>
            <a:custGeom>
              <a:avLst/>
              <a:gdLst/>
              <a:ahLst/>
              <a:cxnLst/>
              <a:rect l="l" t="t" r="r" b="b"/>
              <a:pathLst>
                <a:path w="981849" h="335686">
                  <a:moveTo>
                    <a:pt x="151714" y="289331"/>
                  </a:moveTo>
                  <a:lnTo>
                    <a:pt x="59004" y="289331"/>
                  </a:lnTo>
                  <a:lnTo>
                    <a:pt x="105371" y="335686"/>
                  </a:lnTo>
                  <a:lnTo>
                    <a:pt x="151714" y="289331"/>
                  </a:lnTo>
                  <a:close/>
                </a:path>
                <a:path w="981849" h="335686">
                  <a:moveTo>
                    <a:pt x="59004" y="46342"/>
                  </a:moveTo>
                  <a:lnTo>
                    <a:pt x="0" y="46342"/>
                  </a:lnTo>
                  <a:lnTo>
                    <a:pt x="0" y="289331"/>
                  </a:lnTo>
                  <a:lnTo>
                    <a:pt x="838974" y="289331"/>
                  </a:lnTo>
                  <a:lnTo>
                    <a:pt x="885329" y="242989"/>
                  </a:lnTo>
                  <a:lnTo>
                    <a:pt x="981849" y="242989"/>
                  </a:lnTo>
                  <a:lnTo>
                    <a:pt x="981849" y="92697"/>
                  </a:lnTo>
                  <a:lnTo>
                    <a:pt x="105371" y="92697"/>
                  </a:lnTo>
                  <a:lnTo>
                    <a:pt x="59004" y="46342"/>
                  </a:lnTo>
                  <a:close/>
                </a:path>
                <a:path w="981849" h="335686">
                  <a:moveTo>
                    <a:pt x="981849" y="242989"/>
                  </a:moveTo>
                  <a:lnTo>
                    <a:pt x="885329" y="242989"/>
                  </a:lnTo>
                  <a:lnTo>
                    <a:pt x="931672" y="289331"/>
                  </a:lnTo>
                  <a:lnTo>
                    <a:pt x="981849" y="289331"/>
                  </a:lnTo>
                  <a:lnTo>
                    <a:pt x="981849" y="242989"/>
                  </a:lnTo>
                  <a:close/>
                </a:path>
                <a:path w="981849" h="335686">
                  <a:moveTo>
                    <a:pt x="981849" y="46342"/>
                  </a:moveTo>
                  <a:lnTo>
                    <a:pt x="151714" y="46342"/>
                  </a:lnTo>
                  <a:lnTo>
                    <a:pt x="105371" y="92697"/>
                  </a:lnTo>
                  <a:lnTo>
                    <a:pt x="981849" y="92697"/>
                  </a:lnTo>
                  <a:lnTo>
                    <a:pt x="981849" y="46342"/>
                  </a:lnTo>
                  <a:close/>
                </a:path>
                <a:path w="981849" h="335686">
                  <a:moveTo>
                    <a:pt x="885329" y="0"/>
                  </a:moveTo>
                  <a:lnTo>
                    <a:pt x="838974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8" name="object 39"/>
            <p:cNvSpPr/>
            <p:nvPr/>
          </p:nvSpPr>
          <p:spPr>
            <a:xfrm>
              <a:off x="4284943" y="2449595"/>
              <a:ext cx="981849" cy="334568"/>
            </a:xfrm>
            <a:custGeom>
              <a:avLst/>
              <a:gdLst/>
              <a:ahLst/>
              <a:cxnLst/>
              <a:rect l="l" t="t" r="r" b="b"/>
              <a:pathLst>
                <a:path w="981849" h="334568">
                  <a:moveTo>
                    <a:pt x="151714" y="288315"/>
                  </a:moveTo>
                  <a:lnTo>
                    <a:pt x="59004" y="288315"/>
                  </a:lnTo>
                  <a:lnTo>
                    <a:pt x="105371" y="334568"/>
                  </a:lnTo>
                  <a:lnTo>
                    <a:pt x="151714" y="288315"/>
                  </a:lnTo>
                  <a:close/>
                </a:path>
                <a:path w="981849" h="334568">
                  <a:moveTo>
                    <a:pt x="59004" y="46342"/>
                  </a:moveTo>
                  <a:lnTo>
                    <a:pt x="0" y="46342"/>
                  </a:lnTo>
                  <a:lnTo>
                    <a:pt x="0" y="288315"/>
                  </a:lnTo>
                  <a:lnTo>
                    <a:pt x="838974" y="288315"/>
                  </a:lnTo>
                  <a:lnTo>
                    <a:pt x="885329" y="242074"/>
                  </a:lnTo>
                  <a:lnTo>
                    <a:pt x="981849" y="242074"/>
                  </a:lnTo>
                  <a:lnTo>
                    <a:pt x="981849" y="92684"/>
                  </a:lnTo>
                  <a:lnTo>
                    <a:pt x="105371" y="92684"/>
                  </a:lnTo>
                  <a:lnTo>
                    <a:pt x="59004" y="46342"/>
                  </a:lnTo>
                  <a:close/>
                </a:path>
                <a:path w="981849" h="334568">
                  <a:moveTo>
                    <a:pt x="981849" y="242074"/>
                  </a:moveTo>
                  <a:lnTo>
                    <a:pt x="885329" y="242074"/>
                  </a:lnTo>
                  <a:lnTo>
                    <a:pt x="931672" y="288315"/>
                  </a:lnTo>
                  <a:lnTo>
                    <a:pt x="981849" y="288315"/>
                  </a:lnTo>
                  <a:lnTo>
                    <a:pt x="981849" y="242074"/>
                  </a:lnTo>
                  <a:close/>
                </a:path>
                <a:path w="981849" h="334568">
                  <a:moveTo>
                    <a:pt x="981849" y="46342"/>
                  </a:moveTo>
                  <a:lnTo>
                    <a:pt x="151714" y="46342"/>
                  </a:lnTo>
                  <a:lnTo>
                    <a:pt x="105371" y="92684"/>
                  </a:lnTo>
                  <a:lnTo>
                    <a:pt x="981849" y="92684"/>
                  </a:lnTo>
                  <a:lnTo>
                    <a:pt x="981849" y="46342"/>
                  </a:lnTo>
                  <a:close/>
                </a:path>
                <a:path w="981849" h="334568">
                  <a:moveTo>
                    <a:pt x="885329" y="0"/>
                  </a:moveTo>
                  <a:lnTo>
                    <a:pt x="838974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39" name="object 40"/>
            <p:cNvSpPr/>
            <p:nvPr/>
          </p:nvSpPr>
          <p:spPr>
            <a:xfrm>
              <a:off x="4287021" y="2193909"/>
              <a:ext cx="981849" cy="335673"/>
            </a:xfrm>
            <a:custGeom>
              <a:avLst/>
              <a:gdLst/>
              <a:ahLst/>
              <a:cxnLst/>
              <a:rect l="l" t="t" r="r" b="b"/>
              <a:pathLst>
                <a:path w="981849" h="335673">
                  <a:moveTo>
                    <a:pt x="151714" y="289331"/>
                  </a:moveTo>
                  <a:lnTo>
                    <a:pt x="59004" y="289331"/>
                  </a:lnTo>
                  <a:lnTo>
                    <a:pt x="105371" y="335673"/>
                  </a:lnTo>
                  <a:lnTo>
                    <a:pt x="151714" y="289331"/>
                  </a:lnTo>
                  <a:close/>
                </a:path>
                <a:path w="981849" h="335673">
                  <a:moveTo>
                    <a:pt x="59004" y="46355"/>
                  </a:moveTo>
                  <a:lnTo>
                    <a:pt x="0" y="46355"/>
                  </a:lnTo>
                  <a:lnTo>
                    <a:pt x="0" y="289331"/>
                  </a:lnTo>
                  <a:lnTo>
                    <a:pt x="838974" y="289331"/>
                  </a:lnTo>
                  <a:lnTo>
                    <a:pt x="885329" y="242989"/>
                  </a:lnTo>
                  <a:lnTo>
                    <a:pt x="981849" y="242989"/>
                  </a:lnTo>
                  <a:lnTo>
                    <a:pt x="981849" y="92697"/>
                  </a:lnTo>
                  <a:lnTo>
                    <a:pt x="105371" y="92697"/>
                  </a:lnTo>
                  <a:lnTo>
                    <a:pt x="59004" y="46355"/>
                  </a:lnTo>
                  <a:close/>
                </a:path>
                <a:path w="981849" h="335673">
                  <a:moveTo>
                    <a:pt x="981849" y="242989"/>
                  </a:moveTo>
                  <a:lnTo>
                    <a:pt x="885329" y="242989"/>
                  </a:lnTo>
                  <a:lnTo>
                    <a:pt x="931672" y="289331"/>
                  </a:lnTo>
                  <a:lnTo>
                    <a:pt x="981849" y="289331"/>
                  </a:lnTo>
                  <a:lnTo>
                    <a:pt x="981849" y="242989"/>
                  </a:lnTo>
                  <a:close/>
                </a:path>
                <a:path w="981849" h="335673">
                  <a:moveTo>
                    <a:pt x="981849" y="46355"/>
                  </a:moveTo>
                  <a:lnTo>
                    <a:pt x="151714" y="46355"/>
                  </a:lnTo>
                  <a:lnTo>
                    <a:pt x="105371" y="92697"/>
                  </a:lnTo>
                  <a:lnTo>
                    <a:pt x="981849" y="92697"/>
                  </a:lnTo>
                  <a:lnTo>
                    <a:pt x="981849" y="46355"/>
                  </a:lnTo>
                  <a:close/>
                </a:path>
                <a:path w="981849" h="335673">
                  <a:moveTo>
                    <a:pt x="885329" y="0"/>
                  </a:moveTo>
                  <a:lnTo>
                    <a:pt x="838974" y="46355"/>
                  </a:lnTo>
                  <a:lnTo>
                    <a:pt x="931672" y="46355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0" name="object 41"/>
            <p:cNvSpPr/>
            <p:nvPr/>
          </p:nvSpPr>
          <p:spPr>
            <a:xfrm>
              <a:off x="5307352" y="2190212"/>
              <a:ext cx="981849" cy="335673"/>
            </a:xfrm>
            <a:custGeom>
              <a:avLst/>
              <a:gdLst/>
              <a:ahLst/>
              <a:cxnLst/>
              <a:rect l="l" t="t" r="r" b="b"/>
              <a:pathLst>
                <a:path w="981849" h="335673">
                  <a:moveTo>
                    <a:pt x="151701" y="289331"/>
                  </a:moveTo>
                  <a:lnTo>
                    <a:pt x="59004" y="289331"/>
                  </a:lnTo>
                  <a:lnTo>
                    <a:pt x="105346" y="335673"/>
                  </a:lnTo>
                  <a:lnTo>
                    <a:pt x="151701" y="289331"/>
                  </a:lnTo>
                  <a:close/>
                </a:path>
                <a:path w="981849" h="335673">
                  <a:moveTo>
                    <a:pt x="59004" y="46342"/>
                  </a:moveTo>
                  <a:lnTo>
                    <a:pt x="0" y="46342"/>
                  </a:lnTo>
                  <a:lnTo>
                    <a:pt x="0" y="289331"/>
                  </a:lnTo>
                  <a:lnTo>
                    <a:pt x="838974" y="289331"/>
                  </a:lnTo>
                  <a:lnTo>
                    <a:pt x="885316" y="242976"/>
                  </a:lnTo>
                  <a:lnTo>
                    <a:pt x="981849" y="242976"/>
                  </a:lnTo>
                  <a:lnTo>
                    <a:pt x="981849" y="92697"/>
                  </a:lnTo>
                  <a:lnTo>
                    <a:pt x="105346" y="92697"/>
                  </a:lnTo>
                  <a:lnTo>
                    <a:pt x="59004" y="46342"/>
                  </a:lnTo>
                  <a:close/>
                </a:path>
                <a:path w="981849" h="335673">
                  <a:moveTo>
                    <a:pt x="981849" y="242976"/>
                  </a:moveTo>
                  <a:lnTo>
                    <a:pt x="885316" y="242976"/>
                  </a:lnTo>
                  <a:lnTo>
                    <a:pt x="931659" y="289331"/>
                  </a:lnTo>
                  <a:lnTo>
                    <a:pt x="981849" y="289331"/>
                  </a:lnTo>
                  <a:lnTo>
                    <a:pt x="981849" y="242976"/>
                  </a:lnTo>
                  <a:close/>
                </a:path>
                <a:path w="981849" h="335673">
                  <a:moveTo>
                    <a:pt x="981849" y="46342"/>
                  </a:moveTo>
                  <a:lnTo>
                    <a:pt x="151701" y="46342"/>
                  </a:lnTo>
                  <a:lnTo>
                    <a:pt x="105346" y="92697"/>
                  </a:lnTo>
                  <a:lnTo>
                    <a:pt x="981849" y="92697"/>
                  </a:lnTo>
                  <a:lnTo>
                    <a:pt x="981849" y="46342"/>
                  </a:lnTo>
                  <a:close/>
                </a:path>
                <a:path w="981849" h="335673">
                  <a:moveTo>
                    <a:pt x="885316" y="0"/>
                  </a:moveTo>
                  <a:lnTo>
                    <a:pt x="838974" y="46342"/>
                  </a:lnTo>
                  <a:lnTo>
                    <a:pt x="931659" y="46342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1" name="object 42"/>
            <p:cNvSpPr/>
            <p:nvPr/>
          </p:nvSpPr>
          <p:spPr>
            <a:xfrm>
              <a:off x="5307352" y="2449595"/>
              <a:ext cx="981849" cy="334568"/>
            </a:xfrm>
            <a:custGeom>
              <a:avLst/>
              <a:gdLst/>
              <a:ahLst/>
              <a:cxnLst/>
              <a:rect l="l" t="t" r="r" b="b"/>
              <a:pathLst>
                <a:path w="981849" h="334568">
                  <a:moveTo>
                    <a:pt x="151701" y="288315"/>
                  </a:moveTo>
                  <a:lnTo>
                    <a:pt x="59004" y="288315"/>
                  </a:lnTo>
                  <a:lnTo>
                    <a:pt x="105346" y="334568"/>
                  </a:lnTo>
                  <a:lnTo>
                    <a:pt x="151701" y="288315"/>
                  </a:lnTo>
                  <a:close/>
                </a:path>
                <a:path w="981849" h="334568">
                  <a:moveTo>
                    <a:pt x="59004" y="46342"/>
                  </a:moveTo>
                  <a:lnTo>
                    <a:pt x="0" y="46342"/>
                  </a:lnTo>
                  <a:lnTo>
                    <a:pt x="0" y="288315"/>
                  </a:lnTo>
                  <a:lnTo>
                    <a:pt x="838974" y="288315"/>
                  </a:lnTo>
                  <a:lnTo>
                    <a:pt x="885316" y="242074"/>
                  </a:lnTo>
                  <a:lnTo>
                    <a:pt x="981849" y="242074"/>
                  </a:lnTo>
                  <a:lnTo>
                    <a:pt x="981849" y="92684"/>
                  </a:lnTo>
                  <a:lnTo>
                    <a:pt x="105346" y="92684"/>
                  </a:lnTo>
                  <a:lnTo>
                    <a:pt x="59004" y="46342"/>
                  </a:lnTo>
                  <a:close/>
                </a:path>
                <a:path w="981849" h="334568">
                  <a:moveTo>
                    <a:pt x="981849" y="242074"/>
                  </a:moveTo>
                  <a:lnTo>
                    <a:pt x="885316" y="242074"/>
                  </a:lnTo>
                  <a:lnTo>
                    <a:pt x="931659" y="288315"/>
                  </a:lnTo>
                  <a:lnTo>
                    <a:pt x="981849" y="288315"/>
                  </a:lnTo>
                  <a:lnTo>
                    <a:pt x="981849" y="242074"/>
                  </a:lnTo>
                  <a:close/>
                </a:path>
                <a:path w="981849" h="334568">
                  <a:moveTo>
                    <a:pt x="981849" y="46342"/>
                  </a:moveTo>
                  <a:lnTo>
                    <a:pt x="151701" y="46342"/>
                  </a:lnTo>
                  <a:lnTo>
                    <a:pt x="105346" y="92684"/>
                  </a:lnTo>
                  <a:lnTo>
                    <a:pt x="981849" y="92684"/>
                  </a:lnTo>
                  <a:lnTo>
                    <a:pt x="981849" y="46342"/>
                  </a:lnTo>
                  <a:close/>
                </a:path>
                <a:path w="981849" h="334568">
                  <a:moveTo>
                    <a:pt x="885316" y="0"/>
                  </a:moveTo>
                  <a:lnTo>
                    <a:pt x="838974" y="46342"/>
                  </a:lnTo>
                  <a:lnTo>
                    <a:pt x="931659" y="46342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2" name="object 43"/>
            <p:cNvSpPr/>
            <p:nvPr/>
          </p:nvSpPr>
          <p:spPr>
            <a:xfrm>
              <a:off x="5307352" y="1931530"/>
              <a:ext cx="981849" cy="335673"/>
            </a:xfrm>
            <a:custGeom>
              <a:avLst/>
              <a:gdLst/>
              <a:ahLst/>
              <a:cxnLst/>
              <a:rect l="l" t="t" r="r" b="b"/>
              <a:pathLst>
                <a:path w="981849" h="335673">
                  <a:moveTo>
                    <a:pt x="151701" y="289318"/>
                  </a:moveTo>
                  <a:lnTo>
                    <a:pt x="59004" y="289318"/>
                  </a:lnTo>
                  <a:lnTo>
                    <a:pt x="105346" y="335673"/>
                  </a:lnTo>
                  <a:lnTo>
                    <a:pt x="151701" y="289318"/>
                  </a:lnTo>
                  <a:close/>
                </a:path>
                <a:path w="981849" h="335673">
                  <a:moveTo>
                    <a:pt x="59004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74" y="289318"/>
                  </a:lnTo>
                  <a:lnTo>
                    <a:pt x="885316" y="242976"/>
                  </a:lnTo>
                  <a:lnTo>
                    <a:pt x="981849" y="242976"/>
                  </a:lnTo>
                  <a:lnTo>
                    <a:pt x="981849" y="92697"/>
                  </a:lnTo>
                  <a:lnTo>
                    <a:pt x="105346" y="92697"/>
                  </a:lnTo>
                  <a:lnTo>
                    <a:pt x="59004" y="46342"/>
                  </a:lnTo>
                  <a:close/>
                </a:path>
                <a:path w="981849" h="335673">
                  <a:moveTo>
                    <a:pt x="981849" y="242976"/>
                  </a:moveTo>
                  <a:lnTo>
                    <a:pt x="885316" y="242976"/>
                  </a:lnTo>
                  <a:lnTo>
                    <a:pt x="931659" y="289318"/>
                  </a:lnTo>
                  <a:lnTo>
                    <a:pt x="981849" y="289318"/>
                  </a:lnTo>
                  <a:lnTo>
                    <a:pt x="981849" y="242976"/>
                  </a:lnTo>
                  <a:close/>
                </a:path>
                <a:path w="981849" h="335673">
                  <a:moveTo>
                    <a:pt x="981849" y="46342"/>
                  </a:moveTo>
                  <a:lnTo>
                    <a:pt x="151701" y="46342"/>
                  </a:lnTo>
                  <a:lnTo>
                    <a:pt x="105346" y="92697"/>
                  </a:lnTo>
                  <a:lnTo>
                    <a:pt x="981849" y="92697"/>
                  </a:lnTo>
                  <a:lnTo>
                    <a:pt x="981849" y="46342"/>
                  </a:lnTo>
                  <a:close/>
                </a:path>
                <a:path w="981849" h="335673">
                  <a:moveTo>
                    <a:pt x="885316" y="0"/>
                  </a:moveTo>
                  <a:lnTo>
                    <a:pt x="838974" y="46342"/>
                  </a:lnTo>
                  <a:lnTo>
                    <a:pt x="931659" y="46342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3" name="object 44"/>
            <p:cNvSpPr/>
            <p:nvPr/>
          </p:nvSpPr>
          <p:spPr>
            <a:xfrm>
              <a:off x="5307352" y="1153401"/>
              <a:ext cx="981849" cy="335686"/>
            </a:xfrm>
            <a:custGeom>
              <a:avLst/>
              <a:gdLst/>
              <a:ahLst/>
              <a:cxnLst/>
              <a:rect l="l" t="t" r="r" b="b"/>
              <a:pathLst>
                <a:path w="981849" h="335686">
                  <a:moveTo>
                    <a:pt x="151701" y="289331"/>
                  </a:moveTo>
                  <a:lnTo>
                    <a:pt x="59004" y="289331"/>
                  </a:lnTo>
                  <a:lnTo>
                    <a:pt x="105346" y="335686"/>
                  </a:lnTo>
                  <a:lnTo>
                    <a:pt x="151701" y="289331"/>
                  </a:lnTo>
                  <a:close/>
                </a:path>
                <a:path w="981849" h="335686">
                  <a:moveTo>
                    <a:pt x="59004" y="46354"/>
                  </a:moveTo>
                  <a:lnTo>
                    <a:pt x="0" y="46354"/>
                  </a:lnTo>
                  <a:lnTo>
                    <a:pt x="0" y="289331"/>
                  </a:lnTo>
                  <a:lnTo>
                    <a:pt x="838974" y="289331"/>
                  </a:lnTo>
                  <a:lnTo>
                    <a:pt x="885316" y="242989"/>
                  </a:lnTo>
                  <a:lnTo>
                    <a:pt x="981849" y="242989"/>
                  </a:lnTo>
                  <a:lnTo>
                    <a:pt x="981849" y="92697"/>
                  </a:lnTo>
                  <a:lnTo>
                    <a:pt x="105346" y="92697"/>
                  </a:lnTo>
                  <a:lnTo>
                    <a:pt x="59004" y="46354"/>
                  </a:lnTo>
                  <a:close/>
                </a:path>
                <a:path w="981849" h="335686">
                  <a:moveTo>
                    <a:pt x="981849" y="242989"/>
                  </a:moveTo>
                  <a:lnTo>
                    <a:pt x="885316" y="242989"/>
                  </a:lnTo>
                  <a:lnTo>
                    <a:pt x="931659" y="289331"/>
                  </a:lnTo>
                  <a:lnTo>
                    <a:pt x="981849" y="289331"/>
                  </a:lnTo>
                  <a:lnTo>
                    <a:pt x="981849" y="242989"/>
                  </a:lnTo>
                  <a:close/>
                </a:path>
                <a:path w="981849" h="335686">
                  <a:moveTo>
                    <a:pt x="981849" y="46354"/>
                  </a:moveTo>
                  <a:lnTo>
                    <a:pt x="151701" y="46354"/>
                  </a:lnTo>
                  <a:lnTo>
                    <a:pt x="105346" y="92697"/>
                  </a:lnTo>
                  <a:lnTo>
                    <a:pt x="981849" y="92697"/>
                  </a:lnTo>
                  <a:lnTo>
                    <a:pt x="981849" y="46354"/>
                  </a:lnTo>
                  <a:close/>
                </a:path>
                <a:path w="981849" h="335686">
                  <a:moveTo>
                    <a:pt x="885316" y="0"/>
                  </a:moveTo>
                  <a:lnTo>
                    <a:pt x="838974" y="46354"/>
                  </a:lnTo>
                  <a:lnTo>
                    <a:pt x="931659" y="463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4" name="object 45"/>
            <p:cNvSpPr/>
            <p:nvPr/>
          </p:nvSpPr>
          <p:spPr>
            <a:xfrm>
              <a:off x="5307352" y="1671467"/>
              <a:ext cx="981849" cy="335661"/>
            </a:xfrm>
            <a:custGeom>
              <a:avLst/>
              <a:gdLst/>
              <a:ahLst/>
              <a:cxnLst/>
              <a:rect l="l" t="t" r="r" b="b"/>
              <a:pathLst>
                <a:path w="981849" h="335661">
                  <a:moveTo>
                    <a:pt x="151701" y="289306"/>
                  </a:moveTo>
                  <a:lnTo>
                    <a:pt x="59004" y="289306"/>
                  </a:lnTo>
                  <a:lnTo>
                    <a:pt x="105346" y="335661"/>
                  </a:lnTo>
                  <a:lnTo>
                    <a:pt x="151701" y="289306"/>
                  </a:lnTo>
                  <a:close/>
                </a:path>
                <a:path w="981849" h="335661">
                  <a:moveTo>
                    <a:pt x="59004" y="46342"/>
                  </a:moveTo>
                  <a:lnTo>
                    <a:pt x="0" y="46342"/>
                  </a:lnTo>
                  <a:lnTo>
                    <a:pt x="0" y="289306"/>
                  </a:lnTo>
                  <a:lnTo>
                    <a:pt x="838974" y="289306"/>
                  </a:lnTo>
                  <a:lnTo>
                    <a:pt x="885316" y="242963"/>
                  </a:lnTo>
                  <a:lnTo>
                    <a:pt x="981849" y="242963"/>
                  </a:lnTo>
                  <a:lnTo>
                    <a:pt x="981849" y="92684"/>
                  </a:lnTo>
                  <a:lnTo>
                    <a:pt x="105346" y="92684"/>
                  </a:lnTo>
                  <a:lnTo>
                    <a:pt x="59004" y="46342"/>
                  </a:lnTo>
                  <a:close/>
                </a:path>
                <a:path w="981849" h="335661">
                  <a:moveTo>
                    <a:pt x="981849" y="242963"/>
                  </a:moveTo>
                  <a:lnTo>
                    <a:pt x="885316" y="242963"/>
                  </a:lnTo>
                  <a:lnTo>
                    <a:pt x="931659" y="289306"/>
                  </a:lnTo>
                  <a:lnTo>
                    <a:pt x="981849" y="289306"/>
                  </a:lnTo>
                  <a:lnTo>
                    <a:pt x="981849" y="242963"/>
                  </a:lnTo>
                  <a:close/>
                </a:path>
                <a:path w="981849" h="335661">
                  <a:moveTo>
                    <a:pt x="981849" y="46342"/>
                  </a:moveTo>
                  <a:lnTo>
                    <a:pt x="151701" y="46342"/>
                  </a:lnTo>
                  <a:lnTo>
                    <a:pt x="105346" y="92684"/>
                  </a:lnTo>
                  <a:lnTo>
                    <a:pt x="981849" y="92684"/>
                  </a:lnTo>
                  <a:lnTo>
                    <a:pt x="981849" y="46342"/>
                  </a:lnTo>
                  <a:close/>
                </a:path>
                <a:path w="981849" h="335661">
                  <a:moveTo>
                    <a:pt x="885316" y="0"/>
                  </a:moveTo>
                  <a:lnTo>
                    <a:pt x="838974" y="46342"/>
                  </a:lnTo>
                  <a:lnTo>
                    <a:pt x="931659" y="46342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5" name="object 46"/>
            <p:cNvSpPr/>
            <p:nvPr/>
          </p:nvSpPr>
          <p:spPr>
            <a:xfrm>
              <a:off x="6327208" y="2190212"/>
              <a:ext cx="981862" cy="335673"/>
            </a:xfrm>
            <a:custGeom>
              <a:avLst/>
              <a:gdLst/>
              <a:ahLst/>
              <a:cxnLst/>
              <a:rect l="l" t="t" r="r" b="b"/>
              <a:pathLst>
                <a:path w="981862" h="335673">
                  <a:moveTo>
                    <a:pt x="151726" y="289331"/>
                  </a:moveTo>
                  <a:lnTo>
                    <a:pt x="59016" y="289331"/>
                  </a:lnTo>
                  <a:lnTo>
                    <a:pt x="105371" y="335673"/>
                  </a:lnTo>
                  <a:lnTo>
                    <a:pt x="151726" y="289331"/>
                  </a:lnTo>
                  <a:close/>
                </a:path>
                <a:path w="981862" h="335673">
                  <a:moveTo>
                    <a:pt x="59016" y="46342"/>
                  </a:moveTo>
                  <a:lnTo>
                    <a:pt x="0" y="46342"/>
                  </a:lnTo>
                  <a:lnTo>
                    <a:pt x="0" y="289331"/>
                  </a:lnTo>
                  <a:lnTo>
                    <a:pt x="838987" y="289331"/>
                  </a:lnTo>
                  <a:lnTo>
                    <a:pt x="885342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73">
                  <a:moveTo>
                    <a:pt x="981862" y="242976"/>
                  </a:moveTo>
                  <a:lnTo>
                    <a:pt x="885342" y="242976"/>
                  </a:lnTo>
                  <a:lnTo>
                    <a:pt x="931684" y="289331"/>
                  </a:lnTo>
                  <a:lnTo>
                    <a:pt x="981862" y="289331"/>
                  </a:lnTo>
                  <a:lnTo>
                    <a:pt x="981862" y="242976"/>
                  </a:lnTo>
                  <a:close/>
                </a:path>
                <a:path w="981862" h="335673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73">
                  <a:moveTo>
                    <a:pt x="885342" y="0"/>
                  </a:moveTo>
                  <a:lnTo>
                    <a:pt x="838987" y="46342"/>
                  </a:lnTo>
                  <a:lnTo>
                    <a:pt x="931684" y="46342"/>
                  </a:lnTo>
                  <a:lnTo>
                    <a:pt x="88534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6" name="object 47"/>
            <p:cNvSpPr/>
            <p:nvPr/>
          </p:nvSpPr>
          <p:spPr>
            <a:xfrm>
              <a:off x="6327208" y="1931530"/>
              <a:ext cx="981862" cy="335673"/>
            </a:xfrm>
            <a:custGeom>
              <a:avLst/>
              <a:gdLst/>
              <a:ahLst/>
              <a:cxnLst/>
              <a:rect l="l" t="t" r="r" b="b"/>
              <a:pathLst>
                <a:path w="981862" h="335673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73"/>
                  </a:lnTo>
                  <a:lnTo>
                    <a:pt x="151726" y="289318"/>
                  </a:lnTo>
                  <a:close/>
                </a:path>
                <a:path w="981862" h="335673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42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73">
                  <a:moveTo>
                    <a:pt x="981862" y="242976"/>
                  </a:moveTo>
                  <a:lnTo>
                    <a:pt x="885342" y="242976"/>
                  </a:lnTo>
                  <a:lnTo>
                    <a:pt x="931684" y="289318"/>
                  </a:lnTo>
                  <a:lnTo>
                    <a:pt x="981862" y="289318"/>
                  </a:lnTo>
                  <a:lnTo>
                    <a:pt x="981862" y="242976"/>
                  </a:lnTo>
                  <a:close/>
                </a:path>
                <a:path w="981862" h="335673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73">
                  <a:moveTo>
                    <a:pt x="885342" y="0"/>
                  </a:moveTo>
                  <a:lnTo>
                    <a:pt x="838987" y="46342"/>
                  </a:lnTo>
                  <a:lnTo>
                    <a:pt x="931684" y="46342"/>
                  </a:lnTo>
                  <a:lnTo>
                    <a:pt x="88534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7" name="object 48"/>
            <p:cNvSpPr/>
            <p:nvPr/>
          </p:nvSpPr>
          <p:spPr>
            <a:xfrm>
              <a:off x="6327208" y="1671467"/>
              <a:ext cx="981862" cy="335661"/>
            </a:xfrm>
            <a:custGeom>
              <a:avLst/>
              <a:gdLst/>
              <a:ahLst/>
              <a:cxnLst/>
              <a:rect l="l" t="t" r="r" b="b"/>
              <a:pathLst>
                <a:path w="981862" h="335661">
                  <a:moveTo>
                    <a:pt x="151726" y="289306"/>
                  </a:moveTo>
                  <a:lnTo>
                    <a:pt x="59016" y="289306"/>
                  </a:lnTo>
                  <a:lnTo>
                    <a:pt x="105371" y="335661"/>
                  </a:lnTo>
                  <a:lnTo>
                    <a:pt x="151726" y="289306"/>
                  </a:lnTo>
                  <a:close/>
                </a:path>
                <a:path w="981862" h="335661">
                  <a:moveTo>
                    <a:pt x="59016" y="46342"/>
                  </a:moveTo>
                  <a:lnTo>
                    <a:pt x="0" y="46342"/>
                  </a:lnTo>
                  <a:lnTo>
                    <a:pt x="0" y="289306"/>
                  </a:lnTo>
                  <a:lnTo>
                    <a:pt x="838987" y="289306"/>
                  </a:lnTo>
                  <a:lnTo>
                    <a:pt x="885342" y="242963"/>
                  </a:lnTo>
                  <a:lnTo>
                    <a:pt x="981862" y="242963"/>
                  </a:lnTo>
                  <a:lnTo>
                    <a:pt x="981862" y="92684"/>
                  </a:lnTo>
                  <a:lnTo>
                    <a:pt x="105371" y="92684"/>
                  </a:lnTo>
                  <a:lnTo>
                    <a:pt x="59016" y="46342"/>
                  </a:lnTo>
                  <a:close/>
                </a:path>
                <a:path w="981862" h="335661">
                  <a:moveTo>
                    <a:pt x="981862" y="242963"/>
                  </a:moveTo>
                  <a:lnTo>
                    <a:pt x="885342" y="242963"/>
                  </a:lnTo>
                  <a:lnTo>
                    <a:pt x="931684" y="289306"/>
                  </a:lnTo>
                  <a:lnTo>
                    <a:pt x="981862" y="289306"/>
                  </a:lnTo>
                  <a:lnTo>
                    <a:pt x="981862" y="242963"/>
                  </a:lnTo>
                  <a:close/>
                </a:path>
                <a:path w="981862" h="335661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84"/>
                  </a:lnTo>
                  <a:lnTo>
                    <a:pt x="981862" y="92684"/>
                  </a:lnTo>
                  <a:lnTo>
                    <a:pt x="981862" y="46342"/>
                  </a:lnTo>
                  <a:close/>
                </a:path>
                <a:path w="981862" h="335661">
                  <a:moveTo>
                    <a:pt x="885342" y="0"/>
                  </a:moveTo>
                  <a:lnTo>
                    <a:pt x="838987" y="46342"/>
                  </a:lnTo>
                  <a:lnTo>
                    <a:pt x="931684" y="46342"/>
                  </a:lnTo>
                  <a:lnTo>
                    <a:pt x="88534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8" name="object 49"/>
            <p:cNvSpPr/>
            <p:nvPr/>
          </p:nvSpPr>
          <p:spPr>
            <a:xfrm>
              <a:off x="6327208" y="1413345"/>
              <a:ext cx="981862" cy="335661"/>
            </a:xfrm>
            <a:custGeom>
              <a:avLst/>
              <a:gdLst/>
              <a:ahLst/>
              <a:cxnLst/>
              <a:rect l="l" t="t" r="r" b="b"/>
              <a:pathLst>
                <a:path w="981862" h="335661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61"/>
                  </a:lnTo>
                  <a:lnTo>
                    <a:pt x="151726" y="289318"/>
                  </a:lnTo>
                  <a:close/>
                </a:path>
                <a:path w="981862" h="335661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42" y="242963"/>
                  </a:lnTo>
                  <a:lnTo>
                    <a:pt x="981862" y="242963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61">
                  <a:moveTo>
                    <a:pt x="981862" y="242963"/>
                  </a:moveTo>
                  <a:lnTo>
                    <a:pt x="885342" y="242963"/>
                  </a:lnTo>
                  <a:lnTo>
                    <a:pt x="931684" y="289318"/>
                  </a:lnTo>
                  <a:lnTo>
                    <a:pt x="981862" y="289318"/>
                  </a:lnTo>
                  <a:lnTo>
                    <a:pt x="981862" y="242963"/>
                  </a:lnTo>
                  <a:close/>
                </a:path>
                <a:path w="981862" h="335661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61">
                  <a:moveTo>
                    <a:pt x="885342" y="0"/>
                  </a:moveTo>
                  <a:lnTo>
                    <a:pt x="838987" y="46342"/>
                  </a:lnTo>
                  <a:lnTo>
                    <a:pt x="931684" y="46342"/>
                  </a:lnTo>
                  <a:lnTo>
                    <a:pt x="88534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49" name="object 50"/>
            <p:cNvSpPr/>
            <p:nvPr/>
          </p:nvSpPr>
          <p:spPr>
            <a:xfrm>
              <a:off x="5307352" y="1410730"/>
              <a:ext cx="981849" cy="335661"/>
            </a:xfrm>
            <a:custGeom>
              <a:avLst/>
              <a:gdLst/>
              <a:ahLst/>
              <a:cxnLst/>
              <a:rect l="l" t="t" r="r" b="b"/>
              <a:pathLst>
                <a:path w="981849" h="335661">
                  <a:moveTo>
                    <a:pt x="151701" y="289318"/>
                  </a:moveTo>
                  <a:lnTo>
                    <a:pt x="59004" y="289318"/>
                  </a:lnTo>
                  <a:lnTo>
                    <a:pt x="105346" y="335661"/>
                  </a:lnTo>
                  <a:lnTo>
                    <a:pt x="151701" y="289318"/>
                  </a:lnTo>
                  <a:close/>
                </a:path>
                <a:path w="981849" h="335661">
                  <a:moveTo>
                    <a:pt x="59004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74" y="289318"/>
                  </a:lnTo>
                  <a:lnTo>
                    <a:pt x="885316" y="242963"/>
                  </a:lnTo>
                  <a:lnTo>
                    <a:pt x="981849" y="242963"/>
                  </a:lnTo>
                  <a:lnTo>
                    <a:pt x="981849" y="92684"/>
                  </a:lnTo>
                  <a:lnTo>
                    <a:pt x="105346" y="92684"/>
                  </a:lnTo>
                  <a:lnTo>
                    <a:pt x="59004" y="46342"/>
                  </a:lnTo>
                  <a:close/>
                </a:path>
                <a:path w="981849" h="335661">
                  <a:moveTo>
                    <a:pt x="981849" y="242963"/>
                  </a:moveTo>
                  <a:lnTo>
                    <a:pt x="885316" y="242963"/>
                  </a:lnTo>
                  <a:lnTo>
                    <a:pt x="931659" y="289318"/>
                  </a:lnTo>
                  <a:lnTo>
                    <a:pt x="981849" y="289318"/>
                  </a:lnTo>
                  <a:lnTo>
                    <a:pt x="981849" y="242963"/>
                  </a:lnTo>
                  <a:close/>
                </a:path>
                <a:path w="981849" h="335661">
                  <a:moveTo>
                    <a:pt x="981849" y="46342"/>
                  </a:moveTo>
                  <a:lnTo>
                    <a:pt x="151701" y="46342"/>
                  </a:lnTo>
                  <a:lnTo>
                    <a:pt x="105346" y="92684"/>
                  </a:lnTo>
                  <a:lnTo>
                    <a:pt x="981849" y="92684"/>
                  </a:lnTo>
                  <a:lnTo>
                    <a:pt x="981849" y="46342"/>
                  </a:lnTo>
                  <a:close/>
                </a:path>
                <a:path w="981849" h="335661">
                  <a:moveTo>
                    <a:pt x="885316" y="0"/>
                  </a:moveTo>
                  <a:lnTo>
                    <a:pt x="838974" y="46342"/>
                  </a:lnTo>
                  <a:lnTo>
                    <a:pt x="931659" y="46342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50" name="object 51"/>
            <p:cNvSpPr/>
            <p:nvPr/>
          </p:nvSpPr>
          <p:spPr>
            <a:xfrm>
              <a:off x="3262541" y="1930697"/>
              <a:ext cx="981862" cy="335661"/>
            </a:xfrm>
            <a:custGeom>
              <a:avLst/>
              <a:gdLst/>
              <a:ahLst/>
              <a:cxnLst/>
              <a:rect l="l" t="t" r="r" b="b"/>
              <a:pathLst>
                <a:path w="981862" h="335661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61"/>
                  </a:lnTo>
                  <a:lnTo>
                    <a:pt x="151726" y="289318"/>
                  </a:lnTo>
                  <a:close/>
                </a:path>
                <a:path w="981862" h="335661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29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61">
                  <a:moveTo>
                    <a:pt x="981862" y="242976"/>
                  </a:moveTo>
                  <a:lnTo>
                    <a:pt x="885329" y="242976"/>
                  </a:lnTo>
                  <a:lnTo>
                    <a:pt x="931672" y="289318"/>
                  </a:lnTo>
                  <a:lnTo>
                    <a:pt x="981862" y="289318"/>
                  </a:lnTo>
                  <a:lnTo>
                    <a:pt x="981862" y="242976"/>
                  </a:lnTo>
                  <a:close/>
                </a:path>
                <a:path w="981862" h="335661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61">
                  <a:moveTo>
                    <a:pt x="885329" y="0"/>
                  </a:moveTo>
                  <a:lnTo>
                    <a:pt x="838987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51" name="object 52"/>
            <p:cNvSpPr/>
            <p:nvPr/>
          </p:nvSpPr>
          <p:spPr>
            <a:xfrm>
              <a:off x="3262541" y="1669545"/>
              <a:ext cx="981862" cy="335673"/>
            </a:xfrm>
            <a:custGeom>
              <a:avLst/>
              <a:gdLst/>
              <a:ahLst/>
              <a:cxnLst/>
              <a:rect l="l" t="t" r="r" b="b"/>
              <a:pathLst>
                <a:path w="981862" h="335673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73"/>
                  </a:lnTo>
                  <a:lnTo>
                    <a:pt x="151726" y="289318"/>
                  </a:lnTo>
                  <a:close/>
                </a:path>
                <a:path w="981862" h="335673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29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73">
                  <a:moveTo>
                    <a:pt x="981862" y="242976"/>
                  </a:moveTo>
                  <a:lnTo>
                    <a:pt x="885329" y="242976"/>
                  </a:lnTo>
                  <a:lnTo>
                    <a:pt x="931672" y="289318"/>
                  </a:lnTo>
                  <a:lnTo>
                    <a:pt x="981862" y="289318"/>
                  </a:lnTo>
                  <a:lnTo>
                    <a:pt x="981862" y="242976"/>
                  </a:lnTo>
                  <a:close/>
                </a:path>
                <a:path w="981862" h="335673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73">
                  <a:moveTo>
                    <a:pt x="885329" y="0"/>
                  </a:moveTo>
                  <a:lnTo>
                    <a:pt x="838987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52" name="object 53"/>
            <p:cNvSpPr txBox="1"/>
            <p:nvPr/>
          </p:nvSpPr>
          <p:spPr>
            <a:xfrm>
              <a:off x="3629025" y="2061921"/>
              <a:ext cx="24257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8" dirty="0">
                  <a:solidFill>
                    <a:srgbClr val="FFFFFF"/>
                  </a:solidFill>
                  <a:latin typeface="Open Sans"/>
                  <a:cs typeface="Open Sans"/>
                </a:rPr>
                <a:t>MAM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53" name="object 54"/>
            <p:cNvSpPr txBox="1"/>
            <p:nvPr/>
          </p:nvSpPr>
          <p:spPr>
            <a:xfrm>
              <a:off x="3673906" y="1796593"/>
              <a:ext cx="13081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75" dirty="0">
                  <a:solidFill>
                    <a:schemeClr val="bg1"/>
                  </a:solidFill>
                  <a:latin typeface="Open Sans"/>
                  <a:cs typeface="Open Sans"/>
                </a:rPr>
                <a:t>..</a:t>
              </a:r>
              <a:r>
                <a:rPr sz="450" b="1" spc="4" dirty="0">
                  <a:solidFill>
                    <a:schemeClr val="bg1"/>
                  </a:solidFill>
                  <a:latin typeface="Open Sans"/>
                  <a:cs typeface="Open Sans"/>
                </a:rPr>
                <a:t>.</a:t>
              </a:r>
              <a:r>
                <a:rPr sz="450" b="1" spc="-45" dirty="0">
                  <a:solidFill>
                    <a:schemeClr val="bg1"/>
                  </a:solidFill>
                  <a:latin typeface="Open Sans"/>
                  <a:cs typeface="Open Sans"/>
                </a:rPr>
                <a:t> </a:t>
              </a:r>
              <a:endParaRPr sz="45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54" name="object 55"/>
            <p:cNvSpPr txBox="1"/>
            <p:nvPr/>
          </p:nvSpPr>
          <p:spPr>
            <a:xfrm>
              <a:off x="4677105" y="1786521"/>
              <a:ext cx="13081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75" dirty="0">
                  <a:solidFill>
                    <a:schemeClr val="bg1"/>
                  </a:solidFill>
                  <a:latin typeface="Open Sans"/>
                  <a:cs typeface="Open Sans"/>
                </a:rPr>
                <a:t>..</a:t>
              </a:r>
              <a:r>
                <a:rPr sz="450" b="1" spc="4" dirty="0">
                  <a:solidFill>
                    <a:schemeClr val="bg1"/>
                  </a:solidFill>
                  <a:latin typeface="Open Sans"/>
                  <a:cs typeface="Open Sans"/>
                </a:rPr>
                <a:t>.</a:t>
              </a:r>
              <a:r>
                <a:rPr sz="450" b="1" spc="-45" dirty="0">
                  <a:solidFill>
                    <a:schemeClr val="bg1"/>
                  </a:solidFill>
                  <a:latin typeface="Open Sans"/>
                  <a:cs typeface="Open Sans"/>
                </a:rPr>
                <a:t> </a:t>
              </a:r>
              <a:endParaRPr sz="45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55" name="object 56"/>
            <p:cNvSpPr txBox="1"/>
            <p:nvPr/>
          </p:nvSpPr>
          <p:spPr>
            <a:xfrm>
              <a:off x="5728690" y="1250505"/>
              <a:ext cx="13081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75" dirty="0">
                  <a:solidFill>
                    <a:schemeClr val="bg1"/>
                  </a:solidFill>
                  <a:latin typeface="Open Sans"/>
                  <a:cs typeface="Open Sans"/>
                </a:rPr>
                <a:t>..</a:t>
              </a:r>
              <a:r>
                <a:rPr sz="450" b="1" spc="4" dirty="0">
                  <a:solidFill>
                    <a:schemeClr val="bg1"/>
                  </a:solidFill>
                  <a:latin typeface="Open Sans"/>
                  <a:cs typeface="Open Sans"/>
                </a:rPr>
                <a:t>.</a:t>
              </a:r>
              <a:r>
                <a:rPr sz="450" b="1" spc="-45" dirty="0">
                  <a:solidFill>
                    <a:schemeClr val="bg1"/>
                  </a:solidFill>
                  <a:latin typeface="Open Sans"/>
                  <a:cs typeface="Open Sans"/>
                </a:rPr>
                <a:t> </a:t>
              </a:r>
              <a:endParaRPr sz="45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56" name="object 57"/>
            <p:cNvSpPr txBox="1"/>
            <p:nvPr/>
          </p:nvSpPr>
          <p:spPr>
            <a:xfrm>
              <a:off x="6743966" y="1531111"/>
              <a:ext cx="13081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75" dirty="0">
                  <a:solidFill>
                    <a:schemeClr val="bg1"/>
                  </a:solidFill>
                  <a:latin typeface="Open Sans"/>
                  <a:cs typeface="Open Sans"/>
                </a:rPr>
                <a:t>..</a:t>
              </a:r>
              <a:r>
                <a:rPr sz="450" b="1" spc="4" dirty="0">
                  <a:solidFill>
                    <a:schemeClr val="bg1"/>
                  </a:solidFill>
                  <a:latin typeface="Open Sans"/>
                  <a:cs typeface="Open Sans"/>
                </a:rPr>
                <a:t>.</a:t>
              </a:r>
              <a:r>
                <a:rPr sz="450" b="1" spc="-45" dirty="0">
                  <a:solidFill>
                    <a:schemeClr val="bg1"/>
                  </a:solidFill>
                  <a:latin typeface="Open Sans"/>
                  <a:cs typeface="Open Sans"/>
                </a:rPr>
                <a:t> </a:t>
              </a:r>
              <a:endParaRPr sz="45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57" name="object 58"/>
            <p:cNvSpPr txBox="1"/>
            <p:nvPr/>
          </p:nvSpPr>
          <p:spPr>
            <a:xfrm>
              <a:off x="3545725" y="2320467"/>
              <a:ext cx="43307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Database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58" name="object 59"/>
            <p:cNvSpPr txBox="1"/>
            <p:nvPr/>
          </p:nvSpPr>
          <p:spPr>
            <a:xfrm>
              <a:off x="3407816" y="2558986"/>
              <a:ext cx="74993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Oﬃc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e</a:t>
              </a:r>
              <a:r>
                <a:rPr sz="450" b="1" spc="53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Document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59" name="object 60"/>
            <p:cNvSpPr txBox="1"/>
            <p:nvPr/>
          </p:nvSpPr>
          <p:spPr>
            <a:xfrm>
              <a:off x="4507001" y="2319159"/>
              <a:ext cx="63055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Segmentation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0" name="object 61"/>
            <p:cNvSpPr txBox="1"/>
            <p:nvPr/>
          </p:nvSpPr>
          <p:spPr>
            <a:xfrm>
              <a:off x="4540402" y="2553487"/>
              <a:ext cx="55499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Transcoding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1" name="object 62"/>
            <p:cNvSpPr txBox="1"/>
            <p:nvPr/>
          </p:nvSpPr>
          <p:spPr>
            <a:xfrm>
              <a:off x="5557151" y="2003831"/>
              <a:ext cx="518159" cy="20193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1907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Controlled</a:t>
              </a:r>
              <a:endParaRPr sz="450">
                <a:latin typeface="Open Sans"/>
                <a:cs typeface="Open Sans"/>
              </a:endParaRPr>
            </a:p>
            <a:p>
              <a:pPr marL="9525">
                <a:spcBef>
                  <a:spcPts val="23"/>
                </a:spcBef>
              </a:pP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Annotation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2" name="object 63"/>
            <p:cNvSpPr txBox="1"/>
            <p:nvPr/>
          </p:nvSpPr>
          <p:spPr>
            <a:xfrm>
              <a:off x="5521426" y="2311895"/>
              <a:ext cx="60960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Classiﬁcation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3" name="object 64"/>
            <p:cNvSpPr txBox="1"/>
            <p:nvPr/>
          </p:nvSpPr>
          <p:spPr>
            <a:xfrm>
              <a:off x="5501906" y="2563876"/>
              <a:ext cx="65405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Vide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o</a:t>
              </a:r>
              <a:r>
                <a:rPr sz="450" b="1" spc="53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Analysis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4" name="object 65"/>
            <p:cNvSpPr txBox="1"/>
            <p:nvPr/>
          </p:nvSpPr>
          <p:spPr>
            <a:xfrm>
              <a:off x="5380735" y="1488732"/>
              <a:ext cx="826135" cy="2025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Named</a:t>
              </a:r>
              <a:endParaRPr sz="450">
                <a:latin typeface="Open Sans"/>
                <a:cs typeface="Open Sans"/>
              </a:endParaRPr>
            </a:p>
            <a:p>
              <a:pPr algn="ctr">
                <a:spcBef>
                  <a:spcPts val="26"/>
                </a:spcBef>
              </a:pP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Entit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y</a:t>
              </a:r>
              <a:r>
                <a:rPr sz="450" b="1" spc="53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11" dirty="0">
                  <a:solidFill>
                    <a:srgbClr val="FFFFFF"/>
                  </a:solidFill>
                  <a:latin typeface="Open Sans"/>
                  <a:cs typeface="Open Sans"/>
                </a:rPr>
                <a:t>R</a:t>
              </a: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ecognition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5" name="object 66"/>
            <p:cNvSpPr txBox="1"/>
            <p:nvPr/>
          </p:nvSpPr>
          <p:spPr>
            <a:xfrm>
              <a:off x="5493194" y="1791220"/>
              <a:ext cx="67437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Speec</a:t>
              </a:r>
              <a:r>
                <a:rPr sz="450" b="1" spc="11" dirty="0">
                  <a:solidFill>
                    <a:srgbClr val="FFFFFF"/>
                  </a:solidFill>
                  <a:latin typeface="Open Sans"/>
                  <a:cs typeface="Open Sans"/>
                </a:rPr>
                <a:t>h</a:t>
              </a:r>
              <a:r>
                <a:rPr sz="450" b="1" spc="53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T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o</a:t>
              </a:r>
              <a:r>
                <a:rPr sz="450" b="1" spc="53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Text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66" name="object 67"/>
            <p:cNvSpPr/>
            <p:nvPr/>
          </p:nvSpPr>
          <p:spPr>
            <a:xfrm>
              <a:off x="8471509" y="2357182"/>
              <a:ext cx="1139977" cy="389737"/>
            </a:xfrm>
            <a:custGeom>
              <a:avLst/>
              <a:gdLst/>
              <a:ahLst/>
              <a:cxnLst/>
              <a:rect l="l" t="t" r="r" b="b"/>
              <a:pathLst>
                <a:path w="1139977" h="389737">
                  <a:moveTo>
                    <a:pt x="176136" y="335927"/>
                  </a:moveTo>
                  <a:lnTo>
                    <a:pt x="68516" y="335927"/>
                  </a:lnTo>
                  <a:lnTo>
                    <a:pt x="122313" y="389737"/>
                  </a:lnTo>
                  <a:lnTo>
                    <a:pt x="176136" y="335927"/>
                  </a:lnTo>
                  <a:close/>
                </a:path>
                <a:path w="1139977" h="389737">
                  <a:moveTo>
                    <a:pt x="68516" y="53809"/>
                  </a:moveTo>
                  <a:lnTo>
                    <a:pt x="0" y="53809"/>
                  </a:lnTo>
                  <a:lnTo>
                    <a:pt x="0" y="335927"/>
                  </a:lnTo>
                  <a:lnTo>
                    <a:pt x="974089" y="335927"/>
                  </a:lnTo>
                  <a:lnTo>
                    <a:pt x="1027912" y="282117"/>
                  </a:lnTo>
                  <a:lnTo>
                    <a:pt x="1139977" y="282117"/>
                  </a:lnTo>
                  <a:lnTo>
                    <a:pt x="1139977" y="107632"/>
                  </a:lnTo>
                  <a:lnTo>
                    <a:pt x="122313" y="107632"/>
                  </a:lnTo>
                  <a:lnTo>
                    <a:pt x="68516" y="53809"/>
                  </a:lnTo>
                  <a:close/>
                </a:path>
                <a:path w="1139977" h="389737">
                  <a:moveTo>
                    <a:pt x="1139977" y="282117"/>
                  </a:moveTo>
                  <a:lnTo>
                    <a:pt x="1027912" y="282117"/>
                  </a:lnTo>
                  <a:lnTo>
                    <a:pt x="1081709" y="335927"/>
                  </a:lnTo>
                  <a:lnTo>
                    <a:pt x="1139977" y="335927"/>
                  </a:lnTo>
                  <a:lnTo>
                    <a:pt x="1139977" y="282117"/>
                  </a:lnTo>
                  <a:close/>
                </a:path>
                <a:path w="1139977" h="389737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32"/>
                  </a:lnTo>
                  <a:lnTo>
                    <a:pt x="1139977" y="107632"/>
                  </a:lnTo>
                  <a:lnTo>
                    <a:pt x="1139977" y="53809"/>
                  </a:lnTo>
                  <a:close/>
                </a:path>
                <a:path w="1139977" h="389737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67" name="object 68"/>
            <p:cNvSpPr/>
            <p:nvPr/>
          </p:nvSpPr>
          <p:spPr>
            <a:xfrm>
              <a:off x="8471509" y="2658337"/>
              <a:ext cx="1139977" cy="388454"/>
            </a:xfrm>
            <a:custGeom>
              <a:avLst/>
              <a:gdLst/>
              <a:ahLst/>
              <a:cxnLst/>
              <a:rect l="l" t="t" r="r" b="b"/>
              <a:pathLst>
                <a:path w="1139977" h="388454">
                  <a:moveTo>
                    <a:pt x="176136" y="334759"/>
                  </a:moveTo>
                  <a:lnTo>
                    <a:pt x="68516" y="334759"/>
                  </a:lnTo>
                  <a:lnTo>
                    <a:pt x="122313" y="388454"/>
                  </a:lnTo>
                  <a:lnTo>
                    <a:pt x="176136" y="334759"/>
                  </a:lnTo>
                  <a:close/>
                </a:path>
                <a:path w="1139977" h="388454">
                  <a:moveTo>
                    <a:pt x="68516" y="53809"/>
                  </a:moveTo>
                  <a:lnTo>
                    <a:pt x="0" y="53809"/>
                  </a:lnTo>
                  <a:lnTo>
                    <a:pt x="0" y="334759"/>
                  </a:lnTo>
                  <a:lnTo>
                    <a:pt x="974089" y="334759"/>
                  </a:lnTo>
                  <a:lnTo>
                    <a:pt x="1027912" y="281063"/>
                  </a:lnTo>
                  <a:lnTo>
                    <a:pt x="1139977" y="281063"/>
                  </a:lnTo>
                  <a:lnTo>
                    <a:pt x="1139977" y="107619"/>
                  </a:lnTo>
                  <a:lnTo>
                    <a:pt x="122313" y="107619"/>
                  </a:lnTo>
                  <a:lnTo>
                    <a:pt x="68516" y="53809"/>
                  </a:lnTo>
                  <a:close/>
                </a:path>
                <a:path w="1139977" h="388454">
                  <a:moveTo>
                    <a:pt x="1139977" y="281063"/>
                  </a:moveTo>
                  <a:lnTo>
                    <a:pt x="1027912" y="281063"/>
                  </a:lnTo>
                  <a:lnTo>
                    <a:pt x="1081709" y="334759"/>
                  </a:lnTo>
                  <a:lnTo>
                    <a:pt x="1139977" y="334759"/>
                  </a:lnTo>
                  <a:lnTo>
                    <a:pt x="1139977" y="281063"/>
                  </a:lnTo>
                  <a:close/>
                </a:path>
                <a:path w="1139977" h="388454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19"/>
                  </a:lnTo>
                  <a:lnTo>
                    <a:pt x="1139977" y="107619"/>
                  </a:lnTo>
                  <a:lnTo>
                    <a:pt x="1139977" y="53809"/>
                  </a:lnTo>
                  <a:close/>
                </a:path>
                <a:path w="1139977" h="388454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68" name="object 69"/>
            <p:cNvSpPr/>
            <p:nvPr/>
          </p:nvSpPr>
          <p:spPr>
            <a:xfrm>
              <a:off x="8471509" y="2056839"/>
              <a:ext cx="1139977" cy="389737"/>
            </a:xfrm>
            <a:custGeom>
              <a:avLst/>
              <a:gdLst/>
              <a:ahLst/>
              <a:cxnLst/>
              <a:rect l="l" t="t" r="r" b="b"/>
              <a:pathLst>
                <a:path w="1139977" h="389737">
                  <a:moveTo>
                    <a:pt x="176136" y="335914"/>
                  </a:moveTo>
                  <a:lnTo>
                    <a:pt x="68516" y="335914"/>
                  </a:lnTo>
                  <a:lnTo>
                    <a:pt x="122313" y="389737"/>
                  </a:lnTo>
                  <a:lnTo>
                    <a:pt x="176136" y="335914"/>
                  </a:lnTo>
                  <a:close/>
                </a:path>
                <a:path w="1139977" h="389737">
                  <a:moveTo>
                    <a:pt x="68516" y="53809"/>
                  </a:moveTo>
                  <a:lnTo>
                    <a:pt x="0" y="53809"/>
                  </a:lnTo>
                  <a:lnTo>
                    <a:pt x="0" y="335914"/>
                  </a:lnTo>
                  <a:lnTo>
                    <a:pt x="974089" y="335914"/>
                  </a:lnTo>
                  <a:lnTo>
                    <a:pt x="1027912" y="282105"/>
                  </a:lnTo>
                  <a:lnTo>
                    <a:pt x="1139977" y="282105"/>
                  </a:lnTo>
                  <a:lnTo>
                    <a:pt x="1139977" y="107619"/>
                  </a:lnTo>
                  <a:lnTo>
                    <a:pt x="122313" y="107619"/>
                  </a:lnTo>
                  <a:lnTo>
                    <a:pt x="68516" y="53809"/>
                  </a:lnTo>
                  <a:close/>
                </a:path>
                <a:path w="1139977" h="389737">
                  <a:moveTo>
                    <a:pt x="1139977" y="282105"/>
                  </a:moveTo>
                  <a:lnTo>
                    <a:pt x="1027912" y="282105"/>
                  </a:lnTo>
                  <a:lnTo>
                    <a:pt x="1081709" y="335914"/>
                  </a:lnTo>
                  <a:lnTo>
                    <a:pt x="1139977" y="335914"/>
                  </a:lnTo>
                  <a:lnTo>
                    <a:pt x="1139977" y="282105"/>
                  </a:lnTo>
                  <a:close/>
                </a:path>
                <a:path w="1139977" h="389737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19"/>
                  </a:lnTo>
                  <a:lnTo>
                    <a:pt x="1139977" y="107619"/>
                  </a:lnTo>
                  <a:lnTo>
                    <a:pt x="1139977" y="53809"/>
                  </a:lnTo>
                  <a:close/>
                </a:path>
                <a:path w="1139977" h="389737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69" name="object 70"/>
            <p:cNvSpPr/>
            <p:nvPr/>
          </p:nvSpPr>
          <p:spPr>
            <a:xfrm>
              <a:off x="8471509" y="1153411"/>
              <a:ext cx="1139977" cy="389737"/>
            </a:xfrm>
            <a:custGeom>
              <a:avLst/>
              <a:gdLst/>
              <a:ahLst/>
              <a:cxnLst/>
              <a:rect l="l" t="t" r="r" b="b"/>
              <a:pathLst>
                <a:path w="1139977" h="389737">
                  <a:moveTo>
                    <a:pt x="176136" y="335927"/>
                  </a:moveTo>
                  <a:lnTo>
                    <a:pt x="68516" y="335927"/>
                  </a:lnTo>
                  <a:lnTo>
                    <a:pt x="122313" y="389737"/>
                  </a:lnTo>
                  <a:lnTo>
                    <a:pt x="176136" y="335927"/>
                  </a:lnTo>
                  <a:close/>
                </a:path>
                <a:path w="1139977" h="389737">
                  <a:moveTo>
                    <a:pt x="68516" y="53809"/>
                  </a:moveTo>
                  <a:lnTo>
                    <a:pt x="0" y="53809"/>
                  </a:lnTo>
                  <a:lnTo>
                    <a:pt x="0" y="335927"/>
                  </a:lnTo>
                  <a:lnTo>
                    <a:pt x="974089" y="335927"/>
                  </a:lnTo>
                  <a:lnTo>
                    <a:pt x="1027912" y="282117"/>
                  </a:lnTo>
                  <a:lnTo>
                    <a:pt x="1139977" y="282117"/>
                  </a:lnTo>
                  <a:lnTo>
                    <a:pt x="1139977" y="107619"/>
                  </a:lnTo>
                  <a:lnTo>
                    <a:pt x="122313" y="107619"/>
                  </a:lnTo>
                  <a:lnTo>
                    <a:pt x="68516" y="53809"/>
                  </a:lnTo>
                  <a:close/>
                </a:path>
                <a:path w="1139977" h="389737">
                  <a:moveTo>
                    <a:pt x="1139977" y="282117"/>
                  </a:moveTo>
                  <a:lnTo>
                    <a:pt x="1027912" y="282117"/>
                  </a:lnTo>
                  <a:lnTo>
                    <a:pt x="1081709" y="335927"/>
                  </a:lnTo>
                  <a:lnTo>
                    <a:pt x="1139977" y="335927"/>
                  </a:lnTo>
                  <a:lnTo>
                    <a:pt x="1139977" y="282117"/>
                  </a:lnTo>
                  <a:close/>
                </a:path>
                <a:path w="1139977" h="389737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19"/>
                  </a:lnTo>
                  <a:lnTo>
                    <a:pt x="1139977" y="107619"/>
                  </a:lnTo>
                  <a:lnTo>
                    <a:pt x="1139977" y="53809"/>
                  </a:lnTo>
                  <a:close/>
                </a:path>
                <a:path w="1139977" h="389737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70" name="object 71"/>
            <p:cNvSpPr/>
            <p:nvPr/>
          </p:nvSpPr>
          <p:spPr>
            <a:xfrm>
              <a:off x="8471509" y="1754893"/>
              <a:ext cx="1139977" cy="389724"/>
            </a:xfrm>
            <a:custGeom>
              <a:avLst/>
              <a:gdLst/>
              <a:ahLst/>
              <a:cxnLst/>
              <a:rect l="l" t="t" r="r" b="b"/>
              <a:pathLst>
                <a:path w="1139977" h="389724">
                  <a:moveTo>
                    <a:pt x="176136" y="335902"/>
                  </a:moveTo>
                  <a:lnTo>
                    <a:pt x="68516" y="335902"/>
                  </a:lnTo>
                  <a:lnTo>
                    <a:pt x="122313" y="389724"/>
                  </a:lnTo>
                  <a:lnTo>
                    <a:pt x="176136" y="335902"/>
                  </a:lnTo>
                  <a:close/>
                </a:path>
                <a:path w="1139977" h="389724">
                  <a:moveTo>
                    <a:pt x="68516" y="53809"/>
                  </a:moveTo>
                  <a:lnTo>
                    <a:pt x="0" y="53809"/>
                  </a:lnTo>
                  <a:lnTo>
                    <a:pt x="0" y="335902"/>
                  </a:lnTo>
                  <a:lnTo>
                    <a:pt x="974089" y="335902"/>
                  </a:lnTo>
                  <a:lnTo>
                    <a:pt x="1027912" y="282105"/>
                  </a:lnTo>
                  <a:lnTo>
                    <a:pt x="1139977" y="282105"/>
                  </a:lnTo>
                  <a:lnTo>
                    <a:pt x="1139977" y="107619"/>
                  </a:lnTo>
                  <a:lnTo>
                    <a:pt x="122313" y="107619"/>
                  </a:lnTo>
                  <a:lnTo>
                    <a:pt x="68516" y="53809"/>
                  </a:lnTo>
                  <a:close/>
                </a:path>
                <a:path w="1139977" h="389724">
                  <a:moveTo>
                    <a:pt x="1139977" y="282105"/>
                  </a:moveTo>
                  <a:lnTo>
                    <a:pt x="1027912" y="282105"/>
                  </a:lnTo>
                  <a:lnTo>
                    <a:pt x="1081709" y="335902"/>
                  </a:lnTo>
                  <a:lnTo>
                    <a:pt x="1139977" y="335902"/>
                  </a:lnTo>
                  <a:lnTo>
                    <a:pt x="1139977" y="282105"/>
                  </a:lnTo>
                  <a:close/>
                </a:path>
                <a:path w="1139977" h="389724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19"/>
                  </a:lnTo>
                  <a:lnTo>
                    <a:pt x="1139977" y="107619"/>
                  </a:lnTo>
                  <a:lnTo>
                    <a:pt x="1139977" y="53809"/>
                  </a:lnTo>
                  <a:close/>
                </a:path>
                <a:path w="1139977" h="389724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71" name="object 72"/>
            <p:cNvSpPr/>
            <p:nvPr/>
          </p:nvSpPr>
          <p:spPr>
            <a:xfrm>
              <a:off x="8471509" y="1452167"/>
              <a:ext cx="1139977" cy="389724"/>
            </a:xfrm>
            <a:custGeom>
              <a:avLst/>
              <a:gdLst/>
              <a:ahLst/>
              <a:cxnLst/>
              <a:rect l="l" t="t" r="r" b="b"/>
              <a:pathLst>
                <a:path w="1139977" h="389724">
                  <a:moveTo>
                    <a:pt x="176136" y="335915"/>
                  </a:moveTo>
                  <a:lnTo>
                    <a:pt x="68516" y="335915"/>
                  </a:lnTo>
                  <a:lnTo>
                    <a:pt x="122313" y="389724"/>
                  </a:lnTo>
                  <a:lnTo>
                    <a:pt x="176136" y="335915"/>
                  </a:lnTo>
                  <a:close/>
                </a:path>
                <a:path w="1139977" h="389724">
                  <a:moveTo>
                    <a:pt x="68516" y="53809"/>
                  </a:moveTo>
                  <a:lnTo>
                    <a:pt x="0" y="53809"/>
                  </a:lnTo>
                  <a:lnTo>
                    <a:pt x="0" y="335915"/>
                  </a:lnTo>
                  <a:lnTo>
                    <a:pt x="974089" y="335915"/>
                  </a:lnTo>
                  <a:lnTo>
                    <a:pt x="1027912" y="282105"/>
                  </a:lnTo>
                  <a:lnTo>
                    <a:pt x="1139977" y="282105"/>
                  </a:lnTo>
                  <a:lnTo>
                    <a:pt x="1139977" y="107619"/>
                  </a:lnTo>
                  <a:lnTo>
                    <a:pt x="122313" y="107619"/>
                  </a:lnTo>
                  <a:lnTo>
                    <a:pt x="68516" y="53809"/>
                  </a:lnTo>
                  <a:close/>
                </a:path>
                <a:path w="1139977" h="389724">
                  <a:moveTo>
                    <a:pt x="1139977" y="282105"/>
                  </a:moveTo>
                  <a:lnTo>
                    <a:pt x="1027912" y="282105"/>
                  </a:lnTo>
                  <a:lnTo>
                    <a:pt x="1081709" y="335915"/>
                  </a:lnTo>
                  <a:lnTo>
                    <a:pt x="1139977" y="335915"/>
                  </a:lnTo>
                  <a:lnTo>
                    <a:pt x="1139977" y="282105"/>
                  </a:lnTo>
                  <a:close/>
                </a:path>
                <a:path w="1139977" h="389724">
                  <a:moveTo>
                    <a:pt x="1139977" y="53809"/>
                  </a:moveTo>
                  <a:lnTo>
                    <a:pt x="176136" y="53809"/>
                  </a:lnTo>
                  <a:lnTo>
                    <a:pt x="122313" y="107619"/>
                  </a:lnTo>
                  <a:lnTo>
                    <a:pt x="1139977" y="107619"/>
                  </a:lnTo>
                  <a:lnTo>
                    <a:pt x="1139977" y="53809"/>
                  </a:lnTo>
                  <a:close/>
                </a:path>
                <a:path w="1139977" h="389724">
                  <a:moveTo>
                    <a:pt x="1027912" y="0"/>
                  </a:moveTo>
                  <a:lnTo>
                    <a:pt x="974089" y="53809"/>
                  </a:lnTo>
                  <a:lnTo>
                    <a:pt x="1081709" y="53809"/>
                  </a:lnTo>
                  <a:lnTo>
                    <a:pt x="102791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72" name="object 73"/>
            <p:cNvSpPr txBox="1"/>
            <p:nvPr/>
          </p:nvSpPr>
          <p:spPr>
            <a:xfrm>
              <a:off x="8977443" y="1261671"/>
              <a:ext cx="150495" cy="1289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563" b="1" spc="83" dirty="0">
                  <a:solidFill>
                    <a:schemeClr val="bg1"/>
                  </a:solidFill>
                  <a:latin typeface="Open Sans"/>
                  <a:cs typeface="Open Sans"/>
                </a:rPr>
                <a:t>..</a:t>
              </a:r>
              <a:r>
                <a:rPr sz="563" b="1" dirty="0">
                  <a:solidFill>
                    <a:schemeClr val="bg1"/>
                  </a:solidFill>
                  <a:latin typeface="Open Sans"/>
                  <a:cs typeface="Open Sans"/>
                </a:rPr>
                <a:t>.</a:t>
              </a:r>
              <a:r>
                <a:rPr sz="563" b="1" spc="-64" dirty="0">
                  <a:solidFill>
                    <a:schemeClr val="bg1"/>
                  </a:solidFill>
                  <a:latin typeface="Open Sans"/>
                  <a:cs typeface="Open Sans"/>
                </a:rPr>
                <a:t> </a:t>
              </a:r>
              <a:endParaRPr sz="563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73" name="object 74"/>
            <p:cNvSpPr txBox="1"/>
            <p:nvPr/>
          </p:nvSpPr>
          <p:spPr>
            <a:xfrm>
              <a:off x="8629488" y="2214407"/>
              <a:ext cx="833119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Dat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a </a:t>
              </a:r>
              <a:r>
                <a:rPr sz="450" b="1" spc="-56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Visualization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4" name="object 75"/>
            <p:cNvSpPr txBox="1"/>
            <p:nvPr/>
          </p:nvSpPr>
          <p:spPr>
            <a:xfrm>
              <a:off x="8668624" y="2500924"/>
              <a:ext cx="75501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Semanti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c </a:t>
              </a:r>
              <a:r>
                <a:rPr sz="450" b="1" spc="-56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Search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5" name="object 76"/>
            <p:cNvSpPr txBox="1"/>
            <p:nvPr/>
          </p:nvSpPr>
          <p:spPr>
            <a:xfrm>
              <a:off x="8888562" y="2793487"/>
              <a:ext cx="31496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Export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6" name="object 77"/>
            <p:cNvSpPr txBox="1"/>
            <p:nvPr/>
          </p:nvSpPr>
          <p:spPr>
            <a:xfrm>
              <a:off x="8552411" y="1613267"/>
              <a:ext cx="98742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Busines</a:t>
              </a:r>
              <a:r>
                <a:rPr sz="450" b="1" spc="8" dirty="0">
                  <a:solidFill>
                    <a:srgbClr val="FFFFFF"/>
                  </a:solidFill>
                  <a:latin typeface="Open Sans"/>
                  <a:cs typeface="Open Sans"/>
                </a:rPr>
                <a:t>s </a:t>
              </a:r>
              <a:r>
                <a:rPr sz="450" b="1" spc="-56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Applications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7" name="object 78"/>
            <p:cNvSpPr txBox="1"/>
            <p:nvPr/>
          </p:nvSpPr>
          <p:spPr>
            <a:xfrm>
              <a:off x="8756759" y="1896312"/>
              <a:ext cx="57848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Marketplace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8" name="object 79"/>
            <p:cNvSpPr txBox="1"/>
            <p:nvPr/>
          </p:nvSpPr>
          <p:spPr>
            <a:xfrm>
              <a:off x="6642951" y="2055990"/>
              <a:ext cx="35814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Hadoop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79" name="object 80"/>
            <p:cNvSpPr txBox="1"/>
            <p:nvPr/>
          </p:nvSpPr>
          <p:spPr>
            <a:xfrm>
              <a:off x="6663156" y="2311869"/>
              <a:ext cx="31242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NoSQL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80" name="object 81"/>
            <p:cNvSpPr txBox="1"/>
            <p:nvPr/>
          </p:nvSpPr>
          <p:spPr>
            <a:xfrm>
              <a:off x="6672478" y="1790509"/>
              <a:ext cx="29083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Graph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81" name="object 82"/>
            <p:cNvSpPr/>
            <p:nvPr/>
          </p:nvSpPr>
          <p:spPr>
            <a:xfrm>
              <a:off x="6639674" y="706450"/>
              <a:ext cx="305180" cy="0"/>
            </a:xfrm>
            <a:custGeom>
              <a:avLst/>
              <a:gdLst/>
              <a:ahLst/>
              <a:cxnLst/>
              <a:rect l="l" t="t" r="r" b="b"/>
              <a:pathLst>
                <a:path w="305180">
                  <a:moveTo>
                    <a:pt x="0" y="0"/>
                  </a:moveTo>
                  <a:lnTo>
                    <a:pt x="305180" y="0"/>
                  </a:lnTo>
                </a:path>
              </a:pathLst>
            </a:custGeom>
            <a:ln w="53314">
              <a:solidFill>
                <a:srgbClr val="1680AD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2" name="object 83"/>
            <p:cNvSpPr/>
            <p:nvPr/>
          </p:nvSpPr>
          <p:spPr>
            <a:xfrm>
              <a:off x="6639674" y="771613"/>
              <a:ext cx="305180" cy="0"/>
            </a:xfrm>
            <a:custGeom>
              <a:avLst/>
              <a:gdLst/>
              <a:ahLst/>
              <a:cxnLst/>
              <a:rect l="l" t="t" r="r" b="b"/>
              <a:pathLst>
                <a:path w="305180">
                  <a:moveTo>
                    <a:pt x="0" y="0"/>
                  </a:moveTo>
                  <a:lnTo>
                    <a:pt x="305180" y="0"/>
                  </a:lnTo>
                </a:path>
              </a:pathLst>
            </a:custGeom>
            <a:ln w="53314">
              <a:solidFill>
                <a:srgbClr val="1680AD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3" name="object 84"/>
            <p:cNvSpPr/>
            <p:nvPr/>
          </p:nvSpPr>
          <p:spPr>
            <a:xfrm>
              <a:off x="6639674" y="836206"/>
              <a:ext cx="305180" cy="0"/>
            </a:xfrm>
            <a:custGeom>
              <a:avLst/>
              <a:gdLst/>
              <a:ahLst/>
              <a:cxnLst/>
              <a:rect l="l" t="t" r="r" b="b"/>
              <a:pathLst>
                <a:path w="305180">
                  <a:moveTo>
                    <a:pt x="0" y="0"/>
                  </a:moveTo>
                  <a:lnTo>
                    <a:pt x="305180" y="0"/>
                  </a:lnTo>
                </a:path>
              </a:pathLst>
            </a:custGeom>
            <a:ln w="53314">
              <a:solidFill>
                <a:srgbClr val="1680AD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4" name="object 85"/>
            <p:cNvSpPr/>
            <p:nvPr/>
          </p:nvSpPr>
          <p:spPr>
            <a:xfrm>
              <a:off x="6893645" y="692673"/>
              <a:ext cx="27558" cy="27558"/>
            </a:xfrm>
            <a:custGeom>
              <a:avLst/>
              <a:gdLst/>
              <a:ahLst/>
              <a:cxnLst/>
              <a:rect l="l" t="t" r="r" b="b"/>
              <a:pathLst>
                <a:path w="27558" h="27558">
                  <a:moveTo>
                    <a:pt x="21386" y="0"/>
                  </a:moveTo>
                  <a:lnTo>
                    <a:pt x="6172" y="0"/>
                  </a:lnTo>
                  <a:lnTo>
                    <a:pt x="0" y="6172"/>
                  </a:lnTo>
                  <a:lnTo>
                    <a:pt x="0" y="21386"/>
                  </a:lnTo>
                  <a:lnTo>
                    <a:pt x="6172" y="27558"/>
                  </a:lnTo>
                  <a:lnTo>
                    <a:pt x="21386" y="27558"/>
                  </a:lnTo>
                  <a:lnTo>
                    <a:pt x="27558" y="21386"/>
                  </a:lnTo>
                  <a:lnTo>
                    <a:pt x="27558" y="6172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5" name="object 86"/>
            <p:cNvSpPr/>
            <p:nvPr/>
          </p:nvSpPr>
          <p:spPr>
            <a:xfrm>
              <a:off x="6893645" y="757830"/>
              <a:ext cx="27558" cy="27558"/>
            </a:xfrm>
            <a:custGeom>
              <a:avLst/>
              <a:gdLst/>
              <a:ahLst/>
              <a:cxnLst/>
              <a:rect l="l" t="t" r="r" b="b"/>
              <a:pathLst>
                <a:path w="27558" h="27558">
                  <a:moveTo>
                    <a:pt x="21386" y="0"/>
                  </a:moveTo>
                  <a:lnTo>
                    <a:pt x="6172" y="0"/>
                  </a:lnTo>
                  <a:lnTo>
                    <a:pt x="0" y="6172"/>
                  </a:lnTo>
                  <a:lnTo>
                    <a:pt x="0" y="21386"/>
                  </a:lnTo>
                  <a:lnTo>
                    <a:pt x="6172" y="27558"/>
                  </a:lnTo>
                  <a:lnTo>
                    <a:pt x="21386" y="27558"/>
                  </a:lnTo>
                  <a:lnTo>
                    <a:pt x="27558" y="21386"/>
                  </a:lnTo>
                  <a:lnTo>
                    <a:pt x="27558" y="6172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6" name="object 87"/>
            <p:cNvSpPr/>
            <p:nvPr/>
          </p:nvSpPr>
          <p:spPr>
            <a:xfrm>
              <a:off x="6893645" y="822429"/>
              <a:ext cx="27558" cy="27558"/>
            </a:xfrm>
            <a:custGeom>
              <a:avLst/>
              <a:gdLst/>
              <a:ahLst/>
              <a:cxnLst/>
              <a:rect l="l" t="t" r="r" b="b"/>
              <a:pathLst>
                <a:path w="27558" h="27558">
                  <a:moveTo>
                    <a:pt x="21386" y="0"/>
                  </a:moveTo>
                  <a:lnTo>
                    <a:pt x="6172" y="0"/>
                  </a:lnTo>
                  <a:lnTo>
                    <a:pt x="0" y="6172"/>
                  </a:lnTo>
                  <a:lnTo>
                    <a:pt x="0" y="21386"/>
                  </a:lnTo>
                  <a:lnTo>
                    <a:pt x="6172" y="27558"/>
                  </a:lnTo>
                  <a:lnTo>
                    <a:pt x="21386" y="27558"/>
                  </a:lnTo>
                  <a:lnTo>
                    <a:pt x="27558" y="21386"/>
                  </a:lnTo>
                  <a:lnTo>
                    <a:pt x="27558" y="6172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7" name="object 88"/>
            <p:cNvSpPr/>
            <p:nvPr/>
          </p:nvSpPr>
          <p:spPr>
            <a:xfrm>
              <a:off x="6678256" y="739032"/>
              <a:ext cx="223177" cy="0"/>
            </a:xfrm>
            <a:custGeom>
              <a:avLst/>
              <a:gdLst/>
              <a:ahLst/>
              <a:cxnLst/>
              <a:rect l="l" t="t" r="r" b="b"/>
              <a:pathLst>
                <a:path w="223177">
                  <a:moveTo>
                    <a:pt x="0" y="0"/>
                  </a:moveTo>
                  <a:lnTo>
                    <a:pt x="223177" y="0"/>
                  </a:lnTo>
                </a:path>
              </a:pathLst>
            </a:custGeom>
            <a:ln w="13754">
              <a:solidFill>
                <a:srgbClr val="064C7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8" name="object 89"/>
            <p:cNvSpPr/>
            <p:nvPr/>
          </p:nvSpPr>
          <p:spPr>
            <a:xfrm>
              <a:off x="6675081" y="739032"/>
              <a:ext cx="229527" cy="0"/>
            </a:xfrm>
            <a:custGeom>
              <a:avLst/>
              <a:gdLst/>
              <a:ahLst/>
              <a:cxnLst/>
              <a:rect l="l" t="t" r="r" b="b"/>
              <a:pathLst>
                <a:path w="229527">
                  <a:moveTo>
                    <a:pt x="0" y="0"/>
                  </a:moveTo>
                  <a:lnTo>
                    <a:pt x="229527" y="0"/>
                  </a:lnTo>
                </a:path>
              </a:pathLst>
            </a:custGeom>
            <a:ln w="2010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89" name="object 90"/>
            <p:cNvSpPr/>
            <p:nvPr/>
          </p:nvSpPr>
          <p:spPr>
            <a:xfrm>
              <a:off x="6678256" y="803878"/>
              <a:ext cx="223177" cy="0"/>
            </a:xfrm>
            <a:custGeom>
              <a:avLst/>
              <a:gdLst/>
              <a:ahLst/>
              <a:cxnLst/>
              <a:rect l="l" t="t" r="r" b="b"/>
              <a:pathLst>
                <a:path w="223177">
                  <a:moveTo>
                    <a:pt x="0" y="0"/>
                  </a:moveTo>
                  <a:lnTo>
                    <a:pt x="223177" y="0"/>
                  </a:lnTo>
                </a:path>
              </a:pathLst>
            </a:custGeom>
            <a:ln w="13754">
              <a:solidFill>
                <a:srgbClr val="064C7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0" name="object 91"/>
            <p:cNvSpPr/>
            <p:nvPr/>
          </p:nvSpPr>
          <p:spPr>
            <a:xfrm>
              <a:off x="6675081" y="803878"/>
              <a:ext cx="229527" cy="0"/>
            </a:xfrm>
            <a:custGeom>
              <a:avLst/>
              <a:gdLst/>
              <a:ahLst/>
              <a:cxnLst/>
              <a:rect l="l" t="t" r="r" b="b"/>
              <a:pathLst>
                <a:path w="229527">
                  <a:moveTo>
                    <a:pt x="0" y="0"/>
                  </a:moveTo>
                  <a:lnTo>
                    <a:pt x="229527" y="0"/>
                  </a:lnTo>
                </a:path>
              </a:pathLst>
            </a:custGeom>
            <a:ln w="2010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1" name="object 92"/>
            <p:cNvSpPr/>
            <p:nvPr/>
          </p:nvSpPr>
          <p:spPr>
            <a:xfrm>
              <a:off x="6678256" y="868902"/>
              <a:ext cx="223177" cy="0"/>
            </a:xfrm>
            <a:custGeom>
              <a:avLst/>
              <a:gdLst/>
              <a:ahLst/>
              <a:cxnLst/>
              <a:rect l="l" t="t" r="r" b="b"/>
              <a:pathLst>
                <a:path w="223177">
                  <a:moveTo>
                    <a:pt x="0" y="0"/>
                  </a:moveTo>
                  <a:lnTo>
                    <a:pt x="223177" y="0"/>
                  </a:lnTo>
                </a:path>
              </a:pathLst>
            </a:custGeom>
            <a:ln w="13754">
              <a:solidFill>
                <a:srgbClr val="064C7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2" name="object 93"/>
            <p:cNvSpPr/>
            <p:nvPr/>
          </p:nvSpPr>
          <p:spPr>
            <a:xfrm>
              <a:off x="6675081" y="868902"/>
              <a:ext cx="229527" cy="0"/>
            </a:xfrm>
            <a:custGeom>
              <a:avLst/>
              <a:gdLst/>
              <a:ahLst/>
              <a:cxnLst/>
              <a:rect l="l" t="t" r="r" b="b"/>
              <a:pathLst>
                <a:path w="229527">
                  <a:moveTo>
                    <a:pt x="0" y="0"/>
                  </a:moveTo>
                  <a:lnTo>
                    <a:pt x="229527" y="0"/>
                  </a:lnTo>
                </a:path>
              </a:pathLst>
            </a:custGeom>
            <a:ln w="2010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3" name="object 94"/>
            <p:cNvSpPr/>
            <p:nvPr/>
          </p:nvSpPr>
          <p:spPr>
            <a:xfrm>
              <a:off x="8864372" y="726400"/>
              <a:ext cx="132400" cy="109665"/>
            </a:xfrm>
            <a:custGeom>
              <a:avLst/>
              <a:gdLst/>
              <a:ahLst/>
              <a:cxnLst/>
              <a:rect l="l" t="t" r="r" b="b"/>
              <a:pathLst>
                <a:path w="132400" h="109665">
                  <a:moveTo>
                    <a:pt x="48540" y="1532"/>
                  </a:moveTo>
                  <a:lnTo>
                    <a:pt x="16086" y="31898"/>
                  </a:lnTo>
                  <a:lnTo>
                    <a:pt x="0" y="66182"/>
                  </a:lnTo>
                  <a:lnTo>
                    <a:pt x="1602" y="78759"/>
                  </a:lnTo>
                  <a:lnTo>
                    <a:pt x="41408" y="106528"/>
                  </a:lnTo>
                  <a:lnTo>
                    <a:pt x="74877" y="109665"/>
                  </a:lnTo>
                  <a:lnTo>
                    <a:pt x="81245" y="109639"/>
                  </a:lnTo>
                  <a:lnTo>
                    <a:pt x="86037" y="98721"/>
                  </a:lnTo>
                  <a:lnTo>
                    <a:pt x="91930" y="87642"/>
                  </a:lnTo>
                  <a:lnTo>
                    <a:pt x="115258" y="55955"/>
                  </a:lnTo>
                  <a:lnTo>
                    <a:pt x="132400" y="40246"/>
                  </a:lnTo>
                  <a:lnTo>
                    <a:pt x="124855" y="30035"/>
                  </a:lnTo>
                  <a:lnTo>
                    <a:pt x="119268" y="18517"/>
                  </a:lnTo>
                  <a:lnTo>
                    <a:pt x="116858" y="9577"/>
                  </a:lnTo>
                  <a:lnTo>
                    <a:pt x="86643" y="9577"/>
                  </a:lnTo>
                  <a:lnTo>
                    <a:pt x="70469" y="8965"/>
                  </a:lnTo>
                  <a:lnTo>
                    <a:pt x="58153" y="6180"/>
                  </a:lnTo>
                  <a:lnTo>
                    <a:pt x="48540" y="1532"/>
                  </a:lnTo>
                  <a:close/>
                </a:path>
                <a:path w="132400" h="109665">
                  <a:moveTo>
                    <a:pt x="110087" y="0"/>
                  </a:moveTo>
                  <a:lnTo>
                    <a:pt x="99046" y="6122"/>
                  </a:lnTo>
                  <a:lnTo>
                    <a:pt x="86643" y="9577"/>
                  </a:lnTo>
                  <a:lnTo>
                    <a:pt x="116858" y="9577"/>
                  </a:lnTo>
                  <a:lnTo>
                    <a:pt x="115872" y="5922"/>
                  </a:lnTo>
                  <a:lnTo>
                    <a:pt x="113808" y="2768"/>
                  </a:lnTo>
                  <a:lnTo>
                    <a:pt x="111966" y="1320"/>
                  </a:lnTo>
                  <a:lnTo>
                    <a:pt x="110087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4" name="object 95"/>
            <p:cNvSpPr/>
            <p:nvPr/>
          </p:nvSpPr>
          <p:spPr>
            <a:xfrm>
              <a:off x="8896722" y="635629"/>
              <a:ext cx="90104" cy="90126"/>
            </a:xfrm>
            <a:custGeom>
              <a:avLst/>
              <a:gdLst/>
              <a:ahLst/>
              <a:cxnLst/>
              <a:rect l="l" t="t" r="r" b="b"/>
              <a:pathLst>
                <a:path w="90104" h="90126">
                  <a:moveTo>
                    <a:pt x="45306" y="0"/>
                  </a:moveTo>
                  <a:lnTo>
                    <a:pt x="8864" y="18245"/>
                  </a:lnTo>
                  <a:lnTo>
                    <a:pt x="0" y="44591"/>
                  </a:lnTo>
                  <a:lnTo>
                    <a:pt x="2257" y="58942"/>
                  </a:lnTo>
                  <a:lnTo>
                    <a:pt x="8550" y="71374"/>
                  </a:lnTo>
                  <a:lnTo>
                    <a:pt x="18154" y="81184"/>
                  </a:lnTo>
                  <a:lnTo>
                    <a:pt x="30344" y="87669"/>
                  </a:lnTo>
                  <a:lnTo>
                    <a:pt x="44396" y="90126"/>
                  </a:lnTo>
                  <a:lnTo>
                    <a:pt x="58213" y="88086"/>
                  </a:lnTo>
                  <a:lnTo>
                    <a:pt x="70204" y="82375"/>
                  </a:lnTo>
                  <a:lnTo>
                    <a:pt x="79835" y="73617"/>
                  </a:lnTo>
                  <a:lnTo>
                    <a:pt x="86281" y="62153"/>
                  </a:lnTo>
                  <a:lnTo>
                    <a:pt x="87310" y="59460"/>
                  </a:lnTo>
                  <a:lnTo>
                    <a:pt x="88503" y="56831"/>
                  </a:lnTo>
                  <a:lnTo>
                    <a:pt x="89519" y="53072"/>
                  </a:lnTo>
                  <a:lnTo>
                    <a:pt x="90104" y="49148"/>
                  </a:lnTo>
                  <a:lnTo>
                    <a:pt x="90028" y="44591"/>
                  </a:lnTo>
                  <a:lnTo>
                    <a:pt x="87823" y="30871"/>
                  </a:lnTo>
                  <a:lnTo>
                    <a:pt x="81469" y="18534"/>
                  </a:lnTo>
                  <a:lnTo>
                    <a:pt x="71776" y="8785"/>
                  </a:lnTo>
                  <a:lnTo>
                    <a:pt x="59477" y="2361"/>
                  </a:lnTo>
                  <a:lnTo>
                    <a:pt x="45306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5" name="object 96"/>
            <p:cNvSpPr/>
            <p:nvPr/>
          </p:nvSpPr>
          <p:spPr>
            <a:xfrm>
              <a:off x="9107110" y="726335"/>
              <a:ext cx="135911" cy="109702"/>
            </a:xfrm>
            <a:custGeom>
              <a:avLst/>
              <a:gdLst/>
              <a:ahLst/>
              <a:cxnLst/>
              <a:rect l="l" t="t" r="r" b="b"/>
              <a:pathLst>
                <a:path w="135911" h="109702">
                  <a:moveTo>
                    <a:pt x="29883" y="1544"/>
                  </a:moveTo>
                  <a:lnTo>
                    <a:pt x="21305" y="3276"/>
                  </a:lnTo>
                  <a:lnTo>
                    <a:pt x="16124" y="7912"/>
                  </a:lnTo>
                  <a:lnTo>
                    <a:pt x="11336" y="12966"/>
                  </a:lnTo>
                  <a:lnTo>
                    <a:pt x="6704" y="25008"/>
                  </a:lnTo>
                  <a:lnTo>
                    <a:pt x="0" y="35834"/>
                  </a:lnTo>
                  <a:lnTo>
                    <a:pt x="24016" y="66851"/>
                  </a:lnTo>
                  <a:lnTo>
                    <a:pt x="43250" y="99852"/>
                  </a:lnTo>
                  <a:lnTo>
                    <a:pt x="51125" y="109588"/>
                  </a:lnTo>
                  <a:lnTo>
                    <a:pt x="94346" y="106858"/>
                  </a:lnTo>
                  <a:lnTo>
                    <a:pt x="130526" y="91082"/>
                  </a:lnTo>
                  <a:lnTo>
                    <a:pt x="135911" y="82484"/>
                  </a:lnTo>
                  <a:lnTo>
                    <a:pt x="135386" y="71627"/>
                  </a:lnTo>
                  <a:lnTo>
                    <a:pt x="122584" y="35660"/>
                  </a:lnTo>
                  <a:lnTo>
                    <a:pt x="102500" y="9574"/>
                  </a:lnTo>
                  <a:lnTo>
                    <a:pt x="67988" y="9574"/>
                  </a:lnTo>
                  <a:lnTo>
                    <a:pt x="51818" y="8964"/>
                  </a:lnTo>
                  <a:lnTo>
                    <a:pt x="39501" y="6184"/>
                  </a:lnTo>
                  <a:lnTo>
                    <a:pt x="29883" y="1544"/>
                  </a:lnTo>
                  <a:close/>
                </a:path>
                <a:path w="135911" h="109702">
                  <a:moveTo>
                    <a:pt x="91435" y="0"/>
                  </a:moveTo>
                  <a:lnTo>
                    <a:pt x="80389" y="6115"/>
                  </a:lnTo>
                  <a:lnTo>
                    <a:pt x="67988" y="9574"/>
                  </a:lnTo>
                  <a:lnTo>
                    <a:pt x="102500" y="9574"/>
                  </a:lnTo>
                  <a:lnTo>
                    <a:pt x="96516" y="3887"/>
                  </a:lnTo>
                  <a:lnTo>
                    <a:pt x="91435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6" name="object 97"/>
            <p:cNvSpPr/>
            <p:nvPr/>
          </p:nvSpPr>
          <p:spPr>
            <a:xfrm>
              <a:off x="9120816" y="635562"/>
              <a:ext cx="90100" cy="90134"/>
            </a:xfrm>
            <a:custGeom>
              <a:avLst/>
              <a:gdLst/>
              <a:ahLst/>
              <a:cxnLst/>
              <a:rect l="l" t="t" r="r" b="b"/>
              <a:pathLst>
                <a:path w="90100" h="90134">
                  <a:moveTo>
                    <a:pt x="45532" y="0"/>
                  </a:moveTo>
                  <a:lnTo>
                    <a:pt x="8936" y="18157"/>
                  </a:lnTo>
                  <a:lnTo>
                    <a:pt x="0" y="44402"/>
                  </a:lnTo>
                  <a:lnTo>
                    <a:pt x="2243" y="58813"/>
                  </a:lnTo>
                  <a:lnTo>
                    <a:pt x="8504" y="71282"/>
                  </a:lnTo>
                  <a:lnTo>
                    <a:pt x="18065" y="81119"/>
                  </a:lnTo>
                  <a:lnTo>
                    <a:pt x="30213" y="87633"/>
                  </a:lnTo>
                  <a:lnTo>
                    <a:pt x="44230" y="90134"/>
                  </a:lnTo>
                  <a:lnTo>
                    <a:pt x="45100" y="90134"/>
                  </a:lnTo>
                  <a:lnTo>
                    <a:pt x="81320" y="71795"/>
                  </a:lnTo>
                  <a:lnTo>
                    <a:pt x="90100" y="45331"/>
                  </a:lnTo>
                  <a:lnTo>
                    <a:pt x="87832" y="31049"/>
                  </a:lnTo>
                  <a:lnTo>
                    <a:pt x="81511" y="18657"/>
                  </a:lnTo>
                  <a:lnTo>
                    <a:pt x="71868" y="8873"/>
                  </a:lnTo>
                  <a:lnTo>
                    <a:pt x="59632" y="2415"/>
                  </a:lnTo>
                  <a:lnTo>
                    <a:pt x="45532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7" name="object 98"/>
            <p:cNvSpPr/>
            <p:nvPr/>
          </p:nvSpPr>
          <p:spPr>
            <a:xfrm>
              <a:off x="8953558" y="776714"/>
              <a:ext cx="189285" cy="131936"/>
            </a:xfrm>
            <a:custGeom>
              <a:avLst/>
              <a:gdLst/>
              <a:ahLst/>
              <a:cxnLst/>
              <a:rect l="l" t="t" r="r" b="b"/>
              <a:pathLst>
                <a:path w="189285" h="131936">
                  <a:moveTo>
                    <a:pt x="54359" y="0"/>
                  </a:moveTo>
                  <a:lnTo>
                    <a:pt x="26724" y="27788"/>
                  </a:lnTo>
                  <a:lnTo>
                    <a:pt x="5747" y="65906"/>
                  </a:lnTo>
                  <a:lnTo>
                    <a:pt x="0" y="87154"/>
                  </a:lnTo>
                  <a:lnTo>
                    <a:pt x="1773" y="97961"/>
                  </a:lnTo>
                  <a:lnTo>
                    <a:pt x="39285" y="125593"/>
                  </a:lnTo>
                  <a:lnTo>
                    <a:pt x="89662" y="131936"/>
                  </a:lnTo>
                  <a:lnTo>
                    <a:pt x="109195" y="131422"/>
                  </a:lnTo>
                  <a:lnTo>
                    <a:pt x="157751" y="123229"/>
                  </a:lnTo>
                  <a:lnTo>
                    <a:pt x="189285" y="95289"/>
                  </a:lnTo>
                  <a:lnTo>
                    <a:pt x="188665" y="82415"/>
                  </a:lnTo>
                  <a:lnTo>
                    <a:pt x="168905" y="36126"/>
                  </a:lnTo>
                  <a:lnTo>
                    <a:pt x="99646" y="13030"/>
                  </a:lnTo>
                  <a:lnTo>
                    <a:pt x="84827" y="12191"/>
                  </a:lnTo>
                  <a:lnTo>
                    <a:pt x="72719" y="9478"/>
                  </a:lnTo>
                  <a:lnTo>
                    <a:pt x="62422" y="5084"/>
                  </a:lnTo>
                  <a:lnTo>
                    <a:pt x="59515" y="3530"/>
                  </a:lnTo>
                  <a:lnTo>
                    <a:pt x="56899" y="1841"/>
                  </a:lnTo>
                  <a:lnTo>
                    <a:pt x="54359" y="0"/>
                  </a:lnTo>
                  <a:close/>
                </a:path>
                <a:path w="189285" h="131936">
                  <a:moveTo>
                    <a:pt x="135398" y="0"/>
                  </a:moveTo>
                  <a:lnTo>
                    <a:pt x="124548" y="6457"/>
                  </a:lnTo>
                  <a:lnTo>
                    <a:pt x="112556" y="10884"/>
                  </a:lnTo>
                  <a:lnTo>
                    <a:pt x="99646" y="13030"/>
                  </a:lnTo>
                  <a:lnTo>
                    <a:pt x="150196" y="13030"/>
                  </a:lnTo>
                  <a:lnTo>
                    <a:pt x="143342" y="6370"/>
                  </a:lnTo>
                  <a:lnTo>
                    <a:pt x="136134" y="571"/>
                  </a:lnTo>
                  <a:lnTo>
                    <a:pt x="135766" y="253"/>
                  </a:lnTo>
                  <a:lnTo>
                    <a:pt x="135398" y="0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8" name="object 99"/>
            <p:cNvSpPr/>
            <p:nvPr/>
          </p:nvSpPr>
          <p:spPr>
            <a:xfrm>
              <a:off x="8994007" y="666191"/>
              <a:ext cx="108888" cy="106924"/>
            </a:xfrm>
            <a:custGeom>
              <a:avLst/>
              <a:gdLst/>
              <a:ahLst/>
              <a:cxnLst/>
              <a:rect l="l" t="t" r="r" b="b"/>
              <a:pathLst>
                <a:path w="108888" h="106924">
                  <a:moveTo>
                    <a:pt x="57329" y="0"/>
                  </a:moveTo>
                  <a:lnTo>
                    <a:pt x="17426" y="14784"/>
                  </a:lnTo>
                  <a:lnTo>
                    <a:pt x="0" y="51001"/>
                  </a:lnTo>
                  <a:lnTo>
                    <a:pt x="1331" y="65513"/>
                  </a:lnTo>
                  <a:lnTo>
                    <a:pt x="5286" y="77793"/>
                  </a:lnTo>
                  <a:lnTo>
                    <a:pt x="11523" y="88050"/>
                  </a:lnTo>
                  <a:lnTo>
                    <a:pt x="16110" y="91033"/>
                  </a:lnTo>
                  <a:lnTo>
                    <a:pt x="24568" y="97256"/>
                  </a:lnTo>
                  <a:lnTo>
                    <a:pt x="35836" y="103598"/>
                  </a:lnTo>
                  <a:lnTo>
                    <a:pt x="48202" y="106924"/>
                  </a:lnTo>
                  <a:lnTo>
                    <a:pt x="63718" y="106197"/>
                  </a:lnTo>
                  <a:lnTo>
                    <a:pt x="75584" y="103167"/>
                  </a:lnTo>
                  <a:lnTo>
                    <a:pt x="85097" y="98010"/>
                  </a:lnTo>
                  <a:lnTo>
                    <a:pt x="93935" y="91718"/>
                  </a:lnTo>
                  <a:lnTo>
                    <a:pt x="94128" y="91718"/>
                  </a:lnTo>
                  <a:lnTo>
                    <a:pt x="101666" y="81617"/>
                  </a:lnTo>
                  <a:lnTo>
                    <a:pt x="106739" y="69790"/>
                  </a:lnTo>
                  <a:lnTo>
                    <a:pt x="108888" y="56715"/>
                  </a:lnTo>
                  <a:lnTo>
                    <a:pt x="107081" y="41745"/>
                  </a:lnTo>
                  <a:lnTo>
                    <a:pt x="101931" y="28429"/>
                  </a:lnTo>
                  <a:lnTo>
                    <a:pt x="93908" y="17182"/>
                  </a:lnTo>
                  <a:lnTo>
                    <a:pt x="83486" y="8419"/>
                  </a:lnTo>
                  <a:lnTo>
                    <a:pt x="71136" y="2553"/>
                  </a:lnTo>
                  <a:lnTo>
                    <a:pt x="57329" y="0"/>
                  </a:lnTo>
                  <a:close/>
                </a:path>
                <a:path w="108888" h="106924">
                  <a:moveTo>
                    <a:pt x="94128" y="91718"/>
                  </a:moveTo>
                  <a:lnTo>
                    <a:pt x="93935" y="91718"/>
                  </a:lnTo>
                  <a:lnTo>
                    <a:pt x="94128" y="91718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99" name="object 100"/>
            <p:cNvSpPr/>
            <p:nvPr/>
          </p:nvSpPr>
          <p:spPr>
            <a:xfrm>
              <a:off x="9008851" y="757226"/>
              <a:ext cx="79222" cy="17695"/>
            </a:xfrm>
            <a:custGeom>
              <a:avLst/>
              <a:gdLst/>
              <a:ahLst/>
              <a:cxnLst/>
              <a:rect l="l" t="t" r="r" b="b"/>
              <a:pathLst>
                <a:path w="79222" h="17695">
                  <a:moveTo>
                    <a:pt x="1269" y="0"/>
                  </a:moveTo>
                  <a:lnTo>
                    <a:pt x="0" y="863"/>
                  </a:lnTo>
                  <a:lnTo>
                    <a:pt x="9789" y="9059"/>
                  </a:lnTo>
                  <a:lnTo>
                    <a:pt x="21320" y="14806"/>
                  </a:lnTo>
                  <a:lnTo>
                    <a:pt x="34205" y="17695"/>
                  </a:lnTo>
                  <a:lnTo>
                    <a:pt x="49391" y="16527"/>
                  </a:lnTo>
                  <a:lnTo>
                    <a:pt x="51177" y="16003"/>
                  </a:lnTo>
                  <a:lnTo>
                    <a:pt x="46820" y="16003"/>
                  </a:lnTo>
                  <a:lnTo>
                    <a:pt x="31618" y="15137"/>
                  </a:lnTo>
                  <a:lnTo>
                    <a:pt x="19728" y="11901"/>
                  </a:lnTo>
                  <a:lnTo>
                    <a:pt x="10051" y="6459"/>
                  </a:lnTo>
                  <a:lnTo>
                    <a:pt x="1269" y="0"/>
                  </a:lnTo>
                  <a:close/>
                </a:path>
                <a:path w="79222" h="17695">
                  <a:moveTo>
                    <a:pt x="79082" y="685"/>
                  </a:moveTo>
                  <a:lnTo>
                    <a:pt x="70586" y="6743"/>
                  </a:lnTo>
                  <a:lnTo>
                    <a:pt x="59242" y="12888"/>
                  </a:lnTo>
                  <a:lnTo>
                    <a:pt x="46820" y="16003"/>
                  </a:lnTo>
                  <a:lnTo>
                    <a:pt x="51177" y="16003"/>
                  </a:lnTo>
                  <a:lnTo>
                    <a:pt x="62006" y="12823"/>
                  </a:lnTo>
                  <a:lnTo>
                    <a:pt x="72356" y="6903"/>
                  </a:lnTo>
                  <a:lnTo>
                    <a:pt x="79222" y="774"/>
                  </a:lnTo>
                  <a:lnTo>
                    <a:pt x="79082" y="685"/>
                  </a:lnTo>
                  <a:close/>
                </a:path>
              </a:pathLst>
            </a:custGeom>
            <a:solidFill>
              <a:srgbClr val="064C7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00" name="object 101"/>
            <p:cNvSpPr/>
            <p:nvPr/>
          </p:nvSpPr>
          <p:spPr>
            <a:xfrm>
              <a:off x="6327855" y="2450215"/>
              <a:ext cx="981862" cy="335673"/>
            </a:xfrm>
            <a:custGeom>
              <a:avLst/>
              <a:gdLst/>
              <a:ahLst/>
              <a:cxnLst/>
              <a:rect l="l" t="t" r="r" b="b"/>
              <a:pathLst>
                <a:path w="981862" h="335673">
                  <a:moveTo>
                    <a:pt x="151726" y="289331"/>
                  </a:moveTo>
                  <a:lnTo>
                    <a:pt x="59016" y="289331"/>
                  </a:lnTo>
                  <a:lnTo>
                    <a:pt x="105371" y="335673"/>
                  </a:lnTo>
                  <a:lnTo>
                    <a:pt x="151726" y="289331"/>
                  </a:lnTo>
                  <a:close/>
                </a:path>
                <a:path w="981862" h="335673">
                  <a:moveTo>
                    <a:pt x="59016" y="46342"/>
                  </a:moveTo>
                  <a:lnTo>
                    <a:pt x="0" y="46342"/>
                  </a:lnTo>
                  <a:lnTo>
                    <a:pt x="0" y="289331"/>
                  </a:lnTo>
                  <a:lnTo>
                    <a:pt x="838987" y="289331"/>
                  </a:lnTo>
                  <a:lnTo>
                    <a:pt x="885342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73">
                  <a:moveTo>
                    <a:pt x="981862" y="242976"/>
                  </a:moveTo>
                  <a:lnTo>
                    <a:pt x="885342" y="242976"/>
                  </a:lnTo>
                  <a:lnTo>
                    <a:pt x="931684" y="289331"/>
                  </a:lnTo>
                  <a:lnTo>
                    <a:pt x="981862" y="289331"/>
                  </a:lnTo>
                  <a:lnTo>
                    <a:pt x="981862" y="242976"/>
                  </a:lnTo>
                  <a:close/>
                </a:path>
                <a:path w="981862" h="335673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73">
                  <a:moveTo>
                    <a:pt x="885342" y="0"/>
                  </a:moveTo>
                  <a:lnTo>
                    <a:pt x="838987" y="46342"/>
                  </a:lnTo>
                  <a:lnTo>
                    <a:pt x="931684" y="46342"/>
                  </a:lnTo>
                  <a:lnTo>
                    <a:pt x="885342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01" name="object 102"/>
            <p:cNvSpPr txBox="1"/>
            <p:nvPr/>
          </p:nvSpPr>
          <p:spPr>
            <a:xfrm>
              <a:off x="6714261" y="2562453"/>
              <a:ext cx="18986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SQL</a:t>
              </a:r>
              <a:endParaRPr sz="450">
                <a:latin typeface="Open Sans"/>
                <a:cs typeface="Open Sans"/>
              </a:endParaRPr>
            </a:p>
          </p:txBody>
        </p:sp>
        <p:sp>
          <p:nvSpPr>
            <p:cNvPr id="102" name="object 103"/>
            <p:cNvSpPr/>
            <p:nvPr/>
          </p:nvSpPr>
          <p:spPr>
            <a:xfrm>
              <a:off x="4285236" y="1936700"/>
              <a:ext cx="981862" cy="335661"/>
            </a:xfrm>
            <a:custGeom>
              <a:avLst/>
              <a:gdLst/>
              <a:ahLst/>
              <a:cxnLst/>
              <a:rect l="l" t="t" r="r" b="b"/>
              <a:pathLst>
                <a:path w="981862" h="335661">
                  <a:moveTo>
                    <a:pt x="151726" y="289318"/>
                  </a:moveTo>
                  <a:lnTo>
                    <a:pt x="59016" y="289318"/>
                  </a:lnTo>
                  <a:lnTo>
                    <a:pt x="105371" y="335661"/>
                  </a:lnTo>
                  <a:lnTo>
                    <a:pt x="151726" y="289318"/>
                  </a:lnTo>
                  <a:close/>
                </a:path>
                <a:path w="981862" h="335661">
                  <a:moveTo>
                    <a:pt x="59016" y="46342"/>
                  </a:moveTo>
                  <a:lnTo>
                    <a:pt x="0" y="46342"/>
                  </a:lnTo>
                  <a:lnTo>
                    <a:pt x="0" y="289318"/>
                  </a:lnTo>
                  <a:lnTo>
                    <a:pt x="838987" y="289318"/>
                  </a:lnTo>
                  <a:lnTo>
                    <a:pt x="885329" y="242976"/>
                  </a:lnTo>
                  <a:lnTo>
                    <a:pt x="981862" y="242976"/>
                  </a:lnTo>
                  <a:lnTo>
                    <a:pt x="981862" y="92697"/>
                  </a:lnTo>
                  <a:lnTo>
                    <a:pt x="105371" y="92697"/>
                  </a:lnTo>
                  <a:lnTo>
                    <a:pt x="59016" y="46342"/>
                  </a:lnTo>
                  <a:close/>
                </a:path>
                <a:path w="981862" h="335661">
                  <a:moveTo>
                    <a:pt x="981862" y="242976"/>
                  </a:moveTo>
                  <a:lnTo>
                    <a:pt x="885329" y="242976"/>
                  </a:lnTo>
                  <a:lnTo>
                    <a:pt x="931672" y="289318"/>
                  </a:lnTo>
                  <a:lnTo>
                    <a:pt x="981862" y="289318"/>
                  </a:lnTo>
                  <a:lnTo>
                    <a:pt x="981862" y="242976"/>
                  </a:lnTo>
                  <a:close/>
                </a:path>
                <a:path w="981862" h="335661">
                  <a:moveTo>
                    <a:pt x="981862" y="46342"/>
                  </a:moveTo>
                  <a:lnTo>
                    <a:pt x="151726" y="46342"/>
                  </a:lnTo>
                  <a:lnTo>
                    <a:pt x="105371" y="92697"/>
                  </a:lnTo>
                  <a:lnTo>
                    <a:pt x="981862" y="92697"/>
                  </a:lnTo>
                  <a:lnTo>
                    <a:pt x="981862" y="46342"/>
                  </a:lnTo>
                  <a:close/>
                </a:path>
                <a:path w="981862" h="335661">
                  <a:moveTo>
                    <a:pt x="885329" y="0"/>
                  </a:moveTo>
                  <a:lnTo>
                    <a:pt x="838987" y="46342"/>
                  </a:lnTo>
                  <a:lnTo>
                    <a:pt x="931672" y="46342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1680A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03" name="object 104"/>
            <p:cNvSpPr txBox="1"/>
            <p:nvPr/>
          </p:nvSpPr>
          <p:spPr>
            <a:xfrm>
              <a:off x="4404410" y="2005114"/>
              <a:ext cx="786765" cy="20193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sz="450" b="1" spc="34" dirty="0">
                  <a:solidFill>
                    <a:srgbClr val="FFFFFF"/>
                  </a:solidFill>
                  <a:latin typeface="Open Sans"/>
                  <a:cs typeface="Open Sans"/>
                </a:rPr>
                <a:t>Recommendation</a:t>
              </a:r>
              <a:endParaRPr sz="450" dirty="0">
                <a:latin typeface="Open Sans"/>
                <a:cs typeface="Open Sans"/>
              </a:endParaRPr>
            </a:p>
            <a:p>
              <a:pPr algn="ctr">
                <a:spcBef>
                  <a:spcPts val="23"/>
                </a:spcBef>
              </a:pPr>
              <a:r>
                <a:rPr sz="450" b="1" spc="30" dirty="0">
                  <a:solidFill>
                    <a:srgbClr val="FFFFFF"/>
                  </a:solidFill>
                  <a:latin typeface="Open Sans"/>
                  <a:cs typeface="Open Sans"/>
                </a:rPr>
                <a:t>Engine</a:t>
              </a:r>
              <a:endParaRPr sz="450" dirty="0">
                <a:latin typeface="Open Sans"/>
                <a:cs typeface="Open Sans"/>
              </a:endParaRPr>
            </a:p>
          </p:txBody>
        </p:sp>
        <p:sp>
          <p:nvSpPr>
            <p:cNvPr id="104" name="bk object 16"/>
            <p:cNvSpPr/>
            <p:nvPr/>
          </p:nvSpPr>
          <p:spPr>
            <a:xfrm>
              <a:off x="146898" y="91247"/>
              <a:ext cx="2144039" cy="5057825"/>
            </a:xfrm>
            <a:custGeom>
              <a:avLst/>
              <a:gdLst/>
              <a:ahLst/>
              <a:cxnLst/>
              <a:rect l="l" t="t" r="r" b="b"/>
              <a:pathLst>
                <a:path w="2144039" h="5057825">
                  <a:moveTo>
                    <a:pt x="1983486" y="0"/>
                  </a:moveTo>
                  <a:lnTo>
                    <a:pt x="1983486" y="2006676"/>
                  </a:lnTo>
                  <a:lnTo>
                    <a:pt x="2144039" y="2508186"/>
                  </a:lnTo>
                  <a:lnTo>
                    <a:pt x="1983486" y="2979343"/>
                  </a:lnTo>
                  <a:lnTo>
                    <a:pt x="1983486" y="5057825"/>
                  </a:lnTo>
                  <a:lnTo>
                    <a:pt x="0" y="5057825"/>
                  </a:lnTo>
                  <a:lnTo>
                    <a:pt x="0" y="0"/>
                  </a:lnTo>
                  <a:lnTo>
                    <a:pt x="198348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/>
            </a:p>
          </p:txBody>
        </p:sp>
        <p:sp>
          <p:nvSpPr>
            <p:cNvPr id="105" name="object 13"/>
            <p:cNvSpPr txBox="1"/>
            <p:nvPr/>
          </p:nvSpPr>
          <p:spPr>
            <a:xfrm>
              <a:off x="857337" y="3628888"/>
              <a:ext cx="1087597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lang="fr-FR"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Social Média</a:t>
              </a:r>
              <a:endParaRPr lang="fr-FR" sz="750" dirty="0">
                <a:latin typeface="Open Sans Light"/>
                <a:cs typeface="Open Sans Light"/>
              </a:endParaRPr>
            </a:p>
          </p:txBody>
        </p:sp>
        <p:sp>
          <p:nvSpPr>
            <p:cNvPr id="106" name="object 13"/>
            <p:cNvSpPr txBox="1"/>
            <p:nvPr/>
          </p:nvSpPr>
          <p:spPr>
            <a:xfrm>
              <a:off x="857337" y="4222645"/>
              <a:ext cx="66675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lang="fr-FR"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Server Logs</a:t>
              </a:r>
              <a:endParaRPr lang="fr-FR" sz="750" dirty="0">
                <a:latin typeface="Open Sans Light"/>
                <a:cs typeface="Open Sans Light"/>
              </a:endParaRPr>
            </a:p>
          </p:txBody>
        </p:sp>
        <p:sp>
          <p:nvSpPr>
            <p:cNvPr id="107" name="object 13"/>
            <p:cNvSpPr txBox="1"/>
            <p:nvPr/>
          </p:nvSpPr>
          <p:spPr>
            <a:xfrm>
              <a:off x="859079" y="4702516"/>
              <a:ext cx="1007684" cy="9623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>
                <a:spcBef>
                  <a:spcPts val="8"/>
                </a:spcBef>
              </a:pPr>
              <a:r>
                <a:rPr lang="en-US" sz="750" spc="4" dirty="0">
                  <a:solidFill>
                    <a:srgbClr val="575756"/>
                  </a:solidFill>
                  <a:latin typeface="Open Sans Light"/>
                  <a:cs typeface="Open Sans Light"/>
                </a:rPr>
                <a:t>Call detail records</a:t>
              </a:r>
              <a:endParaRPr lang="en-US" sz="750" dirty="0">
                <a:latin typeface="Open Sans Light"/>
                <a:cs typeface="Open Sans Light"/>
              </a:endParaRPr>
            </a:p>
          </p:txBody>
        </p:sp>
        <p:sp>
          <p:nvSpPr>
            <p:cNvPr id="108" name="object 23"/>
            <p:cNvSpPr txBox="1"/>
            <p:nvPr/>
          </p:nvSpPr>
          <p:spPr>
            <a:xfrm>
              <a:off x="4135680" y="3971024"/>
              <a:ext cx="2086707" cy="1876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9525" algn="r">
                <a:spcBef>
                  <a:spcPts val="105"/>
                </a:spcBef>
              </a:pPr>
              <a:r>
                <a:rPr lang="en-US" sz="900" b="1" dirty="0">
                  <a:solidFill>
                    <a:srgbClr val="33A2DA"/>
                  </a:solidFill>
                  <a:latin typeface="Open Sans"/>
                  <a:cs typeface="Open Sans"/>
                </a:rPr>
                <a:t>Semantic Enrichment</a:t>
              </a:r>
              <a:endParaRPr lang="en-US" sz="900" dirty="0">
                <a:latin typeface="Open Sans"/>
                <a:cs typeface="Open Sans"/>
              </a:endParaRPr>
            </a:p>
          </p:txBody>
        </p:sp>
        <p:sp>
          <p:nvSpPr>
            <p:cNvPr id="109" name="object 23"/>
            <p:cNvSpPr txBox="1"/>
            <p:nvPr/>
          </p:nvSpPr>
          <p:spPr>
            <a:xfrm>
              <a:off x="4668225" y="4661805"/>
              <a:ext cx="1392555" cy="198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360521" algn="r"/>
              <a:r>
                <a:rPr lang="en-US" sz="900" b="1" dirty="0">
                  <a:solidFill>
                    <a:srgbClr val="33A2DA"/>
                  </a:solidFill>
                  <a:latin typeface="Open Sans"/>
                  <a:cs typeface="Open Sans"/>
                </a:rPr>
                <a:t>Ontology</a:t>
              </a:r>
              <a:endParaRPr lang="en-US" sz="900" dirty="0">
                <a:latin typeface="Open Sans"/>
                <a:cs typeface="Open Sans"/>
              </a:endParaRPr>
            </a:p>
          </p:txBody>
        </p:sp>
      </p:grpSp>
      <p:grpSp>
        <p:nvGrpSpPr>
          <p:cNvPr id="110" name="Group 213"/>
          <p:cNvGrpSpPr>
            <a:grpSpLocks noChangeAspect="1"/>
          </p:cNvGrpSpPr>
          <p:nvPr/>
        </p:nvGrpSpPr>
        <p:grpSpPr>
          <a:xfrm>
            <a:off x="910019" y="4465878"/>
            <a:ext cx="323097" cy="396654"/>
            <a:chOff x="950913" y="1438275"/>
            <a:chExt cx="2052637" cy="2268538"/>
          </a:xfrm>
          <a:solidFill>
            <a:srgbClr val="0070C0"/>
          </a:solidFill>
        </p:grpSpPr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950913" y="1438275"/>
              <a:ext cx="2052637" cy="2268538"/>
            </a:xfrm>
            <a:custGeom>
              <a:avLst/>
              <a:gdLst>
                <a:gd name="T0" fmla="*/ 442 w 547"/>
                <a:gd name="T1" fmla="*/ 0 h 605"/>
                <a:gd name="T2" fmla="*/ 333 w 547"/>
                <a:gd name="T3" fmla="*/ 198 h 605"/>
                <a:gd name="T4" fmla="*/ 129 w 547"/>
                <a:gd name="T5" fmla="*/ 158 h 605"/>
                <a:gd name="T6" fmla="*/ 0 w 547"/>
                <a:gd name="T7" fmla="*/ 122 h 605"/>
                <a:gd name="T8" fmla="*/ 157 w 547"/>
                <a:gd name="T9" fmla="*/ 226 h 605"/>
                <a:gd name="T10" fmla="*/ 81 w 547"/>
                <a:gd name="T11" fmla="*/ 355 h 605"/>
                <a:gd name="T12" fmla="*/ 69 w 547"/>
                <a:gd name="T13" fmla="*/ 418 h 605"/>
                <a:gd name="T14" fmla="*/ 156 w 547"/>
                <a:gd name="T15" fmla="*/ 342 h 605"/>
                <a:gd name="T16" fmla="*/ 189 w 547"/>
                <a:gd name="T17" fmla="*/ 538 h 605"/>
                <a:gd name="T18" fmla="*/ 271 w 547"/>
                <a:gd name="T19" fmla="*/ 473 h 605"/>
                <a:gd name="T20" fmla="*/ 420 w 547"/>
                <a:gd name="T21" fmla="*/ 353 h 605"/>
                <a:gd name="T22" fmla="*/ 478 w 547"/>
                <a:gd name="T23" fmla="*/ 326 h 605"/>
                <a:gd name="T24" fmla="*/ 370 w 547"/>
                <a:gd name="T25" fmla="*/ 304 h 605"/>
                <a:gd name="T26" fmla="*/ 381 w 547"/>
                <a:gd name="T27" fmla="*/ 189 h 605"/>
                <a:gd name="T28" fmla="*/ 410 w 547"/>
                <a:gd name="T29" fmla="*/ 102 h 605"/>
                <a:gd name="T30" fmla="*/ 410 w 547"/>
                <a:gd name="T31" fmla="*/ 88 h 605"/>
                <a:gd name="T32" fmla="*/ 430 w 547"/>
                <a:gd name="T33" fmla="*/ 80 h 605"/>
                <a:gd name="T34" fmla="*/ 430 w 547"/>
                <a:gd name="T35" fmla="*/ 65 h 605"/>
                <a:gd name="T36" fmla="*/ 434 w 547"/>
                <a:gd name="T37" fmla="*/ 52 h 605"/>
                <a:gd name="T38" fmla="*/ 475 w 547"/>
                <a:gd name="T39" fmla="*/ 41 h 605"/>
                <a:gd name="T40" fmla="*/ 475 w 547"/>
                <a:gd name="T41" fmla="*/ 57 h 605"/>
                <a:gd name="T42" fmla="*/ 457 w 547"/>
                <a:gd name="T43" fmla="*/ 63 h 605"/>
                <a:gd name="T44" fmla="*/ 452 w 547"/>
                <a:gd name="T45" fmla="*/ 75 h 605"/>
                <a:gd name="T46" fmla="*/ 452 w 547"/>
                <a:gd name="T47" fmla="*/ 88 h 605"/>
                <a:gd name="T48" fmla="*/ 473 w 547"/>
                <a:gd name="T49" fmla="*/ 97 h 605"/>
                <a:gd name="T50" fmla="*/ 455 w 547"/>
                <a:gd name="T51" fmla="*/ 109 h 605"/>
                <a:gd name="T52" fmla="*/ 452 w 547"/>
                <a:gd name="T53" fmla="*/ 120 h 605"/>
                <a:gd name="T54" fmla="*/ 452 w 547"/>
                <a:gd name="T55" fmla="*/ 136 h 605"/>
                <a:gd name="T56" fmla="*/ 452 w 547"/>
                <a:gd name="T57" fmla="*/ 154 h 605"/>
                <a:gd name="T58" fmla="*/ 452 w 547"/>
                <a:gd name="T59" fmla="*/ 167 h 605"/>
                <a:gd name="T60" fmla="*/ 430 w 547"/>
                <a:gd name="T61" fmla="*/ 159 h 605"/>
                <a:gd name="T62" fmla="*/ 430 w 547"/>
                <a:gd name="T63" fmla="*/ 142 h 605"/>
                <a:gd name="T64" fmla="*/ 430 w 547"/>
                <a:gd name="T65" fmla="*/ 125 h 605"/>
                <a:gd name="T66" fmla="*/ 430 w 547"/>
                <a:gd name="T67" fmla="*/ 109 h 605"/>
                <a:gd name="T68" fmla="*/ 102 w 547"/>
                <a:gd name="T69" fmla="*/ 111 h 605"/>
                <a:gd name="T70" fmla="*/ 81 w 547"/>
                <a:gd name="T71" fmla="*/ 153 h 605"/>
                <a:gd name="T72" fmla="*/ 32 w 547"/>
                <a:gd name="T73" fmla="*/ 153 h 605"/>
                <a:gd name="T74" fmla="*/ 41 w 547"/>
                <a:gd name="T75" fmla="*/ 135 h 605"/>
                <a:gd name="T76" fmla="*/ 32 w 547"/>
                <a:gd name="T77" fmla="*/ 118 h 605"/>
                <a:gd name="T78" fmla="*/ 34 w 547"/>
                <a:gd name="T79" fmla="*/ 97 h 605"/>
                <a:gd name="T80" fmla="*/ 69 w 547"/>
                <a:gd name="T81" fmla="*/ 111 h 605"/>
                <a:gd name="T82" fmla="*/ 98 w 547"/>
                <a:gd name="T83" fmla="*/ 99 h 605"/>
                <a:gd name="T84" fmla="*/ 111 w 547"/>
                <a:gd name="T85" fmla="*/ 102 h 605"/>
                <a:gd name="T86" fmla="*/ 283 w 547"/>
                <a:gd name="T87" fmla="*/ 511 h 605"/>
                <a:gd name="T88" fmla="*/ 291 w 547"/>
                <a:gd name="T89" fmla="*/ 524 h 605"/>
                <a:gd name="T90" fmla="*/ 279 w 547"/>
                <a:gd name="T91" fmla="*/ 532 h 605"/>
                <a:gd name="T92" fmla="*/ 270 w 547"/>
                <a:gd name="T93" fmla="*/ 520 h 605"/>
                <a:gd name="T94" fmla="*/ 275 w 547"/>
                <a:gd name="T95" fmla="*/ 498 h 605"/>
                <a:gd name="T96" fmla="*/ 261 w 547"/>
                <a:gd name="T97" fmla="*/ 503 h 605"/>
                <a:gd name="T98" fmla="*/ 268 w 547"/>
                <a:gd name="T99" fmla="*/ 512 h 605"/>
                <a:gd name="T100" fmla="*/ 263 w 547"/>
                <a:gd name="T101" fmla="*/ 532 h 605"/>
                <a:gd name="T102" fmla="*/ 257 w 547"/>
                <a:gd name="T103" fmla="*/ 541 h 605"/>
                <a:gd name="T104" fmla="*/ 260 w 547"/>
                <a:gd name="T105" fmla="*/ 546 h 605"/>
                <a:gd name="T106" fmla="*/ 273 w 547"/>
                <a:gd name="T107" fmla="*/ 565 h 605"/>
                <a:gd name="T108" fmla="*/ 225 w 547"/>
                <a:gd name="T109" fmla="*/ 582 h 605"/>
                <a:gd name="T110" fmla="*/ 228 w 547"/>
                <a:gd name="T111" fmla="*/ 557 h 605"/>
                <a:gd name="T112" fmla="*/ 248 w 547"/>
                <a:gd name="T113" fmla="*/ 548 h 605"/>
                <a:gd name="T114" fmla="*/ 247 w 547"/>
                <a:gd name="T115" fmla="*/ 541 h 605"/>
                <a:gd name="T116" fmla="*/ 240 w 547"/>
                <a:gd name="T117" fmla="*/ 539 h 605"/>
                <a:gd name="T118" fmla="*/ 232 w 547"/>
                <a:gd name="T119" fmla="*/ 505 h 605"/>
                <a:gd name="T120" fmla="*/ 252 w 547"/>
                <a:gd name="T121" fmla="*/ 498 h 605"/>
                <a:gd name="T122" fmla="*/ 177 w 547"/>
                <a:gd name="T123" fmla="*/ 288 h 605"/>
                <a:gd name="T124" fmla="*/ 256 w 547"/>
                <a:gd name="T125" fmla="*/ 36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605">
                  <a:moveTo>
                    <a:pt x="442" y="209"/>
                  </a:moveTo>
                  <a:cubicBezTo>
                    <a:pt x="500" y="209"/>
                    <a:pt x="547" y="162"/>
                    <a:pt x="547" y="104"/>
                  </a:cubicBezTo>
                  <a:cubicBezTo>
                    <a:pt x="547" y="47"/>
                    <a:pt x="500" y="0"/>
                    <a:pt x="442" y="0"/>
                  </a:cubicBezTo>
                  <a:cubicBezTo>
                    <a:pt x="385" y="0"/>
                    <a:pt x="338" y="47"/>
                    <a:pt x="338" y="104"/>
                  </a:cubicBezTo>
                  <a:cubicBezTo>
                    <a:pt x="338" y="128"/>
                    <a:pt x="346" y="151"/>
                    <a:pt x="360" y="168"/>
                  </a:cubicBezTo>
                  <a:cubicBezTo>
                    <a:pt x="333" y="198"/>
                    <a:pt x="333" y="198"/>
                    <a:pt x="333" y="198"/>
                  </a:cubicBezTo>
                  <a:cubicBezTo>
                    <a:pt x="312" y="180"/>
                    <a:pt x="286" y="169"/>
                    <a:pt x="256" y="169"/>
                  </a:cubicBezTo>
                  <a:cubicBezTo>
                    <a:pt x="225" y="169"/>
                    <a:pt x="196" y="182"/>
                    <a:pt x="175" y="202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6" y="148"/>
                    <a:pt x="139" y="135"/>
                    <a:pt x="139" y="122"/>
                  </a:cubicBezTo>
                  <a:cubicBezTo>
                    <a:pt x="139" y="83"/>
                    <a:pt x="108" y="52"/>
                    <a:pt x="70" y="52"/>
                  </a:cubicBezTo>
                  <a:cubicBezTo>
                    <a:pt x="31" y="52"/>
                    <a:pt x="0" y="83"/>
                    <a:pt x="0" y="122"/>
                  </a:cubicBezTo>
                  <a:cubicBezTo>
                    <a:pt x="0" y="161"/>
                    <a:pt x="31" y="192"/>
                    <a:pt x="70" y="192"/>
                  </a:cubicBezTo>
                  <a:cubicBezTo>
                    <a:pt x="84" y="192"/>
                    <a:pt x="98" y="187"/>
                    <a:pt x="109" y="180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47" y="243"/>
                    <a:pt x="141" y="263"/>
                    <a:pt x="141" y="284"/>
                  </a:cubicBezTo>
                  <a:cubicBezTo>
                    <a:pt x="141" y="295"/>
                    <a:pt x="142" y="304"/>
                    <a:pt x="145" y="314"/>
                  </a:cubicBezTo>
                  <a:cubicBezTo>
                    <a:pt x="81" y="355"/>
                    <a:pt x="81" y="355"/>
                    <a:pt x="81" y="355"/>
                  </a:cubicBezTo>
                  <a:cubicBezTo>
                    <a:pt x="77" y="353"/>
                    <a:pt x="73" y="352"/>
                    <a:pt x="69" y="352"/>
                  </a:cubicBezTo>
                  <a:cubicBezTo>
                    <a:pt x="51" y="352"/>
                    <a:pt x="36" y="367"/>
                    <a:pt x="36" y="385"/>
                  </a:cubicBezTo>
                  <a:cubicBezTo>
                    <a:pt x="36" y="404"/>
                    <a:pt x="51" y="418"/>
                    <a:pt x="69" y="418"/>
                  </a:cubicBezTo>
                  <a:cubicBezTo>
                    <a:pt x="87" y="418"/>
                    <a:pt x="102" y="404"/>
                    <a:pt x="102" y="385"/>
                  </a:cubicBezTo>
                  <a:cubicBezTo>
                    <a:pt x="102" y="383"/>
                    <a:pt x="102" y="380"/>
                    <a:pt x="101" y="377"/>
                  </a:cubicBezTo>
                  <a:cubicBezTo>
                    <a:pt x="156" y="342"/>
                    <a:pt x="156" y="342"/>
                    <a:pt x="156" y="342"/>
                  </a:cubicBezTo>
                  <a:cubicBezTo>
                    <a:pt x="174" y="373"/>
                    <a:pt x="205" y="395"/>
                    <a:pt x="242" y="399"/>
                  </a:cubicBezTo>
                  <a:cubicBezTo>
                    <a:pt x="241" y="473"/>
                    <a:pt x="241" y="473"/>
                    <a:pt x="241" y="473"/>
                  </a:cubicBezTo>
                  <a:cubicBezTo>
                    <a:pt x="212" y="479"/>
                    <a:pt x="189" y="506"/>
                    <a:pt x="189" y="538"/>
                  </a:cubicBezTo>
                  <a:cubicBezTo>
                    <a:pt x="189" y="575"/>
                    <a:pt x="219" y="605"/>
                    <a:pt x="256" y="605"/>
                  </a:cubicBezTo>
                  <a:cubicBezTo>
                    <a:pt x="293" y="605"/>
                    <a:pt x="323" y="575"/>
                    <a:pt x="323" y="538"/>
                  </a:cubicBezTo>
                  <a:cubicBezTo>
                    <a:pt x="323" y="506"/>
                    <a:pt x="301" y="479"/>
                    <a:pt x="271" y="473"/>
                  </a:cubicBezTo>
                  <a:cubicBezTo>
                    <a:pt x="272" y="399"/>
                    <a:pt x="272" y="399"/>
                    <a:pt x="272" y="399"/>
                  </a:cubicBezTo>
                  <a:cubicBezTo>
                    <a:pt x="312" y="393"/>
                    <a:pt x="345" y="368"/>
                    <a:pt x="362" y="332"/>
                  </a:cubicBezTo>
                  <a:cubicBezTo>
                    <a:pt x="420" y="353"/>
                    <a:pt x="420" y="353"/>
                    <a:pt x="420" y="353"/>
                  </a:cubicBezTo>
                  <a:cubicBezTo>
                    <a:pt x="421" y="358"/>
                    <a:pt x="423" y="362"/>
                    <a:pt x="426" y="366"/>
                  </a:cubicBezTo>
                  <a:cubicBezTo>
                    <a:pt x="437" y="381"/>
                    <a:pt x="458" y="384"/>
                    <a:pt x="472" y="372"/>
                  </a:cubicBezTo>
                  <a:cubicBezTo>
                    <a:pt x="487" y="361"/>
                    <a:pt x="489" y="341"/>
                    <a:pt x="478" y="326"/>
                  </a:cubicBezTo>
                  <a:cubicBezTo>
                    <a:pt x="467" y="312"/>
                    <a:pt x="447" y="309"/>
                    <a:pt x="432" y="320"/>
                  </a:cubicBezTo>
                  <a:cubicBezTo>
                    <a:pt x="430" y="321"/>
                    <a:pt x="429" y="323"/>
                    <a:pt x="427" y="324"/>
                  </a:cubicBezTo>
                  <a:cubicBezTo>
                    <a:pt x="370" y="304"/>
                    <a:pt x="370" y="304"/>
                    <a:pt x="370" y="304"/>
                  </a:cubicBezTo>
                  <a:cubicBezTo>
                    <a:pt x="371" y="297"/>
                    <a:pt x="372" y="291"/>
                    <a:pt x="372" y="284"/>
                  </a:cubicBezTo>
                  <a:cubicBezTo>
                    <a:pt x="372" y="261"/>
                    <a:pt x="365" y="239"/>
                    <a:pt x="352" y="220"/>
                  </a:cubicBezTo>
                  <a:cubicBezTo>
                    <a:pt x="381" y="189"/>
                    <a:pt x="381" y="189"/>
                    <a:pt x="381" y="189"/>
                  </a:cubicBezTo>
                  <a:cubicBezTo>
                    <a:pt x="399" y="201"/>
                    <a:pt x="420" y="209"/>
                    <a:pt x="442" y="209"/>
                  </a:cubicBezTo>
                  <a:close/>
                  <a:moveTo>
                    <a:pt x="410" y="103"/>
                  </a:moveTo>
                  <a:cubicBezTo>
                    <a:pt x="410" y="102"/>
                    <a:pt x="410" y="102"/>
                    <a:pt x="410" y="102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1"/>
                    <a:pt x="410" y="91"/>
                    <a:pt x="410" y="91"/>
                  </a:cubicBezTo>
                  <a:cubicBezTo>
                    <a:pt x="410" y="88"/>
                    <a:pt x="410" y="88"/>
                    <a:pt x="410" y="88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0"/>
                    <a:pt x="430" y="80"/>
                    <a:pt x="430" y="80"/>
                  </a:cubicBezTo>
                  <a:cubicBezTo>
                    <a:pt x="430" y="75"/>
                    <a:pt x="430" y="75"/>
                    <a:pt x="430" y="75"/>
                  </a:cubicBezTo>
                  <a:cubicBezTo>
                    <a:pt x="430" y="69"/>
                    <a:pt x="430" y="69"/>
                    <a:pt x="430" y="69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0" y="63"/>
                    <a:pt x="430" y="63"/>
                    <a:pt x="430" y="63"/>
                  </a:cubicBezTo>
                  <a:cubicBezTo>
                    <a:pt x="430" y="61"/>
                    <a:pt x="430" y="59"/>
                    <a:pt x="431" y="57"/>
                  </a:cubicBezTo>
                  <a:cubicBezTo>
                    <a:pt x="432" y="55"/>
                    <a:pt x="433" y="54"/>
                    <a:pt x="434" y="52"/>
                  </a:cubicBezTo>
                  <a:cubicBezTo>
                    <a:pt x="435" y="50"/>
                    <a:pt x="437" y="48"/>
                    <a:pt x="439" y="46"/>
                  </a:cubicBezTo>
                  <a:cubicBezTo>
                    <a:pt x="443" y="43"/>
                    <a:pt x="448" y="41"/>
                    <a:pt x="452" y="41"/>
                  </a:cubicBezTo>
                  <a:cubicBezTo>
                    <a:pt x="475" y="41"/>
                    <a:pt x="475" y="41"/>
                    <a:pt x="475" y="41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5" y="52"/>
                    <a:pt x="475" y="52"/>
                    <a:pt x="475" y="52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60"/>
                    <a:pt x="475" y="60"/>
                    <a:pt x="475" y="60"/>
                  </a:cubicBezTo>
                  <a:cubicBezTo>
                    <a:pt x="465" y="60"/>
                    <a:pt x="465" y="60"/>
                    <a:pt x="465" y="60"/>
                  </a:cubicBezTo>
                  <a:cubicBezTo>
                    <a:pt x="462" y="60"/>
                    <a:pt x="459" y="62"/>
                    <a:pt x="457" y="63"/>
                  </a:cubicBezTo>
                  <a:cubicBezTo>
                    <a:pt x="455" y="65"/>
                    <a:pt x="453" y="67"/>
                    <a:pt x="452" y="69"/>
                  </a:cubicBezTo>
                  <a:cubicBezTo>
                    <a:pt x="452" y="69"/>
                    <a:pt x="452" y="70"/>
                    <a:pt x="452" y="70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8"/>
                    <a:pt x="452" y="88"/>
                    <a:pt x="452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3" y="91"/>
                    <a:pt x="473" y="91"/>
                    <a:pt x="473" y="91"/>
                  </a:cubicBezTo>
                  <a:cubicBezTo>
                    <a:pt x="473" y="97"/>
                    <a:pt x="473" y="97"/>
                    <a:pt x="473" y="97"/>
                  </a:cubicBezTo>
                  <a:cubicBezTo>
                    <a:pt x="473" y="102"/>
                    <a:pt x="473" y="102"/>
                    <a:pt x="473" y="102"/>
                  </a:cubicBezTo>
                  <a:cubicBezTo>
                    <a:pt x="473" y="109"/>
                    <a:pt x="473" y="109"/>
                    <a:pt x="473" y="109"/>
                  </a:cubicBezTo>
                  <a:cubicBezTo>
                    <a:pt x="455" y="109"/>
                    <a:pt x="455" y="109"/>
                    <a:pt x="455" y="109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20"/>
                    <a:pt x="452" y="120"/>
                    <a:pt x="452" y="120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31"/>
                    <a:pt x="452" y="131"/>
                    <a:pt x="452" y="131"/>
                  </a:cubicBezTo>
                  <a:cubicBezTo>
                    <a:pt x="452" y="136"/>
                    <a:pt x="452" y="136"/>
                    <a:pt x="452" y="136"/>
                  </a:cubicBezTo>
                  <a:cubicBezTo>
                    <a:pt x="452" y="142"/>
                    <a:pt x="452" y="142"/>
                    <a:pt x="452" y="142"/>
                  </a:cubicBezTo>
                  <a:cubicBezTo>
                    <a:pt x="452" y="148"/>
                    <a:pt x="452" y="148"/>
                    <a:pt x="452" y="148"/>
                  </a:cubicBezTo>
                  <a:cubicBezTo>
                    <a:pt x="452" y="154"/>
                    <a:pt x="452" y="154"/>
                    <a:pt x="452" y="154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5"/>
                    <a:pt x="452" y="165"/>
                    <a:pt x="452" y="165"/>
                  </a:cubicBezTo>
                  <a:cubicBezTo>
                    <a:pt x="452" y="167"/>
                    <a:pt x="452" y="167"/>
                    <a:pt x="452" y="167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0" y="159"/>
                    <a:pt x="430" y="159"/>
                    <a:pt x="430" y="159"/>
                  </a:cubicBezTo>
                  <a:cubicBezTo>
                    <a:pt x="430" y="154"/>
                    <a:pt x="430" y="154"/>
                    <a:pt x="430" y="154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30" y="142"/>
                    <a:pt x="430" y="142"/>
                    <a:pt x="430" y="142"/>
                  </a:cubicBezTo>
                  <a:cubicBezTo>
                    <a:pt x="430" y="136"/>
                    <a:pt x="430" y="136"/>
                    <a:pt x="430" y="136"/>
                  </a:cubicBezTo>
                  <a:cubicBezTo>
                    <a:pt x="430" y="131"/>
                    <a:pt x="430" y="131"/>
                    <a:pt x="430" y="131"/>
                  </a:cubicBezTo>
                  <a:cubicBezTo>
                    <a:pt x="430" y="125"/>
                    <a:pt x="430" y="125"/>
                    <a:pt x="430" y="125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30" y="114"/>
                    <a:pt x="430" y="114"/>
                    <a:pt x="430" y="114"/>
                  </a:cubicBezTo>
                  <a:cubicBezTo>
                    <a:pt x="430" y="109"/>
                    <a:pt x="430" y="109"/>
                    <a:pt x="430" y="109"/>
                  </a:cubicBezTo>
                  <a:cubicBezTo>
                    <a:pt x="410" y="109"/>
                    <a:pt x="410" y="109"/>
                    <a:pt x="410" y="109"/>
                  </a:cubicBezTo>
                  <a:lnTo>
                    <a:pt x="410" y="103"/>
                  </a:lnTo>
                  <a:close/>
                  <a:moveTo>
                    <a:pt x="102" y="111"/>
                  </a:moveTo>
                  <a:cubicBezTo>
                    <a:pt x="102" y="111"/>
                    <a:pt x="102" y="112"/>
                    <a:pt x="102" y="113"/>
                  </a:cubicBezTo>
                  <a:cubicBezTo>
                    <a:pt x="102" y="118"/>
                    <a:pt x="101" y="124"/>
                    <a:pt x="99" y="130"/>
                  </a:cubicBezTo>
                  <a:cubicBezTo>
                    <a:pt x="96" y="139"/>
                    <a:pt x="90" y="147"/>
                    <a:pt x="81" y="153"/>
                  </a:cubicBezTo>
                  <a:cubicBezTo>
                    <a:pt x="74" y="158"/>
                    <a:pt x="65" y="161"/>
                    <a:pt x="54" y="161"/>
                  </a:cubicBezTo>
                  <a:cubicBezTo>
                    <a:pt x="45" y="161"/>
                    <a:pt x="36" y="158"/>
                    <a:pt x="28" y="153"/>
                  </a:cubicBezTo>
                  <a:cubicBezTo>
                    <a:pt x="30" y="153"/>
                    <a:pt x="31" y="153"/>
                    <a:pt x="32" y="153"/>
                  </a:cubicBezTo>
                  <a:cubicBezTo>
                    <a:pt x="40" y="153"/>
                    <a:pt x="48" y="151"/>
                    <a:pt x="53" y="146"/>
                  </a:cubicBezTo>
                  <a:cubicBezTo>
                    <a:pt x="46" y="146"/>
                    <a:pt x="40" y="141"/>
                    <a:pt x="38" y="134"/>
                  </a:cubicBezTo>
                  <a:cubicBezTo>
                    <a:pt x="39" y="135"/>
                    <a:pt x="40" y="135"/>
                    <a:pt x="41" y="135"/>
                  </a:cubicBezTo>
                  <a:cubicBezTo>
                    <a:pt x="42" y="135"/>
                    <a:pt x="44" y="135"/>
                    <a:pt x="45" y="134"/>
                  </a:cubicBezTo>
                  <a:cubicBezTo>
                    <a:pt x="37" y="133"/>
                    <a:pt x="32" y="126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4" y="119"/>
                    <a:pt x="37" y="120"/>
                    <a:pt x="39" y="120"/>
                  </a:cubicBezTo>
                  <a:cubicBezTo>
                    <a:pt x="35" y="117"/>
                    <a:pt x="32" y="111"/>
                    <a:pt x="32" y="106"/>
                  </a:cubicBezTo>
                  <a:cubicBezTo>
                    <a:pt x="32" y="103"/>
                    <a:pt x="33" y="100"/>
                    <a:pt x="34" y="97"/>
                  </a:cubicBezTo>
                  <a:cubicBezTo>
                    <a:pt x="41" y="106"/>
                    <a:pt x="52" y="112"/>
                    <a:pt x="63" y="114"/>
                  </a:cubicBezTo>
                  <a:cubicBezTo>
                    <a:pt x="65" y="114"/>
                    <a:pt x="67" y="115"/>
                    <a:pt x="69" y="115"/>
                  </a:cubicBezTo>
                  <a:cubicBezTo>
                    <a:pt x="69" y="113"/>
                    <a:pt x="69" y="112"/>
                    <a:pt x="69" y="111"/>
                  </a:cubicBezTo>
                  <a:cubicBezTo>
                    <a:pt x="69" y="110"/>
                    <a:pt x="69" y="109"/>
                    <a:pt x="69" y="109"/>
                  </a:cubicBezTo>
                  <a:cubicBezTo>
                    <a:pt x="70" y="100"/>
                    <a:pt x="77" y="94"/>
                    <a:pt x="85" y="94"/>
                  </a:cubicBezTo>
                  <a:cubicBezTo>
                    <a:pt x="90" y="94"/>
                    <a:pt x="95" y="96"/>
                    <a:pt x="98" y="99"/>
                  </a:cubicBezTo>
                  <a:cubicBezTo>
                    <a:pt x="102" y="99"/>
                    <a:pt x="105" y="97"/>
                    <a:pt x="109" y="95"/>
                  </a:cubicBezTo>
                  <a:cubicBezTo>
                    <a:pt x="107" y="99"/>
                    <a:pt x="105" y="103"/>
                    <a:pt x="101" y="105"/>
                  </a:cubicBezTo>
                  <a:cubicBezTo>
                    <a:pt x="105" y="104"/>
                    <a:pt x="108" y="103"/>
                    <a:pt x="111" y="102"/>
                  </a:cubicBezTo>
                  <a:cubicBezTo>
                    <a:pt x="109" y="105"/>
                    <a:pt x="106" y="108"/>
                    <a:pt x="102" y="111"/>
                  </a:cubicBezTo>
                  <a:close/>
                  <a:moveTo>
                    <a:pt x="279" y="511"/>
                  </a:moveTo>
                  <a:cubicBezTo>
                    <a:pt x="283" y="511"/>
                    <a:pt x="283" y="511"/>
                    <a:pt x="283" y="511"/>
                  </a:cubicBezTo>
                  <a:cubicBezTo>
                    <a:pt x="283" y="520"/>
                    <a:pt x="283" y="520"/>
                    <a:pt x="283" y="520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4"/>
                    <a:pt x="291" y="524"/>
                    <a:pt x="291" y="524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83" y="532"/>
                    <a:pt x="283" y="532"/>
                    <a:pt x="283" y="532"/>
                  </a:cubicBezTo>
                  <a:cubicBezTo>
                    <a:pt x="279" y="532"/>
                    <a:pt x="279" y="532"/>
                    <a:pt x="279" y="532"/>
                  </a:cubicBezTo>
                  <a:cubicBezTo>
                    <a:pt x="279" y="524"/>
                    <a:pt x="279" y="524"/>
                    <a:pt x="279" y="524"/>
                  </a:cubicBezTo>
                  <a:cubicBezTo>
                    <a:pt x="270" y="524"/>
                    <a:pt x="270" y="524"/>
                    <a:pt x="270" y="524"/>
                  </a:cubicBezTo>
                  <a:cubicBezTo>
                    <a:pt x="270" y="520"/>
                    <a:pt x="270" y="520"/>
                    <a:pt x="270" y="520"/>
                  </a:cubicBezTo>
                  <a:cubicBezTo>
                    <a:pt x="279" y="520"/>
                    <a:pt x="279" y="520"/>
                    <a:pt x="279" y="520"/>
                  </a:cubicBezTo>
                  <a:lnTo>
                    <a:pt x="279" y="511"/>
                  </a:lnTo>
                  <a:close/>
                  <a:moveTo>
                    <a:pt x="275" y="498"/>
                  </a:moveTo>
                  <a:cubicBezTo>
                    <a:pt x="271" y="501"/>
                    <a:pt x="271" y="501"/>
                    <a:pt x="271" y="501"/>
                  </a:cubicBezTo>
                  <a:cubicBezTo>
                    <a:pt x="268" y="503"/>
                    <a:pt x="268" y="503"/>
                    <a:pt x="268" y="503"/>
                  </a:cubicBezTo>
                  <a:cubicBezTo>
                    <a:pt x="261" y="503"/>
                    <a:pt x="261" y="503"/>
                    <a:pt x="261" y="503"/>
                  </a:cubicBezTo>
                  <a:cubicBezTo>
                    <a:pt x="262" y="503"/>
                    <a:pt x="263" y="504"/>
                    <a:pt x="264" y="505"/>
                  </a:cubicBezTo>
                  <a:cubicBezTo>
                    <a:pt x="264" y="505"/>
                    <a:pt x="265" y="507"/>
                    <a:pt x="266" y="508"/>
                  </a:cubicBezTo>
                  <a:cubicBezTo>
                    <a:pt x="267" y="509"/>
                    <a:pt x="268" y="511"/>
                    <a:pt x="268" y="512"/>
                  </a:cubicBezTo>
                  <a:cubicBezTo>
                    <a:pt x="269" y="514"/>
                    <a:pt x="269" y="516"/>
                    <a:pt x="269" y="518"/>
                  </a:cubicBezTo>
                  <a:cubicBezTo>
                    <a:pt x="269" y="523"/>
                    <a:pt x="268" y="526"/>
                    <a:pt x="266" y="528"/>
                  </a:cubicBezTo>
                  <a:cubicBezTo>
                    <a:pt x="265" y="530"/>
                    <a:pt x="264" y="531"/>
                    <a:pt x="263" y="532"/>
                  </a:cubicBezTo>
                  <a:cubicBezTo>
                    <a:pt x="262" y="533"/>
                    <a:pt x="261" y="534"/>
                    <a:pt x="260" y="535"/>
                  </a:cubicBezTo>
                  <a:cubicBezTo>
                    <a:pt x="259" y="536"/>
                    <a:pt x="259" y="536"/>
                    <a:pt x="258" y="537"/>
                  </a:cubicBezTo>
                  <a:cubicBezTo>
                    <a:pt x="257" y="538"/>
                    <a:pt x="257" y="539"/>
                    <a:pt x="257" y="541"/>
                  </a:cubicBezTo>
                  <a:cubicBezTo>
                    <a:pt x="257" y="542"/>
                    <a:pt x="257" y="543"/>
                    <a:pt x="258" y="544"/>
                  </a:cubicBezTo>
                  <a:cubicBezTo>
                    <a:pt x="258" y="544"/>
                    <a:pt x="258" y="544"/>
                    <a:pt x="258" y="544"/>
                  </a:cubicBezTo>
                  <a:cubicBezTo>
                    <a:pt x="259" y="545"/>
                    <a:pt x="259" y="545"/>
                    <a:pt x="260" y="546"/>
                  </a:cubicBezTo>
                  <a:cubicBezTo>
                    <a:pt x="264" y="549"/>
                    <a:pt x="264" y="549"/>
                    <a:pt x="264" y="549"/>
                  </a:cubicBezTo>
                  <a:cubicBezTo>
                    <a:pt x="266" y="551"/>
                    <a:pt x="269" y="553"/>
                    <a:pt x="270" y="556"/>
                  </a:cubicBezTo>
                  <a:cubicBezTo>
                    <a:pt x="272" y="558"/>
                    <a:pt x="273" y="561"/>
                    <a:pt x="273" y="565"/>
                  </a:cubicBezTo>
                  <a:cubicBezTo>
                    <a:pt x="273" y="571"/>
                    <a:pt x="271" y="576"/>
                    <a:pt x="266" y="580"/>
                  </a:cubicBezTo>
                  <a:cubicBezTo>
                    <a:pt x="260" y="585"/>
                    <a:pt x="253" y="587"/>
                    <a:pt x="243" y="588"/>
                  </a:cubicBezTo>
                  <a:cubicBezTo>
                    <a:pt x="235" y="587"/>
                    <a:pt x="229" y="586"/>
                    <a:pt x="225" y="582"/>
                  </a:cubicBezTo>
                  <a:cubicBezTo>
                    <a:pt x="221" y="579"/>
                    <a:pt x="219" y="575"/>
                    <a:pt x="219" y="571"/>
                  </a:cubicBezTo>
                  <a:cubicBezTo>
                    <a:pt x="219" y="569"/>
                    <a:pt x="219" y="566"/>
                    <a:pt x="221" y="564"/>
                  </a:cubicBezTo>
                  <a:cubicBezTo>
                    <a:pt x="222" y="561"/>
                    <a:pt x="224" y="559"/>
                    <a:pt x="228" y="557"/>
                  </a:cubicBezTo>
                  <a:cubicBezTo>
                    <a:pt x="231" y="554"/>
                    <a:pt x="235" y="553"/>
                    <a:pt x="240" y="552"/>
                  </a:cubicBezTo>
                  <a:cubicBezTo>
                    <a:pt x="244" y="552"/>
                    <a:pt x="247" y="551"/>
                    <a:pt x="250" y="551"/>
                  </a:cubicBezTo>
                  <a:cubicBezTo>
                    <a:pt x="249" y="550"/>
                    <a:pt x="248" y="549"/>
                    <a:pt x="248" y="548"/>
                  </a:cubicBezTo>
                  <a:cubicBezTo>
                    <a:pt x="247" y="547"/>
                    <a:pt x="247" y="545"/>
                    <a:pt x="246" y="544"/>
                  </a:cubicBezTo>
                  <a:cubicBezTo>
                    <a:pt x="246" y="544"/>
                    <a:pt x="246" y="543"/>
                    <a:pt x="246" y="543"/>
                  </a:cubicBezTo>
                  <a:cubicBezTo>
                    <a:pt x="246" y="542"/>
                    <a:pt x="247" y="541"/>
                    <a:pt x="247" y="541"/>
                  </a:cubicBezTo>
                  <a:cubicBezTo>
                    <a:pt x="247" y="540"/>
                    <a:pt x="247" y="539"/>
                    <a:pt x="248" y="539"/>
                  </a:cubicBezTo>
                  <a:cubicBezTo>
                    <a:pt x="246" y="539"/>
                    <a:pt x="245" y="539"/>
                    <a:pt x="244" y="539"/>
                  </a:cubicBezTo>
                  <a:cubicBezTo>
                    <a:pt x="243" y="539"/>
                    <a:pt x="242" y="539"/>
                    <a:pt x="240" y="539"/>
                  </a:cubicBezTo>
                  <a:cubicBezTo>
                    <a:pt x="236" y="538"/>
                    <a:pt x="232" y="536"/>
                    <a:pt x="230" y="533"/>
                  </a:cubicBezTo>
                  <a:cubicBezTo>
                    <a:pt x="226" y="529"/>
                    <a:pt x="224" y="525"/>
                    <a:pt x="224" y="520"/>
                  </a:cubicBezTo>
                  <a:cubicBezTo>
                    <a:pt x="224" y="515"/>
                    <a:pt x="227" y="509"/>
                    <a:pt x="232" y="505"/>
                  </a:cubicBezTo>
                  <a:cubicBezTo>
                    <a:pt x="235" y="502"/>
                    <a:pt x="238" y="501"/>
                    <a:pt x="241" y="500"/>
                  </a:cubicBezTo>
                  <a:cubicBezTo>
                    <a:pt x="241" y="500"/>
                    <a:pt x="242" y="499"/>
                    <a:pt x="242" y="499"/>
                  </a:cubicBezTo>
                  <a:cubicBezTo>
                    <a:pt x="246" y="499"/>
                    <a:pt x="249" y="498"/>
                    <a:pt x="252" y="498"/>
                  </a:cubicBezTo>
                  <a:lnTo>
                    <a:pt x="275" y="498"/>
                  </a:lnTo>
                  <a:close/>
                  <a:moveTo>
                    <a:pt x="256" y="367"/>
                  </a:moveTo>
                  <a:cubicBezTo>
                    <a:pt x="212" y="367"/>
                    <a:pt x="177" y="332"/>
                    <a:pt x="177" y="288"/>
                  </a:cubicBezTo>
                  <a:cubicBezTo>
                    <a:pt x="177" y="244"/>
                    <a:pt x="212" y="208"/>
                    <a:pt x="256" y="208"/>
                  </a:cubicBezTo>
                  <a:cubicBezTo>
                    <a:pt x="300" y="208"/>
                    <a:pt x="335" y="244"/>
                    <a:pt x="335" y="288"/>
                  </a:cubicBezTo>
                  <a:cubicBezTo>
                    <a:pt x="335" y="332"/>
                    <a:pt x="300" y="367"/>
                    <a:pt x="256" y="36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2" name="Freeform 8"/>
            <p:cNvSpPr>
              <a:spLocks/>
            </p:cNvSpPr>
            <p:nvPr/>
          </p:nvSpPr>
          <p:spPr bwMode="auto">
            <a:xfrm>
              <a:off x="1809750" y="3516313"/>
              <a:ext cx="139700" cy="107950"/>
            </a:xfrm>
            <a:custGeom>
              <a:avLst/>
              <a:gdLst>
                <a:gd name="T0" fmla="*/ 37 w 37"/>
                <a:gd name="T1" fmla="*/ 16 h 29"/>
                <a:gd name="T2" fmla="*/ 32 w 37"/>
                <a:gd name="T3" fmla="*/ 25 h 29"/>
                <a:gd name="T4" fmla="*/ 20 w 37"/>
                <a:gd name="T5" fmla="*/ 29 h 29"/>
                <a:gd name="T6" fmla="*/ 5 w 37"/>
                <a:gd name="T7" fmla="*/ 24 h 29"/>
                <a:gd name="T8" fmla="*/ 0 w 37"/>
                <a:gd name="T9" fmla="*/ 14 h 29"/>
                <a:gd name="T10" fmla="*/ 1 w 37"/>
                <a:gd name="T11" fmla="*/ 9 h 29"/>
                <a:gd name="T12" fmla="*/ 4 w 37"/>
                <a:gd name="T13" fmla="*/ 5 h 29"/>
                <a:gd name="T14" fmla="*/ 7 w 37"/>
                <a:gd name="T15" fmla="*/ 3 h 29"/>
                <a:gd name="T16" fmla="*/ 9 w 37"/>
                <a:gd name="T17" fmla="*/ 2 h 29"/>
                <a:gd name="T18" fmla="*/ 17 w 37"/>
                <a:gd name="T19" fmla="*/ 1 h 29"/>
                <a:gd name="T20" fmla="*/ 21 w 37"/>
                <a:gd name="T21" fmla="*/ 0 h 29"/>
                <a:gd name="T22" fmla="*/ 24 w 37"/>
                <a:gd name="T23" fmla="*/ 0 h 29"/>
                <a:gd name="T24" fmla="*/ 34 w 37"/>
                <a:gd name="T25" fmla="*/ 8 h 29"/>
                <a:gd name="T26" fmla="*/ 37 w 37"/>
                <a:gd name="T2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29">
                  <a:moveTo>
                    <a:pt x="37" y="16"/>
                  </a:moveTo>
                  <a:cubicBezTo>
                    <a:pt x="37" y="20"/>
                    <a:pt x="35" y="23"/>
                    <a:pt x="32" y="25"/>
                  </a:cubicBezTo>
                  <a:cubicBezTo>
                    <a:pt x="29" y="27"/>
                    <a:pt x="25" y="29"/>
                    <a:pt x="20" y="29"/>
                  </a:cubicBezTo>
                  <a:cubicBezTo>
                    <a:pt x="13" y="29"/>
                    <a:pt x="9" y="27"/>
                    <a:pt x="5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8"/>
                    <a:pt x="2" y="6"/>
                    <a:pt x="4" y="5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2" y="1"/>
                    <a:pt x="14" y="1"/>
                    <a:pt x="17" y="1"/>
                  </a:cubicBezTo>
                  <a:cubicBezTo>
                    <a:pt x="19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36" y="10"/>
                    <a:pt x="37" y="13"/>
                    <a:pt x="37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3" name="Freeform 9"/>
            <p:cNvSpPr>
              <a:spLocks/>
            </p:cNvSpPr>
            <p:nvPr/>
          </p:nvSpPr>
          <p:spPr bwMode="auto">
            <a:xfrm>
              <a:off x="1828800" y="3321050"/>
              <a:ext cx="93662" cy="127000"/>
            </a:xfrm>
            <a:custGeom>
              <a:avLst/>
              <a:gdLst>
                <a:gd name="T0" fmla="*/ 25 w 25"/>
                <a:gd name="T1" fmla="*/ 22 h 34"/>
                <a:gd name="T2" fmla="*/ 25 w 25"/>
                <a:gd name="T3" fmla="*/ 26 h 34"/>
                <a:gd name="T4" fmla="*/ 23 w 25"/>
                <a:gd name="T5" fmla="*/ 30 h 34"/>
                <a:gd name="T6" fmla="*/ 15 w 25"/>
                <a:gd name="T7" fmla="*/ 34 h 34"/>
                <a:gd name="T8" fmla="*/ 9 w 25"/>
                <a:gd name="T9" fmla="*/ 31 h 34"/>
                <a:gd name="T10" fmla="*/ 7 w 25"/>
                <a:gd name="T11" fmla="*/ 29 h 34"/>
                <a:gd name="T12" fmla="*/ 4 w 25"/>
                <a:gd name="T13" fmla="*/ 26 h 34"/>
                <a:gd name="T14" fmla="*/ 0 w 25"/>
                <a:gd name="T15" fmla="*/ 13 h 34"/>
                <a:gd name="T16" fmla="*/ 3 w 25"/>
                <a:gd name="T17" fmla="*/ 4 h 34"/>
                <a:gd name="T18" fmla="*/ 7 w 25"/>
                <a:gd name="T19" fmla="*/ 1 h 34"/>
                <a:gd name="T20" fmla="*/ 11 w 25"/>
                <a:gd name="T21" fmla="*/ 0 h 34"/>
                <a:gd name="T22" fmla="*/ 17 w 25"/>
                <a:gd name="T23" fmla="*/ 2 h 34"/>
                <a:gd name="T24" fmla="*/ 22 w 25"/>
                <a:gd name="T25" fmla="*/ 8 h 34"/>
                <a:gd name="T26" fmla="*/ 25 w 25"/>
                <a:gd name="T2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4">
                  <a:moveTo>
                    <a:pt x="25" y="22"/>
                  </a:moveTo>
                  <a:cubicBezTo>
                    <a:pt x="25" y="23"/>
                    <a:pt x="25" y="24"/>
                    <a:pt x="25" y="26"/>
                  </a:cubicBezTo>
                  <a:cubicBezTo>
                    <a:pt x="25" y="27"/>
                    <a:pt x="24" y="29"/>
                    <a:pt x="23" y="30"/>
                  </a:cubicBezTo>
                  <a:cubicBezTo>
                    <a:pt x="21" y="32"/>
                    <a:pt x="18" y="34"/>
                    <a:pt x="15" y="34"/>
                  </a:cubicBezTo>
                  <a:cubicBezTo>
                    <a:pt x="13" y="34"/>
                    <a:pt x="11" y="33"/>
                    <a:pt x="9" y="31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2" y="21"/>
                    <a:pt x="0" y="17"/>
                    <a:pt x="0" y="13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9" y="4"/>
                    <a:pt x="20" y="6"/>
                    <a:pt x="22" y="8"/>
                  </a:cubicBezTo>
                  <a:cubicBezTo>
                    <a:pt x="24" y="13"/>
                    <a:pt x="25" y="17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4" name="Freeform 10"/>
            <p:cNvSpPr>
              <a:spLocks/>
            </p:cNvSpPr>
            <p:nvPr/>
          </p:nvSpPr>
          <p:spPr bwMode="auto">
            <a:xfrm>
              <a:off x="1968500" y="3305175"/>
              <a:ext cx="14287" cy="11113"/>
            </a:xfrm>
            <a:custGeom>
              <a:avLst/>
              <a:gdLst>
                <a:gd name="T0" fmla="*/ 9 w 9"/>
                <a:gd name="T1" fmla="*/ 0 h 7"/>
                <a:gd name="T2" fmla="*/ 0 w 9"/>
                <a:gd name="T3" fmla="*/ 7 h 7"/>
                <a:gd name="T4" fmla="*/ 0 w 9"/>
                <a:gd name="T5" fmla="*/ 0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5" name="Freeform 11"/>
            <p:cNvSpPr>
              <a:spLocks/>
            </p:cNvSpPr>
            <p:nvPr/>
          </p:nvSpPr>
          <p:spPr bwMode="auto">
            <a:xfrm>
              <a:off x="1963738" y="3387725"/>
              <a:ext cx="4762" cy="15875"/>
            </a:xfrm>
            <a:custGeom>
              <a:avLst/>
              <a:gdLst>
                <a:gd name="T0" fmla="*/ 3 w 3"/>
                <a:gd name="T1" fmla="*/ 0 h 10"/>
                <a:gd name="T2" fmla="*/ 0 w 3"/>
                <a:gd name="T3" fmla="*/ 10 h 10"/>
                <a:gd name="T4" fmla="*/ 0 w 3"/>
                <a:gd name="T5" fmla="*/ 10 h 10"/>
                <a:gd name="T6" fmla="*/ 0 w 3"/>
                <a:gd name="T7" fmla="*/ 0 h 10"/>
                <a:gd name="T8" fmla="*/ 3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6" name="Group 215"/>
          <p:cNvGrpSpPr>
            <a:grpSpLocks noChangeAspect="1"/>
          </p:cNvGrpSpPr>
          <p:nvPr/>
        </p:nvGrpSpPr>
        <p:grpSpPr>
          <a:xfrm rot="5400000">
            <a:off x="929363" y="4095409"/>
            <a:ext cx="284409" cy="246953"/>
            <a:chOff x="1719263" y="2974975"/>
            <a:chExt cx="1387475" cy="1338263"/>
          </a:xfrm>
          <a:solidFill>
            <a:srgbClr val="0070C0"/>
          </a:solidFill>
        </p:grpSpPr>
        <p:sp>
          <p:nvSpPr>
            <p:cNvPr id="117" name="Oval 24"/>
            <p:cNvSpPr>
              <a:spLocks noChangeArrowheads="1"/>
            </p:cNvSpPr>
            <p:nvPr/>
          </p:nvSpPr>
          <p:spPr bwMode="auto">
            <a:xfrm>
              <a:off x="2233613" y="3956050"/>
              <a:ext cx="355600" cy="3571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8" name="Freeform 25"/>
            <p:cNvSpPr>
              <a:spLocks/>
            </p:cNvSpPr>
            <p:nvPr/>
          </p:nvSpPr>
          <p:spPr bwMode="auto">
            <a:xfrm>
              <a:off x="2082801" y="3690938"/>
              <a:ext cx="660400" cy="220663"/>
            </a:xfrm>
            <a:custGeom>
              <a:avLst/>
              <a:gdLst>
                <a:gd name="T0" fmla="*/ 176 w 176"/>
                <a:gd name="T1" fmla="*/ 38 h 59"/>
                <a:gd name="T2" fmla="*/ 163 w 176"/>
                <a:gd name="T3" fmla="*/ 59 h 59"/>
                <a:gd name="T4" fmla="*/ 88 w 176"/>
                <a:gd name="T5" fmla="*/ 24 h 59"/>
                <a:gd name="T6" fmla="*/ 12 w 176"/>
                <a:gd name="T7" fmla="*/ 59 h 59"/>
                <a:gd name="T8" fmla="*/ 0 w 176"/>
                <a:gd name="T9" fmla="*/ 38 h 59"/>
                <a:gd name="T10" fmla="*/ 88 w 176"/>
                <a:gd name="T11" fmla="*/ 0 h 59"/>
                <a:gd name="T12" fmla="*/ 176 w 176"/>
                <a:gd name="T13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9">
                  <a:moveTo>
                    <a:pt x="176" y="38"/>
                  </a:moveTo>
                  <a:cubicBezTo>
                    <a:pt x="163" y="59"/>
                    <a:pt x="163" y="59"/>
                    <a:pt x="163" y="59"/>
                  </a:cubicBezTo>
                  <a:cubicBezTo>
                    <a:pt x="145" y="38"/>
                    <a:pt x="118" y="24"/>
                    <a:pt x="88" y="24"/>
                  </a:cubicBezTo>
                  <a:cubicBezTo>
                    <a:pt x="58" y="24"/>
                    <a:pt x="30" y="38"/>
                    <a:pt x="12" y="5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2" y="15"/>
                    <a:pt x="53" y="0"/>
                    <a:pt x="88" y="0"/>
                  </a:cubicBezTo>
                  <a:cubicBezTo>
                    <a:pt x="122" y="0"/>
                    <a:pt x="153" y="15"/>
                    <a:pt x="176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auto">
            <a:xfrm>
              <a:off x="1963738" y="3462338"/>
              <a:ext cx="895350" cy="242888"/>
            </a:xfrm>
            <a:custGeom>
              <a:avLst/>
              <a:gdLst>
                <a:gd name="T0" fmla="*/ 239 w 239"/>
                <a:gd name="T1" fmla="*/ 44 h 65"/>
                <a:gd name="T2" fmla="*/ 227 w 239"/>
                <a:gd name="T3" fmla="*/ 65 h 65"/>
                <a:gd name="T4" fmla="*/ 120 w 239"/>
                <a:gd name="T5" fmla="*/ 24 h 65"/>
                <a:gd name="T6" fmla="*/ 13 w 239"/>
                <a:gd name="T7" fmla="*/ 65 h 65"/>
                <a:gd name="T8" fmla="*/ 0 w 239"/>
                <a:gd name="T9" fmla="*/ 44 h 65"/>
                <a:gd name="T10" fmla="*/ 120 w 239"/>
                <a:gd name="T11" fmla="*/ 0 h 65"/>
                <a:gd name="T12" fmla="*/ 239 w 239"/>
                <a:gd name="T13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5">
                  <a:moveTo>
                    <a:pt x="239" y="44"/>
                  </a:moveTo>
                  <a:cubicBezTo>
                    <a:pt x="227" y="65"/>
                    <a:pt x="227" y="65"/>
                    <a:pt x="227" y="65"/>
                  </a:cubicBezTo>
                  <a:cubicBezTo>
                    <a:pt x="198" y="40"/>
                    <a:pt x="161" y="24"/>
                    <a:pt x="120" y="24"/>
                  </a:cubicBezTo>
                  <a:cubicBezTo>
                    <a:pt x="79" y="24"/>
                    <a:pt x="41" y="40"/>
                    <a:pt x="13" y="6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2" y="17"/>
                    <a:pt x="74" y="0"/>
                    <a:pt x="120" y="0"/>
                  </a:cubicBezTo>
                  <a:cubicBezTo>
                    <a:pt x="165" y="0"/>
                    <a:pt x="207" y="17"/>
                    <a:pt x="239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auto">
            <a:xfrm>
              <a:off x="1835151" y="3203575"/>
              <a:ext cx="1155700" cy="276225"/>
            </a:xfrm>
            <a:custGeom>
              <a:avLst/>
              <a:gdLst>
                <a:gd name="T0" fmla="*/ 308 w 308"/>
                <a:gd name="T1" fmla="*/ 53 h 74"/>
                <a:gd name="T2" fmla="*/ 296 w 308"/>
                <a:gd name="T3" fmla="*/ 74 h 74"/>
                <a:gd name="T4" fmla="*/ 154 w 308"/>
                <a:gd name="T5" fmla="*/ 24 h 74"/>
                <a:gd name="T6" fmla="*/ 12 w 308"/>
                <a:gd name="T7" fmla="*/ 74 h 74"/>
                <a:gd name="T8" fmla="*/ 0 w 308"/>
                <a:gd name="T9" fmla="*/ 53 h 74"/>
                <a:gd name="T10" fmla="*/ 154 w 308"/>
                <a:gd name="T11" fmla="*/ 0 h 74"/>
                <a:gd name="T12" fmla="*/ 308 w 308"/>
                <a:gd name="T1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74">
                  <a:moveTo>
                    <a:pt x="308" y="53"/>
                  </a:moveTo>
                  <a:cubicBezTo>
                    <a:pt x="296" y="74"/>
                    <a:pt x="296" y="74"/>
                    <a:pt x="296" y="74"/>
                  </a:cubicBezTo>
                  <a:cubicBezTo>
                    <a:pt x="257" y="43"/>
                    <a:pt x="207" y="24"/>
                    <a:pt x="154" y="24"/>
                  </a:cubicBezTo>
                  <a:cubicBezTo>
                    <a:pt x="100" y="24"/>
                    <a:pt x="51" y="43"/>
                    <a:pt x="12" y="7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2" y="20"/>
                    <a:pt x="96" y="0"/>
                    <a:pt x="154" y="0"/>
                  </a:cubicBezTo>
                  <a:cubicBezTo>
                    <a:pt x="212" y="0"/>
                    <a:pt x="265" y="20"/>
                    <a:pt x="30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1" name="Freeform 28"/>
            <p:cNvSpPr>
              <a:spLocks/>
            </p:cNvSpPr>
            <p:nvPr/>
          </p:nvSpPr>
          <p:spPr bwMode="auto">
            <a:xfrm>
              <a:off x="1719263" y="2974975"/>
              <a:ext cx="1387475" cy="306388"/>
            </a:xfrm>
            <a:custGeom>
              <a:avLst/>
              <a:gdLst>
                <a:gd name="T0" fmla="*/ 370 w 370"/>
                <a:gd name="T1" fmla="*/ 61 h 82"/>
                <a:gd name="T2" fmla="*/ 357 w 370"/>
                <a:gd name="T3" fmla="*/ 82 h 82"/>
                <a:gd name="T4" fmla="*/ 185 w 370"/>
                <a:gd name="T5" fmla="*/ 24 h 82"/>
                <a:gd name="T6" fmla="*/ 12 w 370"/>
                <a:gd name="T7" fmla="*/ 82 h 82"/>
                <a:gd name="T8" fmla="*/ 0 w 370"/>
                <a:gd name="T9" fmla="*/ 61 h 82"/>
                <a:gd name="T10" fmla="*/ 185 w 370"/>
                <a:gd name="T11" fmla="*/ 0 h 82"/>
                <a:gd name="T12" fmla="*/ 370 w 370"/>
                <a:gd name="T13" fmla="*/ 6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82">
                  <a:moveTo>
                    <a:pt x="370" y="61"/>
                  </a:moveTo>
                  <a:cubicBezTo>
                    <a:pt x="357" y="82"/>
                    <a:pt x="357" y="82"/>
                    <a:pt x="357" y="82"/>
                  </a:cubicBezTo>
                  <a:cubicBezTo>
                    <a:pt x="309" y="46"/>
                    <a:pt x="249" y="24"/>
                    <a:pt x="185" y="24"/>
                  </a:cubicBezTo>
                  <a:cubicBezTo>
                    <a:pt x="120" y="24"/>
                    <a:pt x="60" y="46"/>
                    <a:pt x="12" y="8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2" y="23"/>
                    <a:pt x="116" y="0"/>
                    <a:pt x="185" y="0"/>
                  </a:cubicBezTo>
                  <a:cubicBezTo>
                    <a:pt x="254" y="0"/>
                    <a:pt x="318" y="23"/>
                    <a:pt x="370" y="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2" name="Group 216"/>
          <p:cNvGrpSpPr>
            <a:grpSpLocks noChangeAspect="1"/>
          </p:cNvGrpSpPr>
          <p:nvPr/>
        </p:nvGrpSpPr>
        <p:grpSpPr>
          <a:xfrm>
            <a:off x="971489" y="2501779"/>
            <a:ext cx="200159" cy="274320"/>
            <a:chOff x="2528888" y="3252788"/>
            <a:chExt cx="1541462" cy="1901825"/>
          </a:xfrm>
          <a:solidFill>
            <a:srgbClr val="0070C0"/>
          </a:solidFill>
        </p:grpSpPr>
        <p:sp>
          <p:nvSpPr>
            <p:cNvPr id="123" name="Freeform 33"/>
            <p:cNvSpPr>
              <a:spLocks noEditPoints="1"/>
            </p:cNvSpPr>
            <p:nvPr/>
          </p:nvSpPr>
          <p:spPr bwMode="auto">
            <a:xfrm>
              <a:off x="2528888" y="3538538"/>
              <a:ext cx="1282700" cy="1616075"/>
            </a:xfrm>
            <a:custGeom>
              <a:avLst/>
              <a:gdLst>
                <a:gd name="T0" fmla="*/ 291 w 342"/>
                <a:gd name="T1" fmla="*/ 0 h 431"/>
                <a:gd name="T2" fmla="*/ 295 w 342"/>
                <a:gd name="T3" fmla="*/ 31 h 431"/>
                <a:gd name="T4" fmla="*/ 291 w 342"/>
                <a:gd name="T5" fmla="*/ 38 h 431"/>
                <a:gd name="T6" fmla="*/ 62 w 342"/>
                <a:gd name="T7" fmla="*/ 38 h 431"/>
                <a:gd name="T8" fmla="*/ 58 w 342"/>
                <a:gd name="T9" fmla="*/ 31 h 431"/>
                <a:gd name="T10" fmla="*/ 61 w 342"/>
                <a:gd name="T11" fmla="*/ 0 h 431"/>
                <a:gd name="T12" fmla="*/ 0 w 342"/>
                <a:gd name="T13" fmla="*/ 0 h 431"/>
                <a:gd name="T14" fmla="*/ 0 w 342"/>
                <a:gd name="T15" fmla="*/ 431 h 431"/>
                <a:gd name="T16" fmla="*/ 342 w 342"/>
                <a:gd name="T17" fmla="*/ 431 h 431"/>
                <a:gd name="T18" fmla="*/ 342 w 342"/>
                <a:gd name="T19" fmla="*/ 0 h 431"/>
                <a:gd name="T20" fmla="*/ 291 w 342"/>
                <a:gd name="T21" fmla="*/ 0 h 431"/>
                <a:gd name="T22" fmla="*/ 88 w 342"/>
                <a:gd name="T23" fmla="*/ 353 h 431"/>
                <a:gd name="T24" fmla="*/ 69 w 342"/>
                <a:gd name="T25" fmla="*/ 334 h 431"/>
                <a:gd name="T26" fmla="*/ 88 w 342"/>
                <a:gd name="T27" fmla="*/ 315 h 431"/>
                <a:gd name="T28" fmla="*/ 107 w 342"/>
                <a:gd name="T29" fmla="*/ 334 h 431"/>
                <a:gd name="T30" fmla="*/ 88 w 342"/>
                <a:gd name="T31" fmla="*/ 353 h 431"/>
                <a:gd name="T32" fmla="*/ 88 w 342"/>
                <a:gd name="T33" fmla="*/ 274 h 431"/>
                <a:gd name="T34" fmla="*/ 69 w 342"/>
                <a:gd name="T35" fmla="*/ 255 h 431"/>
                <a:gd name="T36" fmla="*/ 88 w 342"/>
                <a:gd name="T37" fmla="*/ 236 h 431"/>
                <a:gd name="T38" fmla="*/ 107 w 342"/>
                <a:gd name="T39" fmla="*/ 255 h 431"/>
                <a:gd name="T40" fmla="*/ 88 w 342"/>
                <a:gd name="T41" fmla="*/ 274 h 431"/>
                <a:gd name="T42" fmla="*/ 88 w 342"/>
                <a:gd name="T43" fmla="*/ 195 h 431"/>
                <a:gd name="T44" fmla="*/ 69 w 342"/>
                <a:gd name="T45" fmla="*/ 176 h 431"/>
                <a:gd name="T46" fmla="*/ 88 w 342"/>
                <a:gd name="T47" fmla="*/ 157 h 431"/>
                <a:gd name="T48" fmla="*/ 107 w 342"/>
                <a:gd name="T49" fmla="*/ 176 h 431"/>
                <a:gd name="T50" fmla="*/ 88 w 342"/>
                <a:gd name="T51" fmla="*/ 195 h 431"/>
                <a:gd name="T52" fmla="*/ 88 w 342"/>
                <a:gd name="T53" fmla="*/ 116 h 431"/>
                <a:gd name="T54" fmla="*/ 69 w 342"/>
                <a:gd name="T55" fmla="*/ 97 h 431"/>
                <a:gd name="T56" fmla="*/ 88 w 342"/>
                <a:gd name="T57" fmla="*/ 78 h 431"/>
                <a:gd name="T58" fmla="*/ 107 w 342"/>
                <a:gd name="T59" fmla="*/ 97 h 431"/>
                <a:gd name="T60" fmla="*/ 88 w 342"/>
                <a:gd name="T61" fmla="*/ 116 h 431"/>
                <a:gd name="T62" fmla="*/ 277 w 342"/>
                <a:gd name="T63" fmla="*/ 344 h 431"/>
                <a:gd name="T64" fmla="*/ 131 w 342"/>
                <a:gd name="T65" fmla="*/ 344 h 431"/>
                <a:gd name="T66" fmla="*/ 131 w 342"/>
                <a:gd name="T67" fmla="*/ 324 h 431"/>
                <a:gd name="T68" fmla="*/ 277 w 342"/>
                <a:gd name="T69" fmla="*/ 324 h 431"/>
                <a:gd name="T70" fmla="*/ 277 w 342"/>
                <a:gd name="T71" fmla="*/ 344 h 431"/>
                <a:gd name="T72" fmla="*/ 277 w 342"/>
                <a:gd name="T73" fmla="*/ 265 h 431"/>
                <a:gd name="T74" fmla="*/ 131 w 342"/>
                <a:gd name="T75" fmla="*/ 265 h 431"/>
                <a:gd name="T76" fmla="*/ 131 w 342"/>
                <a:gd name="T77" fmla="*/ 245 h 431"/>
                <a:gd name="T78" fmla="*/ 277 w 342"/>
                <a:gd name="T79" fmla="*/ 245 h 431"/>
                <a:gd name="T80" fmla="*/ 277 w 342"/>
                <a:gd name="T81" fmla="*/ 265 h 431"/>
                <a:gd name="T82" fmla="*/ 277 w 342"/>
                <a:gd name="T83" fmla="*/ 187 h 431"/>
                <a:gd name="T84" fmla="*/ 131 w 342"/>
                <a:gd name="T85" fmla="*/ 187 h 431"/>
                <a:gd name="T86" fmla="*/ 131 w 342"/>
                <a:gd name="T87" fmla="*/ 166 h 431"/>
                <a:gd name="T88" fmla="*/ 277 w 342"/>
                <a:gd name="T89" fmla="*/ 166 h 431"/>
                <a:gd name="T90" fmla="*/ 277 w 342"/>
                <a:gd name="T91" fmla="*/ 187 h 431"/>
                <a:gd name="T92" fmla="*/ 277 w 342"/>
                <a:gd name="T93" fmla="*/ 110 h 431"/>
                <a:gd name="T94" fmla="*/ 131 w 342"/>
                <a:gd name="T95" fmla="*/ 110 h 431"/>
                <a:gd name="T96" fmla="*/ 131 w 342"/>
                <a:gd name="T97" fmla="*/ 89 h 431"/>
                <a:gd name="T98" fmla="*/ 277 w 342"/>
                <a:gd name="T99" fmla="*/ 89 h 431"/>
                <a:gd name="T100" fmla="*/ 277 w 342"/>
                <a:gd name="T101" fmla="*/ 11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431">
                  <a:moveTo>
                    <a:pt x="291" y="0"/>
                  </a:moveTo>
                  <a:cubicBezTo>
                    <a:pt x="299" y="12"/>
                    <a:pt x="297" y="25"/>
                    <a:pt x="295" y="31"/>
                  </a:cubicBezTo>
                  <a:cubicBezTo>
                    <a:pt x="291" y="38"/>
                    <a:pt x="291" y="38"/>
                    <a:pt x="29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6" y="25"/>
                    <a:pt x="54" y="12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42" y="431"/>
                    <a:pt x="342" y="431"/>
                    <a:pt x="342" y="431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91" y="0"/>
                  </a:lnTo>
                  <a:close/>
                  <a:moveTo>
                    <a:pt x="88" y="353"/>
                  </a:moveTo>
                  <a:cubicBezTo>
                    <a:pt x="77" y="353"/>
                    <a:pt x="69" y="345"/>
                    <a:pt x="69" y="334"/>
                  </a:cubicBezTo>
                  <a:cubicBezTo>
                    <a:pt x="69" y="323"/>
                    <a:pt x="77" y="315"/>
                    <a:pt x="88" y="315"/>
                  </a:cubicBezTo>
                  <a:cubicBezTo>
                    <a:pt x="98" y="315"/>
                    <a:pt x="107" y="323"/>
                    <a:pt x="107" y="334"/>
                  </a:cubicBezTo>
                  <a:cubicBezTo>
                    <a:pt x="107" y="345"/>
                    <a:pt x="98" y="353"/>
                    <a:pt x="88" y="353"/>
                  </a:cubicBezTo>
                  <a:close/>
                  <a:moveTo>
                    <a:pt x="88" y="274"/>
                  </a:moveTo>
                  <a:cubicBezTo>
                    <a:pt x="77" y="274"/>
                    <a:pt x="69" y="266"/>
                    <a:pt x="69" y="255"/>
                  </a:cubicBezTo>
                  <a:cubicBezTo>
                    <a:pt x="69" y="245"/>
                    <a:pt x="77" y="236"/>
                    <a:pt x="88" y="236"/>
                  </a:cubicBezTo>
                  <a:cubicBezTo>
                    <a:pt x="98" y="236"/>
                    <a:pt x="107" y="245"/>
                    <a:pt x="107" y="255"/>
                  </a:cubicBezTo>
                  <a:cubicBezTo>
                    <a:pt x="107" y="266"/>
                    <a:pt x="98" y="274"/>
                    <a:pt x="88" y="274"/>
                  </a:cubicBezTo>
                  <a:close/>
                  <a:moveTo>
                    <a:pt x="88" y="195"/>
                  </a:moveTo>
                  <a:cubicBezTo>
                    <a:pt x="77" y="195"/>
                    <a:pt x="69" y="187"/>
                    <a:pt x="69" y="176"/>
                  </a:cubicBezTo>
                  <a:cubicBezTo>
                    <a:pt x="69" y="166"/>
                    <a:pt x="77" y="157"/>
                    <a:pt x="88" y="157"/>
                  </a:cubicBezTo>
                  <a:cubicBezTo>
                    <a:pt x="98" y="157"/>
                    <a:pt x="107" y="166"/>
                    <a:pt x="107" y="176"/>
                  </a:cubicBezTo>
                  <a:cubicBezTo>
                    <a:pt x="107" y="187"/>
                    <a:pt x="98" y="195"/>
                    <a:pt x="88" y="195"/>
                  </a:cubicBezTo>
                  <a:close/>
                  <a:moveTo>
                    <a:pt x="88" y="116"/>
                  </a:moveTo>
                  <a:cubicBezTo>
                    <a:pt x="77" y="116"/>
                    <a:pt x="69" y="108"/>
                    <a:pt x="69" y="97"/>
                  </a:cubicBezTo>
                  <a:cubicBezTo>
                    <a:pt x="69" y="87"/>
                    <a:pt x="77" y="78"/>
                    <a:pt x="88" y="78"/>
                  </a:cubicBezTo>
                  <a:cubicBezTo>
                    <a:pt x="98" y="78"/>
                    <a:pt x="107" y="87"/>
                    <a:pt x="107" y="97"/>
                  </a:cubicBezTo>
                  <a:cubicBezTo>
                    <a:pt x="107" y="108"/>
                    <a:pt x="98" y="116"/>
                    <a:pt x="88" y="116"/>
                  </a:cubicBezTo>
                  <a:close/>
                  <a:moveTo>
                    <a:pt x="277" y="344"/>
                  </a:moveTo>
                  <a:cubicBezTo>
                    <a:pt x="131" y="344"/>
                    <a:pt x="131" y="344"/>
                    <a:pt x="131" y="344"/>
                  </a:cubicBezTo>
                  <a:cubicBezTo>
                    <a:pt x="131" y="324"/>
                    <a:pt x="131" y="324"/>
                    <a:pt x="131" y="324"/>
                  </a:cubicBezTo>
                  <a:cubicBezTo>
                    <a:pt x="277" y="324"/>
                    <a:pt x="277" y="324"/>
                    <a:pt x="277" y="324"/>
                  </a:cubicBezTo>
                  <a:lnTo>
                    <a:pt x="277" y="344"/>
                  </a:lnTo>
                  <a:close/>
                  <a:moveTo>
                    <a:pt x="277" y="265"/>
                  </a:moveTo>
                  <a:cubicBezTo>
                    <a:pt x="131" y="265"/>
                    <a:pt x="131" y="265"/>
                    <a:pt x="131" y="265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277" y="245"/>
                    <a:pt x="277" y="245"/>
                    <a:pt x="277" y="245"/>
                  </a:cubicBezTo>
                  <a:lnTo>
                    <a:pt x="277" y="265"/>
                  </a:lnTo>
                  <a:close/>
                  <a:moveTo>
                    <a:pt x="277" y="187"/>
                  </a:moveTo>
                  <a:cubicBezTo>
                    <a:pt x="131" y="187"/>
                    <a:pt x="131" y="187"/>
                    <a:pt x="131" y="187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277" y="166"/>
                    <a:pt x="277" y="166"/>
                    <a:pt x="277" y="166"/>
                  </a:cubicBezTo>
                  <a:lnTo>
                    <a:pt x="277" y="187"/>
                  </a:lnTo>
                  <a:close/>
                  <a:moveTo>
                    <a:pt x="277" y="110"/>
                  </a:moveTo>
                  <a:cubicBezTo>
                    <a:pt x="131" y="110"/>
                    <a:pt x="131" y="110"/>
                    <a:pt x="131" y="110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277" y="89"/>
                    <a:pt x="277" y="89"/>
                    <a:pt x="277" y="89"/>
                  </a:cubicBezTo>
                  <a:lnTo>
                    <a:pt x="277" y="1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4" name="Freeform 42"/>
            <p:cNvSpPr>
              <a:spLocks noEditPoints="1"/>
            </p:cNvSpPr>
            <p:nvPr/>
          </p:nvSpPr>
          <p:spPr bwMode="auto">
            <a:xfrm>
              <a:off x="2768600" y="3252788"/>
              <a:ext cx="842962" cy="382588"/>
            </a:xfrm>
            <a:custGeom>
              <a:avLst/>
              <a:gdLst>
                <a:gd name="T0" fmla="*/ 216 w 225"/>
                <a:gd name="T1" fmla="*/ 80 h 102"/>
                <a:gd name="T2" fmla="*/ 154 w 225"/>
                <a:gd name="T3" fmla="*/ 62 h 102"/>
                <a:gd name="T4" fmla="*/ 144 w 225"/>
                <a:gd name="T5" fmla="*/ 43 h 102"/>
                <a:gd name="T6" fmla="*/ 145 w 225"/>
                <a:gd name="T7" fmla="*/ 41 h 102"/>
                <a:gd name="T8" fmla="*/ 145 w 225"/>
                <a:gd name="T9" fmla="*/ 41 h 102"/>
                <a:gd name="T10" fmla="*/ 145 w 225"/>
                <a:gd name="T11" fmla="*/ 41 h 102"/>
                <a:gd name="T12" fmla="*/ 146 w 225"/>
                <a:gd name="T13" fmla="*/ 34 h 102"/>
                <a:gd name="T14" fmla="*/ 112 w 225"/>
                <a:gd name="T15" fmla="*/ 0 h 102"/>
                <a:gd name="T16" fmla="*/ 79 w 225"/>
                <a:gd name="T17" fmla="*/ 34 h 102"/>
                <a:gd name="T18" fmla="*/ 80 w 225"/>
                <a:gd name="T19" fmla="*/ 41 h 102"/>
                <a:gd name="T20" fmla="*/ 81 w 225"/>
                <a:gd name="T21" fmla="*/ 44 h 102"/>
                <a:gd name="T22" fmla="*/ 81 w 225"/>
                <a:gd name="T23" fmla="*/ 44 h 102"/>
                <a:gd name="T24" fmla="*/ 71 w 225"/>
                <a:gd name="T25" fmla="*/ 62 h 102"/>
                <a:gd name="T26" fmla="*/ 9 w 225"/>
                <a:gd name="T27" fmla="*/ 80 h 102"/>
                <a:gd name="T28" fmla="*/ 5 w 225"/>
                <a:gd name="T29" fmla="*/ 102 h 102"/>
                <a:gd name="T30" fmla="*/ 220 w 225"/>
                <a:gd name="T31" fmla="*/ 102 h 102"/>
                <a:gd name="T32" fmla="*/ 216 w 225"/>
                <a:gd name="T33" fmla="*/ 80 h 102"/>
                <a:gd name="T34" fmla="*/ 112 w 225"/>
                <a:gd name="T35" fmla="*/ 51 h 102"/>
                <a:gd name="T36" fmla="*/ 95 w 225"/>
                <a:gd name="T37" fmla="*/ 34 h 102"/>
                <a:gd name="T38" fmla="*/ 112 w 225"/>
                <a:gd name="T39" fmla="*/ 17 h 102"/>
                <a:gd name="T40" fmla="*/ 129 w 225"/>
                <a:gd name="T41" fmla="*/ 34 h 102"/>
                <a:gd name="T42" fmla="*/ 112 w 225"/>
                <a:gd name="T4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102">
                  <a:moveTo>
                    <a:pt x="216" y="80"/>
                  </a:moveTo>
                  <a:cubicBezTo>
                    <a:pt x="196" y="57"/>
                    <a:pt x="169" y="69"/>
                    <a:pt x="154" y="62"/>
                  </a:cubicBezTo>
                  <a:cubicBezTo>
                    <a:pt x="143" y="57"/>
                    <a:pt x="143" y="48"/>
                    <a:pt x="144" y="43"/>
                  </a:cubicBezTo>
                  <a:cubicBezTo>
                    <a:pt x="144" y="42"/>
                    <a:pt x="145" y="42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39"/>
                    <a:pt x="146" y="36"/>
                    <a:pt x="146" y="34"/>
                  </a:cubicBezTo>
                  <a:cubicBezTo>
                    <a:pt x="146" y="15"/>
                    <a:pt x="131" y="0"/>
                    <a:pt x="112" y="0"/>
                  </a:cubicBezTo>
                  <a:cubicBezTo>
                    <a:pt x="94" y="0"/>
                    <a:pt x="79" y="15"/>
                    <a:pt x="79" y="34"/>
                  </a:cubicBezTo>
                  <a:cubicBezTo>
                    <a:pt x="79" y="36"/>
                    <a:pt x="79" y="39"/>
                    <a:pt x="80" y="41"/>
                  </a:cubicBezTo>
                  <a:cubicBezTo>
                    <a:pt x="80" y="41"/>
                    <a:pt x="80" y="42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8"/>
                    <a:pt x="81" y="57"/>
                    <a:pt x="71" y="62"/>
                  </a:cubicBezTo>
                  <a:cubicBezTo>
                    <a:pt x="56" y="69"/>
                    <a:pt x="29" y="57"/>
                    <a:pt x="9" y="80"/>
                  </a:cubicBezTo>
                  <a:cubicBezTo>
                    <a:pt x="0" y="91"/>
                    <a:pt x="5" y="102"/>
                    <a:pt x="5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5" y="91"/>
                    <a:pt x="216" y="80"/>
                  </a:cubicBezTo>
                  <a:close/>
                  <a:moveTo>
                    <a:pt x="112" y="51"/>
                  </a:moveTo>
                  <a:cubicBezTo>
                    <a:pt x="103" y="51"/>
                    <a:pt x="95" y="43"/>
                    <a:pt x="95" y="34"/>
                  </a:cubicBezTo>
                  <a:cubicBezTo>
                    <a:pt x="95" y="24"/>
                    <a:pt x="103" y="17"/>
                    <a:pt x="112" y="17"/>
                  </a:cubicBezTo>
                  <a:cubicBezTo>
                    <a:pt x="122" y="17"/>
                    <a:pt x="129" y="24"/>
                    <a:pt x="129" y="34"/>
                  </a:cubicBezTo>
                  <a:cubicBezTo>
                    <a:pt x="129" y="43"/>
                    <a:pt x="122" y="51"/>
                    <a:pt x="112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3068638" y="3365501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1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3308350" y="3365501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3946525" y="3706813"/>
              <a:ext cx="123825" cy="123825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33 h 78"/>
                <a:gd name="T4" fmla="*/ 40 w 78"/>
                <a:gd name="T5" fmla="*/ 0 h 78"/>
                <a:gd name="T6" fmla="*/ 78 w 78"/>
                <a:gd name="T7" fmla="*/ 31 h 78"/>
                <a:gd name="T8" fmla="*/ 78 w 78"/>
                <a:gd name="T9" fmla="*/ 78 h 78"/>
                <a:gd name="T10" fmla="*/ 0 w 78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33"/>
                  </a:lnTo>
                  <a:lnTo>
                    <a:pt x="40" y="0"/>
                  </a:lnTo>
                  <a:lnTo>
                    <a:pt x="78" y="31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3946525" y="3890963"/>
              <a:ext cx="123825" cy="1076325"/>
            </a:xfrm>
            <a:custGeom>
              <a:avLst/>
              <a:gdLst>
                <a:gd name="T0" fmla="*/ 78 w 78"/>
                <a:gd name="T1" fmla="*/ 0 h 678"/>
                <a:gd name="T2" fmla="*/ 78 w 78"/>
                <a:gd name="T3" fmla="*/ 590 h 678"/>
                <a:gd name="T4" fmla="*/ 40 w 78"/>
                <a:gd name="T5" fmla="*/ 678 h 678"/>
                <a:gd name="T6" fmla="*/ 0 w 78"/>
                <a:gd name="T7" fmla="*/ 590 h 678"/>
                <a:gd name="T8" fmla="*/ 0 w 78"/>
                <a:gd name="T9" fmla="*/ 0 h 678"/>
                <a:gd name="T10" fmla="*/ 78 w 78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8">
                  <a:moveTo>
                    <a:pt x="78" y="0"/>
                  </a:moveTo>
                  <a:lnTo>
                    <a:pt x="78" y="590"/>
                  </a:lnTo>
                  <a:lnTo>
                    <a:pt x="40" y="678"/>
                  </a:lnTo>
                  <a:lnTo>
                    <a:pt x="0" y="590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9" name="Group 218"/>
          <p:cNvGrpSpPr>
            <a:grpSpLocks noChangeAspect="1"/>
          </p:cNvGrpSpPr>
          <p:nvPr/>
        </p:nvGrpSpPr>
        <p:grpSpPr>
          <a:xfrm>
            <a:off x="968090" y="4967321"/>
            <a:ext cx="206957" cy="274320"/>
            <a:chOff x="490538" y="857250"/>
            <a:chExt cx="1552576" cy="1852613"/>
          </a:xfrm>
          <a:solidFill>
            <a:srgbClr val="0070C0"/>
          </a:solidFill>
        </p:grpSpPr>
        <p:sp>
          <p:nvSpPr>
            <p:cNvPr id="130" name="Freeform 65"/>
            <p:cNvSpPr>
              <a:spLocks noEditPoints="1"/>
            </p:cNvSpPr>
            <p:nvPr/>
          </p:nvSpPr>
          <p:spPr bwMode="auto">
            <a:xfrm>
              <a:off x="1311276" y="857250"/>
              <a:ext cx="731838" cy="731838"/>
            </a:xfrm>
            <a:custGeom>
              <a:avLst/>
              <a:gdLst>
                <a:gd name="T0" fmla="*/ 131 w 195"/>
                <a:gd name="T1" fmla="*/ 28 h 195"/>
                <a:gd name="T2" fmla="*/ 129 w 195"/>
                <a:gd name="T3" fmla="*/ 27 h 195"/>
                <a:gd name="T4" fmla="*/ 116 w 195"/>
                <a:gd name="T5" fmla="*/ 23 h 195"/>
                <a:gd name="T6" fmla="*/ 114 w 195"/>
                <a:gd name="T7" fmla="*/ 22 h 195"/>
                <a:gd name="T8" fmla="*/ 106 w 195"/>
                <a:gd name="T9" fmla="*/ 0 h 195"/>
                <a:gd name="T10" fmla="*/ 77 w 195"/>
                <a:gd name="T11" fmla="*/ 2 h 195"/>
                <a:gd name="T12" fmla="*/ 72 w 195"/>
                <a:gd name="T13" fmla="*/ 25 h 195"/>
                <a:gd name="T14" fmla="*/ 70 w 195"/>
                <a:gd name="T15" fmla="*/ 26 h 195"/>
                <a:gd name="T16" fmla="*/ 58 w 195"/>
                <a:gd name="T17" fmla="*/ 32 h 195"/>
                <a:gd name="T18" fmla="*/ 56 w 195"/>
                <a:gd name="T19" fmla="*/ 33 h 195"/>
                <a:gd name="T20" fmla="*/ 34 w 195"/>
                <a:gd name="T21" fmla="*/ 23 h 195"/>
                <a:gd name="T22" fmla="*/ 15 w 195"/>
                <a:gd name="T23" fmla="*/ 45 h 195"/>
                <a:gd name="T24" fmla="*/ 28 w 195"/>
                <a:gd name="T25" fmla="*/ 65 h 195"/>
                <a:gd name="T26" fmla="*/ 23 w 195"/>
                <a:gd name="T27" fmla="*/ 81 h 195"/>
                <a:gd name="T28" fmla="*/ 0 w 195"/>
                <a:gd name="T29" fmla="*/ 89 h 195"/>
                <a:gd name="T30" fmla="*/ 2 w 195"/>
                <a:gd name="T31" fmla="*/ 118 h 195"/>
                <a:gd name="T32" fmla="*/ 26 w 195"/>
                <a:gd name="T33" fmla="*/ 123 h 195"/>
                <a:gd name="T34" fmla="*/ 26 w 195"/>
                <a:gd name="T35" fmla="*/ 125 h 195"/>
                <a:gd name="T36" fmla="*/ 31 w 195"/>
                <a:gd name="T37" fmla="*/ 136 h 195"/>
                <a:gd name="T38" fmla="*/ 33 w 195"/>
                <a:gd name="T39" fmla="*/ 138 h 195"/>
                <a:gd name="T40" fmla="*/ 23 w 195"/>
                <a:gd name="T41" fmla="*/ 160 h 195"/>
                <a:gd name="T42" fmla="*/ 44 w 195"/>
                <a:gd name="T43" fmla="*/ 179 h 195"/>
                <a:gd name="T44" fmla="*/ 64 w 195"/>
                <a:gd name="T45" fmla="*/ 167 h 195"/>
                <a:gd name="T46" fmla="*/ 66 w 195"/>
                <a:gd name="T47" fmla="*/ 168 h 195"/>
                <a:gd name="T48" fmla="*/ 79 w 195"/>
                <a:gd name="T49" fmla="*/ 172 h 195"/>
                <a:gd name="T50" fmla="*/ 81 w 195"/>
                <a:gd name="T51" fmla="*/ 173 h 195"/>
                <a:gd name="T52" fmla="*/ 89 w 195"/>
                <a:gd name="T53" fmla="*/ 195 h 195"/>
                <a:gd name="T54" fmla="*/ 118 w 195"/>
                <a:gd name="T55" fmla="*/ 193 h 195"/>
                <a:gd name="T56" fmla="*/ 123 w 195"/>
                <a:gd name="T57" fmla="*/ 171 h 195"/>
                <a:gd name="T58" fmla="*/ 125 w 195"/>
                <a:gd name="T59" fmla="*/ 170 h 195"/>
                <a:gd name="T60" fmla="*/ 138 w 195"/>
                <a:gd name="T61" fmla="*/ 164 h 195"/>
                <a:gd name="T62" fmla="*/ 140 w 195"/>
                <a:gd name="T63" fmla="*/ 162 h 195"/>
                <a:gd name="T64" fmla="*/ 161 w 195"/>
                <a:gd name="T65" fmla="*/ 172 h 195"/>
                <a:gd name="T66" fmla="*/ 180 w 195"/>
                <a:gd name="T67" fmla="*/ 150 h 195"/>
                <a:gd name="T68" fmla="*/ 168 w 195"/>
                <a:gd name="T69" fmla="*/ 131 h 195"/>
                <a:gd name="T70" fmla="*/ 169 w 195"/>
                <a:gd name="T71" fmla="*/ 129 h 195"/>
                <a:gd name="T72" fmla="*/ 173 w 195"/>
                <a:gd name="T73" fmla="*/ 116 h 195"/>
                <a:gd name="T74" fmla="*/ 174 w 195"/>
                <a:gd name="T75" fmla="*/ 113 h 195"/>
                <a:gd name="T76" fmla="*/ 195 w 195"/>
                <a:gd name="T77" fmla="*/ 106 h 195"/>
                <a:gd name="T78" fmla="*/ 193 w 195"/>
                <a:gd name="T79" fmla="*/ 77 h 195"/>
                <a:gd name="T80" fmla="*/ 171 w 195"/>
                <a:gd name="T81" fmla="*/ 72 h 195"/>
                <a:gd name="T82" fmla="*/ 170 w 195"/>
                <a:gd name="T83" fmla="*/ 70 h 195"/>
                <a:gd name="T84" fmla="*/ 164 w 195"/>
                <a:gd name="T85" fmla="*/ 57 h 195"/>
                <a:gd name="T86" fmla="*/ 163 w 195"/>
                <a:gd name="T87" fmla="*/ 55 h 195"/>
                <a:gd name="T88" fmla="*/ 173 w 195"/>
                <a:gd name="T89" fmla="*/ 35 h 195"/>
                <a:gd name="T90" fmla="*/ 151 w 195"/>
                <a:gd name="T91" fmla="*/ 16 h 195"/>
                <a:gd name="T92" fmla="*/ 131 w 195"/>
                <a:gd name="T93" fmla="*/ 28 h 195"/>
                <a:gd name="T94" fmla="*/ 137 w 195"/>
                <a:gd name="T95" fmla="*/ 95 h 195"/>
                <a:gd name="T96" fmla="*/ 101 w 195"/>
                <a:gd name="T97" fmla="*/ 136 h 195"/>
                <a:gd name="T98" fmla="*/ 60 w 195"/>
                <a:gd name="T99" fmla="*/ 100 h 195"/>
                <a:gd name="T100" fmla="*/ 96 w 195"/>
                <a:gd name="T101" fmla="*/ 59 h 195"/>
                <a:gd name="T102" fmla="*/ 137 w 195"/>
                <a:gd name="T103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5">
                  <a:moveTo>
                    <a:pt x="131" y="28"/>
                  </a:moveTo>
                  <a:cubicBezTo>
                    <a:pt x="129" y="27"/>
                    <a:pt x="129" y="27"/>
                    <a:pt x="129" y="27"/>
                  </a:cubicBezTo>
                  <a:cubicBezTo>
                    <a:pt x="125" y="25"/>
                    <a:pt x="121" y="24"/>
                    <a:pt x="116" y="23"/>
                  </a:cubicBezTo>
                  <a:cubicBezTo>
                    <a:pt x="115" y="22"/>
                    <a:pt x="115" y="22"/>
                    <a:pt x="114" y="2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1" y="25"/>
                    <a:pt x="70" y="26"/>
                    <a:pt x="70" y="26"/>
                  </a:cubicBezTo>
                  <a:cubicBezTo>
                    <a:pt x="65" y="28"/>
                    <a:pt x="62" y="30"/>
                    <a:pt x="58" y="32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6" y="70"/>
                    <a:pt x="24" y="75"/>
                    <a:pt x="23" y="8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28" y="129"/>
                    <a:pt x="29" y="133"/>
                    <a:pt x="31" y="136"/>
                  </a:cubicBezTo>
                  <a:cubicBezTo>
                    <a:pt x="32" y="137"/>
                    <a:pt x="32" y="138"/>
                    <a:pt x="33" y="138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5" y="167"/>
                    <a:pt x="65" y="167"/>
                    <a:pt x="66" y="168"/>
                  </a:cubicBezTo>
                  <a:cubicBezTo>
                    <a:pt x="70" y="170"/>
                    <a:pt x="74" y="171"/>
                    <a:pt x="79" y="172"/>
                  </a:cubicBezTo>
                  <a:cubicBezTo>
                    <a:pt x="80" y="173"/>
                    <a:pt x="80" y="173"/>
                    <a:pt x="81" y="173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4" y="171"/>
                    <a:pt x="124" y="170"/>
                    <a:pt x="125" y="170"/>
                  </a:cubicBezTo>
                  <a:cubicBezTo>
                    <a:pt x="130" y="168"/>
                    <a:pt x="134" y="166"/>
                    <a:pt x="138" y="164"/>
                  </a:cubicBezTo>
                  <a:cubicBezTo>
                    <a:pt x="139" y="163"/>
                    <a:pt x="140" y="163"/>
                    <a:pt x="140" y="16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9" y="130"/>
                    <a:pt x="169" y="129"/>
                  </a:cubicBezTo>
                  <a:cubicBezTo>
                    <a:pt x="171" y="125"/>
                    <a:pt x="172" y="120"/>
                    <a:pt x="173" y="116"/>
                  </a:cubicBezTo>
                  <a:cubicBezTo>
                    <a:pt x="174" y="115"/>
                    <a:pt x="174" y="114"/>
                    <a:pt x="174" y="113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1"/>
                    <a:pt x="170" y="70"/>
                    <a:pt x="170" y="70"/>
                  </a:cubicBezTo>
                  <a:cubicBezTo>
                    <a:pt x="169" y="65"/>
                    <a:pt x="166" y="61"/>
                    <a:pt x="164" y="57"/>
                  </a:cubicBezTo>
                  <a:cubicBezTo>
                    <a:pt x="164" y="57"/>
                    <a:pt x="163" y="56"/>
                    <a:pt x="163" y="55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51" y="16"/>
                    <a:pt x="151" y="16"/>
                    <a:pt x="151" y="16"/>
                  </a:cubicBezTo>
                  <a:lnTo>
                    <a:pt x="131" y="28"/>
                  </a:lnTo>
                  <a:close/>
                  <a:moveTo>
                    <a:pt x="137" y="95"/>
                  </a:moveTo>
                  <a:cubicBezTo>
                    <a:pt x="138" y="117"/>
                    <a:pt x="122" y="135"/>
                    <a:pt x="101" y="136"/>
                  </a:cubicBezTo>
                  <a:cubicBezTo>
                    <a:pt x="79" y="138"/>
                    <a:pt x="61" y="121"/>
                    <a:pt x="60" y="100"/>
                  </a:cubicBezTo>
                  <a:cubicBezTo>
                    <a:pt x="58" y="79"/>
                    <a:pt x="75" y="60"/>
                    <a:pt x="96" y="59"/>
                  </a:cubicBezTo>
                  <a:cubicBezTo>
                    <a:pt x="117" y="58"/>
                    <a:pt x="136" y="74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1" name="Freeform 66"/>
            <p:cNvSpPr>
              <a:spLocks noEditPoints="1"/>
            </p:cNvSpPr>
            <p:nvPr/>
          </p:nvSpPr>
          <p:spPr bwMode="auto">
            <a:xfrm>
              <a:off x="1484313" y="2178050"/>
              <a:ext cx="531813" cy="531813"/>
            </a:xfrm>
            <a:custGeom>
              <a:avLst/>
              <a:gdLst>
                <a:gd name="T0" fmla="*/ 85 w 142"/>
                <a:gd name="T1" fmla="*/ 15 h 142"/>
                <a:gd name="T2" fmla="*/ 74 w 142"/>
                <a:gd name="T3" fmla="*/ 14 h 142"/>
                <a:gd name="T4" fmla="*/ 64 w 142"/>
                <a:gd name="T5" fmla="*/ 0 h 142"/>
                <a:gd name="T6" fmla="*/ 41 w 142"/>
                <a:gd name="T7" fmla="*/ 6 h 142"/>
                <a:gd name="T8" fmla="*/ 41 w 142"/>
                <a:gd name="T9" fmla="*/ 22 h 142"/>
                <a:gd name="T10" fmla="*/ 34 w 142"/>
                <a:gd name="T11" fmla="*/ 27 h 142"/>
                <a:gd name="T12" fmla="*/ 17 w 142"/>
                <a:gd name="T13" fmla="*/ 24 h 142"/>
                <a:gd name="T14" fmla="*/ 5 w 142"/>
                <a:gd name="T15" fmla="*/ 44 h 142"/>
                <a:gd name="T16" fmla="*/ 16 w 142"/>
                <a:gd name="T17" fmla="*/ 56 h 142"/>
                <a:gd name="T18" fmla="*/ 14 w 142"/>
                <a:gd name="T19" fmla="*/ 67 h 142"/>
                <a:gd name="T20" fmla="*/ 0 w 142"/>
                <a:gd name="T21" fmla="*/ 76 h 142"/>
                <a:gd name="T22" fmla="*/ 6 w 142"/>
                <a:gd name="T23" fmla="*/ 99 h 142"/>
                <a:gd name="T24" fmla="*/ 22 w 142"/>
                <a:gd name="T25" fmla="*/ 100 h 142"/>
                <a:gd name="T26" fmla="*/ 28 w 142"/>
                <a:gd name="T27" fmla="*/ 108 h 142"/>
                <a:gd name="T28" fmla="*/ 24 w 142"/>
                <a:gd name="T29" fmla="*/ 125 h 142"/>
                <a:gd name="T30" fmla="*/ 45 w 142"/>
                <a:gd name="T31" fmla="*/ 137 h 142"/>
                <a:gd name="T32" fmla="*/ 57 w 142"/>
                <a:gd name="T33" fmla="*/ 126 h 142"/>
                <a:gd name="T34" fmla="*/ 68 w 142"/>
                <a:gd name="T35" fmla="*/ 128 h 142"/>
                <a:gd name="T36" fmla="*/ 77 w 142"/>
                <a:gd name="T37" fmla="*/ 142 h 142"/>
                <a:gd name="T38" fmla="*/ 100 w 142"/>
                <a:gd name="T39" fmla="*/ 135 h 142"/>
                <a:gd name="T40" fmla="*/ 101 w 142"/>
                <a:gd name="T41" fmla="*/ 119 h 142"/>
                <a:gd name="T42" fmla="*/ 108 w 142"/>
                <a:gd name="T43" fmla="*/ 114 h 142"/>
                <a:gd name="T44" fmla="*/ 124 w 142"/>
                <a:gd name="T45" fmla="*/ 118 h 142"/>
                <a:gd name="T46" fmla="*/ 137 w 142"/>
                <a:gd name="T47" fmla="*/ 97 h 142"/>
                <a:gd name="T48" fmla="*/ 126 w 142"/>
                <a:gd name="T49" fmla="*/ 85 h 142"/>
                <a:gd name="T50" fmla="*/ 128 w 142"/>
                <a:gd name="T51" fmla="*/ 75 h 142"/>
                <a:gd name="T52" fmla="*/ 142 w 142"/>
                <a:gd name="T53" fmla="*/ 66 h 142"/>
                <a:gd name="T54" fmla="*/ 136 w 142"/>
                <a:gd name="T55" fmla="*/ 43 h 142"/>
                <a:gd name="T56" fmla="*/ 120 w 142"/>
                <a:gd name="T57" fmla="*/ 42 h 142"/>
                <a:gd name="T58" fmla="*/ 114 w 142"/>
                <a:gd name="T59" fmla="*/ 33 h 142"/>
                <a:gd name="T60" fmla="*/ 117 w 142"/>
                <a:gd name="T61" fmla="*/ 17 h 142"/>
                <a:gd name="T62" fmla="*/ 97 w 142"/>
                <a:gd name="T63" fmla="*/ 5 h 142"/>
                <a:gd name="T64" fmla="*/ 85 w 142"/>
                <a:gd name="T65" fmla="*/ 15 h 142"/>
                <a:gd name="T66" fmla="*/ 98 w 142"/>
                <a:gd name="T67" fmla="*/ 81 h 142"/>
                <a:gd name="T68" fmla="*/ 59 w 142"/>
                <a:gd name="T69" fmla="*/ 97 h 142"/>
                <a:gd name="T70" fmla="*/ 43 w 142"/>
                <a:gd name="T71" fmla="*/ 58 h 142"/>
                <a:gd name="T72" fmla="*/ 82 w 142"/>
                <a:gd name="T73" fmla="*/ 42 h 142"/>
                <a:gd name="T74" fmla="*/ 98 w 142"/>
                <a:gd name="T75" fmla="*/ 8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2">
                  <a:moveTo>
                    <a:pt x="85" y="15"/>
                  </a:moveTo>
                  <a:cubicBezTo>
                    <a:pt x="81" y="14"/>
                    <a:pt x="77" y="14"/>
                    <a:pt x="74" y="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8" y="24"/>
                    <a:pt x="36" y="26"/>
                    <a:pt x="34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60"/>
                    <a:pt x="14" y="63"/>
                    <a:pt x="14" y="6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3" y="103"/>
                    <a:pt x="26" y="106"/>
                    <a:pt x="28" y="108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1" y="127"/>
                    <a:pt x="64" y="128"/>
                    <a:pt x="68" y="128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4" y="118"/>
                    <a:pt x="106" y="116"/>
                    <a:pt x="108" y="114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7" y="82"/>
                    <a:pt x="128" y="78"/>
                    <a:pt x="128" y="75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8" y="39"/>
                    <a:pt x="116" y="36"/>
                    <a:pt x="114" y="33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97" y="5"/>
                    <a:pt x="97" y="5"/>
                    <a:pt x="97" y="5"/>
                  </a:cubicBezTo>
                  <a:lnTo>
                    <a:pt x="85" y="15"/>
                  </a:lnTo>
                  <a:close/>
                  <a:moveTo>
                    <a:pt x="98" y="81"/>
                  </a:moveTo>
                  <a:cubicBezTo>
                    <a:pt x="91" y="97"/>
                    <a:pt x="74" y="104"/>
                    <a:pt x="59" y="97"/>
                  </a:cubicBezTo>
                  <a:cubicBezTo>
                    <a:pt x="43" y="91"/>
                    <a:pt x="36" y="74"/>
                    <a:pt x="43" y="58"/>
                  </a:cubicBezTo>
                  <a:cubicBezTo>
                    <a:pt x="49" y="43"/>
                    <a:pt x="67" y="36"/>
                    <a:pt x="82" y="42"/>
                  </a:cubicBezTo>
                  <a:cubicBezTo>
                    <a:pt x="97" y="49"/>
                    <a:pt x="104" y="66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2" name="Freeform 67"/>
            <p:cNvSpPr>
              <a:spLocks noEditPoints="1"/>
            </p:cNvSpPr>
            <p:nvPr/>
          </p:nvSpPr>
          <p:spPr bwMode="auto">
            <a:xfrm>
              <a:off x="490538" y="1352550"/>
              <a:ext cx="1147763" cy="1147763"/>
            </a:xfrm>
            <a:custGeom>
              <a:avLst/>
              <a:gdLst>
                <a:gd name="T0" fmla="*/ 224 w 306"/>
                <a:gd name="T1" fmla="*/ 51 h 306"/>
                <a:gd name="T2" fmla="*/ 223 w 306"/>
                <a:gd name="T3" fmla="*/ 15 h 306"/>
                <a:gd name="T4" fmla="*/ 173 w 306"/>
                <a:gd name="T5" fmla="*/ 0 h 306"/>
                <a:gd name="T6" fmla="*/ 153 w 306"/>
                <a:gd name="T7" fmla="*/ 29 h 306"/>
                <a:gd name="T8" fmla="*/ 128 w 306"/>
                <a:gd name="T9" fmla="*/ 31 h 306"/>
                <a:gd name="T10" fmla="*/ 101 w 306"/>
                <a:gd name="T11" fmla="*/ 6 h 306"/>
                <a:gd name="T12" fmla="*/ 56 w 306"/>
                <a:gd name="T13" fmla="*/ 32 h 306"/>
                <a:gd name="T14" fmla="*/ 63 w 306"/>
                <a:gd name="T15" fmla="*/ 66 h 306"/>
                <a:gd name="T16" fmla="*/ 51 w 306"/>
                <a:gd name="T17" fmla="*/ 81 h 306"/>
                <a:gd name="T18" fmla="*/ 15 w 306"/>
                <a:gd name="T19" fmla="*/ 82 h 306"/>
                <a:gd name="T20" fmla="*/ 0 w 306"/>
                <a:gd name="T21" fmla="*/ 132 h 306"/>
                <a:gd name="T22" fmla="*/ 28 w 306"/>
                <a:gd name="T23" fmla="*/ 152 h 306"/>
                <a:gd name="T24" fmla="*/ 30 w 306"/>
                <a:gd name="T25" fmla="*/ 175 h 306"/>
                <a:gd name="T26" fmla="*/ 5 w 306"/>
                <a:gd name="T27" fmla="*/ 201 h 306"/>
                <a:gd name="T28" fmla="*/ 29 w 306"/>
                <a:gd name="T29" fmla="*/ 246 h 306"/>
                <a:gd name="T30" fmla="*/ 64 w 306"/>
                <a:gd name="T31" fmla="*/ 240 h 306"/>
                <a:gd name="T32" fmla="*/ 81 w 306"/>
                <a:gd name="T33" fmla="*/ 255 h 306"/>
                <a:gd name="T34" fmla="*/ 82 w 306"/>
                <a:gd name="T35" fmla="*/ 292 h 306"/>
                <a:gd name="T36" fmla="*/ 132 w 306"/>
                <a:gd name="T37" fmla="*/ 306 h 306"/>
                <a:gd name="T38" fmla="*/ 152 w 306"/>
                <a:gd name="T39" fmla="*/ 278 h 306"/>
                <a:gd name="T40" fmla="*/ 177 w 306"/>
                <a:gd name="T41" fmla="*/ 275 h 306"/>
                <a:gd name="T42" fmla="*/ 204 w 306"/>
                <a:gd name="T43" fmla="*/ 300 h 306"/>
                <a:gd name="T44" fmla="*/ 249 w 306"/>
                <a:gd name="T45" fmla="*/ 274 h 306"/>
                <a:gd name="T46" fmla="*/ 242 w 306"/>
                <a:gd name="T47" fmla="*/ 240 h 306"/>
                <a:gd name="T48" fmla="*/ 254 w 306"/>
                <a:gd name="T49" fmla="*/ 225 h 306"/>
                <a:gd name="T50" fmla="*/ 291 w 306"/>
                <a:gd name="T51" fmla="*/ 224 h 306"/>
                <a:gd name="T52" fmla="*/ 306 w 306"/>
                <a:gd name="T53" fmla="*/ 175 h 306"/>
                <a:gd name="T54" fmla="*/ 277 w 306"/>
                <a:gd name="T55" fmla="*/ 155 h 306"/>
                <a:gd name="T56" fmla="*/ 275 w 306"/>
                <a:gd name="T57" fmla="*/ 132 h 306"/>
                <a:gd name="T58" fmla="*/ 301 w 306"/>
                <a:gd name="T59" fmla="*/ 106 h 306"/>
                <a:gd name="T60" fmla="*/ 276 w 306"/>
                <a:gd name="T61" fmla="*/ 60 h 306"/>
                <a:gd name="T62" fmla="*/ 242 w 306"/>
                <a:gd name="T63" fmla="*/ 66 h 306"/>
                <a:gd name="T64" fmla="*/ 224 w 306"/>
                <a:gd name="T65" fmla="*/ 51 h 306"/>
                <a:gd name="T66" fmla="*/ 215 w 306"/>
                <a:gd name="T67" fmla="*/ 162 h 306"/>
                <a:gd name="T68" fmla="*/ 141 w 306"/>
                <a:gd name="T69" fmla="*/ 216 h 306"/>
                <a:gd name="T70" fmla="*/ 86 w 306"/>
                <a:gd name="T71" fmla="*/ 142 h 306"/>
                <a:gd name="T72" fmla="*/ 161 w 306"/>
                <a:gd name="T73" fmla="*/ 87 h 306"/>
                <a:gd name="T74" fmla="*/ 215 w 306"/>
                <a:gd name="T75" fmla="*/ 16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6" h="306">
                  <a:moveTo>
                    <a:pt x="224" y="51"/>
                  </a:moveTo>
                  <a:cubicBezTo>
                    <a:pt x="223" y="15"/>
                    <a:pt x="223" y="15"/>
                    <a:pt x="223" y="15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5" y="28"/>
                    <a:pt x="137" y="29"/>
                    <a:pt x="128" y="31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9" y="71"/>
                    <a:pt x="55" y="76"/>
                    <a:pt x="51" y="81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28" y="159"/>
                    <a:pt x="29" y="167"/>
                    <a:pt x="30" y="175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9" y="246"/>
                    <a:pt x="75" y="251"/>
                    <a:pt x="81" y="255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132" y="306"/>
                    <a:pt x="132" y="306"/>
                    <a:pt x="132" y="306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60" y="278"/>
                    <a:pt x="169" y="277"/>
                    <a:pt x="177" y="275"/>
                  </a:cubicBezTo>
                  <a:cubicBezTo>
                    <a:pt x="204" y="300"/>
                    <a:pt x="204" y="300"/>
                    <a:pt x="204" y="300"/>
                  </a:cubicBezTo>
                  <a:cubicBezTo>
                    <a:pt x="249" y="274"/>
                    <a:pt x="249" y="274"/>
                    <a:pt x="249" y="274"/>
                  </a:cubicBezTo>
                  <a:cubicBezTo>
                    <a:pt x="242" y="240"/>
                    <a:pt x="242" y="240"/>
                    <a:pt x="242" y="240"/>
                  </a:cubicBezTo>
                  <a:cubicBezTo>
                    <a:pt x="246" y="235"/>
                    <a:pt x="250" y="230"/>
                    <a:pt x="254" y="225"/>
                  </a:cubicBezTo>
                  <a:cubicBezTo>
                    <a:pt x="291" y="224"/>
                    <a:pt x="291" y="224"/>
                    <a:pt x="291" y="224"/>
                  </a:cubicBezTo>
                  <a:cubicBezTo>
                    <a:pt x="306" y="175"/>
                    <a:pt x="306" y="175"/>
                    <a:pt x="306" y="175"/>
                  </a:cubicBezTo>
                  <a:cubicBezTo>
                    <a:pt x="277" y="155"/>
                    <a:pt x="277" y="155"/>
                    <a:pt x="277" y="155"/>
                  </a:cubicBezTo>
                  <a:cubicBezTo>
                    <a:pt x="277" y="147"/>
                    <a:pt x="277" y="139"/>
                    <a:pt x="275" y="132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36" y="60"/>
                    <a:pt x="230" y="55"/>
                    <a:pt x="224" y="51"/>
                  </a:cubicBezTo>
                  <a:close/>
                  <a:moveTo>
                    <a:pt x="215" y="162"/>
                  </a:moveTo>
                  <a:cubicBezTo>
                    <a:pt x="209" y="197"/>
                    <a:pt x="176" y="222"/>
                    <a:pt x="141" y="216"/>
                  </a:cubicBezTo>
                  <a:cubicBezTo>
                    <a:pt x="105" y="210"/>
                    <a:pt x="81" y="177"/>
                    <a:pt x="86" y="142"/>
                  </a:cubicBezTo>
                  <a:cubicBezTo>
                    <a:pt x="92" y="106"/>
                    <a:pt x="125" y="82"/>
                    <a:pt x="161" y="87"/>
                  </a:cubicBezTo>
                  <a:cubicBezTo>
                    <a:pt x="196" y="93"/>
                    <a:pt x="221" y="126"/>
                    <a:pt x="215" y="16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defTabSz="427919">
                <a:defRPr/>
              </a:pPr>
              <a:endParaRPr lang="en-US" sz="171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60"/>
          <p:cNvGrpSpPr>
            <a:grpSpLocks noChangeAspect="1"/>
          </p:cNvGrpSpPr>
          <p:nvPr/>
        </p:nvGrpSpPr>
        <p:grpSpPr bwMode="auto">
          <a:xfrm>
            <a:off x="961255" y="5346428"/>
            <a:ext cx="220626" cy="274320"/>
            <a:chOff x="3735" y="2041"/>
            <a:chExt cx="209" cy="234"/>
          </a:xfrm>
          <a:solidFill>
            <a:srgbClr val="0070C0"/>
          </a:solidFill>
        </p:grpSpPr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3742" y="2041"/>
              <a:ext cx="195" cy="90"/>
            </a:xfrm>
            <a:custGeom>
              <a:avLst/>
              <a:gdLst>
                <a:gd name="T0" fmla="*/ 0 w 83"/>
                <a:gd name="T1" fmla="*/ 38 h 38"/>
                <a:gd name="T2" fmla="*/ 8 w 83"/>
                <a:gd name="T3" fmla="*/ 12 h 38"/>
                <a:gd name="T4" fmla="*/ 25 w 83"/>
                <a:gd name="T5" fmla="*/ 2 h 38"/>
                <a:gd name="T6" fmla="*/ 46 w 83"/>
                <a:gd name="T7" fmla="*/ 1 h 38"/>
                <a:gd name="T8" fmla="*/ 63 w 83"/>
                <a:gd name="T9" fmla="*/ 4 h 38"/>
                <a:gd name="T10" fmla="*/ 81 w 83"/>
                <a:gd name="T11" fmla="*/ 26 h 38"/>
                <a:gd name="T12" fmla="*/ 83 w 83"/>
                <a:gd name="T13" fmla="*/ 38 h 38"/>
                <a:gd name="T14" fmla="*/ 76 w 83"/>
                <a:gd name="T15" fmla="*/ 35 h 38"/>
                <a:gd name="T16" fmla="*/ 74 w 83"/>
                <a:gd name="T17" fmla="*/ 26 h 38"/>
                <a:gd name="T18" fmla="*/ 56 w 83"/>
                <a:gd name="T19" fmla="*/ 9 h 38"/>
                <a:gd name="T20" fmla="*/ 37 w 83"/>
                <a:gd name="T21" fmla="*/ 7 h 38"/>
                <a:gd name="T22" fmla="*/ 25 w 83"/>
                <a:gd name="T23" fmla="*/ 9 h 38"/>
                <a:gd name="T24" fmla="*/ 8 w 83"/>
                <a:gd name="T25" fmla="*/ 28 h 38"/>
                <a:gd name="T26" fmla="*/ 7 w 83"/>
                <a:gd name="T27" fmla="*/ 35 h 38"/>
                <a:gd name="T28" fmla="*/ 6 w 83"/>
                <a:gd name="T29" fmla="*/ 36 h 38"/>
                <a:gd name="T30" fmla="*/ 0 w 83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38">
                  <a:moveTo>
                    <a:pt x="0" y="38"/>
                  </a:moveTo>
                  <a:cubicBezTo>
                    <a:pt x="0" y="28"/>
                    <a:pt x="2" y="19"/>
                    <a:pt x="8" y="12"/>
                  </a:cubicBezTo>
                  <a:cubicBezTo>
                    <a:pt x="13" y="7"/>
                    <a:pt x="19" y="4"/>
                    <a:pt x="25" y="2"/>
                  </a:cubicBezTo>
                  <a:cubicBezTo>
                    <a:pt x="32" y="1"/>
                    <a:pt x="39" y="0"/>
                    <a:pt x="46" y="1"/>
                  </a:cubicBezTo>
                  <a:cubicBezTo>
                    <a:pt x="52" y="1"/>
                    <a:pt x="58" y="2"/>
                    <a:pt x="63" y="4"/>
                  </a:cubicBezTo>
                  <a:cubicBezTo>
                    <a:pt x="73" y="8"/>
                    <a:pt x="79" y="16"/>
                    <a:pt x="81" y="26"/>
                  </a:cubicBezTo>
                  <a:cubicBezTo>
                    <a:pt x="82" y="30"/>
                    <a:pt x="83" y="34"/>
                    <a:pt x="83" y="38"/>
                  </a:cubicBezTo>
                  <a:cubicBezTo>
                    <a:pt x="81" y="37"/>
                    <a:pt x="78" y="36"/>
                    <a:pt x="76" y="35"/>
                  </a:cubicBezTo>
                  <a:cubicBezTo>
                    <a:pt x="76" y="32"/>
                    <a:pt x="75" y="29"/>
                    <a:pt x="74" y="26"/>
                  </a:cubicBezTo>
                  <a:cubicBezTo>
                    <a:pt x="72" y="16"/>
                    <a:pt x="65" y="11"/>
                    <a:pt x="56" y="9"/>
                  </a:cubicBezTo>
                  <a:cubicBezTo>
                    <a:pt x="50" y="7"/>
                    <a:pt x="43" y="7"/>
                    <a:pt x="37" y="7"/>
                  </a:cubicBezTo>
                  <a:cubicBezTo>
                    <a:pt x="33" y="8"/>
                    <a:pt x="29" y="8"/>
                    <a:pt x="25" y="9"/>
                  </a:cubicBezTo>
                  <a:cubicBezTo>
                    <a:pt x="15" y="12"/>
                    <a:pt x="10" y="19"/>
                    <a:pt x="8" y="28"/>
                  </a:cubicBezTo>
                  <a:cubicBezTo>
                    <a:pt x="7" y="30"/>
                    <a:pt x="7" y="33"/>
                    <a:pt x="7" y="35"/>
                  </a:cubicBezTo>
                  <a:cubicBezTo>
                    <a:pt x="7" y="35"/>
                    <a:pt x="6" y="36"/>
                    <a:pt x="6" y="36"/>
                  </a:cubicBezTo>
                  <a:cubicBezTo>
                    <a:pt x="4" y="37"/>
                    <a:pt x="2" y="37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620">
                <a:latin typeface="Arial"/>
                <a:cs typeface="Arial"/>
              </a:endParaRPr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3824" y="2133"/>
              <a:ext cx="120" cy="142"/>
            </a:xfrm>
            <a:custGeom>
              <a:avLst/>
              <a:gdLst>
                <a:gd name="T0" fmla="*/ 39 w 51"/>
                <a:gd name="T1" fmla="*/ 34 h 60"/>
                <a:gd name="T2" fmla="*/ 36 w 51"/>
                <a:gd name="T3" fmla="*/ 29 h 60"/>
                <a:gd name="T4" fmla="*/ 36 w 51"/>
                <a:gd name="T5" fmla="*/ 6 h 60"/>
                <a:gd name="T6" fmla="*/ 36 w 51"/>
                <a:gd name="T7" fmla="*/ 3 h 60"/>
                <a:gd name="T8" fmla="*/ 41 w 51"/>
                <a:gd name="T9" fmla="*/ 1 h 60"/>
                <a:gd name="T10" fmla="*/ 49 w 51"/>
                <a:gd name="T11" fmla="*/ 4 h 60"/>
                <a:gd name="T12" fmla="*/ 51 w 51"/>
                <a:gd name="T13" fmla="*/ 8 h 60"/>
                <a:gd name="T14" fmla="*/ 51 w 51"/>
                <a:gd name="T15" fmla="*/ 27 h 60"/>
                <a:gd name="T16" fmla="*/ 49 w 51"/>
                <a:gd name="T17" fmla="*/ 31 h 60"/>
                <a:gd name="T18" fmla="*/ 49 w 51"/>
                <a:gd name="T19" fmla="*/ 31 h 60"/>
                <a:gd name="T20" fmla="*/ 42 w 51"/>
                <a:gd name="T21" fmla="*/ 36 h 60"/>
                <a:gd name="T22" fmla="*/ 21 w 51"/>
                <a:gd name="T23" fmla="*/ 56 h 60"/>
                <a:gd name="T24" fmla="*/ 20 w 51"/>
                <a:gd name="T25" fmla="*/ 57 h 60"/>
                <a:gd name="T26" fmla="*/ 17 w 51"/>
                <a:gd name="T27" fmla="*/ 60 h 60"/>
                <a:gd name="T28" fmla="*/ 3 w 51"/>
                <a:gd name="T29" fmla="*/ 60 h 60"/>
                <a:gd name="T30" fmla="*/ 0 w 51"/>
                <a:gd name="T31" fmla="*/ 57 h 60"/>
                <a:gd name="T32" fmla="*/ 0 w 51"/>
                <a:gd name="T33" fmla="*/ 54 h 60"/>
                <a:gd name="T34" fmla="*/ 4 w 51"/>
                <a:gd name="T35" fmla="*/ 51 h 60"/>
                <a:gd name="T36" fmla="*/ 13 w 51"/>
                <a:gd name="T37" fmla="*/ 51 h 60"/>
                <a:gd name="T38" fmla="*/ 17 w 51"/>
                <a:gd name="T39" fmla="*/ 51 h 60"/>
                <a:gd name="T40" fmla="*/ 19 w 51"/>
                <a:gd name="T41" fmla="*/ 52 h 60"/>
                <a:gd name="T42" fmla="*/ 21 w 51"/>
                <a:gd name="T43" fmla="*/ 52 h 60"/>
                <a:gd name="T44" fmla="*/ 37 w 51"/>
                <a:gd name="T45" fmla="*/ 38 h 60"/>
                <a:gd name="T46" fmla="*/ 39 w 51"/>
                <a:gd name="T47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60">
                  <a:moveTo>
                    <a:pt x="39" y="34"/>
                  </a:moveTo>
                  <a:cubicBezTo>
                    <a:pt x="37" y="33"/>
                    <a:pt x="36" y="31"/>
                    <a:pt x="36" y="29"/>
                  </a:cubicBezTo>
                  <a:cubicBezTo>
                    <a:pt x="36" y="21"/>
                    <a:pt x="36" y="13"/>
                    <a:pt x="36" y="6"/>
                  </a:cubicBezTo>
                  <a:cubicBezTo>
                    <a:pt x="36" y="5"/>
                    <a:pt x="36" y="4"/>
                    <a:pt x="36" y="3"/>
                  </a:cubicBezTo>
                  <a:cubicBezTo>
                    <a:pt x="37" y="1"/>
                    <a:pt x="39" y="0"/>
                    <a:pt x="41" y="1"/>
                  </a:cubicBezTo>
                  <a:cubicBezTo>
                    <a:pt x="44" y="2"/>
                    <a:pt x="47" y="3"/>
                    <a:pt x="49" y="4"/>
                  </a:cubicBezTo>
                  <a:cubicBezTo>
                    <a:pt x="51" y="5"/>
                    <a:pt x="51" y="6"/>
                    <a:pt x="51" y="8"/>
                  </a:cubicBezTo>
                  <a:cubicBezTo>
                    <a:pt x="51" y="14"/>
                    <a:pt x="51" y="21"/>
                    <a:pt x="51" y="27"/>
                  </a:cubicBezTo>
                  <a:cubicBezTo>
                    <a:pt x="51" y="29"/>
                    <a:pt x="51" y="30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1"/>
                    <a:pt x="44" y="34"/>
                    <a:pt x="42" y="36"/>
                  </a:cubicBezTo>
                  <a:cubicBezTo>
                    <a:pt x="38" y="45"/>
                    <a:pt x="31" y="52"/>
                    <a:pt x="21" y="56"/>
                  </a:cubicBezTo>
                  <a:cubicBezTo>
                    <a:pt x="21" y="56"/>
                    <a:pt x="21" y="57"/>
                    <a:pt x="20" y="57"/>
                  </a:cubicBezTo>
                  <a:cubicBezTo>
                    <a:pt x="20" y="59"/>
                    <a:pt x="19" y="60"/>
                    <a:pt x="17" y="60"/>
                  </a:cubicBezTo>
                  <a:cubicBezTo>
                    <a:pt x="13" y="60"/>
                    <a:pt x="8" y="60"/>
                    <a:pt x="3" y="60"/>
                  </a:cubicBezTo>
                  <a:cubicBezTo>
                    <a:pt x="2" y="60"/>
                    <a:pt x="0" y="59"/>
                    <a:pt x="0" y="57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52"/>
                    <a:pt x="2" y="51"/>
                    <a:pt x="4" y="51"/>
                  </a:cubicBezTo>
                  <a:cubicBezTo>
                    <a:pt x="7" y="51"/>
                    <a:pt x="10" y="51"/>
                    <a:pt x="13" y="51"/>
                  </a:cubicBezTo>
                  <a:cubicBezTo>
                    <a:pt x="14" y="51"/>
                    <a:pt x="16" y="51"/>
                    <a:pt x="17" y="51"/>
                  </a:cubicBezTo>
                  <a:cubicBezTo>
                    <a:pt x="18" y="51"/>
                    <a:pt x="19" y="51"/>
                    <a:pt x="19" y="52"/>
                  </a:cubicBezTo>
                  <a:cubicBezTo>
                    <a:pt x="20" y="52"/>
                    <a:pt x="20" y="52"/>
                    <a:pt x="21" y="52"/>
                  </a:cubicBezTo>
                  <a:cubicBezTo>
                    <a:pt x="27" y="49"/>
                    <a:pt x="32" y="44"/>
                    <a:pt x="37" y="38"/>
                  </a:cubicBezTo>
                  <a:cubicBezTo>
                    <a:pt x="37" y="37"/>
                    <a:pt x="38" y="36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620">
                <a:latin typeface="Arial"/>
                <a:cs typeface="Arial"/>
              </a:endParaRPr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3735" y="2133"/>
              <a:ext cx="37" cy="83"/>
            </a:xfrm>
            <a:custGeom>
              <a:avLst/>
              <a:gdLst>
                <a:gd name="T0" fmla="*/ 16 w 16"/>
                <a:gd name="T1" fmla="*/ 17 h 35"/>
                <a:gd name="T2" fmla="*/ 16 w 16"/>
                <a:gd name="T3" fmla="*/ 29 h 35"/>
                <a:gd name="T4" fmla="*/ 10 w 16"/>
                <a:gd name="T5" fmla="*/ 33 h 35"/>
                <a:gd name="T6" fmla="*/ 3 w 16"/>
                <a:gd name="T7" fmla="*/ 31 h 35"/>
                <a:gd name="T8" fmla="*/ 0 w 16"/>
                <a:gd name="T9" fmla="*/ 27 h 35"/>
                <a:gd name="T10" fmla="*/ 0 w 16"/>
                <a:gd name="T11" fmla="*/ 8 h 35"/>
                <a:gd name="T12" fmla="*/ 3 w 16"/>
                <a:gd name="T13" fmla="*/ 4 h 35"/>
                <a:gd name="T14" fmla="*/ 10 w 16"/>
                <a:gd name="T15" fmla="*/ 1 h 35"/>
                <a:gd name="T16" fmla="*/ 16 w 16"/>
                <a:gd name="T17" fmla="*/ 5 h 35"/>
                <a:gd name="T18" fmla="*/ 16 w 16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5">
                  <a:moveTo>
                    <a:pt x="16" y="17"/>
                  </a:moveTo>
                  <a:cubicBezTo>
                    <a:pt x="16" y="21"/>
                    <a:pt x="15" y="25"/>
                    <a:pt x="16" y="29"/>
                  </a:cubicBezTo>
                  <a:cubicBezTo>
                    <a:pt x="16" y="33"/>
                    <a:pt x="13" y="35"/>
                    <a:pt x="10" y="33"/>
                  </a:cubicBezTo>
                  <a:cubicBezTo>
                    <a:pt x="7" y="32"/>
                    <a:pt x="5" y="32"/>
                    <a:pt x="3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0"/>
                    <a:pt x="0" y="14"/>
                    <a:pt x="0" y="8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5" y="3"/>
                    <a:pt x="7" y="2"/>
                    <a:pt x="10" y="1"/>
                  </a:cubicBezTo>
                  <a:cubicBezTo>
                    <a:pt x="13" y="0"/>
                    <a:pt x="16" y="2"/>
                    <a:pt x="16" y="5"/>
                  </a:cubicBezTo>
                  <a:cubicBezTo>
                    <a:pt x="16" y="9"/>
                    <a:pt x="16" y="13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620">
                <a:latin typeface="Arial"/>
                <a:cs typeface="Arial"/>
              </a:endParaRPr>
            </a:p>
          </p:txBody>
        </p:sp>
      </p:grpSp>
      <p:pic>
        <p:nvPicPr>
          <p:cNvPr id="137" name="Picture 5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13" y="2155280"/>
            <a:ext cx="241710" cy="24171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38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96" y="3259996"/>
            <a:ext cx="214546" cy="329552"/>
          </a:xfrm>
          <a:prstGeom prst="rect">
            <a:avLst/>
          </a:prstGeom>
          <a:noFill/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" y="3694335"/>
            <a:ext cx="277558" cy="27755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40" name="object 115"/>
          <p:cNvSpPr/>
          <p:nvPr/>
        </p:nvSpPr>
        <p:spPr>
          <a:xfrm>
            <a:off x="910020" y="2858826"/>
            <a:ext cx="294478" cy="317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41" name="object 52"/>
          <p:cNvSpPr/>
          <p:nvPr/>
        </p:nvSpPr>
        <p:spPr>
          <a:xfrm>
            <a:off x="7299737" y="5494253"/>
            <a:ext cx="381912" cy="129223"/>
          </a:xfrm>
          <a:custGeom>
            <a:avLst/>
            <a:gdLst/>
            <a:ahLst/>
            <a:cxnLst/>
            <a:rect l="l" t="t" r="r" b="b"/>
            <a:pathLst>
              <a:path w="981862" h="335673">
                <a:moveTo>
                  <a:pt x="151726" y="289318"/>
                </a:moveTo>
                <a:lnTo>
                  <a:pt x="59016" y="289318"/>
                </a:lnTo>
                <a:lnTo>
                  <a:pt x="105371" y="335673"/>
                </a:lnTo>
                <a:lnTo>
                  <a:pt x="151726" y="289318"/>
                </a:lnTo>
                <a:close/>
              </a:path>
              <a:path w="981862" h="335673">
                <a:moveTo>
                  <a:pt x="59016" y="46342"/>
                </a:moveTo>
                <a:lnTo>
                  <a:pt x="0" y="46342"/>
                </a:lnTo>
                <a:lnTo>
                  <a:pt x="0" y="289318"/>
                </a:lnTo>
                <a:lnTo>
                  <a:pt x="838987" y="289318"/>
                </a:lnTo>
                <a:lnTo>
                  <a:pt x="885329" y="242976"/>
                </a:lnTo>
                <a:lnTo>
                  <a:pt x="981862" y="242976"/>
                </a:lnTo>
                <a:lnTo>
                  <a:pt x="981862" y="92697"/>
                </a:lnTo>
                <a:lnTo>
                  <a:pt x="105371" y="92697"/>
                </a:lnTo>
                <a:lnTo>
                  <a:pt x="59016" y="46342"/>
                </a:lnTo>
                <a:close/>
              </a:path>
              <a:path w="981862" h="335673">
                <a:moveTo>
                  <a:pt x="981862" y="242976"/>
                </a:moveTo>
                <a:lnTo>
                  <a:pt x="885329" y="242976"/>
                </a:lnTo>
                <a:lnTo>
                  <a:pt x="931672" y="289318"/>
                </a:lnTo>
                <a:lnTo>
                  <a:pt x="981862" y="289318"/>
                </a:lnTo>
                <a:lnTo>
                  <a:pt x="981862" y="242976"/>
                </a:lnTo>
                <a:close/>
              </a:path>
              <a:path w="981862" h="335673">
                <a:moveTo>
                  <a:pt x="981862" y="46342"/>
                </a:moveTo>
                <a:lnTo>
                  <a:pt x="151726" y="46342"/>
                </a:lnTo>
                <a:lnTo>
                  <a:pt x="105371" y="92697"/>
                </a:lnTo>
                <a:lnTo>
                  <a:pt x="981862" y="92697"/>
                </a:lnTo>
                <a:lnTo>
                  <a:pt x="981862" y="46342"/>
                </a:lnTo>
                <a:close/>
              </a:path>
              <a:path w="981862" h="335673">
                <a:moveTo>
                  <a:pt x="885329" y="0"/>
                </a:moveTo>
                <a:lnTo>
                  <a:pt x="838987" y="46342"/>
                </a:lnTo>
                <a:lnTo>
                  <a:pt x="931672" y="46342"/>
                </a:lnTo>
                <a:lnTo>
                  <a:pt x="885329" y="0"/>
                </a:lnTo>
                <a:close/>
              </a:path>
            </a:pathLst>
          </a:custGeom>
          <a:solidFill>
            <a:srgbClr val="064C79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142" name="object 44"/>
          <p:cNvSpPr/>
          <p:nvPr/>
        </p:nvSpPr>
        <p:spPr>
          <a:xfrm>
            <a:off x="7298519" y="5643352"/>
            <a:ext cx="381912" cy="129223"/>
          </a:xfrm>
          <a:custGeom>
            <a:avLst/>
            <a:gdLst/>
            <a:ahLst/>
            <a:cxnLst/>
            <a:rect l="l" t="t" r="r" b="b"/>
            <a:pathLst>
              <a:path w="981849" h="335686">
                <a:moveTo>
                  <a:pt x="151701" y="289331"/>
                </a:moveTo>
                <a:lnTo>
                  <a:pt x="59004" y="289331"/>
                </a:lnTo>
                <a:lnTo>
                  <a:pt x="105346" y="335686"/>
                </a:lnTo>
                <a:lnTo>
                  <a:pt x="151701" y="289331"/>
                </a:lnTo>
                <a:close/>
              </a:path>
              <a:path w="981849" h="335686">
                <a:moveTo>
                  <a:pt x="59004" y="46354"/>
                </a:moveTo>
                <a:lnTo>
                  <a:pt x="0" y="46354"/>
                </a:lnTo>
                <a:lnTo>
                  <a:pt x="0" y="289331"/>
                </a:lnTo>
                <a:lnTo>
                  <a:pt x="838974" y="289331"/>
                </a:lnTo>
                <a:lnTo>
                  <a:pt x="885316" y="242989"/>
                </a:lnTo>
                <a:lnTo>
                  <a:pt x="981849" y="242989"/>
                </a:lnTo>
                <a:lnTo>
                  <a:pt x="981849" y="92697"/>
                </a:lnTo>
                <a:lnTo>
                  <a:pt x="105346" y="92697"/>
                </a:lnTo>
                <a:lnTo>
                  <a:pt x="59004" y="46354"/>
                </a:lnTo>
                <a:close/>
              </a:path>
              <a:path w="981849" h="335686">
                <a:moveTo>
                  <a:pt x="981849" y="242989"/>
                </a:moveTo>
                <a:lnTo>
                  <a:pt x="885316" y="242989"/>
                </a:lnTo>
                <a:lnTo>
                  <a:pt x="931659" y="289331"/>
                </a:lnTo>
                <a:lnTo>
                  <a:pt x="981849" y="289331"/>
                </a:lnTo>
                <a:lnTo>
                  <a:pt x="981849" y="242989"/>
                </a:lnTo>
                <a:close/>
              </a:path>
              <a:path w="981849" h="335686">
                <a:moveTo>
                  <a:pt x="981849" y="46354"/>
                </a:moveTo>
                <a:lnTo>
                  <a:pt x="151701" y="46354"/>
                </a:lnTo>
                <a:lnTo>
                  <a:pt x="105346" y="92697"/>
                </a:lnTo>
                <a:lnTo>
                  <a:pt x="981849" y="92697"/>
                </a:lnTo>
                <a:lnTo>
                  <a:pt x="981849" y="46354"/>
                </a:lnTo>
                <a:close/>
              </a:path>
              <a:path w="981849" h="335686">
                <a:moveTo>
                  <a:pt x="885316" y="0"/>
                </a:moveTo>
                <a:lnTo>
                  <a:pt x="838974" y="46354"/>
                </a:lnTo>
                <a:lnTo>
                  <a:pt x="931659" y="46354"/>
                </a:lnTo>
                <a:lnTo>
                  <a:pt x="885316" y="0"/>
                </a:lnTo>
                <a:close/>
              </a:path>
            </a:pathLst>
          </a:custGeom>
          <a:solidFill>
            <a:srgbClr val="1680A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43" name="object 8"/>
          <p:cNvSpPr txBox="1"/>
          <p:nvPr/>
        </p:nvSpPr>
        <p:spPr>
          <a:xfrm>
            <a:off x="7736148" y="5503036"/>
            <a:ext cx="677116" cy="89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fr-FR" sz="675" spc="4" dirty="0">
                <a:solidFill>
                  <a:srgbClr val="575756"/>
                </a:solidFill>
                <a:latin typeface="Open Sans Light"/>
                <a:cs typeface="Open Sans Light"/>
              </a:rPr>
              <a:t>Perfect Memory</a:t>
            </a:r>
            <a:endParaRPr sz="675" dirty="0">
              <a:latin typeface="Open Sans Light"/>
              <a:cs typeface="Open Sans Light"/>
            </a:endParaRPr>
          </a:p>
        </p:txBody>
      </p:sp>
      <p:sp>
        <p:nvSpPr>
          <p:cNvPr id="144" name="object 8"/>
          <p:cNvSpPr txBox="1"/>
          <p:nvPr/>
        </p:nvSpPr>
        <p:spPr>
          <a:xfrm>
            <a:off x="7736148" y="5655292"/>
            <a:ext cx="677116" cy="89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en-US" sz="675" spc="4" dirty="0">
                <a:solidFill>
                  <a:srgbClr val="575756"/>
                </a:solidFill>
                <a:latin typeface="Open Sans Light"/>
                <a:cs typeface="Open Sans Light"/>
              </a:rPr>
              <a:t>Optional Module</a:t>
            </a:r>
            <a:endParaRPr lang="en-US" sz="675" dirty="0">
              <a:latin typeface="Open Sans Light"/>
              <a:cs typeface="Open Sans Ligh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  <p:sp>
        <p:nvSpPr>
          <p:cNvPr id="14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1182027"/>
            <a:ext cx="9144000" cy="392851"/>
          </a:xfrm>
        </p:spPr>
        <p:txBody>
          <a:bodyPr/>
          <a:lstStyle/>
          <a:p>
            <a:pPr algn="ctr"/>
            <a:r>
              <a:rPr lang="en-US" b="1" dirty="0"/>
              <a:t>The Semantic middleware &amp; DAM that disrupts DAM, ECM and MDM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3154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6"/>
          <p:cNvSpPr txBox="1">
            <a:spLocks/>
          </p:cNvSpPr>
          <p:nvPr/>
        </p:nvSpPr>
        <p:spPr>
          <a:xfrm>
            <a:off x="2057400" y="5708389"/>
            <a:ext cx="50292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78787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Perfect Memory 2015</a:t>
            </a:r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>
          <a:xfrm>
            <a:off x="7086600" y="5726907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C6F969-B65A-4AC3-827F-E4B36E7AFCB2}" type="slidenum">
              <a:rPr lang="en-US" sz="900">
                <a:solidFill>
                  <a:srgbClr val="78787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r"/>
              <a:t>15</a:t>
            </a:fld>
            <a:endParaRPr lang="en-US" sz="900">
              <a:solidFill>
                <a:srgbClr val="78787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Espace réservé de la date 1"/>
          <p:cNvSpPr txBox="1">
            <a:spLocks/>
          </p:cNvSpPr>
          <p:nvPr/>
        </p:nvSpPr>
        <p:spPr>
          <a:xfrm>
            <a:off x="0" y="5708388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D1B32C-4DE4-4932-A18C-B23A0A5BF169}" type="datetime1">
              <a:rPr lang="en-US" sz="900">
                <a:solidFill>
                  <a:srgbClr val="78787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11/23/2016</a:t>
            </a:fld>
            <a:endParaRPr lang="en-US" sz="900" dirty="0">
              <a:solidFill>
                <a:srgbClr val="78787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211580" y="1340768"/>
            <a:ext cx="7608892" cy="8391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Increase the revenue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catalogs owners with a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user-centric description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products and an improved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accessibility and quality of reference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listings</a:t>
            </a:r>
          </a:p>
          <a:p>
            <a:pPr algn="just">
              <a:lnSpc>
                <a:spcPts val="3000"/>
              </a:lnSpc>
            </a:pP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211580" y="2451329"/>
            <a:ext cx="6720840" cy="3007478"/>
            <a:chOff x="1615440" y="2223412"/>
            <a:chExt cx="8961120" cy="4009971"/>
          </a:xfrm>
        </p:grpSpPr>
        <p:grpSp>
          <p:nvGrpSpPr>
            <p:cNvPr id="7" name="Groupe 6"/>
            <p:cNvGrpSpPr/>
            <p:nvPr/>
          </p:nvGrpSpPr>
          <p:grpSpPr>
            <a:xfrm>
              <a:off x="9565930" y="2235767"/>
              <a:ext cx="1010630" cy="3863475"/>
              <a:chOff x="9966462" y="2091550"/>
              <a:chExt cx="1010630" cy="3863475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89222" y="2884070"/>
                <a:ext cx="765110" cy="693397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67924" y="4469110"/>
                <a:ext cx="1007706" cy="693397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66462" y="2091550"/>
                <a:ext cx="1010630" cy="693397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09190" y="3676590"/>
                <a:ext cx="725175" cy="693397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39272" y="5261628"/>
                <a:ext cx="865010" cy="693397"/>
              </a:xfrm>
              <a:prstGeom prst="rect">
                <a:avLst/>
              </a:prstGeom>
            </p:spPr>
          </p:pic>
        </p:grpSp>
        <p:grpSp>
          <p:nvGrpSpPr>
            <p:cNvPr id="22" name="Groupe 21"/>
            <p:cNvGrpSpPr/>
            <p:nvPr/>
          </p:nvGrpSpPr>
          <p:grpSpPr>
            <a:xfrm>
              <a:off x="1615440" y="2223412"/>
              <a:ext cx="6611112" cy="4009971"/>
              <a:chOff x="1615440" y="2223412"/>
              <a:chExt cx="6611112" cy="4009971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15440" y="2235767"/>
                <a:ext cx="6611112" cy="3997616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147457" y="2223412"/>
                <a:ext cx="1426029" cy="9864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72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6207" y="3304335"/>
            <a:ext cx="1677572" cy="1288125"/>
          </a:xfrm>
          <a:prstGeom prst="rect">
            <a:avLst/>
          </a:prstGeom>
          <a:solidFill>
            <a:srgbClr val="0E7E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32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Accelerate </a:t>
            </a:r>
          </a:p>
          <a:p>
            <a:pPr algn="ctr"/>
            <a:r>
              <a:rPr lang="en-US" sz="1232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products &amp; services </a:t>
            </a:r>
            <a:r>
              <a:rPr lang="en-US" sz="1232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time-to-market</a:t>
            </a:r>
            <a:endParaRPr lang="fr-FR" sz="1232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979" y="3304335"/>
            <a:ext cx="1677572" cy="1288125"/>
          </a:xfrm>
          <a:prstGeom prst="rect">
            <a:avLst/>
          </a:prstGeom>
          <a:solidFill>
            <a:srgbClr val="0E7E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32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Improve innovation </a:t>
            </a:r>
            <a:r>
              <a:rPr lang="en-US" sz="1232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identification &amp; referencing</a:t>
            </a:r>
            <a:endParaRPr lang="fr-FR" sz="1232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8093" y="3304335"/>
            <a:ext cx="1677572" cy="1288125"/>
          </a:xfrm>
          <a:prstGeom prst="rect">
            <a:avLst/>
          </a:prstGeom>
          <a:solidFill>
            <a:srgbClr val="0E7E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32" b="1" dirty="0">
                <a:latin typeface="Open Sans"/>
              </a:rPr>
              <a:t>Distribute </a:t>
            </a:r>
          </a:p>
          <a:p>
            <a:pPr marL="0" lvl="1" algn="ctr"/>
            <a:r>
              <a:rPr lang="en-US" sz="1232" dirty="0">
                <a:latin typeface="Open Sans"/>
              </a:rPr>
              <a:t>to consumer a richer and more accurate </a:t>
            </a:r>
            <a:r>
              <a:rPr lang="en-US" sz="1232" b="1" dirty="0">
                <a:latin typeface="Open Sans"/>
              </a:rPr>
              <a:t>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088" y="1886267"/>
            <a:ext cx="8408912" cy="59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30" spc="49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Allow</a:t>
            </a:r>
            <a:r>
              <a:rPr lang="en-US" sz="1630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30" b="1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Any Data </a:t>
            </a:r>
            <a:r>
              <a:rPr lang="en-US" sz="1630" spc="49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To Be </a:t>
            </a:r>
            <a:r>
              <a:rPr lang="en-US" sz="1630" b="1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Processed, Reused</a:t>
            </a:r>
            <a:r>
              <a:rPr lang="en-US" sz="1630" spc="49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, And </a:t>
            </a:r>
            <a:r>
              <a:rPr lang="en-US" sz="1630" b="1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Monetized</a:t>
            </a:r>
            <a:r>
              <a:rPr lang="en-US" sz="1630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30" spc="49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By</a:t>
            </a:r>
            <a:r>
              <a:rPr lang="en-US" sz="1630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30" b="1" spc="496" dirty="0">
                <a:solidFill>
                  <a:srgbClr val="00537C"/>
                </a:solidFill>
                <a:latin typeface="Open Sans" charset="0"/>
                <a:ea typeface="Open Sans" charset="0"/>
                <a:cs typeface="Open Sans" charset="0"/>
              </a:rPr>
              <a:t>Business</a:t>
            </a:r>
            <a:endParaRPr lang="fr-FR" sz="1630" spc="496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object 38"/>
          <p:cNvSpPr txBox="1">
            <a:spLocks noGrp="1"/>
          </p:cNvSpPr>
          <p:nvPr>
            <p:ph type="sldNum" sz="quarter" idx="4294967295"/>
          </p:nvPr>
        </p:nvSpPr>
        <p:spPr>
          <a:xfrm>
            <a:off x="252770" y="6031482"/>
            <a:ext cx="173139" cy="14221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9561"/>
            <a:fld id="{81D60167-4931-47E6-BA6A-407CBD079E47}" type="slidenum">
              <a:rPr sz="924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16</a:t>
            </a:fld>
            <a:endParaRPr sz="924">
              <a:latin typeface="Times New Roman"/>
              <a:cs typeface="Times New Roman"/>
            </a:endParaRPr>
          </a:p>
        </p:txBody>
      </p:sp>
      <p:sp>
        <p:nvSpPr>
          <p:cNvPr id="12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6167883" y="6103644"/>
            <a:ext cx="2785399" cy="10663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780" algn="r"/>
            <a:r>
              <a:rPr sz="693" spc="62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Pitch Deck - Confidential - © Perfect Memory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516048"/>
            <a:ext cx="9144000" cy="64692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Opportunity &amp; Impacts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211534715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99946" y="3691592"/>
            <a:ext cx="1407840" cy="426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12700" algn="ctr">
              <a:lnSpc>
                <a:spcPct val="100000"/>
              </a:lnSpc>
              <a:defRPr sz="3600" cap="small" spc="19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 sz="2772" b="1" dirty="0"/>
              <a:t>+Data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98425" y="1735701"/>
            <a:ext cx="3840847" cy="85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12700" algn="ctr">
              <a:lnSpc>
                <a:spcPct val="100000"/>
              </a:lnSpc>
              <a:defRPr sz="3600" cap="small" spc="19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772" dirty="0"/>
              <a:t>Lack of </a:t>
            </a:r>
            <a:r>
              <a:rPr lang="en-US" sz="2772" b="1" dirty="0">
                <a:solidFill>
                  <a:srgbClr val="0070C0"/>
                </a:solidFill>
              </a:rPr>
              <a:t>Sales</a:t>
            </a:r>
            <a:r>
              <a:rPr lang="en-US" sz="2772" dirty="0"/>
              <a:t> Efficiency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498425" y="3547196"/>
            <a:ext cx="3840847" cy="85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12700" algn="ctr">
              <a:lnSpc>
                <a:spcPct val="100000"/>
              </a:lnSpc>
              <a:defRPr sz="3600" cap="small" spc="19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772" dirty="0"/>
              <a:t>Lack of </a:t>
            </a:r>
            <a:r>
              <a:rPr lang="en-US" sz="2772" b="1" dirty="0">
                <a:solidFill>
                  <a:srgbClr val="0070C0"/>
                </a:solidFill>
              </a:rPr>
              <a:t>Operational </a:t>
            </a:r>
            <a:r>
              <a:rPr lang="en-US" sz="2772" dirty="0"/>
              <a:t>Efficiency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98425" y="5378672"/>
            <a:ext cx="4166770" cy="426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12700" algn="ctr">
              <a:lnSpc>
                <a:spcPct val="100000"/>
              </a:lnSpc>
              <a:defRPr sz="3600" cap="small" spc="19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772" b="1" dirty="0" err="1">
                <a:solidFill>
                  <a:srgbClr val="0070C0"/>
                </a:solidFill>
              </a:rPr>
              <a:t>ux</a:t>
            </a:r>
            <a:r>
              <a:rPr lang="en-US" sz="2772" dirty="0"/>
              <a:t> Quality Decreasing</a:t>
            </a:r>
          </a:p>
        </p:txBody>
      </p:sp>
      <p:sp>
        <p:nvSpPr>
          <p:cNvPr id="9" name="Ellipse 8"/>
          <p:cNvSpPr/>
          <p:nvPr/>
        </p:nvSpPr>
        <p:spPr>
          <a:xfrm>
            <a:off x="2782758" y="3847008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064609" y="3847009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379098" y="3847009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693588" y="3847008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93588" y="3547196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693588" y="3247384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693588" y="2943806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693588" y="2640228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693588" y="2336650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693588" y="2034365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961900" y="2034365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230145" y="2034365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961867" y="3847008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230146" y="3847008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961867" y="5684702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230146" y="5684702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693588" y="5684702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693588" y="5384890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693588" y="5081312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693588" y="4777734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693588" y="4474156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693588" y="4171871"/>
            <a:ext cx="83166" cy="831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  <a:latin typeface="Open Sans" panose="020B0606030504020204"/>
            </a:endParaRPr>
          </a:p>
        </p:txBody>
      </p:sp>
      <p:sp>
        <p:nvSpPr>
          <p:cNvPr id="34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1"/>
            <a:fld id="{81D60167-4931-47E6-BA6A-407CBD079E47}" type="slidenum">
              <a:rPr sz="924" b="1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17</a:t>
            </a:fld>
            <a:endParaRPr sz="924">
              <a:latin typeface="Times New Roman"/>
              <a:cs typeface="Times New Roman"/>
            </a:endParaRP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0" y="516048"/>
            <a:ext cx="9144000" cy="64692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Opportunity &amp; Impacts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157520637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2908261"/>
            <a:ext cx="8229600" cy="868362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780"/>
            <a: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Organizational </a:t>
            </a:r>
            <a:r>
              <a:rPr lang="en-US" sz="2772" kern="1200" cap="small" spc="146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Silos</a:t>
            </a:r>
            <a:b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&amp;</a:t>
            </a:r>
            <a:b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No Common </a:t>
            </a:r>
            <a:r>
              <a:rPr lang="en-US" sz="2772" kern="1200" cap="small" spc="146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Repository</a:t>
            </a:r>
            <a:br>
              <a:rPr lang="en-US" sz="2772" kern="1200" cap="small" spc="146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&amp;</a:t>
            </a:r>
            <a:b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772" kern="1200" cap="small" spc="146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Lack Of Data </a:t>
            </a:r>
            <a:r>
              <a:rPr lang="en-US" sz="2772" kern="1200" cap="small" spc="146" dirty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Update</a:t>
            </a:r>
          </a:p>
        </p:txBody>
      </p:sp>
      <p:sp>
        <p:nvSpPr>
          <p:cNvPr id="6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1"/>
            <a:fld id="{81D60167-4931-47E6-BA6A-407CBD079E47}" type="slidenum">
              <a:rPr sz="924" b="1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18</a:t>
            </a:fld>
            <a:endParaRPr sz="924">
              <a:latin typeface="Times New Roman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50830" y="2205850"/>
            <a:ext cx="1540711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Impact" panose="020B0806030902050204" pitchFamily="34" charset="0"/>
                <a:ea typeface="Open Sans Extrabold" charset="0"/>
                <a:cs typeface="Open Sans Extrabold" charset="0"/>
              </a:defRPr>
            </a:lvl1pPr>
          </a:lstStyle>
          <a:p>
            <a:r>
              <a:rPr lang="fr-FR" sz="1848" b="1" i="1" dirty="0">
                <a:latin typeface="Open Sans Semibold" charset="0"/>
                <a:ea typeface="Open Sans Semibold" charset="0"/>
                <a:cs typeface="Open Sans Semibold" charset="0"/>
              </a:rPr>
              <a:t>11%</a:t>
            </a:r>
          </a:p>
          <a:p>
            <a:r>
              <a:rPr lang="en-US" sz="847" b="1" i="1" dirty="0">
                <a:latin typeface="Open Sans Semibold" charset="0"/>
                <a:ea typeface="Open Sans Semibold" charset="0"/>
                <a:cs typeface="Open Sans Semibold" charset="0"/>
              </a:rPr>
              <a:t>of data are cross-BU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50829" y="3953918"/>
            <a:ext cx="1533968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48" b="1" i="1" dirty="0">
                <a:latin typeface="Open Sans Semibold" charset="0"/>
                <a:ea typeface="Open Sans Semibold" charset="0"/>
                <a:cs typeface="Open Sans Semibold" charset="0"/>
              </a:rPr>
              <a:t>22%</a:t>
            </a:r>
          </a:p>
          <a:p>
            <a:pPr algn="ctr"/>
            <a:r>
              <a:rPr lang="en-US" sz="847" b="1" i="1" dirty="0">
                <a:latin typeface="Open Sans Semibold" charset="0"/>
                <a:ea typeface="Open Sans Semibold" charset="0"/>
                <a:cs typeface="Open Sans Semibold" charset="0"/>
              </a:rPr>
              <a:t>of data become obsolete </a:t>
            </a:r>
          </a:p>
          <a:p>
            <a:pPr algn="ctr"/>
            <a:r>
              <a:rPr lang="en-US" sz="847" b="1" i="1" dirty="0">
                <a:latin typeface="Open Sans Semibold" charset="0"/>
                <a:ea typeface="Open Sans Semibold" charset="0"/>
                <a:cs typeface="Open Sans Semibold" charset="0"/>
              </a:rPr>
              <a:t>after 90 days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50830" y="3079884"/>
            <a:ext cx="1540711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48" b="1" i="1" dirty="0">
                <a:latin typeface="Open Sans Semibold" charset="0"/>
                <a:ea typeface="Open Sans Semibold" charset="0"/>
                <a:cs typeface="Open Sans Semibold" charset="0"/>
              </a:rPr>
              <a:t>73%</a:t>
            </a:r>
          </a:p>
          <a:p>
            <a:pPr algn="ctr"/>
            <a:r>
              <a:rPr lang="en-US" sz="847" b="1" i="1" dirty="0">
                <a:latin typeface="Open Sans Semibold" charset="0"/>
                <a:ea typeface="Open Sans Semibold" charset="0"/>
                <a:cs typeface="Open Sans Semibold" charset="0"/>
              </a:rPr>
              <a:t>of data remain unused </a:t>
            </a:r>
            <a:endParaRPr lang="fr-FR" sz="809" b="1" i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516048"/>
            <a:ext cx="9144000" cy="646929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kern="0"/>
              <a:t>Opportunity &amp; Impacts</a:t>
            </a:r>
            <a:endParaRPr lang="en-US" kern="0" dirty="0"/>
          </a:p>
        </p:txBody>
      </p:sp>
      <p:sp>
        <p:nvSpPr>
          <p:cNvPr id="12" name="Rectangle 11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61144132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13"/>
          <p:cNvSpPr/>
          <p:nvPr/>
        </p:nvSpPr>
        <p:spPr>
          <a:xfrm>
            <a:off x="789975" y="1651246"/>
            <a:ext cx="8214515" cy="2203372"/>
          </a:xfrm>
          <a:custGeom>
            <a:avLst/>
            <a:gdLst/>
            <a:ahLst/>
            <a:cxnLst/>
            <a:rect l="l" t="t" r="r" b="b"/>
            <a:pathLst>
              <a:path w="2522054" h="1647316">
                <a:moveTo>
                  <a:pt x="0" y="1647316"/>
                </a:moveTo>
                <a:lnTo>
                  <a:pt x="2522054" y="1647316"/>
                </a:lnTo>
                <a:lnTo>
                  <a:pt x="2522054" y="0"/>
                </a:lnTo>
                <a:lnTo>
                  <a:pt x="0" y="0"/>
                </a:lnTo>
                <a:lnTo>
                  <a:pt x="0" y="164731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848" dirty="0"/>
          </a:p>
        </p:txBody>
      </p:sp>
      <p:sp>
        <p:nvSpPr>
          <p:cNvPr id="54" name="object 13"/>
          <p:cNvSpPr/>
          <p:nvPr/>
        </p:nvSpPr>
        <p:spPr>
          <a:xfrm>
            <a:off x="789975" y="3983146"/>
            <a:ext cx="8214515" cy="2203372"/>
          </a:xfrm>
          <a:custGeom>
            <a:avLst/>
            <a:gdLst/>
            <a:ahLst/>
            <a:cxnLst/>
            <a:rect l="l" t="t" r="r" b="b"/>
            <a:pathLst>
              <a:path w="2522054" h="1647316">
                <a:moveTo>
                  <a:pt x="0" y="1647316"/>
                </a:moveTo>
                <a:lnTo>
                  <a:pt x="2522054" y="1647316"/>
                </a:lnTo>
                <a:lnTo>
                  <a:pt x="2522054" y="0"/>
                </a:lnTo>
                <a:lnTo>
                  <a:pt x="0" y="0"/>
                </a:lnTo>
                <a:lnTo>
                  <a:pt x="0" y="164731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848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0" y="514656"/>
            <a:ext cx="0" cy="28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1"/>
            <a:fld id="{81D60167-4931-47E6-BA6A-407CBD079E47}" type="slidenum">
              <a:rPr sz="924" b="1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19</a:t>
            </a:fld>
            <a:endParaRPr sz="924">
              <a:latin typeface="Times New Roman"/>
              <a:cs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3904" y="5072804"/>
            <a:ext cx="1443939" cy="348887"/>
          </a:xfrm>
          <a:prstGeom prst="rect">
            <a:avLst/>
          </a:prstGeom>
          <a:solidFill>
            <a:schemeClr val="bg1">
              <a:alpha val="84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848" b="1" dirty="0">
                <a:solidFill>
                  <a:srgbClr val="2757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Advertiser</a:t>
            </a:r>
          </a:p>
        </p:txBody>
      </p:sp>
      <p:pic>
        <p:nvPicPr>
          <p:cNvPr id="56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89" y="2195464"/>
            <a:ext cx="545259" cy="4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738767" y="2732398"/>
            <a:ext cx="1921504" cy="18941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848" b="1" dirty="0">
                <a:solidFill>
                  <a:srgbClr val="2757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Entertainment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45554" y="1825750"/>
            <a:ext cx="872006" cy="1014287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848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en-US" sz="1848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1848" dirty="0">
                <a:latin typeface="Open Sans" charset="0"/>
                <a:ea typeface="Open Sans" charset="0"/>
                <a:cs typeface="Open Sans" charset="0"/>
              </a:rPr>
              <a:t>ROI</a:t>
            </a:r>
            <a:endParaRPr lang="en-US" sz="1232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01" y="1899701"/>
            <a:ext cx="553287" cy="5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488150" y="4119907"/>
            <a:ext cx="1640407" cy="10143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35% reduction in customer acquisition cost.</a:t>
            </a:r>
          </a:p>
        </p:txBody>
      </p:sp>
      <p:grpSp>
        <p:nvGrpSpPr>
          <p:cNvPr id="37" name="Groupe 25"/>
          <p:cNvGrpSpPr/>
          <p:nvPr/>
        </p:nvGrpSpPr>
        <p:grpSpPr>
          <a:xfrm>
            <a:off x="6537550" y="4471890"/>
            <a:ext cx="1939623" cy="1488368"/>
            <a:chOff x="207486" y="3478044"/>
            <a:chExt cx="2833071" cy="2052930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8296" y="3637002"/>
              <a:ext cx="1772088" cy="1772088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1360170" y="4533864"/>
              <a:ext cx="810591" cy="299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9" b="1" dirty="0">
                  <a:solidFill>
                    <a:schemeClr val="bg1"/>
                  </a:solidFill>
                  <a:latin typeface="Open Sans Light"/>
                </a:rPr>
                <a:t>Product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419620" y="4417732"/>
              <a:ext cx="620937" cy="299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>
                  <a:solidFill>
                    <a:schemeClr val="accent1">
                      <a:lumMod val="50000"/>
                    </a:schemeClr>
                  </a:solidFill>
                  <a:latin typeface="Open Sans Light"/>
                </a:defRPr>
              </a:lvl1pPr>
            </a:lstStyle>
            <a:p>
              <a:r>
                <a:rPr lang="fr-FR" sz="809" dirty="0"/>
                <a:t>Sales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790219" y="3692117"/>
              <a:ext cx="574109" cy="299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9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R&amp;D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07486" y="4336713"/>
              <a:ext cx="939367" cy="299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9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Customer</a:t>
              </a:r>
              <a:endParaRPr lang="fr-FR" sz="770" dirty="0">
                <a:solidFill>
                  <a:schemeClr val="accent1">
                    <a:lumMod val="50000"/>
                  </a:schemeClr>
                </a:solidFill>
                <a:latin typeface="Open Sans Light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8377" y="3478044"/>
              <a:ext cx="979171" cy="30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47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Marketing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621399" y="5231864"/>
              <a:ext cx="908929" cy="299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9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Inventory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4488150" y="5211615"/>
            <a:ext cx="1640407" cy="823531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Delete silos of business data. </a:t>
            </a:r>
          </a:p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Automate data update and exposure.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513477" y="1825750"/>
            <a:ext cx="1537140" cy="1014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30% </a:t>
            </a:r>
            <a:r>
              <a:rPr lang="en-US" sz="924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improved</a:t>
            </a:r>
            <a:r>
              <a:rPr lang="en-US" sz="924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924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accuracy</a:t>
            </a:r>
            <a:r>
              <a:rPr lang="en-US" sz="924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on recommendations.</a:t>
            </a:r>
          </a:p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15% price increase for advertising. 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6599748" y="1990541"/>
            <a:ext cx="1995828" cy="1503733"/>
            <a:chOff x="454288" y="3492057"/>
            <a:chExt cx="2922039" cy="2042246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3623" y="3686931"/>
              <a:ext cx="1772088" cy="1772088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1494337" y="4502609"/>
              <a:ext cx="706891" cy="47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47" b="1" dirty="0">
                  <a:solidFill>
                    <a:schemeClr val="bg1"/>
                  </a:solidFill>
                  <a:latin typeface="Open Sans Light"/>
                </a:rPr>
                <a:t>Media</a:t>
              </a:r>
            </a:p>
            <a:p>
              <a:pPr algn="ctr"/>
              <a:r>
                <a:rPr lang="en-US" sz="847" b="1" dirty="0">
                  <a:solidFill>
                    <a:schemeClr val="bg1"/>
                  </a:solidFill>
                  <a:latin typeface="Open Sans Light"/>
                </a:rPr>
                <a:t>Asset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17399" y="4377362"/>
              <a:ext cx="1058928" cy="30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>
                  <a:solidFill>
                    <a:schemeClr val="accent1">
                      <a:lumMod val="50000"/>
                    </a:schemeClr>
                  </a:solidFill>
                  <a:latin typeface="Open Sans Light"/>
                </a:defRPr>
              </a:lvl1pPr>
            </a:lstStyle>
            <a:p>
              <a:r>
                <a:rPr lang="en-US" sz="847" dirty="0"/>
                <a:t>Social Data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101554" y="3778728"/>
              <a:ext cx="803115" cy="30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47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Catalog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57081" y="5025714"/>
              <a:ext cx="974439" cy="30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47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Customer</a:t>
              </a:r>
              <a:endParaRPr lang="en-US" sz="809" dirty="0">
                <a:solidFill>
                  <a:schemeClr val="accent1">
                    <a:lumMod val="50000"/>
                  </a:schemeClr>
                </a:solidFill>
                <a:latin typeface="Open Sans Light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54288" y="3492057"/>
              <a:ext cx="2126775" cy="318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24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Use Generated Content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717820" y="5231864"/>
              <a:ext cx="939235" cy="30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47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rPr>
                <a:t>Inventory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13477" y="2908402"/>
            <a:ext cx="1560611" cy="8234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Enrich brand content.</a:t>
            </a:r>
          </a:p>
          <a:p>
            <a:pPr algn="ctr">
              <a:spcBef>
                <a:spcPts val="462"/>
              </a:spcBef>
            </a:pPr>
            <a:r>
              <a:rPr lang="en-US" sz="924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Increases customers intimacy.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45554" y="2907844"/>
            <a:ext cx="872006" cy="8234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Value</a:t>
            </a:r>
            <a:b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</a:b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Provided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8910"/>
          <a:stretch/>
        </p:blipFill>
        <p:spPr>
          <a:xfrm>
            <a:off x="1419417" y="4471889"/>
            <a:ext cx="560203" cy="60091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514600" y="4129553"/>
            <a:ext cx="872006" cy="1014287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848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en-US" sz="1848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1848" dirty="0">
                <a:latin typeface="Open Sans" charset="0"/>
                <a:ea typeface="Open Sans" charset="0"/>
                <a:cs typeface="Open Sans" charset="0"/>
              </a:rPr>
              <a:t>ROI</a:t>
            </a:r>
          </a:p>
        </p:txBody>
      </p:sp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47" y="4203504"/>
            <a:ext cx="553287" cy="5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514600" y="5211647"/>
            <a:ext cx="872006" cy="8234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Value</a:t>
            </a:r>
            <a:b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</a:b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Provided</a:t>
            </a: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0" y="516048"/>
            <a:ext cx="9144000" cy="64692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Opportunity &amp; Impacts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163099743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bc2011.b2b-match.com/upload/pimages/_img_b08e64566e48788c64aa_comp_logo_49_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1686932" cy="168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188.93.96.148/~lmcrft/wordpress/wp-content/uploads/2012/10/logo_gradient_back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1165844" cy="1722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1" descr="http://upload.wikimedia.org/wikipedia/fr/thumb/6/69/Logo_radiofrance_2006.png/220px-Logo_radiofrance_20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556792"/>
            <a:ext cx="1447646" cy="1447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56176" y="3645024"/>
            <a:ext cx="1973642" cy="745533"/>
            <a:chOff x="250" y="729"/>
            <a:chExt cx="701" cy="223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50" y="729"/>
              <a:ext cx="701" cy="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pic>
          <p:nvPicPr>
            <p:cNvPr id="16" name="Picture 4" descr="tit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747"/>
              <a:ext cx="666" cy="18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17" name="Image 16" descr="Logo_Perfect_2013-04.png"/>
          <p:cNvPicPr>
            <a:picLocks noChangeAspect="1"/>
          </p:cNvPicPr>
          <p:nvPr/>
        </p:nvPicPr>
        <p:blipFill>
          <a:blip r:embed="rId7" cstate="print"/>
          <a:srcRect t="24229" b="12171"/>
          <a:stretch>
            <a:fillRect/>
          </a:stretch>
        </p:blipFill>
        <p:spPr>
          <a:xfrm>
            <a:off x="1187624" y="3645024"/>
            <a:ext cx="2377610" cy="1512168"/>
          </a:xfrm>
          <a:prstGeom prst="rect">
            <a:avLst/>
          </a:prstGeom>
        </p:spPr>
      </p:pic>
      <p:pic>
        <p:nvPicPr>
          <p:cNvPr id="81922" name="Picture 2" descr="http://b.vimeocdn.com/ps/766/766629_300.jpg"/>
          <p:cNvPicPr>
            <a:picLocks noChangeAspect="1" noChangeArrowheads="1"/>
          </p:cNvPicPr>
          <p:nvPr/>
        </p:nvPicPr>
        <p:blipFill>
          <a:blip r:embed="rId8" cstate="print"/>
          <a:srcRect t="32760" b="37001"/>
          <a:stretch>
            <a:fillRect/>
          </a:stretch>
        </p:blipFill>
        <p:spPr bwMode="auto">
          <a:xfrm>
            <a:off x="1835696" y="2420888"/>
            <a:ext cx="2209428" cy="668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960246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Opportunity &amp; Impacts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617968" y="2348203"/>
            <a:ext cx="8526031" cy="34278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cap="small" dirty="0">
                <a:solidFill>
                  <a:srgbClr val="037F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Speed up access </a:t>
            </a: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any content being managed &amp; exploited </a:t>
            </a:r>
          </a:p>
          <a:p>
            <a:pPr marL="360363" indent="0">
              <a:buNone/>
            </a:pPr>
            <a:r>
              <a:rPr lang="en-US" sz="12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cap="small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internal, external, corporate and </a:t>
            </a:r>
            <a:r>
              <a:rPr lang="en-US" sz="1200" cap="small" dirty="0" err="1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UGC</a:t>
            </a:r>
            <a:r>
              <a:rPr lang="en-US" sz="1200" cap="small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800" cap="sm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cap="sm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Dedicated </a:t>
            </a:r>
            <a:r>
              <a:rPr lang="en-US" sz="1800" b="1" cap="small" dirty="0">
                <a:solidFill>
                  <a:srgbClr val="037F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 tools </a:t>
            </a: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 simply exploit content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cap="sm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Strengthen and </a:t>
            </a:r>
            <a:r>
              <a:rPr lang="en-US" sz="1800" b="1" cap="small" dirty="0">
                <a:solidFill>
                  <a:srgbClr val="037F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deepen reference</a:t>
            </a: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listings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cap="sm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cap="small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cap="small" dirty="0">
                <a:solidFill>
                  <a:srgbClr val="037F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front-end </a:t>
            </a:r>
            <a: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capabilities &amp; performances </a:t>
            </a:r>
            <a:br>
              <a:rPr lang="en-US" sz="18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(Recommendation Engine, Portal, </a:t>
            </a:r>
            <a:r>
              <a:rPr lang="mr-IN" sz="1500" cap="small" dirty="0">
                <a:latin typeface="Open Sans" panose="020B0606030504020204" pitchFamily="34" charset="0"/>
                <a:ea typeface="Open Sans" panose="020B0606030504020204" pitchFamily="34" charset="0"/>
              </a:rPr>
              <a:t>…</a:t>
            </a:r>
            <a:r>
              <a:rPr lang="fr-FR" sz="1500" cap="sm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800" cap="sm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72333296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0" y="514656"/>
            <a:ext cx="0" cy="28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1"/>
            <a:fld id="{81D60167-4931-47E6-BA6A-407CBD079E47}" type="slidenum">
              <a:rPr sz="924" b="1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21</a:t>
            </a:fld>
            <a:endParaRPr sz="924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727223" y="677865"/>
            <a:ext cx="8231189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003">
              <a:tabLst>
                <a:tab pos="8041827" algn="r"/>
              </a:tabLst>
            </a:pPr>
            <a:r>
              <a:rPr lang="en-US" spc="39" dirty="0">
                <a:latin typeface="Open Sans" charset="0"/>
                <a:ea typeface="Open Sans" charset="0"/>
                <a:cs typeface="Open Sans" charset="0"/>
              </a:rPr>
              <a:t>Merging ECM, DAM and MDM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6535702" y="1913798"/>
            <a:ext cx="2325142" cy="1405099"/>
            <a:chOff x="6201239" y="5339478"/>
            <a:chExt cx="3019455" cy="1824676"/>
          </a:xfrm>
        </p:grpSpPr>
        <p:sp>
          <p:nvSpPr>
            <p:cNvPr id="11" name="object 11"/>
            <p:cNvSpPr/>
            <p:nvPr/>
          </p:nvSpPr>
          <p:spPr>
            <a:xfrm>
              <a:off x="6246612" y="5414481"/>
              <a:ext cx="976139" cy="36929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1079" y="5792340"/>
              <a:ext cx="779337" cy="369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8101" y="5760853"/>
              <a:ext cx="905290" cy="36929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2997" y="6335515"/>
              <a:ext cx="1023372" cy="36929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6055" y="5339478"/>
              <a:ext cx="1165070" cy="36929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862648" y="5733083"/>
              <a:ext cx="991883" cy="36929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39032" y="6000735"/>
              <a:ext cx="1039116" cy="369290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8" name="object 18"/>
            <p:cNvSpPr/>
            <p:nvPr/>
          </p:nvSpPr>
          <p:spPr>
            <a:xfrm>
              <a:off x="7878393" y="6339221"/>
              <a:ext cx="960399" cy="369290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6201239" y="6727168"/>
              <a:ext cx="1082594" cy="43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780" marR="4890" indent="22494">
                <a:lnSpc>
                  <a:spcPct val="141700"/>
                </a:lnSpc>
              </a:pPr>
              <a:r>
                <a:rPr sz="770" b="1" spc="58" dirty="0">
                  <a:solidFill>
                    <a:srgbClr val="58595B"/>
                  </a:solidFill>
                  <a:latin typeface="Open Sans" charset="0"/>
                  <a:ea typeface="Open Sans" charset="0"/>
                  <a:cs typeface="Open Sans" charset="0"/>
                </a:rPr>
                <a:t>Master</a:t>
              </a:r>
              <a:r>
                <a:rPr sz="770" b="1" spc="8" dirty="0">
                  <a:solidFill>
                    <a:srgbClr val="58595B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58" dirty="0">
                  <a:solidFill>
                    <a:srgbClr val="58595B"/>
                  </a:solidFill>
                  <a:latin typeface="Open Sans" charset="0"/>
                  <a:ea typeface="Open Sans" charset="0"/>
                  <a:cs typeface="Open Sans" charset="0"/>
                </a:rPr>
                <a:t>Data</a:t>
              </a:r>
              <a:r>
                <a:rPr sz="770" b="1" spc="27" dirty="0">
                  <a:solidFill>
                    <a:srgbClr val="58595B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77" dirty="0">
                  <a:solidFill>
                    <a:srgbClr val="58595B"/>
                  </a:solidFill>
                  <a:latin typeface="Open Sans" charset="0"/>
                  <a:ea typeface="Open Sans" charset="0"/>
                  <a:cs typeface="Open Sans" charset="0"/>
                </a:rPr>
                <a:t>Management</a:t>
              </a:r>
              <a:endParaRPr sz="770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687943" y="6727169"/>
              <a:ext cx="1532751" cy="43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8171" marR="4890" indent="-138880">
                <a:lnSpc>
                  <a:spcPct val="141700"/>
                </a:lnSpc>
              </a:pPr>
              <a:r>
                <a:rPr sz="770" b="1" spc="42" dirty="0">
                  <a:solidFill>
                    <a:schemeClr val="accent6">
                      <a:lumMod val="50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Enterprise</a:t>
              </a:r>
              <a:r>
                <a:rPr sz="770" b="1" spc="4" dirty="0">
                  <a:solidFill>
                    <a:schemeClr val="accent6">
                      <a:lumMod val="50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62" dirty="0">
                  <a:solidFill>
                    <a:schemeClr val="accent6">
                      <a:lumMod val="50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Content</a:t>
              </a:r>
              <a:r>
                <a:rPr sz="770" b="1" spc="31" dirty="0">
                  <a:solidFill>
                    <a:schemeClr val="accent6">
                      <a:lumMod val="50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77" dirty="0">
                  <a:solidFill>
                    <a:schemeClr val="accent6">
                      <a:lumMod val="50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Management</a:t>
              </a:r>
              <a:endParaRPr sz="770" dirty="0">
                <a:solidFill>
                  <a:schemeClr val="accent6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552457" y="3735650"/>
            <a:ext cx="2456928" cy="1515593"/>
            <a:chOff x="2502861" y="5217558"/>
            <a:chExt cx="3190594" cy="1968165"/>
          </a:xfrm>
        </p:grpSpPr>
        <p:grpSp>
          <p:nvGrpSpPr>
            <p:cNvPr id="37" name="Groupe 36"/>
            <p:cNvGrpSpPr/>
            <p:nvPr/>
          </p:nvGrpSpPr>
          <p:grpSpPr>
            <a:xfrm>
              <a:off x="2502861" y="5217558"/>
              <a:ext cx="1928654" cy="1498842"/>
              <a:chOff x="1315371" y="755296"/>
              <a:chExt cx="1928654" cy="1498842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1346614" y="1668775"/>
                <a:ext cx="889546" cy="369290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2315127" y="1530606"/>
                <a:ext cx="889539" cy="369290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197046" y="1034658"/>
                <a:ext cx="747843" cy="369290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433209" y="1884848"/>
                <a:ext cx="810816" cy="369290"/>
              </a:xfrm>
              <a:prstGeom prst="rect">
                <a:avLst/>
              </a:prstGeom>
              <a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315371" y="755296"/>
                <a:ext cx="787209" cy="369290"/>
              </a:xfrm>
              <a:prstGeom prst="rect">
                <a:avLst/>
              </a:prstGeom>
              <a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 dirty="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393023" y="1302308"/>
                <a:ext cx="692744" cy="369290"/>
              </a:xfrm>
              <a:prstGeom prst="rect">
                <a:avLst/>
              </a:prstGeom>
              <a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 sz="1848"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4552002" y="5567153"/>
              <a:ext cx="1141453" cy="369290"/>
            </a:xfrm>
            <a:prstGeom prst="rect">
              <a:avLst/>
            </a:prstGeom>
            <a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9" name="object 9"/>
            <p:cNvSpPr/>
            <p:nvPr/>
          </p:nvSpPr>
          <p:spPr>
            <a:xfrm>
              <a:off x="4770509" y="5936482"/>
              <a:ext cx="669128" cy="369290"/>
            </a:xfrm>
            <a:prstGeom prst="rect">
              <a:avLst/>
            </a:prstGeom>
            <a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8667" y="5217559"/>
              <a:ext cx="755712" cy="3692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sz="1848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521052" y="6727168"/>
              <a:ext cx="1082594" cy="43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780" marR="4890" indent="19561">
                <a:lnSpc>
                  <a:spcPct val="141700"/>
                </a:lnSpc>
              </a:pPr>
              <a:r>
                <a:rPr sz="770" b="1" spc="35" dirty="0">
                  <a:solidFill>
                    <a:schemeClr val="accent6">
                      <a:lumMod val="7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Digital</a:t>
              </a:r>
              <a:r>
                <a:rPr sz="770" b="1" spc="4" dirty="0">
                  <a:solidFill>
                    <a:schemeClr val="accent6">
                      <a:lumMod val="7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65" dirty="0">
                  <a:solidFill>
                    <a:schemeClr val="accent6">
                      <a:lumMod val="7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Asset</a:t>
              </a:r>
              <a:r>
                <a:rPr sz="770" b="1" spc="35" dirty="0">
                  <a:solidFill>
                    <a:schemeClr val="accent6">
                      <a:lumMod val="7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sz="770" b="1" spc="77" dirty="0">
                  <a:solidFill>
                    <a:schemeClr val="accent6">
                      <a:lumMod val="7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Management</a:t>
              </a:r>
              <a:endParaRPr sz="770" dirty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44" name="object 24"/>
            <p:cNvSpPr txBox="1"/>
            <p:nvPr/>
          </p:nvSpPr>
          <p:spPr>
            <a:xfrm>
              <a:off x="2675863" y="6748738"/>
              <a:ext cx="1082594" cy="43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780" marR="4890" indent="19561">
                <a:lnSpc>
                  <a:spcPct val="141700"/>
                </a:lnSpc>
              </a:pPr>
              <a:r>
                <a:rPr lang="fr-FR" sz="770" b="1" spc="35" dirty="0" err="1">
                  <a:solidFill>
                    <a:srgbClr val="00B050"/>
                  </a:solidFill>
                  <a:latin typeface="Open Sans" charset="0"/>
                  <a:ea typeface="Open Sans" charset="0"/>
                  <a:cs typeface="Open Sans" charset="0"/>
                </a:rPr>
                <a:t>Semantic</a:t>
              </a:r>
              <a:r>
                <a:rPr lang="fr-FR" sz="770" b="1" spc="35" dirty="0">
                  <a:solidFill>
                    <a:srgbClr val="00B050"/>
                  </a:solidFill>
                  <a:latin typeface="Open Sans" charset="0"/>
                  <a:ea typeface="Open Sans" charset="0"/>
                  <a:cs typeface="Open Sans" charset="0"/>
                </a:rPr>
                <a:t> Platform</a:t>
              </a:r>
              <a:endParaRPr sz="770" dirty="0">
                <a:solidFill>
                  <a:srgbClr val="00B050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476969" y="1847144"/>
            <a:ext cx="2481444" cy="155543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1848"/>
          </a:p>
        </p:txBody>
      </p:sp>
      <p:sp>
        <p:nvSpPr>
          <p:cNvPr id="49" name="Rectangle 48"/>
          <p:cNvSpPr/>
          <p:nvPr/>
        </p:nvSpPr>
        <p:spPr>
          <a:xfrm>
            <a:off x="6455197" y="3767990"/>
            <a:ext cx="2481444" cy="155543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1848"/>
          </a:p>
        </p:txBody>
      </p:sp>
      <p:grpSp>
        <p:nvGrpSpPr>
          <p:cNvPr id="21" name="Groupe 20"/>
          <p:cNvGrpSpPr/>
          <p:nvPr/>
        </p:nvGrpSpPr>
        <p:grpSpPr>
          <a:xfrm>
            <a:off x="642832" y="1288049"/>
            <a:ext cx="5744751" cy="4857927"/>
            <a:chOff x="834788" y="1004338"/>
            <a:chExt cx="7460198" cy="6308557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20"/>
            <a:srcRect l="30459" t="1225" r="19932" b="10427"/>
            <a:stretch/>
          </p:blipFill>
          <p:spPr>
            <a:xfrm>
              <a:off x="1443051" y="1451403"/>
              <a:ext cx="5892259" cy="5572378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3537858" y="1004338"/>
              <a:ext cx="1513115" cy="42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70" dirty="0" err="1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Number</a:t>
              </a:r>
              <a:r>
                <a:rPr lang="fr-FR" sz="770" dirty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data sources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781871" y="3165818"/>
              <a:ext cx="1513115" cy="27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70" dirty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 sources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34788" y="2885819"/>
              <a:ext cx="1513115" cy="27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70" dirty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Infra &amp; Model </a:t>
              </a:r>
              <a:r>
                <a:rPr lang="fr-FR" sz="770" dirty="0" err="1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agility</a:t>
              </a:r>
              <a:endParaRPr lang="fr-FR" sz="77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1238899" y="7039113"/>
              <a:ext cx="1513115" cy="27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70" dirty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Types of documents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460968" y="6950524"/>
              <a:ext cx="1513115" cy="27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70" dirty="0" err="1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Scalability</a:t>
              </a:r>
              <a:endParaRPr lang="fr-FR" sz="77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327237" y="2404054"/>
              <a:ext cx="430118" cy="2769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66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fr-FR" sz="1078" dirty="0" err="1">
                  <a:solidFill>
                    <a:schemeClr val="accent6">
                      <a:lumMod val="75000"/>
                    </a:schemeClr>
                  </a:solidFill>
                </a:rPr>
                <a:t>ECM</a:t>
              </a:r>
              <a:endParaRPr lang="fr-FR" sz="1078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327237" y="3498922"/>
              <a:ext cx="537006" cy="2769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fr-FR" sz="1078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MDM</a:t>
              </a:r>
              <a:endParaRPr lang="fr-FR" sz="1078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216400" y="4593789"/>
              <a:ext cx="771235" cy="26915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C00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924" dirty="0" err="1">
                  <a:solidFill>
                    <a:srgbClr val="FFC000"/>
                  </a:solidFill>
                </a:rPr>
                <a:t>DAM-MAM</a:t>
              </a:r>
              <a:endParaRPr lang="fr-FR" sz="924" dirty="0">
                <a:solidFill>
                  <a:srgbClr val="FFC000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779866" y="3607071"/>
              <a:ext cx="1136073" cy="26915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fr-FR" sz="924" dirty="0" err="1">
                  <a:solidFill>
                    <a:schemeClr val="accent3">
                      <a:lumMod val="50000"/>
                    </a:schemeClr>
                  </a:solidFill>
                </a:rPr>
                <a:t>Semantic</a:t>
              </a:r>
              <a:r>
                <a:rPr lang="fr-FR" sz="924" dirty="0">
                  <a:solidFill>
                    <a:schemeClr val="accent3">
                      <a:lumMod val="50000"/>
                    </a:schemeClr>
                  </a:solidFill>
                </a:rPr>
                <a:t> Platform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057" y="2294542"/>
              <a:ext cx="1054921" cy="24801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67" y="4640033"/>
            <a:ext cx="655683" cy="1986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19" y="4615489"/>
            <a:ext cx="413477" cy="30970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2275388769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34629" y="677865"/>
            <a:ext cx="8223783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003">
              <a:tabLst>
                <a:tab pos="8041827" algn="r"/>
              </a:tabLst>
            </a:pPr>
            <a:r>
              <a:rPr spc="39" dirty="0">
                <a:latin typeface="Open Sans" charset="0"/>
                <a:ea typeface="Open Sans" charset="0"/>
                <a:cs typeface="Open Sans" charset="0"/>
              </a:rPr>
              <a:t>References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0" y="514656"/>
            <a:ext cx="0" cy="28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1"/>
            <a:fld id="{81D60167-4931-47E6-BA6A-407CBD079E47}" type="slidenum">
              <a:rPr sz="924" b="1" spc="62" dirty="0">
                <a:solidFill>
                  <a:srgbClr val="FFFFFF"/>
                </a:solidFill>
                <a:latin typeface="Times New Roman"/>
                <a:cs typeface="Times New Roman"/>
              </a:rPr>
              <a:pPr marL="19561"/>
              <a:t>22</a:t>
            </a:fld>
            <a:endParaRPr sz="924">
              <a:latin typeface="Times New Roman"/>
              <a:cs typeface="Times New Roman"/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61" y="4081185"/>
            <a:ext cx="911471" cy="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02" y="1411851"/>
            <a:ext cx="752628" cy="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52" y="2638107"/>
            <a:ext cx="1727056" cy="5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11.png" descr="C:\Perfect-Memory\Commercial\EVS_Broadcast_Equipment_logo.png"/>
          <p:cNvPicPr>
            <a:picLocks noChangeAspect="1"/>
          </p:cNvPicPr>
          <p:nvPr/>
        </p:nvPicPr>
        <p:blipFill>
          <a:blip r:embed="rId6">
            <a:extLst/>
          </a:blip>
          <a:srcRect t="23995" b="31334"/>
          <a:stretch>
            <a:fillRect/>
          </a:stretch>
        </p:blipFill>
        <p:spPr>
          <a:xfrm>
            <a:off x="5269414" y="5406497"/>
            <a:ext cx="746780" cy="333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19427"/>
          <a:stretch/>
        </p:blipFill>
        <p:spPr bwMode="auto">
          <a:xfrm>
            <a:off x="2263588" y="2498292"/>
            <a:ext cx="797361" cy="7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r 7"/>
          <p:cNvGrpSpPr/>
          <p:nvPr/>
        </p:nvGrpSpPr>
        <p:grpSpPr>
          <a:xfrm>
            <a:off x="3522156" y="1547081"/>
            <a:ext cx="1527279" cy="712599"/>
            <a:chOff x="5590112" y="3116030"/>
            <a:chExt cx="2253422" cy="105741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12" y="3116030"/>
              <a:ext cx="2253422" cy="550947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12" y="3698978"/>
              <a:ext cx="1158259" cy="474468"/>
            </a:xfrm>
            <a:prstGeom prst="rect">
              <a:avLst/>
            </a:prstGeom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04" y="4850089"/>
            <a:ext cx="1450143" cy="28260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03" y="3370978"/>
            <a:ext cx="1522401" cy="5495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0137"/>
            <a:ext cx="1390343" cy="74969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53" y="5251812"/>
            <a:ext cx="1899344" cy="47377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91" y="4587061"/>
            <a:ext cx="1660246" cy="45279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6" y="4777973"/>
            <a:ext cx="1059972" cy="536696"/>
          </a:xfrm>
          <a:prstGeom prst="rect">
            <a:avLst/>
          </a:prstGeom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5" y="2945920"/>
            <a:ext cx="1607343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17" y="4909255"/>
            <a:ext cx="666984" cy="2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2" y="3785905"/>
            <a:ext cx="861241" cy="523324"/>
          </a:xfrm>
          <a:prstGeom prst="rect">
            <a:avLst/>
          </a:prstGeom>
        </p:spPr>
      </p:pic>
      <p:sp>
        <p:nvSpPr>
          <p:cNvPr id="4" name="Rectangle : coins arrondis 3"/>
          <p:cNvSpPr/>
          <p:nvPr/>
        </p:nvSpPr>
        <p:spPr>
          <a:xfrm>
            <a:off x="2226999" y="3657746"/>
            <a:ext cx="1586277" cy="476373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cap="small" dirty="0"/>
              <a:t>Confidential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416086478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63688" y="1701383"/>
            <a:ext cx="736513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Steny SOLITUDE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steny.solitude@perfect-memory.com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+33 661 763 493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Perfect Memory</a:t>
            </a: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33b boulevard Berthelot</a:t>
            </a: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63400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Chamalières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France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www.perfect-memory.com</a:t>
            </a:r>
          </a:p>
          <a:p>
            <a:pPr marL="1792288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@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perfect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__memory	http://youtube.com/+PerfectMemoryChamalieres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16981" y="2132856"/>
            <a:ext cx="1584176" cy="1956635"/>
            <a:chOff x="1716981" y="1616381"/>
            <a:chExt cx="1584176" cy="195663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6981" y="3120394"/>
              <a:ext cx="1584176" cy="452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" t="1441" r="1534" b="2081"/>
            <a:stretch/>
          </p:blipFill>
          <p:spPr>
            <a:xfrm>
              <a:off x="1763687" y="1616381"/>
              <a:ext cx="1537469" cy="160130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ext Box 2"/>
          <p:cNvSpPr txBox="1">
            <a:spLocks noChangeArrowheads="1"/>
          </p:cNvSpPr>
          <p:nvPr/>
        </p:nvSpPr>
        <p:spPr bwMode="auto">
          <a:xfrm>
            <a:off x="706812" y="1772816"/>
            <a:ext cx="8000818" cy="604003"/>
          </a:xfrm>
          <a:prstGeom prst="rect">
            <a:avLst/>
          </a:prstGeom>
          <a:solidFill>
            <a:srgbClr val="336699"/>
          </a:solidFill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 lIns="119653" tIns="107057" rIns="119653" bIns="107057">
            <a:spAutoFit/>
          </a:bodyPr>
          <a:lstStyle/>
          <a:p>
            <a:pPr marL="585946" indent="-413772" algn="ctr" defTabSz="870590">
              <a:lnSpc>
                <a:spcPct val="90000"/>
              </a:lnSpc>
              <a:tabLst>
                <a:tab pos="422105" algn="l"/>
                <a:tab pos="1139960" algn="l"/>
                <a:tab pos="1620381" algn="l"/>
                <a:tab pos="211052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Basic concepts of the MediaMap dynamic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8408" y="2852936"/>
            <a:ext cx="85847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/>
              <a:t>The creation of Audiovisual media from ‘Intention’ to ‘Publication’</a:t>
            </a:r>
          </a:p>
          <a:p>
            <a:pPr marL="268288" indent="-26828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/>
              <a:t>Native semantic networks</a:t>
            </a:r>
          </a:p>
          <a:p>
            <a:pPr marL="268288" indent="-26828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/>
              <a:t>Interoperability within the organisation</a:t>
            </a:r>
          </a:p>
          <a:p>
            <a:pPr marL="268288" indent="-26828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/>
              <a:t>Interoperability between organisations</a:t>
            </a:r>
          </a:p>
          <a:p>
            <a:pPr marL="268288" indent="-26828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/>
              <a:t>Gracefull migration from “Flat Models” to “Semantic Model” &amp; vice versa</a:t>
            </a:r>
          </a:p>
        </p:txBody>
      </p:sp>
    </p:spTree>
    <p:extLst>
      <p:ext uri="{BB962C8B-B14F-4D97-AF65-F5344CB8AC3E}">
        <p14:creationId xmlns:p14="http://schemas.microsoft.com/office/powerpoint/2010/main" val="126428431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/>
          </p:nvPr>
        </p:nvSpPr>
        <p:spPr bwMode="auto">
          <a:xfrm>
            <a:off x="204980" y="1631866"/>
            <a:ext cx="8751687" cy="86103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dirty="0" err="1">
                <a:solidFill>
                  <a:srgbClr val="663300"/>
                </a:solidFill>
              </a:rPr>
              <a:t>MediaMap</a:t>
            </a:r>
            <a:r>
              <a:rPr lang="fr-BE" dirty="0">
                <a:solidFill>
                  <a:srgbClr val="663300"/>
                </a:solidFill>
              </a:rPr>
              <a:t>+</a:t>
            </a:r>
            <a:r>
              <a:rPr lang="fr-FR" dirty="0">
                <a:solidFill>
                  <a:srgbClr val="663300"/>
                </a:solidFill>
              </a:rPr>
              <a:t> Project</a:t>
            </a:r>
            <a:br>
              <a:rPr lang="fr-FR" dirty="0">
                <a:solidFill>
                  <a:srgbClr val="663300"/>
                </a:solidFill>
              </a:rPr>
            </a:br>
            <a:r>
              <a:rPr lang="fr-FR" sz="2100" dirty="0">
                <a:solidFill>
                  <a:srgbClr val="663300"/>
                </a:solidFill>
              </a:rPr>
              <a:t>I</a:t>
            </a:r>
            <a:r>
              <a:rPr lang="en-US" sz="2100" dirty="0" err="1"/>
              <a:t>mplementation</a:t>
            </a:r>
            <a:r>
              <a:rPr lang="en-US" sz="2100" dirty="0"/>
              <a:t> of the interoperability of the production chain!</a:t>
            </a:r>
            <a:br>
              <a:rPr lang="fr-BE" dirty="0"/>
            </a:br>
            <a:endParaRPr lang="fr-FR" dirty="0">
              <a:solidFill>
                <a:srgbClr val="663300"/>
              </a:solidFill>
            </a:endParaRPr>
          </a:p>
        </p:txBody>
      </p:sp>
      <p:sp>
        <p:nvSpPr>
          <p:cNvPr id="5018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4121" y="2852936"/>
            <a:ext cx="8735397" cy="348011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911235" lvl="1" indent="-454923"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Objectives : </a:t>
            </a:r>
            <a:r>
              <a:rPr lang="fr-FR" dirty="0" err="1">
                <a:solidFill>
                  <a:srgbClr val="002060"/>
                </a:solidFill>
              </a:rPr>
              <a:t>make</a:t>
            </a:r>
            <a:r>
              <a:rPr lang="fr-FR" dirty="0">
                <a:solidFill>
                  <a:srgbClr val="002060"/>
                </a:solidFill>
              </a:rPr>
              <a:t> the media production </a:t>
            </a:r>
            <a:r>
              <a:rPr lang="fr-FR" dirty="0" err="1">
                <a:solidFill>
                  <a:srgbClr val="002060"/>
                </a:solidFill>
              </a:rPr>
              <a:t>chain</a:t>
            </a:r>
            <a:r>
              <a:rPr lang="fr-FR" dirty="0">
                <a:solidFill>
                  <a:srgbClr val="002060"/>
                </a:solidFill>
              </a:rPr>
              <a:t>:</a:t>
            </a:r>
          </a:p>
          <a:p>
            <a:pPr marL="911235" lvl="1" indent="-454923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fr-FR" sz="3200" b="1" dirty="0" err="1">
                <a:solidFill>
                  <a:srgbClr val="002060"/>
                </a:solidFill>
                <a:cs typeface="Arial" charset="0"/>
              </a:rPr>
              <a:t>Interoperable</a:t>
            </a:r>
            <a:endParaRPr lang="fr-FR" sz="3200" dirty="0">
              <a:solidFill>
                <a:srgbClr val="002060"/>
              </a:solidFill>
              <a:cs typeface="Arial" charset="0"/>
            </a:endParaRPr>
          </a:p>
          <a:p>
            <a:pPr marL="911235" lvl="1" indent="-454923">
              <a:lnSpc>
                <a:spcPct val="150000"/>
              </a:lnSpc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fr-FR" sz="3200" b="1" dirty="0">
                <a:solidFill>
                  <a:srgbClr val="002060"/>
                </a:solidFill>
                <a:cs typeface="Arial" charset="0"/>
              </a:rPr>
              <a:t>Efficient</a:t>
            </a:r>
            <a:endParaRPr lang="fr-FR" sz="9600" b="1" kern="1200" dirty="0">
              <a:latin typeface="Segoe Script" pitchFamily="34" charset="0"/>
              <a:ea typeface="+mn-ea"/>
              <a:cs typeface="+mn-cs"/>
            </a:endParaRPr>
          </a:p>
          <a:p>
            <a:pPr marL="911235" lvl="1" indent="-454923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fr-FR" sz="3200" b="1" dirty="0" err="1">
                <a:solidFill>
                  <a:srgbClr val="002060"/>
                </a:solidFill>
                <a:cs typeface="Arial" charset="0"/>
              </a:rPr>
              <a:t>Seamless</a:t>
            </a:r>
            <a:endParaRPr lang="fr-FR" sz="3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4724038" y="4169802"/>
            <a:ext cx="4421209" cy="81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/>
          <a:p>
            <a:pPr marL="910004" lvl="1" indent="-453611">
              <a:buFont typeface="Symbol" pitchFamily="18" charset="2"/>
              <a:buChar char="Þ"/>
            </a:pPr>
            <a:r>
              <a:rPr lang="fr-FR" sz="4700" dirty="0" err="1">
                <a:latin typeface="Segoe Script" pitchFamily="34" charset="0"/>
              </a:rPr>
              <a:t>Zemantic</a:t>
            </a:r>
            <a:endParaRPr lang="fr-FR" sz="4700" dirty="0">
              <a:latin typeface="Segoe Script" pitchFamily="34" charset="0"/>
            </a:endParaRPr>
          </a:p>
        </p:txBody>
      </p:sp>
      <p:sp>
        <p:nvSpPr>
          <p:cNvPr id="50182" name="ZoneTexte 3"/>
          <p:cNvSpPr txBox="1">
            <a:spLocks noChangeArrowheads="1"/>
          </p:cNvSpPr>
          <p:nvPr/>
        </p:nvSpPr>
        <p:spPr bwMode="auto">
          <a:xfrm>
            <a:off x="3957061" y="3884713"/>
            <a:ext cx="1425196" cy="18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/>
          <a:p>
            <a:r>
              <a:rPr lang="fr-BE" sz="11400" dirty="0">
                <a:latin typeface="Segoe Script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74221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6817" y="976135"/>
            <a:ext cx="8751687" cy="499627"/>
          </a:xfrm>
        </p:spPr>
        <p:txBody>
          <a:bodyPr/>
          <a:lstStyle/>
          <a:p>
            <a:pPr marL="193275" indent="-193275" algn="r">
              <a:defRPr/>
            </a:pPr>
            <a:r>
              <a:rPr dirty="0"/>
              <a:t>Semantic middleware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80" y="3642735"/>
            <a:ext cx="7629050" cy="6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92" y="4315145"/>
            <a:ext cx="7315471" cy="20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49" y="1572232"/>
            <a:ext cx="7677919" cy="20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014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Agility &amp; Scalability</a:t>
            </a:r>
            <a:endParaRPr lang="fr-FR" sz="36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200" dirty="0"/>
              <a:t>Reconciling data sources is a key and 1st of content personalization. It allows to consolidate assets</a:t>
            </a:r>
          </a:p>
          <a:p>
            <a:pPr lvl="1"/>
            <a:r>
              <a:rPr lang="en-US" sz="1200" dirty="0"/>
              <a:t>It consists in : </a:t>
            </a:r>
          </a:p>
          <a:p>
            <a:pPr lvl="2"/>
            <a:r>
              <a:rPr lang="en-US" sz="1200" dirty="0"/>
              <a:t>Project Data in an Evolving &amp; Interoperable Data Structure (understandable by all),</a:t>
            </a:r>
          </a:p>
          <a:p>
            <a:pPr lvl="2"/>
            <a:r>
              <a:rPr lang="en-US" sz="1200" dirty="0"/>
              <a:t>Single access point for exploitation of </a:t>
            </a:r>
            <a:r>
              <a:rPr lang="en-US" sz="1200"/>
              <a:t>the Semantic </a:t>
            </a:r>
            <a:r>
              <a:rPr lang="en-US" sz="1200" dirty="0" err="1"/>
              <a:t>DataLake</a:t>
            </a:r>
            <a:r>
              <a:rPr lang="en-US" sz="1200" dirty="0"/>
              <a:t>. </a:t>
            </a:r>
          </a:p>
          <a:p>
            <a:pPr lvl="2"/>
            <a:r>
              <a:rPr lang="en-US" sz="1200" dirty="0"/>
              <a:t>Set Company Business Rules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3552121" y="3291859"/>
            <a:ext cx="4205429" cy="2376580"/>
            <a:chOff x="905141" y="905138"/>
            <a:chExt cx="5607238" cy="3168773"/>
          </a:xfrm>
        </p:grpSpPr>
        <p:sp>
          <p:nvSpPr>
            <p:cNvPr id="7" name="object 2"/>
            <p:cNvSpPr txBox="1"/>
            <p:nvPr/>
          </p:nvSpPr>
          <p:spPr>
            <a:xfrm>
              <a:off x="2509773" y="1233649"/>
              <a:ext cx="2143125" cy="5471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sz="825" spc="-109" dirty="0">
                  <a:latin typeface="Open Sans"/>
                  <a:cs typeface="Open Sans"/>
                </a:rPr>
                <a:t>Common </a:t>
              </a:r>
              <a:r>
                <a:rPr sz="825" spc="-90" dirty="0">
                  <a:latin typeface="Open Sans"/>
                  <a:cs typeface="Open Sans"/>
                </a:rPr>
                <a:t>Knowledge </a:t>
              </a:r>
              <a:r>
                <a:rPr sz="825" spc="-75" dirty="0">
                  <a:latin typeface="Open Sans"/>
                  <a:cs typeface="Open Sans"/>
                </a:rPr>
                <a:t>(Linked </a:t>
              </a:r>
              <a:r>
                <a:rPr sz="825" spc="-105" dirty="0">
                  <a:latin typeface="Open Sans"/>
                  <a:cs typeface="Open Sans"/>
                </a:rPr>
                <a:t>Open</a:t>
              </a:r>
              <a:r>
                <a:rPr sz="825" spc="-109" dirty="0">
                  <a:latin typeface="Open Sans"/>
                  <a:cs typeface="Open Sans"/>
                </a:rPr>
                <a:t> </a:t>
              </a:r>
              <a:r>
                <a:rPr sz="825" spc="-83" dirty="0">
                  <a:latin typeface="Open Sans"/>
                  <a:cs typeface="Open Sans"/>
                </a:rPr>
                <a:t>Data)</a:t>
              </a:r>
              <a:endParaRPr sz="825" dirty="0">
                <a:latin typeface="Open Sans"/>
                <a:cs typeface="Open Sans"/>
              </a:endParaRPr>
            </a:p>
            <a:p>
              <a:pPr marL="16193">
                <a:spcBef>
                  <a:spcPts val="454"/>
                </a:spcBef>
              </a:pPr>
              <a:r>
                <a:rPr sz="1425" b="1" i="1" spc="-135" dirty="0">
                  <a:latin typeface="Open Sans"/>
                  <a:cs typeface="Open Sans"/>
                </a:rPr>
                <a:t>Public</a:t>
              </a:r>
              <a:r>
                <a:rPr sz="1425" b="1" i="1" spc="-124" dirty="0">
                  <a:latin typeface="Open Sans"/>
                  <a:cs typeface="Open Sans"/>
                </a:rPr>
                <a:t> </a:t>
              </a:r>
              <a:r>
                <a:rPr sz="1425" b="1" i="1" spc="-172" dirty="0">
                  <a:latin typeface="Open Sans"/>
                  <a:cs typeface="Open Sans"/>
                </a:rPr>
                <a:t>Community</a:t>
              </a:r>
              <a:endParaRPr sz="1425" dirty="0">
                <a:latin typeface="Open Sans"/>
                <a:cs typeface="Open Sans"/>
              </a:endParaRPr>
            </a:p>
          </p:txBody>
        </p:sp>
        <p:sp>
          <p:nvSpPr>
            <p:cNvPr id="8" name="object 3"/>
            <p:cNvSpPr txBox="1"/>
            <p:nvPr/>
          </p:nvSpPr>
          <p:spPr>
            <a:xfrm>
              <a:off x="4605413" y="2364114"/>
              <a:ext cx="1906966" cy="5300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lang="fr-FR" sz="825" spc="-86">
                  <a:latin typeface="Open Sans"/>
                  <a:cs typeface="Open Sans"/>
                </a:rPr>
                <a:t>Customer </a:t>
              </a:r>
              <a:r>
                <a:rPr sz="825" spc="-86" dirty="0">
                  <a:latin typeface="Open Sans"/>
                  <a:cs typeface="Open Sans"/>
                </a:rPr>
                <a:t>Adpated</a:t>
              </a:r>
              <a:r>
                <a:rPr sz="825" spc="-139" dirty="0">
                  <a:latin typeface="Open Sans"/>
                  <a:cs typeface="Open Sans"/>
                </a:rPr>
                <a:t> </a:t>
              </a:r>
              <a:r>
                <a:rPr lang="fr-FR" sz="825" spc="-139" dirty="0">
                  <a:latin typeface="Open Sans"/>
                  <a:cs typeface="Open Sans"/>
                </a:rPr>
                <a:t> </a:t>
              </a:r>
              <a:r>
                <a:rPr sz="825" spc="-90" dirty="0">
                  <a:latin typeface="Open Sans"/>
                  <a:cs typeface="Open Sans"/>
                </a:rPr>
                <a:t>Metamodel</a:t>
              </a:r>
              <a:endParaRPr sz="825" dirty="0">
                <a:latin typeface="Open Sans"/>
                <a:cs typeface="Open Sans"/>
              </a:endParaRPr>
            </a:p>
            <a:p>
              <a:pPr marL="13335">
                <a:spcBef>
                  <a:spcPts val="431"/>
                </a:spcBef>
              </a:pPr>
              <a:r>
                <a:rPr sz="1425" b="1" i="1" spc="-184" dirty="0">
                  <a:latin typeface="Open Sans"/>
                  <a:cs typeface="Open Sans"/>
                </a:rPr>
                <a:t>Group</a:t>
              </a:r>
              <a:endParaRPr sz="1425" dirty="0">
                <a:latin typeface="Open Sans"/>
                <a:cs typeface="Open Sans"/>
              </a:endParaRPr>
            </a:p>
          </p:txBody>
        </p:sp>
        <p:sp>
          <p:nvSpPr>
            <p:cNvPr id="9" name="object 4"/>
            <p:cNvSpPr txBox="1"/>
            <p:nvPr/>
          </p:nvSpPr>
          <p:spPr>
            <a:xfrm>
              <a:off x="2460306" y="3498199"/>
              <a:ext cx="907049" cy="5471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lang="fr-FR" sz="825" spc="-94">
                  <a:latin typeface="Open Sans"/>
                  <a:cs typeface="Open Sans"/>
                </a:rPr>
                <a:t>Customer </a:t>
              </a:r>
              <a:r>
                <a:rPr sz="825" spc="-98" dirty="0">
                  <a:latin typeface="Open Sans"/>
                  <a:cs typeface="Open Sans"/>
                </a:rPr>
                <a:t>Model</a:t>
              </a:r>
              <a:endParaRPr sz="825" dirty="0">
                <a:latin typeface="Open Sans"/>
                <a:cs typeface="Open Sans"/>
              </a:endParaRPr>
            </a:p>
            <a:p>
              <a:pPr marL="15240">
                <a:spcBef>
                  <a:spcPts val="458"/>
                </a:spcBef>
              </a:pPr>
              <a:r>
                <a:rPr sz="1425" b="1" i="1" spc="-146" dirty="0">
                  <a:latin typeface="Open Sans"/>
                  <a:cs typeface="Open Sans"/>
                </a:rPr>
                <a:t>Unit</a:t>
              </a:r>
              <a:endParaRPr sz="1425" dirty="0">
                <a:latin typeface="Open Sans"/>
                <a:cs typeface="Open Sans"/>
              </a:endParaRPr>
            </a:p>
          </p:txBody>
        </p:sp>
        <p:sp>
          <p:nvSpPr>
            <p:cNvPr id="10" name="object 5"/>
            <p:cNvSpPr/>
            <p:nvPr/>
          </p:nvSpPr>
          <p:spPr>
            <a:xfrm>
              <a:off x="1685984" y="2329078"/>
              <a:ext cx="847090" cy="519430"/>
            </a:xfrm>
            <a:custGeom>
              <a:avLst/>
              <a:gdLst/>
              <a:ahLst/>
              <a:cxnLst/>
              <a:rect l="l" t="t" r="r" b="b"/>
              <a:pathLst>
                <a:path w="847089" h="519430">
                  <a:moveTo>
                    <a:pt x="0" y="0"/>
                  </a:moveTo>
                  <a:lnTo>
                    <a:pt x="48746" y="2245"/>
                  </a:lnTo>
                  <a:lnTo>
                    <a:pt x="96914" y="8746"/>
                  </a:lnTo>
                  <a:lnTo>
                    <a:pt x="143926" y="19147"/>
                  </a:lnTo>
                  <a:lnTo>
                    <a:pt x="189204" y="33095"/>
                  </a:lnTo>
                  <a:lnTo>
                    <a:pt x="232170" y="50236"/>
                  </a:lnTo>
                  <a:lnTo>
                    <a:pt x="272246" y="70215"/>
                  </a:lnTo>
                  <a:lnTo>
                    <a:pt x="308854" y="92677"/>
                  </a:lnTo>
                  <a:lnTo>
                    <a:pt x="341415" y="117270"/>
                  </a:lnTo>
                  <a:lnTo>
                    <a:pt x="369353" y="143639"/>
                  </a:lnTo>
                  <a:lnTo>
                    <a:pt x="409043" y="200286"/>
                  </a:lnTo>
                  <a:lnTo>
                    <a:pt x="423301" y="259786"/>
                  </a:lnTo>
                  <a:lnTo>
                    <a:pt x="426963" y="289687"/>
                  </a:lnTo>
                  <a:lnTo>
                    <a:pt x="454521" y="348070"/>
                  </a:lnTo>
                  <a:lnTo>
                    <a:pt x="505201" y="402199"/>
                  </a:lnTo>
                  <a:lnTo>
                    <a:pt x="537767" y="426781"/>
                  </a:lnTo>
                  <a:lnTo>
                    <a:pt x="574378" y="449236"/>
                  </a:lnTo>
                  <a:lnTo>
                    <a:pt x="614455" y="469210"/>
                  </a:lnTo>
                  <a:lnTo>
                    <a:pt x="657422" y="486347"/>
                  </a:lnTo>
                  <a:lnTo>
                    <a:pt x="702698" y="500292"/>
                  </a:lnTo>
                  <a:lnTo>
                    <a:pt x="749706" y="510693"/>
                  </a:lnTo>
                  <a:lnTo>
                    <a:pt x="797867" y="517193"/>
                  </a:lnTo>
                  <a:lnTo>
                    <a:pt x="846603" y="519438"/>
                  </a:lnTo>
                </a:path>
              </a:pathLst>
            </a:custGeom>
            <a:ln w="756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object 6"/>
            <p:cNvSpPr/>
            <p:nvPr/>
          </p:nvSpPr>
          <p:spPr>
            <a:xfrm>
              <a:off x="3525877" y="2842501"/>
              <a:ext cx="659765" cy="616585"/>
            </a:xfrm>
            <a:custGeom>
              <a:avLst/>
              <a:gdLst/>
              <a:ahLst/>
              <a:cxnLst/>
              <a:rect l="l" t="t" r="r" b="b"/>
              <a:pathLst>
                <a:path w="659764" h="616585">
                  <a:moveTo>
                    <a:pt x="0" y="0"/>
                  </a:moveTo>
                  <a:lnTo>
                    <a:pt x="41107" y="3120"/>
                  </a:lnTo>
                  <a:lnTo>
                    <a:pt x="81642" y="12126"/>
                  </a:lnTo>
                  <a:lnTo>
                    <a:pt x="121032" y="26482"/>
                  </a:lnTo>
                  <a:lnTo>
                    <a:pt x="158706" y="45653"/>
                  </a:lnTo>
                  <a:lnTo>
                    <a:pt x="194091" y="69105"/>
                  </a:lnTo>
                  <a:lnTo>
                    <a:pt x="226614" y="96301"/>
                  </a:lnTo>
                  <a:lnTo>
                    <a:pt x="255704" y="126708"/>
                  </a:lnTo>
                  <a:lnTo>
                    <a:pt x="280788" y="159790"/>
                  </a:lnTo>
                  <a:lnTo>
                    <a:pt x="301294" y="195013"/>
                  </a:lnTo>
                  <a:lnTo>
                    <a:pt x="316649" y="231841"/>
                  </a:lnTo>
                  <a:lnTo>
                    <a:pt x="326282" y="269739"/>
                  </a:lnTo>
                  <a:lnTo>
                    <a:pt x="329621" y="308173"/>
                  </a:lnTo>
                  <a:lnTo>
                    <a:pt x="332959" y="346604"/>
                  </a:lnTo>
                  <a:lnTo>
                    <a:pt x="342592" y="384501"/>
                  </a:lnTo>
                  <a:lnTo>
                    <a:pt x="357947" y="421328"/>
                  </a:lnTo>
                  <a:lnTo>
                    <a:pt x="378453" y="456550"/>
                  </a:lnTo>
                  <a:lnTo>
                    <a:pt x="403537" y="489633"/>
                  </a:lnTo>
                  <a:lnTo>
                    <a:pt x="432627" y="520040"/>
                  </a:lnTo>
                  <a:lnTo>
                    <a:pt x="465151" y="547238"/>
                  </a:lnTo>
                  <a:lnTo>
                    <a:pt x="500535" y="570690"/>
                  </a:lnTo>
                  <a:lnTo>
                    <a:pt x="538209" y="589862"/>
                  </a:lnTo>
                  <a:lnTo>
                    <a:pt x="577599" y="604219"/>
                  </a:lnTo>
                  <a:lnTo>
                    <a:pt x="618134" y="613226"/>
                  </a:lnTo>
                  <a:lnTo>
                    <a:pt x="659242" y="616347"/>
                  </a:lnTo>
                </a:path>
              </a:pathLst>
            </a:custGeom>
            <a:ln w="724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object 7"/>
            <p:cNvSpPr/>
            <p:nvPr/>
          </p:nvSpPr>
          <p:spPr>
            <a:xfrm>
              <a:off x="2103279" y="1647190"/>
              <a:ext cx="923290" cy="669290"/>
            </a:xfrm>
            <a:custGeom>
              <a:avLst/>
              <a:gdLst/>
              <a:ahLst/>
              <a:cxnLst/>
              <a:rect l="l" t="t" r="r" b="b"/>
              <a:pathLst>
                <a:path w="923289" h="669289">
                  <a:moveTo>
                    <a:pt x="0" y="0"/>
                  </a:moveTo>
                  <a:lnTo>
                    <a:pt x="46085" y="2180"/>
                  </a:lnTo>
                  <a:lnTo>
                    <a:pt x="91758" y="8524"/>
                  </a:lnTo>
                  <a:lnTo>
                    <a:pt x="136608" y="18733"/>
                  </a:lnTo>
                  <a:lnTo>
                    <a:pt x="180226" y="32511"/>
                  </a:lnTo>
                  <a:lnTo>
                    <a:pt x="222202" y="49559"/>
                  </a:lnTo>
                  <a:lnTo>
                    <a:pt x="262125" y="69581"/>
                  </a:lnTo>
                  <a:lnTo>
                    <a:pt x="299586" y="92279"/>
                  </a:lnTo>
                  <a:lnTo>
                    <a:pt x="334175" y="117356"/>
                  </a:lnTo>
                  <a:lnTo>
                    <a:pt x="365482" y="144515"/>
                  </a:lnTo>
                  <a:lnTo>
                    <a:pt x="393097" y="173458"/>
                  </a:lnTo>
                  <a:lnTo>
                    <a:pt x="416610" y="203887"/>
                  </a:lnTo>
                  <a:lnTo>
                    <a:pt x="449692" y="268017"/>
                  </a:lnTo>
                  <a:lnTo>
                    <a:pt x="461448" y="334526"/>
                  </a:lnTo>
                  <a:lnTo>
                    <a:pt x="464457" y="367954"/>
                  </a:lnTo>
                  <a:lnTo>
                    <a:pt x="473209" y="401082"/>
                  </a:lnTo>
                  <a:lnTo>
                    <a:pt x="506304" y="465246"/>
                  </a:lnTo>
                  <a:lnTo>
                    <a:pt x="529826" y="495689"/>
                  </a:lnTo>
                  <a:lnTo>
                    <a:pt x="557451" y="524642"/>
                  </a:lnTo>
                  <a:lnTo>
                    <a:pt x="588768" y="551809"/>
                  </a:lnTo>
                  <a:lnTo>
                    <a:pt x="623368" y="576893"/>
                  </a:lnTo>
                  <a:lnTo>
                    <a:pt x="660839" y="599596"/>
                  </a:lnTo>
                  <a:lnTo>
                    <a:pt x="700772" y="619622"/>
                  </a:lnTo>
                  <a:lnTo>
                    <a:pt x="742756" y="636673"/>
                  </a:lnTo>
                  <a:lnTo>
                    <a:pt x="786382" y="650452"/>
                  </a:lnTo>
                  <a:lnTo>
                    <a:pt x="831238" y="660662"/>
                  </a:lnTo>
                  <a:lnTo>
                    <a:pt x="876915" y="667006"/>
                  </a:lnTo>
                  <a:lnTo>
                    <a:pt x="923002" y="669187"/>
                  </a:lnTo>
                </a:path>
              </a:pathLst>
            </a:custGeom>
            <a:ln w="744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object 8"/>
            <p:cNvSpPr/>
            <p:nvPr/>
          </p:nvSpPr>
          <p:spPr>
            <a:xfrm>
              <a:off x="1199140" y="1960056"/>
              <a:ext cx="2609850" cy="1611630"/>
            </a:xfrm>
            <a:custGeom>
              <a:avLst/>
              <a:gdLst/>
              <a:ahLst/>
              <a:cxnLst/>
              <a:rect l="l" t="t" r="r" b="b"/>
              <a:pathLst>
                <a:path w="2609850" h="1611629">
                  <a:moveTo>
                    <a:pt x="2609254" y="1611290"/>
                  </a:moveTo>
                  <a:lnTo>
                    <a:pt x="2554416" y="1611022"/>
                  </a:lnTo>
                  <a:lnTo>
                    <a:pt x="2499602" y="1610223"/>
                  </a:lnTo>
                  <a:lnTo>
                    <a:pt x="2444838" y="1608903"/>
                  </a:lnTo>
                  <a:lnTo>
                    <a:pt x="2390146" y="1607068"/>
                  </a:lnTo>
                  <a:lnTo>
                    <a:pt x="2335552" y="1604727"/>
                  </a:lnTo>
                  <a:lnTo>
                    <a:pt x="2281081" y="1601887"/>
                  </a:lnTo>
                  <a:lnTo>
                    <a:pt x="2226756" y="1598558"/>
                  </a:lnTo>
                  <a:lnTo>
                    <a:pt x="2172601" y="1594746"/>
                  </a:lnTo>
                  <a:lnTo>
                    <a:pt x="2118643" y="1590460"/>
                  </a:lnTo>
                  <a:lnTo>
                    <a:pt x="2064904" y="1585708"/>
                  </a:lnTo>
                  <a:lnTo>
                    <a:pt x="2011409" y="1580498"/>
                  </a:lnTo>
                  <a:lnTo>
                    <a:pt x="1958184" y="1574838"/>
                  </a:lnTo>
                  <a:lnTo>
                    <a:pt x="1905251" y="1568737"/>
                  </a:lnTo>
                  <a:lnTo>
                    <a:pt x="1852636" y="1562201"/>
                  </a:lnTo>
                  <a:lnTo>
                    <a:pt x="1800363" y="1555239"/>
                  </a:lnTo>
                  <a:lnTo>
                    <a:pt x="1748457" y="1547859"/>
                  </a:lnTo>
                  <a:lnTo>
                    <a:pt x="1696941" y="1540070"/>
                  </a:lnTo>
                  <a:lnTo>
                    <a:pt x="1645841" y="1531879"/>
                  </a:lnTo>
                  <a:lnTo>
                    <a:pt x="1595180" y="1523294"/>
                  </a:lnTo>
                  <a:lnTo>
                    <a:pt x="1544984" y="1514323"/>
                  </a:lnTo>
                  <a:lnTo>
                    <a:pt x="1495277" y="1504975"/>
                  </a:lnTo>
                  <a:lnTo>
                    <a:pt x="1446082" y="1495257"/>
                  </a:lnTo>
                  <a:lnTo>
                    <a:pt x="1397425" y="1485177"/>
                  </a:lnTo>
                  <a:lnTo>
                    <a:pt x="1349330" y="1474744"/>
                  </a:lnTo>
                  <a:lnTo>
                    <a:pt x="1301822" y="1463965"/>
                  </a:lnTo>
                  <a:lnTo>
                    <a:pt x="1254924" y="1452849"/>
                  </a:lnTo>
                  <a:lnTo>
                    <a:pt x="1208661" y="1441404"/>
                  </a:lnTo>
                  <a:lnTo>
                    <a:pt x="1163059" y="1429637"/>
                  </a:lnTo>
                  <a:lnTo>
                    <a:pt x="1118140" y="1417556"/>
                  </a:lnTo>
                  <a:lnTo>
                    <a:pt x="1073930" y="1405171"/>
                  </a:lnTo>
                  <a:lnTo>
                    <a:pt x="1030453" y="1392488"/>
                  </a:lnTo>
                  <a:lnTo>
                    <a:pt x="987733" y="1379515"/>
                  </a:lnTo>
                  <a:lnTo>
                    <a:pt x="945796" y="1366262"/>
                  </a:lnTo>
                  <a:lnTo>
                    <a:pt x="904664" y="1352735"/>
                  </a:lnTo>
                  <a:lnTo>
                    <a:pt x="864364" y="1338943"/>
                  </a:lnTo>
                  <a:lnTo>
                    <a:pt x="824918" y="1324894"/>
                  </a:lnTo>
                  <a:lnTo>
                    <a:pt x="786352" y="1310596"/>
                  </a:lnTo>
                  <a:lnTo>
                    <a:pt x="748691" y="1296057"/>
                  </a:lnTo>
                  <a:lnTo>
                    <a:pt x="711957" y="1281285"/>
                  </a:lnTo>
                  <a:lnTo>
                    <a:pt x="676177" y="1266288"/>
                  </a:lnTo>
                  <a:lnTo>
                    <a:pt x="607573" y="1235651"/>
                  </a:lnTo>
                  <a:lnTo>
                    <a:pt x="543074" y="1204211"/>
                  </a:lnTo>
                  <a:lnTo>
                    <a:pt x="482875" y="1172032"/>
                  </a:lnTo>
                  <a:lnTo>
                    <a:pt x="427172" y="1139177"/>
                  </a:lnTo>
                  <a:lnTo>
                    <a:pt x="376161" y="1105713"/>
                  </a:lnTo>
                  <a:lnTo>
                    <a:pt x="330036" y="1071702"/>
                  </a:lnTo>
                  <a:lnTo>
                    <a:pt x="288994" y="1037209"/>
                  </a:lnTo>
                  <a:lnTo>
                    <a:pt x="253230" y="1002298"/>
                  </a:lnTo>
                  <a:lnTo>
                    <a:pt x="222939" y="967034"/>
                  </a:lnTo>
                  <a:lnTo>
                    <a:pt x="198317" y="931481"/>
                  </a:lnTo>
                  <a:lnTo>
                    <a:pt x="179559" y="895704"/>
                  </a:lnTo>
                  <a:lnTo>
                    <a:pt x="166861" y="859765"/>
                  </a:lnTo>
                  <a:lnTo>
                    <a:pt x="159604" y="805698"/>
                  </a:lnTo>
                  <a:lnTo>
                    <a:pt x="158879" y="738626"/>
                  </a:lnTo>
                  <a:lnTo>
                    <a:pt x="156758" y="671968"/>
                  </a:lnTo>
                  <a:lnTo>
                    <a:pt x="153324" y="606138"/>
                  </a:lnTo>
                  <a:lnTo>
                    <a:pt x="148658" y="541553"/>
                  </a:lnTo>
                  <a:lnTo>
                    <a:pt x="142842" y="478625"/>
                  </a:lnTo>
                  <a:lnTo>
                    <a:pt x="135959" y="417769"/>
                  </a:lnTo>
                  <a:lnTo>
                    <a:pt x="128091" y="359400"/>
                  </a:lnTo>
                  <a:lnTo>
                    <a:pt x="119320" y="303932"/>
                  </a:lnTo>
                  <a:lnTo>
                    <a:pt x="109728" y="251780"/>
                  </a:lnTo>
                  <a:lnTo>
                    <a:pt x="99397" y="203358"/>
                  </a:lnTo>
                  <a:lnTo>
                    <a:pt x="88409" y="159081"/>
                  </a:lnTo>
                  <a:lnTo>
                    <a:pt x="76846" y="119362"/>
                  </a:lnTo>
                  <a:lnTo>
                    <a:pt x="52325" y="55260"/>
                  </a:lnTo>
                  <a:lnTo>
                    <a:pt x="26491" y="14367"/>
                  </a:lnTo>
                  <a:lnTo>
                    <a:pt x="13286" y="3661"/>
                  </a:lnTo>
                  <a:lnTo>
                    <a:pt x="0" y="0"/>
                  </a:lnTo>
                </a:path>
              </a:pathLst>
            </a:custGeom>
            <a:ln w="756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4" name="object 9"/>
            <p:cNvSpPr/>
            <p:nvPr/>
          </p:nvSpPr>
          <p:spPr>
            <a:xfrm>
              <a:off x="2160183" y="1358390"/>
              <a:ext cx="1492250" cy="828040"/>
            </a:xfrm>
            <a:custGeom>
              <a:avLst/>
              <a:gdLst/>
              <a:ahLst/>
              <a:cxnLst/>
              <a:rect l="l" t="t" r="r" b="b"/>
              <a:pathLst>
                <a:path w="1492250" h="828039">
                  <a:moveTo>
                    <a:pt x="0" y="0"/>
                  </a:moveTo>
                  <a:lnTo>
                    <a:pt x="48625" y="1156"/>
                  </a:lnTo>
                  <a:lnTo>
                    <a:pt x="97066" y="4558"/>
                  </a:lnTo>
                  <a:lnTo>
                    <a:pt x="145138" y="10104"/>
                  </a:lnTo>
                  <a:lnTo>
                    <a:pt x="192657" y="17690"/>
                  </a:lnTo>
                  <a:lnTo>
                    <a:pt x="239439" y="27216"/>
                  </a:lnTo>
                  <a:lnTo>
                    <a:pt x="285301" y="38578"/>
                  </a:lnTo>
                  <a:lnTo>
                    <a:pt x="330059" y="51675"/>
                  </a:lnTo>
                  <a:lnTo>
                    <a:pt x="373528" y="66405"/>
                  </a:lnTo>
                  <a:lnTo>
                    <a:pt x="415525" y="82665"/>
                  </a:lnTo>
                  <a:lnTo>
                    <a:pt x="455867" y="100354"/>
                  </a:lnTo>
                  <a:lnTo>
                    <a:pt x="494369" y="119368"/>
                  </a:lnTo>
                  <a:lnTo>
                    <a:pt x="530847" y="139607"/>
                  </a:lnTo>
                  <a:lnTo>
                    <a:pt x="565118" y="160968"/>
                  </a:lnTo>
                  <a:lnTo>
                    <a:pt x="596997" y="183348"/>
                  </a:lnTo>
                  <a:lnTo>
                    <a:pt x="652847" y="230760"/>
                  </a:lnTo>
                  <a:lnTo>
                    <a:pt x="696925" y="281026"/>
                  </a:lnTo>
                  <a:lnTo>
                    <a:pt x="727760" y="333328"/>
                  </a:lnTo>
                  <a:lnTo>
                    <a:pt x="743883" y="386850"/>
                  </a:lnTo>
                  <a:lnTo>
                    <a:pt x="748052" y="440791"/>
                  </a:lnTo>
                  <a:lnTo>
                    <a:pt x="754184" y="467667"/>
                  </a:lnTo>
                  <a:lnTo>
                    <a:pt x="777853" y="520699"/>
                  </a:lnTo>
                  <a:lnTo>
                    <a:pt x="815504" y="572095"/>
                  </a:lnTo>
                  <a:lnTo>
                    <a:pt x="865663" y="621038"/>
                  </a:lnTo>
                  <a:lnTo>
                    <a:pt x="926860" y="666713"/>
                  </a:lnTo>
                  <a:lnTo>
                    <a:pt x="961137" y="688070"/>
                  </a:lnTo>
                  <a:lnTo>
                    <a:pt x="997622" y="708304"/>
                  </a:lnTo>
                  <a:lnTo>
                    <a:pt x="1036131" y="727314"/>
                  </a:lnTo>
                  <a:lnTo>
                    <a:pt x="1076479" y="744997"/>
                  </a:lnTo>
                  <a:lnTo>
                    <a:pt x="1118483" y="761252"/>
                  </a:lnTo>
                  <a:lnTo>
                    <a:pt x="1161958" y="775975"/>
                  </a:lnTo>
                  <a:lnTo>
                    <a:pt x="1206721" y="789067"/>
                  </a:lnTo>
                  <a:lnTo>
                    <a:pt x="1252588" y="800424"/>
                  </a:lnTo>
                  <a:lnTo>
                    <a:pt x="1299375" y="809945"/>
                  </a:lnTo>
                  <a:lnTo>
                    <a:pt x="1346898" y="817527"/>
                  </a:lnTo>
                  <a:lnTo>
                    <a:pt x="1394972" y="823069"/>
                  </a:lnTo>
                  <a:lnTo>
                    <a:pt x="1443414" y="826469"/>
                  </a:lnTo>
                  <a:lnTo>
                    <a:pt x="1492041" y="827625"/>
                  </a:lnTo>
                </a:path>
              </a:pathLst>
            </a:custGeom>
            <a:ln w="763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0"/>
            <p:cNvSpPr/>
            <p:nvPr/>
          </p:nvSpPr>
          <p:spPr>
            <a:xfrm>
              <a:off x="4088593" y="2746234"/>
              <a:ext cx="1006475" cy="563880"/>
            </a:xfrm>
            <a:custGeom>
              <a:avLst/>
              <a:gdLst/>
              <a:ahLst/>
              <a:cxnLst/>
              <a:rect l="l" t="t" r="r" b="b"/>
              <a:pathLst>
                <a:path w="1006475" h="563879">
                  <a:moveTo>
                    <a:pt x="1006250" y="563507"/>
                  </a:moveTo>
                  <a:lnTo>
                    <a:pt x="956016" y="561671"/>
                  </a:lnTo>
                  <a:lnTo>
                    <a:pt x="906227" y="556328"/>
                  </a:lnTo>
                  <a:lnTo>
                    <a:pt x="857330" y="547730"/>
                  </a:lnTo>
                  <a:lnTo>
                    <a:pt x="809772" y="536126"/>
                  </a:lnTo>
                  <a:lnTo>
                    <a:pt x="764003" y="521767"/>
                  </a:lnTo>
                  <a:lnTo>
                    <a:pt x="720468" y="504904"/>
                  </a:lnTo>
                  <a:lnTo>
                    <a:pt x="679615" y="485787"/>
                  </a:lnTo>
                  <a:lnTo>
                    <a:pt x="641893" y="464666"/>
                  </a:lnTo>
                  <a:lnTo>
                    <a:pt x="607748" y="441792"/>
                  </a:lnTo>
                  <a:lnTo>
                    <a:pt x="577629" y="417416"/>
                  </a:lnTo>
                  <a:lnTo>
                    <a:pt x="531255" y="365155"/>
                  </a:lnTo>
                  <a:lnTo>
                    <a:pt x="506353" y="309888"/>
                  </a:lnTo>
                  <a:lnTo>
                    <a:pt x="499793" y="253621"/>
                  </a:lnTo>
                  <a:lnTo>
                    <a:pt x="490253" y="225738"/>
                  </a:lnTo>
                  <a:lnTo>
                    <a:pt x="454181" y="171726"/>
                  </a:lnTo>
                  <a:lnTo>
                    <a:pt x="398433" y="121720"/>
                  </a:lnTo>
                  <a:lnTo>
                    <a:pt x="364299" y="98846"/>
                  </a:lnTo>
                  <a:lnTo>
                    <a:pt x="326587" y="77724"/>
                  </a:lnTo>
                  <a:lnTo>
                    <a:pt x="285745" y="58606"/>
                  </a:lnTo>
                  <a:lnTo>
                    <a:pt x="242220" y="41742"/>
                  </a:lnTo>
                  <a:lnTo>
                    <a:pt x="196459" y="27383"/>
                  </a:lnTo>
                  <a:lnTo>
                    <a:pt x="148909" y="15778"/>
                  </a:lnTo>
                  <a:lnTo>
                    <a:pt x="100018" y="7179"/>
                  </a:lnTo>
                  <a:lnTo>
                    <a:pt x="50232" y="1836"/>
                  </a:lnTo>
                  <a:lnTo>
                    <a:pt x="0" y="0"/>
                  </a:lnTo>
                </a:path>
              </a:pathLst>
            </a:custGeom>
            <a:ln w="762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bk object 16"/>
            <p:cNvSpPr/>
            <p:nvPr/>
          </p:nvSpPr>
          <p:spPr>
            <a:xfrm>
              <a:off x="2289798" y="2108468"/>
              <a:ext cx="2212929" cy="8744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3744008" y="3207512"/>
              <a:ext cx="2212929" cy="866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905141" y="905138"/>
              <a:ext cx="1485818" cy="1660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1182027"/>
            <a:ext cx="9144000" cy="392851"/>
          </a:xfrm>
        </p:spPr>
        <p:txBody>
          <a:bodyPr/>
          <a:lstStyle/>
          <a:p>
            <a:pPr algn="ctr"/>
            <a:r>
              <a:rPr lang="en-US" b="1" dirty="0"/>
              <a:t>Collect &amp; integration of Data Flows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97886275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Agility &amp; Scalability</a:t>
            </a:r>
            <a:endParaRPr lang="fr-FR" sz="36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Collect &amp; integration of Data Flows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US" dirty="0"/>
              <a:t>PMSC 2 Main Roles :</a:t>
            </a:r>
          </a:p>
          <a:p>
            <a:pPr lvl="2"/>
            <a:r>
              <a:rPr lang="en-US" i="1" dirty="0"/>
              <a:t>Connector </a:t>
            </a:r>
            <a:r>
              <a:rPr lang="en-US" dirty="0"/>
              <a:t>: connect application to Middleware to allow exchanges </a:t>
            </a:r>
          </a:p>
          <a:p>
            <a:pPr lvl="2"/>
            <a:r>
              <a:rPr lang="en-US" i="1" dirty="0"/>
              <a:t>Translator </a:t>
            </a:r>
            <a:r>
              <a:rPr lang="en-US" dirty="0"/>
              <a:t>: Interoperable exchanges between PM Platform Semantic Language and application Language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878" y="3636169"/>
            <a:ext cx="2838058" cy="1370460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pic>
        <p:nvPicPr>
          <p:cNvPr id="7" name="Espace réservé du contenu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38" y="3459765"/>
            <a:ext cx="2650331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57878" y="5012643"/>
            <a:ext cx="124264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Interoperable Window</a:t>
            </a:r>
            <a:r>
              <a:rPr lang="fr-FR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2372" y="3142643"/>
            <a:ext cx="26503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5 layers of an PMSC :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204505974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Agility &amp; Scalability</a:t>
            </a:r>
            <a:endParaRPr lang="fr-FR" sz="36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180976" y="2240629"/>
            <a:ext cx="4823222" cy="3427810"/>
          </a:xfrm>
        </p:spPr>
        <p:txBody>
          <a:bodyPr/>
          <a:lstStyle/>
          <a:p>
            <a:r>
              <a:rPr lang="en-US" dirty="0"/>
              <a:t>Workflow configuration to better manage indexation of Data pour to improve quality and quantity of usable information. </a:t>
            </a:r>
          </a:p>
          <a:p>
            <a:r>
              <a:rPr lang="en-US" dirty="0"/>
              <a:t>Perfect Memory micro-services platform are driven by a workflow engine that secure Flexibility and Scalability in what treatment to apply to content</a:t>
            </a:r>
          </a:p>
          <a:p>
            <a:r>
              <a:rPr lang="en-US" dirty="0"/>
              <a:t>Platform comes with a set of pre-configured Workflows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6" y="2203889"/>
            <a:ext cx="3333749" cy="37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17915" y="2009603"/>
            <a:ext cx="144302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25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Exchange Manager Interface </a:t>
            </a:r>
            <a:endParaRPr lang="fr-FR" sz="8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0976" y="1182027"/>
            <a:ext cx="8963024" cy="392851"/>
          </a:xfrm>
        </p:spPr>
        <p:txBody>
          <a:bodyPr/>
          <a:lstStyle/>
          <a:p>
            <a:pPr algn="ctr"/>
            <a:r>
              <a:rPr lang="en-US" b="1" dirty="0"/>
              <a:t>Connect Business Data &amp; IT 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306189434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Efficiency</a:t>
            </a:r>
            <a:endParaRPr lang="fr-FR" sz="36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1182027"/>
            <a:ext cx="8964488" cy="392851"/>
          </a:xfrm>
        </p:spPr>
        <p:txBody>
          <a:bodyPr/>
          <a:lstStyle/>
          <a:p>
            <a:pPr algn="ctr"/>
            <a:r>
              <a:rPr lang="en-US" b="1" dirty="0"/>
              <a:t>An Information Oriented Architecture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77674" y="2240629"/>
            <a:ext cx="8566326" cy="3427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do Reconcile data sources in order to capitalize on Information independently from where they are and description.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34B3DF-37F7-3946-886B-BF382759042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674" y="3150402"/>
            <a:ext cx="7793182" cy="20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7176" y="4864930"/>
            <a:ext cx="2200766" cy="171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Spaghetti Infrastructure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7937" y="4798079"/>
            <a:ext cx="1200143" cy="2518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Treatment Modules</a:t>
            </a:r>
          </a:p>
          <a:p>
            <a:pPr algn="ctr"/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(&gt;50)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8079" y="3731769"/>
            <a:ext cx="2069090" cy="213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1 Single Access Point for Users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5108" y="4133220"/>
            <a:ext cx="1172402" cy="170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1 Data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912" y="6623774"/>
            <a:ext cx="482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Steny SOLITUDE, Perfect Memory &amp; steny.solitude@perfect-memory.com</a:t>
            </a:r>
          </a:p>
        </p:txBody>
      </p:sp>
    </p:spTree>
    <p:extLst>
      <p:ext uri="{BB962C8B-B14F-4D97-AF65-F5344CB8AC3E}">
        <p14:creationId xmlns:p14="http://schemas.microsoft.com/office/powerpoint/2010/main" val="389825872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143</TotalTime>
  <Words>1098</Words>
  <Application>Microsoft Office PowerPoint</Application>
  <PresentationFormat>Affichage à l'écran (4:3)</PresentationFormat>
  <Paragraphs>279</Paragraphs>
  <Slides>23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5" baseType="lpstr">
      <vt:lpstr>Arial</vt:lpstr>
      <vt:lpstr>Calibri</vt:lpstr>
      <vt:lpstr>Garamond</vt:lpstr>
      <vt:lpstr>Open Sans</vt:lpstr>
      <vt:lpstr>Open Sans Light</vt:lpstr>
      <vt:lpstr>Open Sans Semibold</vt:lpstr>
      <vt:lpstr>Segoe Script</vt:lpstr>
      <vt:lpstr>Symbol</vt:lpstr>
      <vt:lpstr>Times New Roman</vt:lpstr>
      <vt:lpstr>Verdana</vt:lpstr>
      <vt:lpstr>Wingdings</vt:lpstr>
      <vt:lpstr>Celtic-Plus-white</vt:lpstr>
      <vt:lpstr>Proposers Day 23 November 2016, Leuven</vt:lpstr>
      <vt:lpstr>Présentation PowerPoint</vt:lpstr>
      <vt:lpstr>Présentation PowerPoint</vt:lpstr>
      <vt:lpstr>MediaMap+ Project Implementation of the interoperability of the production chain! </vt:lpstr>
      <vt:lpstr>Présentation PowerPoint</vt:lpstr>
      <vt:lpstr>Agility &amp; Scalability</vt:lpstr>
      <vt:lpstr>Agility &amp; Scalability</vt:lpstr>
      <vt:lpstr>Agility &amp; Scalability</vt:lpstr>
      <vt:lpstr>Efficiency</vt:lpstr>
      <vt:lpstr>Présentation PowerPoint</vt:lpstr>
      <vt:lpstr>Augment and improve users experience</vt:lpstr>
      <vt:lpstr>WaaB : Web as a Brain</vt:lpstr>
      <vt:lpstr>A New Product</vt:lpstr>
      <vt:lpstr>Raffiné</vt:lpstr>
      <vt:lpstr>Présentation PowerPoint</vt:lpstr>
      <vt:lpstr>Opportunity &amp; Impacts</vt:lpstr>
      <vt:lpstr>Opportunity &amp; Impacts</vt:lpstr>
      <vt:lpstr>Organizational Silos &amp; No Common Repository &amp; Lack Of Data Update</vt:lpstr>
      <vt:lpstr>Opportunity &amp; Impacts</vt:lpstr>
      <vt:lpstr>Opportunity &amp; Impacts</vt:lpstr>
      <vt:lpstr>Merging ECM, DAM and MDM</vt:lpstr>
      <vt:lpstr>References</vt:lpstr>
      <vt:lpstr>Contact Info</vt:lpstr>
    </vt:vector>
  </TitlesOfParts>
  <Company>Eurescom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Steny Solitude</cp:lastModifiedBy>
  <cp:revision>119</cp:revision>
  <cp:lastPrinted>2014-09-11T12:29:40Z</cp:lastPrinted>
  <dcterms:created xsi:type="dcterms:W3CDTF">2014-06-18T11:29:22Z</dcterms:created>
  <dcterms:modified xsi:type="dcterms:W3CDTF">2016-11-23T08:36:41Z</dcterms:modified>
</cp:coreProperties>
</file>