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1" r:id="rId13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landersArtSans-Regular" panose="00000500000000000000" pitchFamily="2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FlandersArtSans-Bold" panose="00000800000000000000" pitchFamily="2" charset="0"/>
      <p:bold r:id="rId25"/>
    </p:embeddedFont>
    <p:embeddedFont>
      <p:font typeface="FlandersArtSerif-Regular" panose="00000500000000000000" pitchFamily="2" charset="0"/>
      <p:regular r:id="rId2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162" autoAdjust="0"/>
  </p:normalViewPr>
  <p:slideViewPr>
    <p:cSldViewPr snapToGrid="0" showGuides="1">
      <p:cViewPr varScale="1">
        <p:scale>
          <a:sx n="124" d="100"/>
          <a:sy n="124" d="100"/>
        </p:scale>
        <p:origin x="1140" y="90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271F-9B7A-4228-B450-81A5ED9C5D5F}" type="datetimeFigureOut">
              <a:rPr lang="nl-BE" smtClean="0"/>
              <a:t>18/11/2016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C921F-89F9-496F-8989-EB27D2A365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651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18/11/2016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172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2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624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2" y="288000"/>
            <a:ext cx="900000" cy="17954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83444"/>
            <a:ext cx="7416000" cy="2020555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6" y="535659"/>
            <a:ext cx="900000" cy="17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" y="288000"/>
            <a:ext cx="900000" cy="1795442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18/11/2016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5" y="4781437"/>
            <a:ext cx="900000" cy="179544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18/11/2016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99" y="247781"/>
            <a:ext cx="900000" cy="1795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18/11/2016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5" y="4808332"/>
            <a:ext cx="900000" cy="17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18/11/2016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4792399"/>
            <a:ext cx="900000" cy="17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18/11/2016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18/11/2016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18/11/2016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5857200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1" y="549106"/>
            <a:ext cx="900000" cy="1795442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18/11/2016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18/11/2016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erif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://www.vlaio.be/" TargetMode="External"/><Relationship Id="rId4" Type="http://schemas.openxmlformats.org/officeDocument/2006/relationships/hyperlink" Target="mailto:dvs@vlaio.b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io.be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 descr="Achiel-TOM_aangepast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6952" r="6952"/>
          <a:stretch>
            <a:fillRect/>
          </a:stretch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296000" y="1937202"/>
            <a:ext cx="5911625" cy="2073600"/>
          </a:xfrm>
        </p:spPr>
        <p:txBody>
          <a:bodyPr anchor="b"/>
          <a:lstStyle/>
          <a:p>
            <a:r>
              <a:rPr lang="en-GB" altLang="en-US" sz="3600" dirty="0"/>
              <a:t>Innovation Financing</a:t>
            </a:r>
            <a:br>
              <a:rPr lang="en-GB" altLang="en-US" sz="3600" dirty="0"/>
            </a:b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Industrial </a:t>
            </a:r>
            <a:r>
              <a:rPr lang="en-GB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R&amp;D subsidies</a:t>
            </a:r>
            <a:endParaRPr lang="nl-BE" sz="36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altLang="en-US" sz="2800" dirty="0" smtClean="0"/>
          </a:p>
          <a:p>
            <a:endParaRPr lang="nl-BE" altLang="en-US" sz="2800" dirty="0"/>
          </a:p>
          <a:p>
            <a:r>
              <a:rPr lang="nl-BE" altLang="en-US" sz="2800" dirty="0" smtClean="0"/>
              <a:t>Danny </a:t>
            </a:r>
            <a:r>
              <a:rPr lang="nl-BE" altLang="en-US" sz="2800" dirty="0"/>
              <a:t>Van </a:t>
            </a:r>
            <a:r>
              <a:rPr lang="nl-BE" altLang="en-US" sz="2800" dirty="0" err="1"/>
              <a:t>Steenkiste</a:t>
            </a:r>
            <a:endParaRPr lang="nl-BE" altLang="en-US" sz="2800" dirty="0"/>
          </a:p>
          <a:p>
            <a:r>
              <a:rPr lang="nl-BE" altLang="en-US" sz="2800" dirty="0" smtClean="0">
                <a:hlinkClick r:id="rId4"/>
              </a:rPr>
              <a:t>dvs@vlaio.be</a:t>
            </a:r>
            <a:endParaRPr lang="nl-BE" altLang="en-US" sz="2800" dirty="0"/>
          </a:p>
          <a:p>
            <a:r>
              <a:rPr lang="nl-BE" altLang="en-US" sz="2800" dirty="0">
                <a:hlinkClick r:id="rId5"/>
              </a:rPr>
              <a:t>http://</a:t>
            </a:r>
            <a:r>
              <a:rPr lang="nl-BE" altLang="en-US" sz="2800" dirty="0" smtClean="0">
                <a:hlinkClick r:id="rId5"/>
              </a:rPr>
              <a:t>www.vlaio.be</a:t>
            </a:r>
            <a:r>
              <a:rPr lang="nl-BE" altLang="en-US" sz="2800" dirty="0">
                <a:hlinkClick r:id="rId5"/>
              </a:rPr>
              <a:t>/</a:t>
            </a:r>
            <a:endParaRPr lang="nl-BE" altLang="en-US" sz="2800" dirty="0"/>
          </a:p>
          <a:p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2174789" y="6361602"/>
            <a:ext cx="6686534" cy="352800"/>
          </a:xfrm>
        </p:spPr>
        <p:txBody>
          <a:bodyPr/>
          <a:lstStyle/>
          <a:p>
            <a:r>
              <a:rPr lang="nl-BE" altLang="en-US" sz="1800" dirty="0"/>
              <a:t>Presentation </a:t>
            </a:r>
            <a:r>
              <a:rPr lang="nl-BE" altLang="en-US" sz="1800" dirty="0" err="1"/>
              <a:t>for</a:t>
            </a:r>
            <a:r>
              <a:rPr lang="nl-BE" altLang="en-US" sz="1800" dirty="0"/>
              <a:t> </a:t>
            </a:r>
            <a:r>
              <a:rPr lang="nl-BE" altLang="en-US" sz="1800" dirty="0" err="1"/>
              <a:t>the</a:t>
            </a:r>
            <a:r>
              <a:rPr lang="nl-BE" altLang="en-US" sz="1800" dirty="0"/>
              <a:t> EUREKA Cluster CELTIC+, </a:t>
            </a:r>
            <a:r>
              <a:rPr lang="nl-BE" altLang="en-US" sz="1800" dirty="0" smtClean="0"/>
              <a:t>November 23, 2016</a:t>
            </a:r>
            <a:endParaRPr lang="en-GB" altLang="en-US" sz="1800" dirty="0"/>
          </a:p>
          <a:p>
            <a:endParaRPr lang="nl-BE" dirty="0">
              <a:latin typeface="FlandersArtSans-Regular" panose="00000500000000000000" pitchFamily="2" charset="0"/>
            </a:endParaRPr>
          </a:p>
        </p:txBody>
      </p:sp>
      <p:pic>
        <p:nvPicPr>
          <p:cNvPr id="21" name="Tijdelijke aanduiding voor 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55" y="288121"/>
            <a:ext cx="900000" cy="179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42302" y="2469470"/>
            <a:ext cx="6166021" cy="1053708"/>
          </a:xfrm>
        </p:spPr>
        <p:txBody>
          <a:bodyPr/>
          <a:lstStyle/>
          <a:p>
            <a:r>
              <a:rPr lang="en-US" b="1" dirty="0"/>
              <a:t>Danny Van </a:t>
            </a:r>
            <a:r>
              <a:rPr lang="en-US" b="1" dirty="0" err="1"/>
              <a:t>Steenkiste</a:t>
            </a:r>
            <a:r>
              <a:rPr lang="en-US" dirty="0"/>
              <a:t> ▪ Advisor ▪ EUREKA Regional </a:t>
            </a:r>
            <a:r>
              <a:rPr lang="en-US" dirty="0" smtClean="0"/>
              <a:t>Representative</a:t>
            </a:r>
          </a:p>
          <a:p>
            <a:endParaRPr lang="en-US" dirty="0" smtClean="0"/>
          </a:p>
          <a:p>
            <a:r>
              <a:rPr lang="nl-BE" dirty="0" smtClean="0"/>
              <a:t>Tel </a:t>
            </a:r>
            <a:r>
              <a:rPr lang="nl-BE" dirty="0"/>
              <a:t>: +32 2 432 42 17</a:t>
            </a:r>
          </a:p>
          <a:p>
            <a:r>
              <a:rPr lang="fr-BE" dirty="0" smtClean="0"/>
              <a:t>Mail: dvs@vlaio.be </a:t>
            </a:r>
            <a:r>
              <a:rPr lang="fr-BE" dirty="0"/>
              <a:t>▪ </a:t>
            </a:r>
            <a:r>
              <a:rPr lang="fr-BE" u="sng" dirty="0">
                <a:hlinkClick r:id="rId2"/>
              </a:rPr>
              <a:t>http://www.vlaio.be</a:t>
            </a:r>
            <a:endParaRPr lang="nl-BE" dirty="0"/>
          </a:p>
          <a:p>
            <a:endParaRPr lang="nl-BE" dirty="0"/>
          </a:p>
          <a:p>
            <a:r>
              <a:rPr lang="en-US" dirty="0"/>
              <a:t> </a:t>
            </a:r>
            <a:endParaRPr lang="nl-BE" dirty="0"/>
          </a:p>
          <a:p>
            <a:r>
              <a:rPr lang="en-US" dirty="0"/>
              <a:t> </a:t>
            </a:r>
            <a:r>
              <a:rPr lang="en-US" b="1" dirty="0" smtClean="0"/>
              <a:t>FLANDERS </a:t>
            </a:r>
            <a:r>
              <a:rPr lang="en-US" b="1" dirty="0"/>
              <a:t>INNOVATION AND ENTREPRENEURSHIP</a:t>
            </a:r>
            <a:endParaRPr lang="nl-BE" dirty="0"/>
          </a:p>
          <a:p>
            <a:r>
              <a:rPr lang="en-US" dirty="0"/>
              <a:t> </a:t>
            </a:r>
            <a:r>
              <a:rPr lang="en-US" dirty="0" smtClean="0"/>
              <a:t>Department </a:t>
            </a:r>
            <a:r>
              <a:rPr lang="en-US" dirty="0"/>
              <a:t>of European &amp; International Collaboration</a:t>
            </a:r>
            <a:endParaRPr lang="nl-BE" dirty="0"/>
          </a:p>
          <a:p>
            <a:r>
              <a:rPr lang="en-US" dirty="0"/>
              <a:t> </a:t>
            </a:r>
            <a:endParaRPr lang="nl-BE" dirty="0"/>
          </a:p>
          <a:p>
            <a:r>
              <a:rPr lang="en-US" dirty="0"/>
              <a:t> </a:t>
            </a:r>
            <a:r>
              <a:rPr lang="nl-BE" dirty="0" smtClean="0"/>
              <a:t>Koning </a:t>
            </a:r>
            <a:r>
              <a:rPr lang="nl-BE" dirty="0"/>
              <a:t>Albert II-laan 35 box 12 ▪ 1030 Brussels ▪ </a:t>
            </a:r>
            <a:r>
              <a:rPr lang="nl-BE" dirty="0" smtClean="0"/>
              <a:t>Belgium     </a:t>
            </a:r>
            <a:r>
              <a:rPr lang="nl-BE" dirty="0"/>
              <a:t>  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849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9169_aangepast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0396" r="10396"/>
          <a:stretch>
            <a:fillRect/>
          </a:stretch>
        </p:blipFill>
        <p:spPr/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Tank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attention,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err="1" smtClean="0"/>
              <a:t>Any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r>
              <a:rPr lang="nl-BE" dirty="0" smtClean="0"/>
              <a:t> ?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2" y="4915234"/>
            <a:ext cx="900000" cy="1795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FLANDERS INNOVATION AND </a:t>
            </a:r>
            <a:r>
              <a:rPr lang="en-US" b="1" dirty="0" smtClean="0"/>
              <a:t>ENTREPRENEURSHIP (VLAIO)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15546" y="1779373"/>
            <a:ext cx="7896454" cy="3041708"/>
          </a:xfrm>
        </p:spPr>
        <p:txBody>
          <a:bodyPr vert="horz" lIns="0" tIns="0" rIns="0" bIns="0" rtlCol="0">
            <a:noAutofit/>
          </a:bodyPr>
          <a:lstStyle/>
          <a:p>
            <a:pPr marL="288000" indent="-288000"/>
            <a:r>
              <a:rPr lang="nl-BE" sz="2000" dirty="0" err="1" smtClean="0">
                <a:latin typeface="FlandersArtSans-Bold" panose="00000800000000000000" pitchFamily="2" charset="0"/>
              </a:rPr>
              <a:t>Merger</a:t>
            </a:r>
            <a:r>
              <a:rPr lang="nl-BE" sz="2000" dirty="0" smtClean="0">
                <a:latin typeface="FlandersArtSans-Bold" panose="00000800000000000000" pitchFamily="2" charset="0"/>
              </a:rPr>
              <a:t> </a:t>
            </a:r>
            <a:r>
              <a:rPr lang="nl-BE" sz="2000" dirty="0" err="1" smtClean="0">
                <a:latin typeface="FlandersArtSans-Bold" panose="00000800000000000000" pitchFamily="2" charset="0"/>
              </a:rPr>
              <a:t>between</a:t>
            </a:r>
            <a:r>
              <a:rPr lang="nl-BE" sz="2000" dirty="0" smtClean="0">
                <a:latin typeface="FlandersArtSans-Bold" panose="00000800000000000000" pitchFamily="2" charset="0"/>
              </a:rPr>
              <a:t> </a:t>
            </a:r>
            <a:r>
              <a:rPr lang="nl-BE" sz="2000" dirty="0" err="1" smtClean="0">
                <a:latin typeface="FlandersArtSans-Bold" panose="00000800000000000000" pitchFamily="2" charset="0"/>
              </a:rPr>
              <a:t>former</a:t>
            </a:r>
            <a:r>
              <a:rPr lang="nl-BE" sz="2000" dirty="0" err="1" smtClean="0">
                <a:latin typeface="FlandersArtSans-Bold" panose="00000800000000000000" pitchFamily="2" charset="0"/>
              </a:rPr>
              <a:t>ly</a:t>
            </a:r>
            <a:r>
              <a:rPr lang="nl-BE" sz="2000" dirty="0" smtClean="0">
                <a:latin typeface="FlandersArtSans-Bold" panose="00000800000000000000" pitchFamily="2" charset="0"/>
              </a:rPr>
              <a:t> IWT </a:t>
            </a:r>
            <a:r>
              <a:rPr lang="nl-BE" sz="2000" dirty="0" err="1" smtClean="0">
                <a:latin typeface="FlandersArtSans-Bold" panose="00000800000000000000" pitchFamily="2" charset="0"/>
              </a:rPr>
              <a:t>and</a:t>
            </a:r>
            <a:r>
              <a:rPr lang="nl-BE" sz="2000" dirty="0" smtClean="0">
                <a:latin typeface="FlandersArtSans-Bold" panose="00000800000000000000" pitchFamily="2" charset="0"/>
              </a:rPr>
              <a:t> Agency </a:t>
            </a:r>
            <a:r>
              <a:rPr lang="nl-BE" sz="2000" dirty="0" err="1" smtClean="0">
                <a:latin typeface="FlandersArtSans-Bold" panose="00000800000000000000" pitchFamily="2" charset="0"/>
              </a:rPr>
              <a:t>for</a:t>
            </a:r>
            <a:r>
              <a:rPr lang="nl-BE" sz="2000" dirty="0" smtClean="0">
                <a:latin typeface="FlandersArtSans-Bold" panose="00000800000000000000" pitchFamily="2" charset="0"/>
              </a:rPr>
              <a:t> </a:t>
            </a:r>
            <a:r>
              <a:rPr lang="nl-BE" sz="2000" dirty="0" err="1" smtClean="0">
                <a:latin typeface="FlandersArtSans-Bold" panose="00000800000000000000" pitchFamily="2" charset="0"/>
              </a:rPr>
              <a:t>Entrepreneurship</a:t>
            </a:r>
            <a:endParaRPr lang="nl-BE" sz="2000" dirty="0" smtClean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 smtClean="0">
              <a:latin typeface="FlandersArtSans-Bold" panose="00000800000000000000" pitchFamily="2" charset="0"/>
            </a:endParaRPr>
          </a:p>
          <a:p>
            <a:pPr>
              <a:buBlip>
                <a:blip r:embed="rId3"/>
              </a:buBlip>
            </a:pPr>
            <a:r>
              <a:rPr lang="en-US" sz="2000" dirty="0" smtClean="0"/>
              <a:t>We </a:t>
            </a:r>
            <a:r>
              <a:rPr lang="en-US" sz="2000" dirty="0"/>
              <a:t>help companies with the startup of their activities, the </a:t>
            </a:r>
            <a:r>
              <a:rPr lang="en-US" sz="2000" dirty="0" smtClean="0"/>
              <a:t>growth </a:t>
            </a:r>
            <a:r>
              <a:rPr lang="en-US" sz="2000" dirty="0"/>
              <a:t>and continuity of their business, but also with the search for the right location, information on permits, financing, investments in innovation and ecological technologies, and other topics. </a:t>
            </a:r>
            <a:endParaRPr lang="en-US" sz="2000" dirty="0" smtClean="0"/>
          </a:p>
          <a:p>
            <a:pPr>
              <a:buBlip>
                <a:blip r:embed="rId3"/>
              </a:buBlip>
            </a:pPr>
            <a:r>
              <a:rPr lang="en-US" sz="2000" dirty="0" smtClean="0"/>
              <a:t>In </a:t>
            </a:r>
            <a:r>
              <a:rPr lang="en-US" sz="2000" dirty="0"/>
              <a:t>short, we confidentially guide entrepreneurs throughout the government landscape</a:t>
            </a:r>
            <a:r>
              <a:rPr lang="en-US" sz="2000" dirty="0" smtClean="0"/>
              <a:t>.</a:t>
            </a:r>
          </a:p>
          <a:p>
            <a:pPr>
              <a:buBlip>
                <a:blip r:embed="rId3"/>
              </a:buBlip>
            </a:pPr>
            <a:endParaRPr lang="en-US" sz="2000" dirty="0" smtClean="0"/>
          </a:p>
          <a:p>
            <a:pPr>
              <a:buBlip>
                <a:blip r:embed="rId3"/>
              </a:buBlip>
            </a:pPr>
            <a:r>
              <a:rPr lang="en-GB" altLang="en-US" sz="2000" dirty="0" smtClean="0"/>
              <a:t>Budget in 2015 :  510 M€ total VLAIO budget, 175  M</a:t>
            </a:r>
            <a:r>
              <a:rPr lang="en-GB" altLang="en-US" sz="2000" dirty="0"/>
              <a:t>€ </a:t>
            </a:r>
            <a:r>
              <a:rPr lang="en-GB" altLang="en-US" sz="2000" dirty="0" smtClean="0"/>
              <a:t>for </a:t>
            </a:r>
            <a:r>
              <a:rPr lang="en-GB" altLang="en-US" sz="2000" dirty="0"/>
              <a:t>industrial </a:t>
            </a:r>
            <a:r>
              <a:rPr lang="en-GB" altLang="en-US" sz="2000" dirty="0" smtClean="0"/>
              <a:t>R&amp;D projects</a:t>
            </a:r>
          </a:p>
          <a:p>
            <a:pPr>
              <a:buBlip>
                <a:blip r:embed="rId3"/>
              </a:buBlip>
            </a:pPr>
            <a:r>
              <a:rPr lang="en-GB" altLang="en-US" sz="2000" dirty="0" smtClean="0"/>
              <a:t>Applications in 2015: </a:t>
            </a:r>
            <a:r>
              <a:rPr lang="en-GB" altLang="en-US" sz="2000" dirty="0"/>
              <a:t>500 Industrial </a:t>
            </a:r>
            <a:r>
              <a:rPr lang="en-GB" altLang="en-US" sz="2000" dirty="0" smtClean="0"/>
              <a:t>R&amp;D projects</a:t>
            </a:r>
            <a:endParaRPr lang="en-GB" altLang="en-US" sz="2000" dirty="0"/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/>
              <a:t>Programme for:</a:t>
            </a:r>
            <a:br>
              <a:rPr lang="en-GB" altLang="en-US" sz="2800" dirty="0" smtClean="0"/>
            </a:br>
            <a:r>
              <a:rPr lang="en-GB" altLang="en-US" sz="2800" dirty="0" smtClean="0"/>
              <a:t>Industrial </a:t>
            </a:r>
            <a:r>
              <a:rPr lang="en-GB" altLang="en-US" sz="2800" dirty="0"/>
              <a:t>basic research or development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 dirty="0"/>
              <a:t>Objective: 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Financial support for R&amp;D projects tackling a technical and/or scientific problem. 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Essential criteria for evaluation are:</a:t>
            </a:r>
          </a:p>
          <a:p>
            <a:pPr lvl="2">
              <a:buBlip>
                <a:blip r:embed="rId2"/>
              </a:buBlip>
            </a:pPr>
            <a:r>
              <a:rPr lang="en-GB" altLang="en-US" sz="1800" dirty="0"/>
              <a:t>the project quality </a:t>
            </a:r>
          </a:p>
          <a:p>
            <a:pPr lvl="2">
              <a:buBlip>
                <a:blip r:embed="rId2"/>
              </a:buBlip>
            </a:pPr>
            <a:r>
              <a:rPr lang="en-GB" altLang="en-US" sz="1800" dirty="0"/>
              <a:t>the valorisation potential in Flanders.</a:t>
            </a:r>
          </a:p>
          <a:p>
            <a:endParaRPr lang="en-GB" altLang="en-US" sz="800" dirty="0"/>
          </a:p>
          <a:p>
            <a:pPr>
              <a:buBlip>
                <a:blip r:embed="rId2"/>
              </a:buBlip>
            </a:pPr>
            <a:r>
              <a:rPr lang="en-GB" altLang="en-US" dirty="0"/>
              <a:t> For whom: </a:t>
            </a:r>
            <a:r>
              <a:rPr lang="en-GB" altLang="en-US" sz="2400" dirty="0"/>
              <a:t>	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Any company, SME or multinational, with exploitation in Flanders. 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Cooperation with other companies and/or research partners is possible.</a:t>
            </a:r>
            <a:r>
              <a:rPr lang="nl-BE" altLang="en-US" dirty="0"/>
              <a:t>	</a:t>
            </a:r>
            <a:endParaRPr lang="en-GB" alt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062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Industrial basic research or development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715415"/>
            <a:ext cx="7416000" cy="3672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 dirty="0"/>
              <a:t>Submission: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Any day of the year</a:t>
            </a:r>
          </a:p>
          <a:p>
            <a:pPr lvl="1">
              <a:buBlip>
                <a:blip r:embed="rId2"/>
              </a:buBlip>
            </a:pPr>
            <a:endParaRPr lang="en-GB" altLang="en-US" sz="800" dirty="0"/>
          </a:p>
          <a:p>
            <a:pPr>
              <a:buBlip>
                <a:blip r:embed="rId2"/>
              </a:buBlip>
            </a:pPr>
            <a:r>
              <a:rPr lang="en-GB" altLang="en-US" dirty="0"/>
              <a:t> Duration: 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Max. 3 year</a:t>
            </a:r>
          </a:p>
          <a:p>
            <a:pPr lvl="1"/>
            <a:endParaRPr lang="en-GB" altLang="en-US" sz="1200" dirty="0"/>
          </a:p>
          <a:p>
            <a:pPr>
              <a:buBlip>
                <a:blip r:embed="rId2"/>
              </a:buBlip>
            </a:pPr>
            <a:r>
              <a:rPr lang="en-GB" altLang="en-US" dirty="0"/>
              <a:t> Budget: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Min. 100.000 EUR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Funding Max. 3 Mio EUR</a:t>
            </a:r>
          </a:p>
          <a:p>
            <a:pPr lvl="1"/>
            <a:endParaRPr lang="en-GB" altLang="en-US" sz="1200" dirty="0"/>
          </a:p>
          <a:p>
            <a:pPr>
              <a:buBlip>
                <a:blip r:embed="rId2"/>
              </a:buBlip>
            </a:pPr>
            <a:r>
              <a:rPr lang="en-GB" altLang="en-US" dirty="0"/>
              <a:t> Basic Support (% budget):  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50% subsidy for industrial basic research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25% for industrial development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633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/>
              <a:t>Subsidies</a:t>
            </a:r>
            <a:endParaRPr lang="nl-BE" sz="3600" dirty="0"/>
          </a:p>
        </p:txBody>
      </p:sp>
      <p:sp>
        <p:nvSpPr>
          <p:cNvPr id="4" name="Rounded Rectangle 11"/>
          <p:cNvSpPr/>
          <p:nvPr/>
        </p:nvSpPr>
        <p:spPr bwMode="auto">
          <a:xfrm>
            <a:off x="710170" y="2411970"/>
            <a:ext cx="3162300" cy="736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5</a:t>
            </a:r>
            <a:r>
              <a:rPr lang="en-GB" sz="1800" dirty="0" smtClean="0">
                <a:solidFill>
                  <a:schemeClr val="tx1"/>
                </a:solidFill>
              </a:rPr>
              <a:t>0</a:t>
            </a:r>
            <a:r>
              <a:rPr lang="en-GB" sz="1800" dirty="0">
                <a:solidFill>
                  <a:schemeClr val="tx1"/>
                </a:solidFill>
              </a:rPr>
              <a:t>% Support</a:t>
            </a:r>
          </a:p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Industrial basic research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Rounded Rectangle 12"/>
          <p:cNvSpPr/>
          <p:nvPr/>
        </p:nvSpPr>
        <p:spPr bwMode="auto">
          <a:xfrm>
            <a:off x="5320270" y="2411970"/>
            <a:ext cx="3162300" cy="736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2</a:t>
            </a:r>
            <a:r>
              <a:rPr lang="en-GB" sz="1800" dirty="0" smtClean="0">
                <a:solidFill>
                  <a:schemeClr val="tx1"/>
                </a:solidFill>
              </a:rPr>
              <a:t>5</a:t>
            </a:r>
            <a:r>
              <a:rPr lang="en-GB" sz="1800" dirty="0">
                <a:solidFill>
                  <a:schemeClr val="tx1"/>
                </a:solidFill>
              </a:rPr>
              <a:t>% Support</a:t>
            </a:r>
          </a:p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Industrial development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Left-Right Arrow 15"/>
          <p:cNvSpPr/>
          <p:nvPr/>
        </p:nvSpPr>
        <p:spPr bwMode="auto">
          <a:xfrm>
            <a:off x="4101070" y="2653270"/>
            <a:ext cx="1016000" cy="228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nl-BE">
              <a:solidFill>
                <a:schemeClr val="bg1"/>
              </a:solidFill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903970" y="3808970"/>
            <a:ext cx="5718266" cy="368300"/>
            <a:chOff x="1828800" y="5524500"/>
            <a:chExt cx="5718266" cy="368300"/>
          </a:xfrm>
        </p:grpSpPr>
        <p:sp>
          <p:nvSpPr>
            <p:cNvPr id="8" name="Rounded Rectangle 24"/>
            <p:cNvSpPr/>
            <p:nvPr/>
          </p:nvSpPr>
          <p:spPr bwMode="auto">
            <a:xfrm>
              <a:off x="2349500" y="5524500"/>
              <a:ext cx="5197566" cy="36830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10%: Medium sized companies</a:t>
              </a:r>
              <a:endParaRPr lang="nl-BE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Cross 25"/>
            <p:cNvSpPr/>
            <p:nvPr/>
          </p:nvSpPr>
          <p:spPr bwMode="auto">
            <a:xfrm>
              <a:off x="1828800" y="5524500"/>
              <a:ext cx="368300" cy="342900"/>
            </a:xfrm>
            <a:prstGeom prst="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903970" y="4266170"/>
            <a:ext cx="5718266" cy="368300"/>
            <a:chOff x="1828800" y="5524500"/>
            <a:chExt cx="5718266" cy="368300"/>
          </a:xfrm>
        </p:grpSpPr>
        <p:sp>
          <p:nvSpPr>
            <p:cNvPr id="11" name="Rounded Rectangle 27"/>
            <p:cNvSpPr/>
            <p:nvPr/>
          </p:nvSpPr>
          <p:spPr bwMode="auto">
            <a:xfrm>
              <a:off x="2349500" y="5524500"/>
              <a:ext cx="5197566" cy="36830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20%: Small </a:t>
              </a:r>
              <a:r>
                <a:rPr lang="en-US" sz="1800" dirty="0" smtClean="0"/>
                <a:t>companies</a:t>
              </a:r>
              <a:endParaRPr lang="nl-BE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Cross 28"/>
            <p:cNvSpPr/>
            <p:nvPr/>
          </p:nvSpPr>
          <p:spPr bwMode="auto">
            <a:xfrm>
              <a:off x="1828800" y="5524500"/>
              <a:ext cx="368300" cy="342900"/>
            </a:xfrm>
            <a:prstGeom prst="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1903970" y="4723370"/>
            <a:ext cx="5718266" cy="571500"/>
            <a:chOff x="1828800" y="5537200"/>
            <a:chExt cx="5718266" cy="571500"/>
          </a:xfrm>
        </p:grpSpPr>
        <p:sp>
          <p:nvSpPr>
            <p:cNvPr id="14" name="Rounded Rectangle 30"/>
            <p:cNvSpPr/>
            <p:nvPr/>
          </p:nvSpPr>
          <p:spPr bwMode="auto">
            <a:xfrm>
              <a:off x="2349500" y="5537200"/>
              <a:ext cx="5197566" cy="57150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10%: Substantial collaboration with </a:t>
              </a:r>
              <a:r>
                <a:rPr lang="en-US" sz="1800" dirty="0" smtClean="0"/>
                <a:t>an </a:t>
              </a:r>
              <a:r>
                <a:rPr lang="en-US" sz="1800" dirty="0" smtClean="0"/>
                <a:t>SME, or any company in the EU</a:t>
              </a:r>
              <a:endParaRPr lang="nl-BE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Cross 31"/>
            <p:cNvSpPr/>
            <p:nvPr/>
          </p:nvSpPr>
          <p:spPr bwMode="auto">
            <a:xfrm>
              <a:off x="1828800" y="5626100"/>
              <a:ext cx="368300" cy="342900"/>
            </a:xfrm>
            <a:prstGeom prst="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1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cost</a:t>
            </a:r>
            <a:r>
              <a:rPr lang="nl-BE" dirty="0"/>
              <a:t> model: </a:t>
            </a:r>
            <a:br>
              <a:rPr lang="nl-BE" dirty="0"/>
            </a:br>
            <a:endParaRPr lang="nl-BE" dirty="0"/>
          </a:p>
        </p:txBody>
      </p:sp>
      <p:sp>
        <p:nvSpPr>
          <p:cNvPr id="29" name="Rounded Rectangle 11"/>
          <p:cNvSpPr/>
          <p:nvPr/>
        </p:nvSpPr>
        <p:spPr bwMode="auto">
          <a:xfrm>
            <a:off x="2021360" y="1829656"/>
            <a:ext cx="5232400" cy="736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200"/>
              </a:spcBef>
              <a:buSzPct val="80000"/>
              <a:defRPr/>
            </a:pPr>
            <a:r>
              <a:rPr lang="en-GB" sz="1800" dirty="0"/>
              <a:t>Based on payroll costs </a:t>
            </a:r>
          </a:p>
          <a:p>
            <a:pPr algn="ctr">
              <a:spcBef>
                <a:spcPts val="200"/>
              </a:spcBef>
              <a:buSzPct val="80000"/>
              <a:defRPr/>
            </a:pPr>
            <a:r>
              <a:rPr lang="en-GB" sz="1800" dirty="0"/>
              <a:t>(human resources and real salary costs)</a:t>
            </a:r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021360" y="3000289"/>
            <a:ext cx="5219700" cy="523149"/>
            <a:chOff x="1828800" y="5524500"/>
            <a:chExt cx="5207000" cy="368300"/>
          </a:xfrm>
        </p:grpSpPr>
        <p:sp>
          <p:nvSpPr>
            <p:cNvPr id="31" name="Rounded Rectangle 27"/>
            <p:cNvSpPr/>
            <p:nvPr/>
          </p:nvSpPr>
          <p:spPr bwMode="auto">
            <a:xfrm>
              <a:off x="2349817" y="5524500"/>
              <a:ext cx="4685983" cy="36830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p</a:t>
              </a:r>
              <a:r>
                <a:rPr lang="en-US" sz="1800" dirty="0" smtClean="0"/>
                <a:t>er FTE: 20,000 € Indirect costs</a:t>
              </a:r>
            </a:p>
            <a:p>
              <a:pPr>
                <a:defRPr/>
              </a:pPr>
              <a:r>
                <a:rPr lang="nl-BE" sz="1400" dirty="0" err="1" smtClean="0">
                  <a:solidFill>
                    <a:schemeClr val="tx1"/>
                  </a:solidFill>
                </a:rPr>
                <a:t>Lump</a:t>
              </a:r>
              <a:r>
                <a:rPr lang="nl-BE" sz="1400" dirty="0" smtClean="0">
                  <a:solidFill>
                    <a:schemeClr val="tx1"/>
                  </a:solidFill>
                </a:rPr>
                <a:t> </a:t>
              </a:r>
              <a:r>
                <a:rPr lang="nl-BE" sz="1400" dirty="0" err="1" smtClean="0">
                  <a:solidFill>
                    <a:schemeClr val="tx1"/>
                  </a:solidFill>
                </a:rPr>
                <a:t>sum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Cross 28"/>
            <p:cNvSpPr/>
            <p:nvPr/>
          </p:nvSpPr>
          <p:spPr bwMode="auto">
            <a:xfrm>
              <a:off x="1828800" y="5585514"/>
              <a:ext cx="368988" cy="235608"/>
            </a:xfrm>
            <a:prstGeom prst="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2021360" y="3588958"/>
            <a:ext cx="5219700" cy="901700"/>
            <a:chOff x="1828800" y="5524500"/>
            <a:chExt cx="5219700" cy="901700"/>
          </a:xfrm>
        </p:grpSpPr>
        <p:sp>
          <p:nvSpPr>
            <p:cNvPr id="34" name="Rounded Rectangle 29"/>
            <p:cNvSpPr/>
            <p:nvPr/>
          </p:nvSpPr>
          <p:spPr bwMode="auto">
            <a:xfrm>
              <a:off x="2349500" y="5524500"/>
              <a:ext cx="4699000" cy="90170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p</a:t>
              </a:r>
              <a:r>
                <a:rPr lang="en-US" sz="1800" dirty="0" smtClean="0"/>
                <a:t>er FTE: max 20,000 € </a:t>
              </a:r>
              <a:r>
                <a:rPr lang="en-US" sz="1800" dirty="0"/>
                <a:t>Direct costs</a:t>
              </a:r>
            </a:p>
            <a:p>
              <a:pPr>
                <a:defRPr/>
              </a:pPr>
              <a:r>
                <a:rPr lang="en-GB" sz="1400" dirty="0"/>
                <a:t>No details needed</a:t>
              </a:r>
            </a:p>
            <a:p>
              <a:pPr>
                <a:defRPr/>
              </a:pPr>
              <a:r>
                <a:rPr lang="en-GB" sz="1400" dirty="0"/>
                <a:t>Can be </a:t>
              </a:r>
              <a:r>
                <a:rPr lang="en-GB" sz="1400" dirty="0" smtClean="0"/>
                <a:t>verified at </a:t>
              </a:r>
              <a:r>
                <a:rPr lang="en-GB" sz="1400" dirty="0"/>
                <a:t>the end of the project</a:t>
              </a:r>
            </a:p>
          </p:txBody>
        </p:sp>
        <p:sp>
          <p:nvSpPr>
            <p:cNvPr id="35" name="Cross 32"/>
            <p:cNvSpPr/>
            <p:nvPr/>
          </p:nvSpPr>
          <p:spPr bwMode="auto">
            <a:xfrm>
              <a:off x="1828800" y="5803900"/>
              <a:ext cx="368300" cy="342900"/>
            </a:xfrm>
            <a:prstGeom prst="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2021360" y="4592257"/>
            <a:ext cx="5219700" cy="368300"/>
            <a:chOff x="1828800" y="5524500"/>
            <a:chExt cx="5207000" cy="368300"/>
          </a:xfrm>
        </p:grpSpPr>
        <p:sp>
          <p:nvSpPr>
            <p:cNvPr id="37" name="Rounded Rectangle 18"/>
            <p:cNvSpPr/>
            <p:nvPr/>
          </p:nvSpPr>
          <p:spPr bwMode="auto">
            <a:xfrm>
              <a:off x="2349817" y="5524500"/>
              <a:ext cx="4685983" cy="36830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 smtClean="0"/>
                <a:t>Subcontracting cost</a:t>
              </a:r>
              <a:endParaRPr lang="nl-BE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Cross 19"/>
            <p:cNvSpPr/>
            <p:nvPr/>
          </p:nvSpPr>
          <p:spPr bwMode="auto">
            <a:xfrm>
              <a:off x="1828800" y="5524500"/>
              <a:ext cx="368988" cy="342900"/>
            </a:xfrm>
            <a:prstGeom prst="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2021360" y="5080640"/>
            <a:ext cx="5214145" cy="360499"/>
            <a:chOff x="1834342" y="5524499"/>
            <a:chExt cx="5201459" cy="360499"/>
          </a:xfrm>
        </p:grpSpPr>
        <p:sp>
          <p:nvSpPr>
            <p:cNvPr id="40" name="Rounded Rectangle 21"/>
            <p:cNvSpPr/>
            <p:nvPr/>
          </p:nvSpPr>
          <p:spPr bwMode="auto">
            <a:xfrm>
              <a:off x="2349818" y="5524499"/>
              <a:ext cx="4685983" cy="360499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 smtClean="0"/>
                <a:t>1 large Direct cost</a:t>
              </a:r>
              <a:endParaRPr lang="nl-BE" sz="1800" dirty="0">
                <a:solidFill>
                  <a:schemeClr val="tx1"/>
                </a:solidFill>
              </a:endParaRPr>
            </a:p>
          </p:txBody>
        </p:sp>
        <p:sp>
          <p:nvSpPr>
            <p:cNvPr id="41" name="Cross 22"/>
            <p:cNvSpPr/>
            <p:nvPr/>
          </p:nvSpPr>
          <p:spPr bwMode="auto">
            <a:xfrm>
              <a:off x="1834342" y="5524500"/>
              <a:ext cx="368988" cy="342900"/>
            </a:xfrm>
            <a:prstGeom prst="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l-BE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Evaluation</a:t>
            </a:r>
            <a:endParaRPr lang="nl-BE" dirty="0"/>
          </a:p>
        </p:txBody>
      </p:sp>
      <p:cxnSp>
        <p:nvCxnSpPr>
          <p:cNvPr id="4" name="Straight Connector 12"/>
          <p:cNvCxnSpPr/>
          <p:nvPr/>
        </p:nvCxnSpPr>
        <p:spPr bwMode="auto">
          <a:xfrm>
            <a:off x="951813" y="3311267"/>
            <a:ext cx="1193800" cy="1588"/>
          </a:xfrm>
          <a:prstGeom prst="line">
            <a:avLst/>
          </a:prstGeom>
          <a:noFill/>
          <a:ln w="101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18"/>
          <p:cNvCxnSpPr/>
          <p:nvPr/>
        </p:nvCxnSpPr>
        <p:spPr bwMode="auto">
          <a:xfrm>
            <a:off x="2171013" y="3311267"/>
            <a:ext cx="3733800" cy="1588"/>
          </a:xfrm>
          <a:prstGeom prst="line">
            <a:avLst/>
          </a:prstGeom>
          <a:noFill/>
          <a:ln w="1016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5917513" y="3311267"/>
            <a:ext cx="2425700" cy="1588"/>
          </a:xfrm>
          <a:prstGeom prst="line">
            <a:avLst/>
          </a:prstGeom>
          <a:noFill/>
          <a:ln w="1016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21"/>
          <p:cNvCxnSpPr/>
          <p:nvPr/>
        </p:nvCxnSpPr>
        <p:spPr bwMode="auto">
          <a:xfrm rot="5400000" flipH="1" flipV="1">
            <a:off x="393013" y="3285867"/>
            <a:ext cx="1155700" cy="1270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926413" y="2625467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GB" altLang="en-US" sz="1400">
                <a:solidFill>
                  <a:schemeClr val="tx1"/>
                </a:solidFill>
              </a:rPr>
              <a:t>Phase I: Eligibility</a:t>
            </a:r>
          </a:p>
        </p:txBody>
      </p:sp>
      <p:cxnSp>
        <p:nvCxnSpPr>
          <p:cNvPr id="9" name="Straight Connector 29"/>
          <p:cNvCxnSpPr/>
          <p:nvPr/>
        </p:nvCxnSpPr>
        <p:spPr bwMode="auto">
          <a:xfrm rot="5400000" flipH="1" flipV="1">
            <a:off x="1586813" y="3285867"/>
            <a:ext cx="1155700" cy="1270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2120213" y="2625467"/>
            <a:ext cx="3352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GB" altLang="en-US" sz="1400">
                <a:solidFill>
                  <a:schemeClr val="tx1"/>
                </a:solidFill>
              </a:rPr>
              <a:t>Phase II: Evaluation </a:t>
            </a:r>
          </a:p>
          <a:p>
            <a:pPr algn="l" eaLnBrk="1" hangingPunct="1"/>
            <a:r>
              <a:rPr lang="en-GB" altLang="en-US" sz="1200">
                <a:solidFill>
                  <a:schemeClr val="tx1"/>
                </a:solidFill>
              </a:rPr>
              <a:t>(written evaluation by 3 external reviewers and IWT)</a:t>
            </a: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650313" y="3831967"/>
            <a:ext cx="105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chemeClr val="tx1"/>
                </a:solidFill>
              </a:rPr>
              <a:t>Eligibility</a:t>
            </a:r>
          </a:p>
        </p:txBody>
      </p:sp>
      <p:cxnSp>
        <p:nvCxnSpPr>
          <p:cNvPr id="12" name="Straight Connector 38"/>
          <p:cNvCxnSpPr/>
          <p:nvPr/>
        </p:nvCxnSpPr>
        <p:spPr bwMode="auto">
          <a:xfrm rot="5400000" flipH="1" flipV="1">
            <a:off x="3020326" y="3412867"/>
            <a:ext cx="230188" cy="1587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2412313" y="3489067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chemeClr val="tx1"/>
                </a:solidFill>
              </a:rPr>
              <a:t>Meeting with IWT advisors</a:t>
            </a:r>
          </a:p>
        </p:txBody>
      </p:sp>
      <p:cxnSp>
        <p:nvCxnSpPr>
          <p:cNvPr id="14" name="Straight Connector 45"/>
          <p:cNvCxnSpPr/>
          <p:nvPr/>
        </p:nvCxnSpPr>
        <p:spPr bwMode="auto">
          <a:xfrm rot="5400000" flipH="1" flipV="1">
            <a:off x="4455426" y="3412867"/>
            <a:ext cx="230188" cy="1587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3860113" y="3489067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tx1"/>
                </a:solidFill>
              </a:rPr>
              <a:t>Submission of additional data </a:t>
            </a:r>
          </a:p>
        </p:txBody>
      </p:sp>
      <p:cxnSp>
        <p:nvCxnSpPr>
          <p:cNvPr id="16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346013" y="3285867"/>
            <a:ext cx="1155700" cy="127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5877826" y="2625467"/>
            <a:ext cx="1385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GB" altLang="en-US" sz="1400">
                <a:solidFill>
                  <a:schemeClr val="tx1"/>
                </a:solidFill>
              </a:rPr>
              <a:t>Phase III: Agreement</a:t>
            </a:r>
          </a:p>
        </p:txBody>
      </p:sp>
      <p:sp>
        <p:nvSpPr>
          <p:cNvPr id="18" name="TextBox 50"/>
          <p:cNvSpPr txBox="1">
            <a:spLocks noChangeArrowheads="1"/>
          </p:cNvSpPr>
          <p:nvPr/>
        </p:nvSpPr>
        <p:spPr bwMode="auto">
          <a:xfrm>
            <a:off x="5057088" y="3831967"/>
            <a:ext cx="174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chemeClr val="tx1"/>
                </a:solidFill>
              </a:rPr>
              <a:t>Decision of Board of Directors</a:t>
            </a:r>
          </a:p>
        </p:txBody>
      </p:sp>
      <p:cxnSp>
        <p:nvCxnSpPr>
          <p:cNvPr id="19" name="Straight Connector 51"/>
          <p:cNvCxnSpPr>
            <a:cxnSpLocks noChangeShapeType="1"/>
          </p:cNvCxnSpPr>
          <p:nvPr/>
        </p:nvCxnSpPr>
        <p:spPr bwMode="auto">
          <a:xfrm rot="5400000" flipH="1" flipV="1">
            <a:off x="7617726" y="3387467"/>
            <a:ext cx="230188" cy="1587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54"/>
          <p:cNvSpPr txBox="1">
            <a:spLocks noChangeArrowheads="1"/>
          </p:cNvSpPr>
          <p:nvPr/>
        </p:nvSpPr>
        <p:spPr bwMode="auto">
          <a:xfrm>
            <a:off x="7060513" y="3463667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chemeClr val="tx1"/>
                </a:solidFill>
              </a:rPr>
              <a:t>Agreement</a:t>
            </a:r>
          </a:p>
        </p:txBody>
      </p:sp>
      <p:sp>
        <p:nvSpPr>
          <p:cNvPr id="21" name="Right Brace 55"/>
          <p:cNvSpPr>
            <a:spLocks/>
          </p:cNvSpPr>
          <p:nvPr/>
        </p:nvSpPr>
        <p:spPr bwMode="auto">
          <a:xfrm rot="5400000">
            <a:off x="3914088" y="3073142"/>
            <a:ext cx="254000" cy="3803650"/>
          </a:xfrm>
          <a:prstGeom prst="rightBrace">
            <a:avLst>
              <a:gd name="adj1" fmla="val 8319"/>
              <a:gd name="adj2" fmla="val 49245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nl-BE" altLang="en-US"/>
          </a:p>
        </p:txBody>
      </p: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3636276" y="5152767"/>
            <a:ext cx="89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nl-BE" altLang="en-US" sz="1400">
                <a:solidFill>
                  <a:schemeClr val="tx1"/>
                </a:solidFill>
              </a:rPr>
              <a:t>75 days</a:t>
            </a:r>
          </a:p>
        </p:txBody>
      </p:sp>
      <p:grpSp>
        <p:nvGrpSpPr>
          <p:cNvPr id="23" name="Group 61"/>
          <p:cNvGrpSpPr>
            <a:grpSpLocks/>
          </p:cNvGrpSpPr>
          <p:nvPr/>
        </p:nvGrpSpPr>
        <p:grpSpPr bwMode="auto">
          <a:xfrm>
            <a:off x="3036201" y="4263767"/>
            <a:ext cx="1668462" cy="536575"/>
            <a:chOff x="3011296" y="4775200"/>
            <a:chExt cx="1669240" cy="536377"/>
          </a:xfrm>
        </p:grpSpPr>
        <p:sp>
          <p:nvSpPr>
            <p:cNvPr id="24" name="Right Brace 57"/>
            <p:cNvSpPr>
              <a:spLocks/>
            </p:cNvSpPr>
            <p:nvPr/>
          </p:nvSpPr>
          <p:spPr bwMode="auto">
            <a:xfrm rot="5400000">
              <a:off x="3730625" y="4149725"/>
              <a:ext cx="203200" cy="1454150"/>
            </a:xfrm>
            <a:prstGeom prst="rightBrace">
              <a:avLst>
                <a:gd name="adj1" fmla="val 8349"/>
                <a:gd name="adj2" fmla="val 49245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nl-BE" altLang="en-US"/>
            </a:p>
          </p:txBody>
        </p:sp>
        <p:sp>
          <p:nvSpPr>
            <p:cNvPr id="25" name="TextBox 58"/>
            <p:cNvSpPr txBox="1">
              <a:spLocks noChangeArrowheads="1"/>
            </p:cNvSpPr>
            <p:nvPr/>
          </p:nvSpPr>
          <p:spPr bwMode="auto">
            <a:xfrm>
              <a:off x="3011296" y="5003800"/>
              <a:ext cx="1669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bg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nl-BE" altLang="en-US" sz="1400">
                  <a:solidFill>
                    <a:schemeClr val="tx1"/>
                  </a:solidFill>
                </a:rPr>
                <a:t>12 working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6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7" grpId="0"/>
      <p:bldP spid="18" grpId="0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/>
              <a:t>Special </a:t>
            </a:r>
            <a:r>
              <a:rPr lang="en-GB" altLang="en-US" sz="4000" b="1" dirty="0" smtClean="0"/>
              <a:t>program </a:t>
            </a:r>
            <a:r>
              <a:rPr lang="en-GB" altLang="en-US" sz="4000" b="1" dirty="0"/>
              <a:t>for SMEs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Innovation</a:t>
            </a:r>
            <a:r>
              <a:rPr lang="nl-BE" dirty="0" smtClean="0"/>
              <a:t> </a:t>
            </a:r>
            <a:r>
              <a:rPr lang="nl-BE" dirty="0" err="1" smtClean="0"/>
              <a:t>Projects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827903" y="2564721"/>
            <a:ext cx="788409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nl-BE" altLang="en-US" sz="2000" dirty="0"/>
              <a:t> </a:t>
            </a:r>
            <a:r>
              <a:rPr lang="en-GB" altLang="en-US" sz="2000" dirty="0"/>
              <a:t>Objective:</a:t>
            </a:r>
          </a:p>
          <a:p>
            <a:pPr lvl="1">
              <a:lnSpc>
                <a:spcPct val="90000"/>
              </a:lnSpc>
              <a:buBlip>
                <a:blip r:embed="rId2"/>
              </a:buBlip>
            </a:pPr>
            <a:r>
              <a:rPr lang="en-GB" altLang="en-US" sz="2000" dirty="0"/>
              <a:t>Financial support for the realisation of innovation (i.e. new or improved product, process, service or concept). Development and implementation of (non-)technological knowledge is essential. </a:t>
            </a:r>
            <a:r>
              <a:rPr lang="en-GB" altLang="en-US" sz="2000" dirty="0">
                <a:solidFill>
                  <a:srgbClr val="FF0000"/>
                </a:solidFill>
              </a:rPr>
              <a:t>The innovation is new for the </a:t>
            </a:r>
            <a:r>
              <a:rPr lang="en-GB" altLang="en-US" sz="2000" dirty="0" smtClean="0">
                <a:solidFill>
                  <a:srgbClr val="FF0000"/>
                </a:solidFill>
              </a:rPr>
              <a:t>company and will have a clear impact on the company’s activities.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Blip>
                <a:blip r:embed="rId2"/>
              </a:buBlip>
            </a:pPr>
            <a:endParaRPr lang="en-GB" altLang="en-US" sz="2000" dirty="0"/>
          </a:p>
          <a:p>
            <a:pPr>
              <a:buBlip>
                <a:blip r:embed="rId2"/>
              </a:buBlip>
            </a:pPr>
            <a:r>
              <a:rPr lang="en-GB" altLang="en-US" sz="2000" dirty="0"/>
              <a:t> For whom: 	</a:t>
            </a:r>
          </a:p>
          <a:p>
            <a:pPr lvl="1">
              <a:buBlip>
                <a:blip r:embed="rId2"/>
              </a:buBlip>
            </a:pPr>
            <a:r>
              <a:rPr lang="en-GB" altLang="en-US" sz="2000" dirty="0"/>
              <a:t>SMEs with exploitation in Flanders. </a:t>
            </a:r>
          </a:p>
          <a:p>
            <a:pPr lvl="1">
              <a:buBlip>
                <a:blip r:embed="rId2"/>
              </a:buBlip>
            </a:pPr>
            <a:r>
              <a:rPr lang="en-GB" altLang="en-US" sz="2000" dirty="0"/>
              <a:t>Cooperation with other companies or research partners is possible.</a:t>
            </a:r>
          </a:p>
        </p:txBody>
      </p:sp>
    </p:spTree>
    <p:extLst>
      <p:ext uri="{BB962C8B-B14F-4D97-AF65-F5344CB8AC3E}">
        <p14:creationId xmlns:p14="http://schemas.microsoft.com/office/powerpoint/2010/main" val="403060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Innovation</a:t>
            </a:r>
            <a:r>
              <a:rPr lang="nl-BE" dirty="0" smtClean="0"/>
              <a:t> </a:t>
            </a:r>
            <a:r>
              <a:rPr lang="nl-BE" dirty="0" err="1" smtClean="0"/>
              <a:t>Projects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altLang="en-US" dirty="0"/>
              <a:t>Submission: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Any day of the year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Max. 2 innovation projects per SME per year</a:t>
            </a:r>
          </a:p>
          <a:p>
            <a:pPr>
              <a:buBlip>
                <a:blip r:embed="rId2"/>
              </a:buBlip>
            </a:pPr>
            <a:endParaRPr lang="en-GB" altLang="en-US" sz="800" dirty="0"/>
          </a:p>
          <a:p>
            <a:pPr>
              <a:buBlip>
                <a:blip r:embed="rId2"/>
              </a:buBlip>
            </a:pPr>
            <a:r>
              <a:rPr lang="en-GB" altLang="en-US" dirty="0"/>
              <a:t> Duration: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Max. 2 year</a:t>
            </a:r>
          </a:p>
          <a:p>
            <a:endParaRPr lang="en-GB" altLang="en-US" sz="800" dirty="0"/>
          </a:p>
          <a:p>
            <a:pPr>
              <a:buBlip>
                <a:blip r:embed="rId2"/>
              </a:buBlip>
            </a:pPr>
            <a:r>
              <a:rPr lang="en-GB" altLang="en-US" dirty="0"/>
              <a:t>Funding (% budget ) in EUREKA context: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45% for ME 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55% for SE</a:t>
            </a:r>
          </a:p>
          <a:p>
            <a:pPr lvl="1">
              <a:buBlip>
                <a:blip r:embed="rId2"/>
              </a:buBlip>
            </a:pPr>
            <a:r>
              <a:rPr lang="en-GB" altLang="en-US" dirty="0"/>
              <a:t>Max 250,000 €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38256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StateoftheArt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475</Words>
  <Application>Microsoft Office PowerPoint</Application>
  <PresentationFormat>Diavoorstelling (4:3)</PresentationFormat>
  <Paragraphs>103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Calibri</vt:lpstr>
      <vt:lpstr>FlandersArtSans-Regular</vt:lpstr>
      <vt:lpstr>Verdana</vt:lpstr>
      <vt:lpstr>FlandersArtSans-Bold</vt:lpstr>
      <vt:lpstr>FlandersArtSerif-Regular</vt:lpstr>
      <vt:lpstr>Arial</vt:lpstr>
      <vt:lpstr>Presentatie_StateoftheArt</vt:lpstr>
      <vt:lpstr>Aangepast ontwerp</vt:lpstr>
      <vt:lpstr>Innovation Financing  Industrial R&amp;D subsidies</vt:lpstr>
      <vt:lpstr>FLANDERS INNOVATION AND ENTREPRENEURSHIP (VLAIO)</vt:lpstr>
      <vt:lpstr>Programme for: Industrial basic research or development</vt:lpstr>
      <vt:lpstr>Industrial basic research or development</vt:lpstr>
      <vt:lpstr>Subsidies</vt:lpstr>
      <vt:lpstr>Our cost model:  </vt:lpstr>
      <vt:lpstr>Evaluation</vt:lpstr>
      <vt:lpstr>Special program for SMEs</vt:lpstr>
      <vt:lpstr>Innovation Projects</vt:lpstr>
      <vt:lpstr>PowerPoint-presentatie</vt:lpstr>
      <vt:lpstr>Tank you for your attention,  Any questions ?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Vuylsteke, Xavier</dc:creator>
  <cp:lastModifiedBy>Van Steenkiste, Danny</cp:lastModifiedBy>
  <cp:revision>26</cp:revision>
  <cp:lastPrinted>2016-11-18T15:11:34Z</cp:lastPrinted>
  <dcterms:created xsi:type="dcterms:W3CDTF">2014-08-21T06:05:30Z</dcterms:created>
  <dcterms:modified xsi:type="dcterms:W3CDTF">2016-11-18T15:13:20Z</dcterms:modified>
</cp:coreProperties>
</file>