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8" r:id="rId3"/>
    <p:sldId id="289" r:id="rId4"/>
    <p:sldId id="280" r:id="rId5"/>
    <p:sldId id="282" r:id="rId6"/>
    <p:sldId id="284" r:id="rId7"/>
    <p:sldId id="283" r:id="rId8"/>
    <p:sldId id="287" r:id="rId9"/>
    <p:sldId id="285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0099FF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 autoAdjust="0"/>
    <p:restoredTop sz="94660" autoAdjust="0"/>
  </p:normalViewPr>
  <p:slideViewPr>
    <p:cSldViewPr showGuides="1">
      <p:cViewPr>
        <p:scale>
          <a:sx n="90" d="100"/>
          <a:sy n="90" d="100"/>
        </p:scale>
        <p:origin x="-114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elticplus.eu/project-ideas-from-proposers-day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elticplus.eu/project-ideas-from-proposers-day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hyperlink" Target="mailto:wangyulee@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hyperlink" Target="mailto:Denis.rousset@com4innov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elticplus.eu/project-ideas-from-proposers-day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elticplus.eu/project-ideas-from-proposers-day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imsek@netas.com.tr" TargetMode="External"/><Relationship Id="rId2" Type="http://schemas.openxmlformats.org/officeDocument/2006/relationships/hyperlink" Target="https://www.celticplus.eu/project-ideas-from-proposers-day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924944"/>
            <a:ext cx="8604448" cy="1470025"/>
          </a:xfrm>
        </p:spPr>
        <p:txBody>
          <a:bodyPr/>
          <a:lstStyle/>
          <a:p>
            <a:r>
              <a:rPr lang="en-US" altLang="en-US" sz="4800" dirty="0"/>
              <a:t>Pitch </a:t>
            </a:r>
            <a:r>
              <a:rPr lang="en-US" altLang="en-US" sz="4800" dirty="0" smtClean="0"/>
              <a:t>Summaries</a:t>
            </a:r>
            <a:br>
              <a:rPr lang="en-US" altLang="en-US" sz="4800" dirty="0" smtClean="0"/>
            </a:br>
            <a:r>
              <a:rPr lang="en-US" altLang="en-US" sz="4800" dirty="0" smtClean="0"/>
              <a:t>of Celtic-Plus Proposers Day in Stockholm, 29 April 2016</a:t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endParaRPr lang="en-US" alt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149080"/>
            <a:ext cx="85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https://www.celticplus.eu/project-ideas-from-proposers-days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r>
              <a:rPr lang="en-GB" dirty="0" smtClean="0"/>
              <a:t> </a:t>
            </a:r>
            <a:endParaRPr lang="de-D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38243" y="4737543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99FF"/>
                </a:solidFill>
              </a:rPr>
              <a:t>#</a:t>
            </a:r>
            <a:r>
              <a:rPr lang="de-DE" sz="2800" smtClean="0">
                <a:solidFill>
                  <a:srgbClr val="0099FF"/>
                </a:solidFill>
              </a:rPr>
              <a:t>CelticPropDay</a:t>
            </a:r>
            <a:endParaRPr lang="en-GB" sz="2800" dirty="0">
              <a:solidFill>
                <a:srgbClr val="0099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37543"/>
            <a:ext cx="694435" cy="5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9410" y="332656"/>
            <a:ext cx="7772400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4400" kern="0" dirty="0" smtClean="0"/>
              <a:t>Proposal Ideas Overview</a:t>
            </a:r>
            <a:br>
              <a:rPr lang="en-US" altLang="en-US" sz="4400" kern="0" dirty="0" smtClean="0"/>
            </a:br>
            <a:endParaRPr lang="en-US" altLang="en-US" sz="4400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91966"/>
              </p:ext>
            </p:extLst>
          </p:nvPr>
        </p:nvGraphicFramePr>
        <p:xfrm>
          <a:off x="395536" y="1635239"/>
          <a:ext cx="8568951" cy="4887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4104456"/>
                <a:gridCol w="1152128"/>
                <a:gridCol w="1944216"/>
                <a:gridCol w="720079"/>
              </a:tblGrid>
              <a:tr h="32843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Quality Management in Ubiquitous Telecommunication (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QaMUT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Janne Seppänen (Toni Maki)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VTT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 Resonance for Heat Transfer Enhancement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Jae Won Kim,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 Moon University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S-Korea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Invisible Wealth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Matthias Svahn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Sweden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Wherever, Indoor/Outdoor Location Service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Kukyeon HWANG (Director)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AscenKorea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S-Korea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IoT Device Connectivity Platform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Lebeau =&gt; Dr. Paul Slaby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Teslonix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Smart Sensor &amp; Semiconductor NVM Switch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Yun-sik LEE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UNIST(Ulsan National Institute of Science and Technlogy)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S-Korea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WINS@HI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Caner Aksoy, Technical Coordinator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Netas Telecommunications R&amp;D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Understanding of IoT Devices Events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Young-bae SEO (CEO)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SEJONG Creative Co., Ltd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S-Korea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Predictive Energy Management of Network of Buildings Enabled with Distributed Energy Resources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Alexandre Pavlovski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Green Power Labs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Smartly connected world based on low threshold Ge on Si laser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Wan-gyu LEE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Nanofab Center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S-Korea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SASAGEP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Klaus Kinzinger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Kinzinger Automation GmbH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 Friendly Lightweight MMC Materials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Min-Seok MOON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Korea Institute of Carbon Convergence Technology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S-Korea</a:t>
                      </a:r>
                    </a:p>
                  </a:txBody>
                  <a:tcPr marL="6350" marR="6350" marT="635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1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9410" y="332656"/>
            <a:ext cx="7772400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4400" kern="0" dirty="0" smtClean="0"/>
              <a:t>Proposal Ideas Overview</a:t>
            </a:r>
            <a:br>
              <a:rPr lang="en-US" altLang="en-US" sz="4400" kern="0" dirty="0" smtClean="0"/>
            </a:br>
            <a:endParaRPr lang="en-US" altLang="en-US" sz="4400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65638"/>
              </p:ext>
            </p:extLst>
          </p:nvPr>
        </p:nvGraphicFramePr>
        <p:xfrm>
          <a:off x="395536" y="1635239"/>
          <a:ext cx="8568951" cy="470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3888432"/>
                <a:gridCol w="1440160"/>
                <a:gridCol w="1944216"/>
                <a:gridCol w="720079"/>
              </a:tblGrid>
              <a:tr h="32843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IoT2 =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IoT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-Square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Denis Rousset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Com4Innov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INGENISENSE (to analyse cyber events data)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Ekrem Aksoy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 Software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Street parking management solution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Jerneja Žganec Gros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Alpineon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Slovenia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Green Spektrum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Cem Ayyildiz</a:t>
                      </a:r>
                      <a:b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Bahadir Tugrel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TURKCELL &amp; Istanbul</a:t>
                      </a:r>
                      <a:b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KOÇ University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BEYOND WORDS We visualize your knowledge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Johan Lundell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Founder &amp; CEO of nodd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Sweden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Innovation Platform for Enhanced Life in Smart Campuses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Ibrahim Dogru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Netas Telecommunications R&amp;D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IoT enabler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Purificación Amaya Trinidad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Sinapse Energía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 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 Air Quality Monitors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Leonardo Santiago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ATEKNEA SOLUTIONS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 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5G Test Network Finland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Sami Ruponen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VTT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InnovaTTion Spain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Asmik Miribyan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Touristec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Innovate In Summerside PEI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Mike Bonga, AKA Group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 Group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AirVision Cloud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Vytautas Taujanskas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Magma solutions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Lituania</a:t>
                      </a:r>
                    </a:p>
                  </a:txBody>
                  <a:tcPr marL="6350" marR="6350" marT="635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the way to Autonomous Driving: A chance for small and medium sized enterprises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Konrad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Becker,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</a:t>
                      </a:r>
                      <a:r>
                        <a:rPr lang="de-DE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Peter 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Herrmann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SUNGWOO Mobile Co. Ltd.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S-Korea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44624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Understanding of IoT Device Events</a:t>
            </a:r>
            <a:endParaRPr lang="en-GB" altLang="en-US" kern="0" dirty="0"/>
          </a:p>
        </p:txBody>
      </p:sp>
      <p:sp>
        <p:nvSpPr>
          <p:cNvPr id="5" name="Rectangle 4"/>
          <p:cNvSpPr/>
          <p:nvPr/>
        </p:nvSpPr>
        <p:spPr>
          <a:xfrm>
            <a:off x="3491880" y="5517232"/>
            <a:ext cx="3722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Contacts:</a:t>
            </a:r>
          </a:p>
          <a:p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YoungBae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Seo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Yb.seo@sjcreative.co.kr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11560" y="2167696"/>
            <a:ext cx="3636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Prevent hidden dangers in home networks through </a:t>
            </a:r>
            <a:r>
              <a:rPr lang="en-GB" sz="1400" dirty="0" err="1" smtClean="0"/>
              <a:t>analyzing</a:t>
            </a:r>
            <a:r>
              <a:rPr lang="en-GB" sz="1400" dirty="0" smtClean="0"/>
              <a:t> IoT Events.</a:t>
            </a:r>
          </a:p>
          <a:p>
            <a:r>
              <a:rPr lang="en-GB" sz="1400" dirty="0" err="1" smtClean="0"/>
              <a:t>Analyzing</a:t>
            </a:r>
            <a:r>
              <a:rPr lang="en-GB" sz="1400" dirty="0" smtClean="0"/>
              <a:t> the benefits of IoT whilst keeping privacy for the end-users</a:t>
            </a:r>
            <a:r>
              <a:rPr lang="en-GB" sz="1600" dirty="0" smtClean="0"/>
              <a:t>.</a:t>
            </a:r>
          </a:p>
          <a:p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280949"/>
            <a:ext cx="2952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 smtClean="0">
                <a:solidFill>
                  <a:schemeClr val="accent2"/>
                </a:solidFill>
              </a:rPr>
              <a:t>Big Data, Machine learning able to </a:t>
            </a:r>
            <a:r>
              <a:rPr lang="en-GB" sz="1400" dirty="0" err="1" smtClean="0">
                <a:solidFill>
                  <a:schemeClr val="accent2"/>
                </a:solidFill>
              </a:rPr>
              <a:t>analyze</a:t>
            </a:r>
            <a:r>
              <a:rPr lang="en-GB" sz="1400" dirty="0" smtClean="0">
                <a:solidFill>
                  <a:schemeClr val="accent2"/>
                </a:solidFill>
              </a:rPr>
              <a:t> IoT Events to enable security/privacy  for end-users.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162" y="4416947"/>
            <a:ext cx="350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Consortium:</a:t>
            </a:r>
            <a:endParaRPr lang="en-GB" sz="1400" u="sng" dirty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</a:rPr>
              <a:t>See partner ideas in presentation: </a:t>
            </a:r>
          </a:p>
          <a:p>
            <a:r>
              <a:rPr lang="en-GB" sz="1400" dirty="0">
                <a:solidFill>
                  <a:srgbClr val="8BC53E"/>
                </a:solidFill>
                <a:hlinkClick r:id="rId2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2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35" y="1700808"/>
            <a:ext cx="4789275" cy="3085616"/>
          </a:xfrm>
          <a:prstGeom prst="rect">
            <a:avLst/>
          </a:prstGeom>
        </p:spPr>
      </p:pic>
      <p:pic>
        <p:nvPicPr>
          <p:cNvPr id="16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02" y="4221088"/>
            <a:ext cx="2157708" cy="1345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8884" y="5371054"/>
            <a:ext cx="3668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Low Energy Small IoT G/W made by SEJONG Creative</a:t>
            </a:r>
            <a:endParaRPr lang="en-GB" sz="1600" dirty="0"/>
          </a:p>
        </p:txBody>
      </p:sp>
      <p:pic>
        <p:nvPicPr>
          <p:cNvPr id="11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49280"/>
            <a:ext cx="2981741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230783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Smartly connected world based on low threshold Ge on Si laser</a:t>
            </a:r>
          </a:p>
          <a:p>
            <a:endParaRPr lang="en-GB" altLang="en-US" sz="2800" kern="0" dirty="0"/>
          </a:p>
        </p:txBody>
      </p:sp>
      <p:sp>
        <p:nvSpPr>
          <p:cNvPr id="5" name="Rectangle 4"/>
          <p:cNvSpPr/>
          <p:nvPr/>
        </p:nvSpPr>
        <p:spPr>
          <a:xfrm>
            <a:off x="5025650" y="5776808"/>
            <a:ext cx="3722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Wan-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</a:rPr>
              <a:t>Gyu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Lee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wangyulee@nnfc.re.kr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73" y="4005064"/>
            <a:ext cx="4032448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2"/>
                </a:solidFill>
              </a:rPr>
              <a:t>Expected Impact: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Higher optical functionality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Architecture change in data centre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Decrease in current threshold power</a:t>
            </a: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sz="1400" dirty="0" smtClean="0">
                <a:solidFill>
                  <a:schemeClr val="accent2"/>
                </a:solidFill>
              </a:rPr>
              <a:t>1/10 </a:t>
            </a:r>
            <a:r>
              <a:rPr lang="en-GB" altLang="ko-KR" sz="1400" dirty="0">
                <a:solidFill>
                  <a:schemeClr val="accent2"/>
                </a:solidFill>
              </a:rPr>
              <a:t>current threshold power @</a:t>
            </a:r>
            <a:r>
              <a:rPr lang="en-GB" altLang="ko-KR" sz="1400" dirty="0" smtClean="0">
                <a:solidFill>
                  <a:schemeClr val="accent2"/>
                </a:solidFill>
              </a:rPr>
              <a:t>2018</a:t>
            </a:r>
            <a:br>
              <a:rPr lang="en-GB" altLang="ko-KR" sz="1400" dirty="0" smtClean="0">
                <a:solidFill>
                  <a:schemeClr val="accent2"/>
                </a:solidFill>
              </a:rPr>
            </a:br>
            <a:r>
              <a:rPr lang="en-GB" altLang="ko-KR" sz="1400" dirty="0" smtClean="0">
                <a:solidFill>
                  <a:schemeClr val="accent2"/>
                </a:solidFill>
              </a:rPr>
              <a:t>1/50 </a:t>
            </a:r>
            <a:r>
              <a:rPr lang="en-GB" altLang="ko-KR" sz="1400" dirty="0">
                <a:solidFill>
                  <a:schemeClr val="accent2"/>
                </a:solidFill>
              </a:rPr>
              <a:t>current threshold power @2019</a:t>
            </a:r>
          </a:p>
          <a:p>
            <a:endParaRPr lang="en-GB" sz="1400" dirty="0">
              <a:solidFill>
                <a:schemeClr val="accent2"/>
              </a:solidFill>
            </a:endParaRPr>
          </a:p>
          <a:p>
            <a:endParaRPr lang="en-GB" sz="1400" u="sng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060810"/>
            <a:ext cx="35067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Partners search</a:t>
            </a:r>
          </a:p>
          <a:p>
            <a:r>
              <a:rPr lang="en-GB" sz="1400" dirty="0" smtClean="0">
                <a:solidFill>
                  <a:srgbClr val="8BC53E"/>
                </a:solidFill>
              </a:rPr>
              <a:t>Manufacturers who want to adopt monolithic </a:t>
            </a:r>
            <a:r>
              <a:rPr lang="en-GB" sz="1400" dirty="0" err="1" smtClean="0">
                <a:solidFill>
                  <a:srgbClr val="8BC53E"/>
                </a:solidFill>
              </a:rPr>
              <a:t>opto</a:t>
            </a:r>
            <a:r>
              <a:rPr lang="en-GB" sz="1400" dirty="0" smtClean="0">
                <a:solidFill>
                  <a:srgbClr val="8BC53E"/>
                </a:solidFill>
              </a:rPr>
              <a:t> electronic devices in  a low cost SI process</a:t>
            </a:r>
          </a:p>
          <a:p>
            <a:endParaRPr lang="en-GB" sz="1400" u="sng" dirty="0">
              <a:solidFill>
                <a:srgbClr val="8BC53E"/>
              </a:solidFill>
              <a:hlinkClick r:id="rId3"/>
            </a:endParaRPr>
          </a:p>
          <a:p>
            <a:r>
              <a:rPr lang="en-GB" sz="1400" dirty="0" smtClean="0">
                <a:solidFill>
                  <a:srgbClr val="8BC53E"/>
                </a:solidFill>
                <a:hlinkClick r:id="rId3"/>
              </a:rPr>
              <a:t>https</a:t>
            </a:r>
            <a:r>
              <a:rPr lang="en-GB" sz="1400" dirty="0">
                <a:solidFill>
                  <a:srgbClr val="8BC53E"/>
                </a:solidFill>
                <a:hlinkClick r:id="rId3"/>
              </a:rPr>
              <a:t>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3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7008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altLang="en-US" sz="1400" kern="0" dirty="0" smtClean="0"/>
          </a:p>
          <a:p>
            <a:r>
              <a:rPr lang="de-DE" altLang="en-US" sz="1400" kern="0" dirty="0" err="1" smtClean="0"/>
              <a:t>Efficent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solution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to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increasing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demand</a:t>
            </a:r>
            <a:r>
              <a:rPr lang="de-DE" altLang="en-US" sz="1400" kern="0" dirty="0" smtClean="0"/>
              <a:t> in </a:t>
            </a:r>
          </a:p>
          <a:p>
            <a:r>
              <a:rPr lang="de-DE" altLang="en-US" sz="1400" kern="0" dirty="0" err="1" smtClean="0"/>
              <a:t>bandwidth</a:t>
            </a:r>
            <a:r>
              <a:rPr lang="de-DE" altLang="en-US" sz="1400" kern="0" dirty="0" smtClean="0"/>
              <a:t>, </a:t>
            </a:r>
            <a:r>
              <a:rPr lang="de-DE" altLang="en-US" sz="1400" kern="0" dirty="0" err="1" smtClean="0"/>
              <a:t>distance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and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energy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consumtion</a:t>
            </a:r>
            <a:r>
              <a:rPr lang="de-DE" altLang="en-US" sz="1400" kern="0" dirty="0" smtClean="0"/>
              <a:t> </a:t>
            </a:r>
          </a:p>
          <a:p>
            <a:r>
              <a:rPr lang="de-DE" altLang="en-US" sz="1400" kern="0" dirty="0" err="1" smtClean="0"/>
              <a:t>for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data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centers</a:t>
            </a:r>
            <a:r>
              <a:rPr lang="de-DE" altLang="en-US" sz="1400" kern="0" dirty="0" smtClean="0"/>
              <a:t>.</a:t>
            </a:r>
          </a:p>
          <a:p>
            <a:endParaRPr lang="de-DE" altLang="en-US" sz="1400" kern="0" dirty="0" smtClean="0"/>
          </a:p>
          <a:p>
            <a:r>
              <a:rPr lang="de-DE" altLang="en-US" sz="1400" kern="0" dirty="0" err="1" smtClean="0"/>
              <a:t>Lowest</a:t>
            </a:r>
            <a:r>
              <a:rPr lang="de-DE" altLang="en-US" sz="1400" kern="0" dirty="0" smtClean="0"/>
              <a:t> power </a:t>
            </a:r>
            <a:r>
              <a:rPr lang="de-DE" altLang="en-US" sz="1400" kern="0" dirty="0" err="1" smtClean="0"/>
              <a:t>Ge</a:t>
            </a:r>
            <a:r>
              <a:rPr lang="de-DE" altLang="en-US" sz="1400" kern="0" dirty="0" smtClean="0"/>
              <a:t> </a:t>
            </a:r>
            <a:r>
              <a:rPr lang="de-DE" altLang="en-US" sz="1400" kern="0" dirty="0" err="1" smtClean="0"/>
              <a:t>laser</a:t>
            </a:r>
            <a:r>
              <a:rPr lang="de-DE" altLang="en-US" sz="1400" kern="0" dirty="0" smtClean="0"/>
              <a:t> on SI </a:t>
            </a:r>
            <a:r>
              <a:rPr lang="de-DE" altLang="en-US" sz="1400" kern="0" dirty="0" err="1" smtClean="0"/>
              <a:t>photonics</a:t>
            </a:r>
            <a:r>
              <a:rPr lang="de-DE" altLang="en-US" sz="1400" kern="0" dirty="0" smtClean="0"/>
              <a:t>.</a:t>
            </a:r>
          </a:p>
          <a:p>
            <a:r>
              <a:rPr lang="en-US" altLang="en-US" sz="1400" kern="0" dirty="0"/>
              <a:t>A</a:t>
            </a:r>
            <a:r>
              <a:rPr lang="en-US" altLang="en-US" sz="1400" kern="0" dirty="0" smtClean="0"/>
              <a:t>dopting </a:t>
            </a:r>
            <a:r>
              <a:rPr lang="en-US" altLang="en-US" sz="1400" kern="0" dirty="0"/>
              <a:t>Si photonics </a:t>
            </a:r>
            <a:r>
              <a:rPr lang="en-US" altLang="en-US" sz="1400" kern="0" dirty="0" smtClean="0"/>
              <a:t>allows </a:t>
            </a:r>
            <a:r>
              <a:rPr lang="en-US" altLang="en-US" sz="1400" kern="0" dirty="0"/>
              <a:t>much faster digital</a:t>
            </a:r>
          </a:p>
          <a:p>
            <a:r>
              <a:rPr lang="en-US" altLang="en-US" sz="1400" kern="0" dirty="0" smtClean="0"/>
              <a:t>signaling </a:t>
            </a:r>
            <a:r>
              <a:rPr lang="en-US" altLang="en-US" sz="1400" kern="0" dirty="0"/>
              <a:t>than </a:t>
            </a:r>
            <a:r>
              <a:rPr lang="en-US" altLang="en-US" sz="1400" kern="0" dirty="0" smtClean="0"/>
              <a:t>it is </a:t>
            </a:r>
            <a:r>
              <a:rPr lang="en-US" altLang="en-US" sz="1400" kern="0" dirty="0"/>
              <a:t>currently possible with </a:t>
            </a:r>
            <a:r>
              <a:rPr lang="en-US" altLang="en-US" sz="1400" kern="0" dirty="0" smtClean="0"/>
              <a:t>optical interconnection. </a:t>
            </a:r>
          </a:p>
          <a:p>
            <a:endParaRPr lang="de-DE" altLang="en-US" sz="1400" kern="0" dirty="0"/>
          </a:p>
          <a:p>
            <a:endParaRPr lang="en-US" altLang="en-US" sz="1400" kern="0" dirty="0"/>
          </a:p>
          <a:p>
            <a:endParaRPr lang="en-US" altLang="en-US" sz="1400" kern="0" dirty="0"/>
          </a:p>
        </p:txBody>
      </p:sp>
      <p:pic>
        <p:nvPicPr>
          <p:cNvPr id="11" name="Picture 3" descr="C:\Users\user\Desktop\germanium-la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8" y="1744751"/>
            <a:ext cx="1691680" cy="14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744751"/>
            <a:ext cx="2513102" cy="2027465"/>
          </a:xfrm>
          <a:prstGeom prst="rect">
            <a:avLst/>
          </a:prstGeom>
        </p:spPr>
      </p:pic>
      <p:pic>
        <p:nvPicPr>
          <p:cNvPr id="10" name="Picture 2" descr="C:\Users\kmh\AppData\Local\Microsoft\Windows\Temporary Internet Files\Content.IE5\YWUUV9IS\나노종합기술원_로고(국영문조합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47" y="5930384"/>
            <a:ext cx="2141984" cy="6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44624"/>
            <a:ext cx="5688632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IoT-Square</a:t>
            </a:r>
            <a:endParaRPr lang="en-GB" altLang="en-US" kern="0" dirty="0"/>
          </a:p>
        </p:txBody>
      </p:sp>
      <p:sp>
        <p:nvSpPr>
          <p:cNvPr id="5" name="Rectangle 4"/>
          <p:cNvSpPr/>
          <p:nvPr/>
        </p:nvSpPr>
        <p:spPr>
          <a:xfrm>
            <a:off x="5169666" y="5735578"/>
            <a:ext cx="38668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Denis ROUSSET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Comm4Innov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d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enis.rousset@com4innov.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com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11560" y="1700808"/>
            <a:ext cx="40324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/>
              <a:t>In </a:t>
            </a:r>
            <a:r>
              <a:rPr lang="en-GB" sz="1400" dirty="0"/>
              <a:t>a </a:t>
            </a:r>
            <a:r>
              <a:rPr lang="en-GB" sz="1400" dirty="0" smtClean="0"/>
              <a:t>Nutshell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Diversifying radio access connecting objects for massive IoT deployment is mandatory to face Billions of IoT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Key challenge: avoid congestion of the network with billions of connections, low cost, extra long battery life, extend coverage.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Provide fully operational 4G network embedded in Datacentres supporting FIWARE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69666" y="3501008"/>
            <a:ext cx="3506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Missing expertise:</a:t>
            </a:r>
            <a:endParaRPr lang="en-GB" sz="1400" u="sng" dirty="0">
              <a:solidFill>
                <a:srgbClr val="8BC53E"/>
              </a:solidFill>
            </a:endParaRPr>
          </a:p>
          <a:p>
            <a:r>
              <a:rPr lang="en-GB" sz="1400" u="sng" dirty="0">
                <a:solidFill>
                  <a:srgbClr val="8BC53E"/>
                </a:solidFill>
                <a:hlinkClick r:id="rId3"/>
              </a:rPr>
              <a:t>System Integrator</a:t>
            </a:r>
          </a:p>
          <a:p>
            <a:r>
              <a:rPr lang="en-GB" sz="1400" u="sng" dirty="0">
                <a:solidFill>
                  <a:srgbClr val="8BC53E"/>
                </a:solidFill>
                <a:hlinkClick r:id="rId3"/>
              </a:rPr>
              <a:t>Radio Access Network</a:t>
            </a:r>
          </a:p>
          <a:p>
            <a:r>
              <a:rPr lang="en-GB" sz="1400" u="sng" dirty="0">
                <a:solidFill>
                  <a:srgbClr val="8BC53E"/>
                </a:solidFill>
                <a:hlinkClick r:id="rId3"/>
              </a:rPr>
              <a:t>Configuration </a:t>
            </a:r>
            <a:r>
              <a:rPr lang="en-GB" sz="1400" u="sng" dirty="0" err="1">
                <a:solidFill>
                  <a:srgbClr val="8BC53E"/>
                </a:solidFill>
                <a:hlinkClick r:id="rId3"/>
              </a:rPr>
              <a:t>Mangement</a:t>
            </a:r>
            <a:endParaRPr lang="en-GB" sz="1400" u="sng" dirty="0">
              <a:solidFill>
                <a:srgbClr val="8BC53E"/>
              </a:solidFill>
              <a:hlinkClick r:id="rId3"/>
            </a:endParaRPr>
          </a:p>
          <a:p>
            <a:r>
              <a:rPr lang="en-GB" sz="1400" u="sng" dirty="0">
                <a:solidFill>
                  <a:srgbClr val="8BC53E"/>
                </a:solidFill>
                <a:hlinkClick r:id="rId3"/>
              </a:rPr>
              <a:t>Gateway provider Users and Experimenters</a:t>
            </a:r>
          </a:p>
          <a:p>
            <a:endParaRPr lang="en-GB" sz="1400" dirty="0">
              <a:solidFill>
                <a:srgbClr val="8BC53E"/>
              </a:solidFill>
              <a:hlinkClick r:id="rId3"/>
            </a:endParaRPr>
          </a:p>
          <a:p>
            <a:r>
              <a:rPr lang="en-GB" sz="1400" dirty="0" smtClean="0">
                <a:solidFill>
                  <a:srgbClr val="8BC53E"/>
                </a:solidFill>
                <a:hlinkClick r:id="rId3"/>
              </a:rPr>
              <a:t>https</a:t>
            </a:r>
            <a:r>
              <a:rPr lang="en-GB" sz="1400" dirty="0">
                <a:solidFill>
                  <a:srgbClr val="8BC53E"/>
                </a:solidFill>
                <a:hlinkClick r:id="rId3"/>
              </a:rPr>
              <a:t>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3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31" y="5367823"/>
            <a:ext cx="947137" cy="12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29065"/>
            <a:ext cx="4392488" cy="217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51759"/>
            <a:ext cx="2088232" cy="117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9592" y="4490536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2"/>
                </a:solidFill>
              </a:rPr>
              <a:t>Expected lab node Impact: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Interoperability tests for internet of things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Semantical standardization of available data</a:t>
            </a:r>
          </a:p>
          <a:p>
            <a:endParaRPr lang="en-GB" sz="1400" u="sng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7786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de-DE" altLang="en-US" sz="2800" kern="0" dirty="0" smtClean="0"/>
              <a:t>JESI:</a:t>
            </a:r>
          </a:p>
          <a:p>
            <a:r>
              <a:rPr lang="de-DE" altLang="en-US" sz="2800" kern="0" dirty="0" smtClean="0"/>
              <a:t>Joint European Security Initiative</a:t>
            </a:r>
            <a:endParaRPr lang="en-US" altLang="en-US" sz="2800" kern="0" dirty="0"/>
          </a:p>
        </p:txBody>
      </p:sp>
      <p:sp>
        <p:nvSpPr>
          <p:cNvPr id="5" name="Rectangle 4"/>
          <p:cNvSpPr/>
          <p:nvPr/>
        </p:nvSpPr>
        <p:spPr>
          <a:xfrm>
            <a:off x="5076056" y="5776808"/>
            <a:ext cx="3722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Klaus Kinzinger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kinzinger@kinzinger.de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40530" y="1788681"/>
            <a:ext cx="45365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altLang="en-US" sz="1400" dirty="0" smtClean="0"/>
              <a:t>IT </a:t>
            </a:r>
            <a:r>
              <a:rPr lang="en-US" altLang="en-US" sz="1400" dirty="0"/>
              <a:t>security can not exist</a:t>
            </a:r>
            <a:br>
              <a:rPr lang="en-US" altLang="en-US" sz="1400" dirty="0"/>
            </a:br>
            <a:r>
              <a:rPr lang="en-US" altLang="en-US" sz="1400" dirty="0"/>
              <a:t>without proper hardware anchoring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en-US" sz="1400" dirty="0" smtClean="0"/>
              <a:t>It </a:t>
            </a:r>
            <a:r>
              <a:rPr lang="en-US" altLang="en-US" sz="1400" dirty="0"/>
              <a:t>never has and never </a:t>
            </a:r>
            <a:r>
              <a:rPr lang="en-US" altLang="en-US" sz="1400" dirty="0" smtClean="0"/>
              <a:t>will</a:t>
            </a:r>
          </a:p>
          <a:p>
            <a:pPr>
              <a:spcAft>
                <a:spcPct val="50000"/>
              </a:spcAft>
            </a:pPr>
            <a:r>
              <a:rPr lang="en-US" altLang="en-US" sz="1400" dirty="0" err="1" smtClean="0"/>
              <a:t>Jesi</a:t>
            </a:r>
            <a:r>
              <a:rPr lang="en-US" altLang="en-US" sz="1400" dirty="0" smtClean="0"/>
              <a:t> is ready </a:t>
            </a:r>
            <a:r>
              <a:rPr lang="en-US" altLang="en-US" sz="1400" dirty="0"/>
              <a:t>for the prototype phase for further </a:t>
            </a:r>
            <a:br>
              <a:rPr lang="en-US" altLang="en-US" sz="1400" dirty="0"/>
            </a:br>
            <a:r>
              <a:rPr lang="en-US" altLang="en-US" sz="1400" dirty="0"/>
              <a:t>proof of concept – mainly compiler / chip design issues </a:t>
            </a:r>
            <a:br>
              <a:rPr lang="en-US" altLang="en-US" sz="1400" dirty="0"/>
            </a:b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overall fine tuning and improvement, and implementation</a:t>
            </a:r>
            <a:endParaRPr lang="en-GB" altLang="en-US" sz="1400" dirty="0"/>
          </a:p>
          <a:p>
            <a:pPr eaLnBrk="1" hangingPunct="1">
              <a:spcAft>
                <a:spcPct val="50000"/>
              </a:spcAft>
            </a:pPr>
            <a:endParaRPr lang="en-US" alt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3356992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Missing partners:</a:t>
            </a:r>
            <a:endParaRPr lang="en-GB" sz="1400" u="sng" dirty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  <a:hlinkClick r:id="rId2"/>
              </a:rPr>
              <a:t>https</a:t>
            </a:r>
            <a:r>
              <a:rPr lang="en-GB" sz="1400" dirty="0">
                <a:solidFill>
                  <a:srgbClr val="8BC53E"/>
                </a:solidFill>
                <a:hlinkClick r:id="rId2"/>
              </a:rPr>
              <a:t>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2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505488"/>
            <a:ext cx="4427983" cy="33209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4292" y="4826475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rgbClr val="8BC53E"/>
                </a:solidFill>
              </a:rPr>
              <a:t>Consortium:</a:t>
            </a:r>
          </a:p>
          <a:p>
            <a:r>
              <a:rPr lang="en-GB" sz="1400" dirty="0">
                <a:solidFill>
                  <a:srgbClr val="8BC53E"/>
                </a:solidFill>
              </a:rPr>
              <a:t>See partner profiles in presentation: </a:t>
            </a:r>
          </a:p>
          <a:p>
            <a:r>
              <a:rPr lang="en-GB" sz="1400" dirty="0">
                <a:solidFill>
                  <a:srgbClr val="8BC53E"/>
                </a:solidFill>
                <a:hlinkClick r:id="rId2"/>
              </a:rPr>
              <a:t>https://www.celticplus.eu/project-ideas-from-proposers-days/</a:t>
            </a:r>
            <a:r>
              <a:rPr lang="en-GB" sz="1400" dirty="0">
                <a:solidFill>
                  <a:srgbClr val="8BC53E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526" y="4066227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CA" sz="1400" dirty="0" smtClean="0"/>
          </a:p>
          <a:p>
            <a:r>
              <a:rPr lang="en-CA" sz="1400" dirty="0" smtClean="0">
                <a:solidFill>
                  <a:schemeClr val="accent2"/>
                </a:solidFill>
              </a:rPr>
              <a:t>Enabler for secure Industry 4.0 and safe and secure</a:t>
            </a:r>
            <a:r>
              <a:rPr lang="en-CA" sz="1400" dirty="0">
                <a:solidFill>
                  <a:schemeClr val="accent2"/>
                </a:solidFill>
              </a:rPr>
              <a:t> </a:t>
            </a:r>
            <a:r>
              <a:rPr lang="en-CA" sz="1400" dirty="0" smtClean="0">
                <a:solidFill>
                  <a:schemeClr val="accent2"/>
                </a:solidFill>
              </a:rPr>
              <a:t>V2X communication use-cases.</a:t>
            </a:r>
          </a:p>
          <a:p>
            <a:endParaRPr lang="en-GB" sz="1400" dirty="0">
              <a:solidFill>
                <a:schemeClr val="accent2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26109" r="6535" b="31331"/>
          <a:stretch>
            <a:fillRect/>
          </a:stretch>
        </p:blipFill>
        <p:spPr bwMode="auto">
          <a:xfrm>
            <a:off x="1244325" y="4800257"/>
            <a:ext cx="2862849" cy="175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44624"/>
            <a:ext cx="5688632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Beyond Words</a:t>
            </a:r>
            <a:endParaRPr lang="en-GB" altLang="en-US" kern="0" dirty="0"/>
          </a:p>
        </p:txBody>
      </p:sp>
      <p:sp>
        <p:nvSpPr>
          <p:cNvPr id="5" name="Rectangle 4"/>
          <p:cNvSpPr/>
          <p:nvPr/>
        </p:nvSpPr>
        <p:spPr>
          <a:xfrm>
            <a:off x="5149793" y="5464386"/>
            <a:ext cx="38668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Johan 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</a:rPr>
              <a:t>Lundell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NODD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Johan.lundell@nodd.se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11560" y="1700808"/>
            <a:ext cx="40324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 smtClean="0"/>
              <a:t>Vizualising</a:t>
            </a:r>
            <a:r>
              <a:rPr lang="en-GB" sz="1400" dirty="0" smtClean="0"/>
              <a:t>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Development requires understanding, </a:t>
            </a:r>
            <a:r>
              <a:rPr lang="en-GB" sz="1400" dirty="0" err="1" smtClean="0"/>
              <a:t>vizualization</a:t>
            </a:r>
            <a:r>
              <a:rPr lang="en-GB" sz="1400" dirty="0" smtClean="0"/>
              <a:t> is the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Nodds</a:t>
            </a:r>
            <a:r>
              <a:rPr lang="en-GB" sz="1400" dirty="0" smtClean="0"/>
              <a:t> turns implicit knowledge to explicit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Lets you communicate without words and without translations.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Understanding data by carrying it in a better 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69666" y="3987641"/>
            <a:ext cx="3506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Missing expertise:</a:t>
            </a:r>
          </a:p>
          <a:p>
            <a:r>
              <a:rPr lang="en-GB" sz="1400" u="sng" dirty="0" smtClean="0">
                <a:solidFill>
                  <a:srgbClr val="8BC53E"/>
                </a:solidFill>
              </a:rPr>
              <a:t>see partner profile online</a:t>
            </a:r>
          </a:p>
          <a:p>
            <a:endParaRPr lang="en-GB" sz="1400" dirty="0">
              <a:solidFill>
                <a:srgbClr val="8BC53E"/>
              </a:solidFill>
              <a:hlinkClick r:id="rId2"/>
            </a:endParaRPr>
          </a:p>
          <a:p>
            <a:r>
              <a:rPr lang="en-GB" sz="1400" dirty="0" smtClean="0">
                <a:solidFill>
                  <a:srgbClr val="8BC53E"/>
                </a:solidFill>
                <a:hlinkClick r:id="rId2"/>
              </a:rPr>
              <a:t>https</a:t>
            </a:r>
            <a:r>
              <a:rPr lang="en-GB" sz="1400" dirty="0">
                <a:solidFill>
                  <a:srgbClr val="8BC53E"/>
                </a:solidFill>
                <a:hlinkClick r:id="rId2"/>
              </a:rPr>
              <a:t>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2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1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72" y="5301208"/>
            <a:ext cx="1915427" cy="12189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53" y="4112316"/>
            <a:ext cx="3059832" cy="808707"/>
          </a:xfrm>
          <a:prstGeom prst="rect">
            <a:avLst/>
          </a:prstGeom>
        </p:spPr>
      </p:pic>
      <p:pic>
        <p:nvPicPr>
          <p:cNvPr id="14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47" y="1519224"/>
            <a:ext cx="39684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-99392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de-DE" altLang="en-US" kern="0" dirty="0" err="1" smtClean="0"/>
              <a:t>PARKSense</a:t>
            </a:r>
            <a:endParaRPr lang="en-US" altLang="en-US" kern="0" dirty="0"/>
          </a:p>
        </p:txBody>
      </p:sp>
      <p:sp>
        <p:nvSpPr>
          <p:cNvPr id="8" name="TextBox 4"/>
          <p:cNvSpPr txBox="1"/>
          <p:nvPr/>
        </p:nvSpPr>
        <p:spPr>
          <a:xfrm>
            <a:off x="877160" y="1972575"/>
            <a:ext cx="3596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sz="1400" dirty="0"/>
              <a:t>– </a:t>
            </a:r>
            <a:r>
              <a:rPr lang="en-US" sz="1400" dirty="0" smtClean="0"/>
              <a:t>Provide a </a:t>
            </a:r>
            <a:r>
              <a:rPr lang="en-US" sz="1400" i="1" dirty="0"/>
              <a:t>robust </a:t>
            </a:r>
            <a:r>
              <a:rPr lang="en-US" sz="1400" b="1" dirty="0"/>
              <a:t>street parking </a:t>
            </a:r>
            <a:r>
              <a:rPr lang="en-US" sz="1400" dirty="0"/>
              <a:t>management solution based on IoT </a:t>
            </a:r>
            <a:r>
              <a:rPr lang="en-US" sz="1400" b="1" dirty="0"/>
              <a:t>real-time </a:t>
            </a:r>
            <a:r>
              <a:rPr lang="en-US" sz="1400" dirty="0"/>
              <a:t>parking occupancy data. </a:t>
            </a:r>
          </a:p>
          <a:p>
            <a:r>
              <a:rPr lang="en-US" sz="1400" dirty="0"/>
              <a:t>– To reduce hassles and time lost in searching for a free parking space in smart urban environments. </a:t>
            </a:r>
          </a:p>
          <a:p>
            <a:r>
              <a:rPr lang="en-US" sz="1400" dirty="0"/>
              <a:t>– E</a:t>
            </a:r>
            <a:r>
              <a:rPr lang="en-US" sz="1400" dirty="0" smtClean="0"/>
              <a:t>nable </a:t>
            </a:r>
            <a:r>
              <a:rPr lang="en-US" sz="1400" dirty="0"/>
              <a:t>faster traffic flows &amp; emission reduction. 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8156" y="4149080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US" sz="1400" dirty="0"/>
          </a:p>
          <a:p>
            <a:r>
              <a:rPr lang="en-US" sz="1400" dirty="0">
                <a:solidFill>
                  <a:schemeClr val="accent2"/>
                </a:solidFill>
              </a:rPr>
              <a:t>reduced travel times, energy consumption, </a:t>
            </a:r>
            <a:r>
              <a:rPr lang="en-US" sz="1400" dirty="0" err="1">
                <a:solidFill>
                  <a:schemeClr val="accent2"/>
                </a:solidFill>
              </a:rPr>
              <a:t>polution</a:t>
            </a:r>
            <a:r>
              <a:rPr lang="en-US" sz="1400" dirty="0">
                <a:solidFill>
                  <a:schemeClr val="accent2"/>
                </a:solidFill>
              </a:rPr>
              <a:t> reduction 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6903" y="3704569"/>
            <a:ext cx="3506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Looking for partners: </a:t>
            </a:r>
          </a:p>
          <a:p>
            <a:r>
              <a:rPr lang="en-GB" sz="1400" u="sng" dirty="0" smtClean="0">
                <a:solidFill>
                  <a:srgbClr val="8BC53E"/>
                </a:solidFill>
              </a:rPr>
              <a:t>please have a look at the presentation </a:t>
            </a:r>
            <a:r>
              <a:rPr lang="en-GB" sz="1400" u="sng" dirty="0" err="1" smtClean="0">
                <a:solidFill>
                  <a:srgbClr val="8BC53E"/>
                </a:solidFill>
              </a:rPr>
              <a:t>sliedes</a:t>
            </a:r>
            <a:r>
              <a:rPr lang="en-GB" sz="1400" u="sng" dirty="0" smtClean="0">
                <a:solidFill>
                  <a:srgbClr val="8BC53E"/>
                </a:solidFill>
              </a:rPr>
              <a:t> online:</a:t>
            </a:r>
          </a:p>
          <a:p>
            <a:endParaRPr lang="en-GB" sz="1400" dirty="0" smtClean="0">
              <a:solidFill>
                <a:srgbClr val="8BC53E"/>
              </a:solidFill>
              <a:hlinkClick r:id="rId2"/>
            </a:endParaRPr>
          </a:p>
          <a:p>
            <a:r>
              <a:rPr lang="en-GB" sz="1400" dirty="0" smtClean="0">
                <a:solidFill>
                  <a:srgbClr val="8BC53E"/>
                </a:solidFill>
                <a:hlinkClick r:id="rId2"/>
              </a:rPr>
              <a:t>https</a:t>
            </a:r>
            <a:r>
              <a:rPr lang="en-GB" sz="1400" dirty="0">
                <a:solidFill>
                  <a:srgbClr val="8BC53E"/>
                </a:solidFill>
                <a:hlinkClick r:id="rId2"/>
              </a:rPr>
              <a:t>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2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2132" y="5468134"/>
            <a:ext cx="33843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</a:rPr>
              <a:t>Jerneja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</a:rPr>
              <a:t>Tganec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Gros , 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</a:rPr>
              <a:t>Alpineon</a:t>
            </a:r>
            <a:endParaRPr lang="de-D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Jerneja.gros@alpineon.si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69" y="5304862"/>
            <a:ext cx="1419606" cy="121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806604"/>
            <a:ext cx="2165349" cy="717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35" y="1369204"/>
            <a:ext cx="3322463" cy="22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815</Words>
  <Application>Microsoft Office PowerPoint</Application>
  <PresentationFormat>On-screen Show (4:3)</PresentationFormat>
  <Paragraphs>233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Celtic-Plus-white</vt:lpstr>
      <vt:lpstr>Pitch Summaries of Celtic-Plus Proposers Day in Stockholm, 29 April 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Peter Herrmann</cp:lastModifiedBy>
  <cp:revision>202</cp:revision>
  <cp:lastPrinted>2014-09-11T12:29:40Z</cp:lastPrinted>
  <dcterms:created xsi:type="dcterms:W3CDTF">2014-06-18T11:29:22Z</dcterms:created>
  <dcterms:modified xsi:type="dcterms:W3CDTF">2016-11-23T07:59:37Z</dcterms:modified>
</cp:coreProperties>
</file>