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raziotin" initials="DG" lastIdx="2" clrIdx="0">
    <p:extLst/>
  </p:cmAuthor>
  <p:cmAuthor id="2" name="Daniel Graziotin" initials="DG [2]" lastIdx="1" clrIdx="1">
    <p:extLst/>
  </p:cmAuthor>
  <p:cmAuthor id="3" name="Daniel Graziotin" initials="DG [3]" lastIdx="1" clrIdx="2">
    <p:extLst/>
  </p:cmAuthor>
  <p:cmAuthor id="4" name="Daniel Graziotin" initials="DG [4]" lastIdx="1" clrIdx="3">
    <p:extLst/>
  </p:cmAuthor>
  <p:cmAuthor id="5" name="Stefan Wagner" initials="SW" lastIdx="1" clrIdx="4">
    <p:extLst/>
  </p:cmAuthor>
  <p:cmAuthor id="6" name="Stefan Wagner" initials="SW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3FD"/>
    <a:srgbClr val="8FC748"/>
    <a:srgbClr val="1D4D7B"/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4660"/>
  </p:normalViewPr>
  <p:slideViewPr>
    <p:cSldViewPr showGuides="1">
      <p:cViewPr>
        <p:scale>
          <a:sx n="141" d="100"/>
          <a:sy n="141" d="100"/>
        </p:scale>
        <p:origin x="-496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11-08T09:59:59.253" idx="1">
    <p:pos x="4763" y="222"/>
    <p:text>1 slide: 
Short info what the idea/proposal is about 
(vision, motivation, content)
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niel.graziotin@informatik.uni-stuttgart.de?subject=[Celtic-Plus]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.graziotin@informatik.uni-stuttgart.de?subject=[Celtic-Plus]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mailto:daniel.graziotin@informatik.uni-stuttgart.de?subject=[Celtic-Plus]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.graziotin@informatik.uni-stuttgart.de?subject=[Celtic-Plus]" TargetMode="Externa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.graziotin@informatik.uni-stuttgart.de?subject=[Celtic-Plus]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.graziotin@informatik.uni-stuttgart.de?subject=[Celtic-Plus]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eed.coffee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.graziotin@informatik.uni-stuttgart.de?subject=[Celtic-Plus]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23 November 2016, Leuven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dirty="0" smtClean="0"/>
              <a:t>Continuous </a:t>
            </a:r>
            <a:r>
              <a:rPr lang="en-US" dirty="0"/>
              <a:t>and Focused Developer Feedback on Software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CoFoDef</a:t>
            </a:r>
            <a:r>
              <a:rPr lang="en-US" dirty="0" smtClean="0"/>
              <a:t>)</a:t>
            </a:r>
            <a:r>
              <a:rPr lang="en-US" dirty="0"/>
              <a:t> </a:t>
            </a:r>
            <a:endParaRPr lang="en-US" altLang="en-US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Dr. Daniel Graziotin, Software Engineering Group, University of Stuttgart</a:t>
            </a:r>
          </a:p>
          <a:p>
            <a:r>
              <a:rPr lang="en-US" altLang="en-US" sz="1800" b="0" i="1" kern="0" dirty="0" smtClean="0">
                <a:hlinkClick r:id="rId2"/>
              </a:rPr>
              <a:t>daniel.graziotin@informatik.uni-stuttgart.de 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0" y="4771990"/>
            <a:ext cx="4019624" cy="901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16" y="4653136"/>
            <a:ext cx="999474" cy="9994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1" y="1268760"/>
            <a:ext cx="756153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/>
              <a:t>Software quality problems often unnoticed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300" dirty="0" smtClean="0"/>
              <a:t>Quality decay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300" dirty="0" smtClean="0"/>
              <a:t>Software and life disasters</a:t>
            </a:r>
          </a:p>
          <a:p>
            <a:endParaRPr lang="en-GB" sz="2300" dirty="0"/>
          </a:p>
          <a:p>
            <a:r>
              <a:rPr lang="en-GB" sz="2300" b="1" dirty="0" err="1" smtClean="0"/>
              <a:t>CoFoDeF</a:t>
            </a:r>
            <a:endParaRPr lang="en-GB" sz="2300" dirty="0" smtClean="0"/>
          </a:p>
          <a:p>
            <a:pPr marL="342900" indent="-342900">
              <a:buFont typeface="Arial" charset="0"/>
              <a:buChar char="•"/>
            </a:pPr>
            <a:r>
              <a:rPr lang="en-GB" sz="2300" dirty="0" smtClean="0"/>
              <a:t>Detect quality </a:t>
            </a:r>
            <a:r>
              <a:rPr lang="en-GB" sz="2300" dirty="0"/>
              <a:t>problems </a:t>
            </a:r>
            <a:r>
              <a:rPr lang="en-GB" sz="2300" dirty="0" smtClean="0"/>
              <a:t>before </a:t>
            </a:r>
            <a:r>
              <a:rPr lang="en-GB" sz="2300" dirty="0"/>
              <a:t>or </a:t>
            </a:r>
            <a:r>
              <a:rPr lang="en-GB" sz="2300" b="1" dirty="0"/>
              <a:t>while</a:t>
            </a:r>
            <a:r>
              <a:rPr lang="en-GB" sz="2300" dirty="0"/>
              <a:t> </a:t>
            </a:r>
            <a:r>
              <a:rPr lang="en-GB" sz="2300" dirty="0" smtClean="0"/>
              <a:t>they arise</a:t>
            </a:r>
          </a:p>
          <a:p>
            <a:r>
              <a:rPr lang="en-GB" sz="2300" b="1" dirty="0" smtClean="0"/>
              <a:t>Continuous </a:t>
            </a:r>
            <a:r>
              <a:rPr lang="en-GB" sz="2300" b="1" dirty="0"/>
              <a:t>and focused </a:t>
            </a:r>
            <a:r>
              <a:rPr lang="en-GB" sz="2300" b="1" dirty="0" smtClean="0"/>
              <a:t>quality feedback, </a:t>
            </a:r>
            <a:br>
              <a:rPr lang="en-GB" sz="2300" b="1" dirty="0" smtClean="0"/>
            </a:br>
            <a:r>
              <a:rPr lang="en-GB" sz="2300" b="1" dirty="0" smtClean="0"/>
              <a:t>right context and time</a:t>
            </a:r>
          </a:p>
          <a:p>
            <a:endParaRPr lang="en-GB" sz="2300" dirty="0"/>
          </a:p>
          <a:p>
            <a:r>
              <a:rPr lang="en-GB" sz="2300" b="1" dirty="0" smtClean="0"/>
              <a:t>Value, Benefit</a:t>
            </a:r>
            <a:r>
              <a:rPr lang="en-GB" sz="23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300" dirty="0"/>
              <a:t>I</a:t>
            </a:r>
            <a:r>
              <a:rPr lang="en-GB" sz="2300" dirty="0" smtClean="0"/>
              <a:t>ncrease quality analysis and awareness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300" dirty="0" smtClean="0"/>
              <a:t>Reduce quality decay and disasters</a:t>
            </a:r>
            <a:endParaRPr lang="en-GB" sz="2300" dirty="0"/>
          </a:p>
          <a:p>
            <a:pPr marL="342900" indent="-342900">
              <a:buFont typeface="Arial" charset="0"/>
              <a:buChar char="•"/>
            </a:pPr>
            <a:r>
              <a:rPr lang="en-GB" sz="2300" dirty="0" smtClean="0"/>
              <a:t>New market of intelligent tools for development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300" dirty="0" smtClean="0"/>
              <a:t>Domain-independent and customisable for partners (</a:t>
            </a:r>
            <a:r>
              <a:rPr lang="en-GB" sz="2300" dirty="0" err="1" smtClean="0"/>
              <a:t>IoT</a:t>
            </a:r>
            <a:r>
              <a:rPr lang="en-GB" sz="2300" dirty="0" smtClean="0"/>
              <a:t>, autonomous driving, ICT, ..)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Daniel Graziotin, </a:t>
            </a:r>
            <a:r>
              <a:rPr lang="en-GB" sz="1100" dirty="0" err="1" smtClean="0">
                <a:hlinkClick r:id="rId2"/>
              </a:rPr>
              <a:t>daniel.graziotin@informatik.uni-stuttgart.de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888" y="188913"/>
            <a:ext cx="6664900" cy="868362"/>
          </a:xfrm>
        </p:spPr>
        <p:txBody>
          <a:bodyPr/>
          <a:lstStyle/>
          <a:p>
            <a:r>
              <a:rPr lang="de-DE" dirty="0" smtClean="0"/>
              <a:t>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8" name="Shape 436"/>
          <p:cNvSpPr/>
          <p:nvPr/>
        </p:nvSpPr>
        <p:spPr>
          <a:xfrm>
            <a:off x="2175888" y="5726063"/>
            <a:ext cx="5557381" cy="664902"/>
          </a:xfrm>
          <a:prstGeom prst="rect">
            <a:avLst/>
          </a:prstGeom>
          <a:solidFill>
            <a:srgbClr val="1D4D7B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>
            <a:lvl1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Tools</a:t>
            </a:r>
          </a:p>
        </p:txBody>
      </p:sp>
      <p:sp>
        <p:nvSpPr>
          <p:cNvPr id="19" name="Shape 437"/>
          <p:cNvSpPr/>
          <p:nvPr/>
        </p:nvSpPr>
        <p:spPr>
          <a:xfrm rot="16210499">
            <a:off x="1442676" y="3961012"/>
            <a:ext cx="2488092" cy="992390"/>
          </a:xfrm>
          <a:prstGeom prst="rect">
            <a:avLst/>
          </a:prstGeom>
          <a:solidFill>
            <a:srgbClr val="1D4D7B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/>
          <a:p>
            <a: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dirty="0"/>
              <a:t>Requirements </a:t>
            </a:r>
          </a:p>
        </p:txBody>
      </p:sp>
      <p:sp>
        <p:nvSpPr>
          <p:cNvPr id="20" name="Shape 438"/>
          <p:cNvSpPr/>
          <p:nvPr/>
        </p:nvSpPr>
        <p:spPr>
          <a:xfrm rot="16210499">
            <a:off x="4474385" y="3962413"/>
            <a:ext cx="2495213" cy="992391"/>
          </a:xfrm>
          <a:prstGeom prst="rect">
            <a:avLst/>
          </a:prstGeom>
          <a:solidFill>
            <a:srgbClr val="1D4D7B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>
            <a:lvl1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Safety &amp; </a:t>
            </a:r>
            <a:r>
              <a:rPr dirty="0" smtClean="0"/>
              <a:t>Security</a:t>
            </a:r>
            <a:endParaRPr dirty="0"/>
          </a:p>
        </p:txBody>
      </p:sp>
      <p:sp>
        <p:nvSpPr>
          <p:cNvPr id="21" name="Shape 439"/>
          <p:cNvSpPr/>
          <p:nvPr/>
        </p:nvSpPr>
        <p:spPr>
          <a:xfrm rot="16210499">
            <a:off x="2959764" y="3960468"/>
            <a:ext cx="2489180" cy="992390"/>
          </a:xfrm>
          <a:prstGeom prst="rect">
            <a:avLst/>
          </a:prstGeom>
          <a:solidFill>
            <a:srgbClr val="1D4D7B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>
            <a:lvl1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 smtClean="0"/>
              <a:t>Quality</a:t>
            </a:r>
            <a:endParaRPr dirty="0"/>
          </a:p>
        </p:txBody>
      </p:sp>
      <p:sp>
        <p:nvSpPr>
          <p:cNvPr id="22" name="Shape 440"/>
          <p:cNvSpPr/>
          <p:nvPr/>
        </p:nvSpPr>
        <p:spPr>
          <a:xfrm>
            <a:off x="2195736" y="1196752"/>
            <a:ext cx="5557380" cy="1376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1D4D7B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/>
          <a:p>
            <a: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dirty="0"/>
              <a:t>Software</a:t>
            </a:r>
          </a:p>
          <a:p>
            <a: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dirty="0"/>
              <a:t>Engineering</a:t>
            </a:r>
          </a:p>
        </p:txBody>
      </p:sp>
      <p:sp>
        <p:nvSpPr>
          <p:cNvPr id="23" name="Shape 441"/>
          <p:cNvSpPr/>
          <p:nvPr/>
        </p:nvSpPr>
        <p:spPr>
          <a:xfrm rot="16210499">
            <a:off x="5992001" y="3951387"/>
            <a:ext cx="2495281" cy="1011082"/>
          </a:xfrm>
          <a:prstGeom prst="rect">
            <a:avLst/>
          </a:prstGeom>
          <a:solidFill>
            <a:srgbClr val="1D4D7B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>
            <a:lvl1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Continuous, Agile &amp; </a:t>
            </a:r>
            <a:r>
              <a:rPr dirty="0" smtClean="0"/>
              <a:t>Lean</a:t>
            </a:r>
            <a:endParaRPr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1" y="112258"/>
            <a:ext cx="1170548" cy="1170548"/>
          </a:xfrm>
          <a:prstGeom prst="rect">
            <a:avLst/>
          </a:prstGeom>
        </p:spPr>
      </p:pic>
      <p:sp>
        <p:nvSpPr>
          <p:cNvPr id="27" name="Shape 437"/>
          <p:cNvSpPr/>
          <p:nvPr/>
        </p:nvSpPr>
        <p:spPr>
          <a:xfrm>
            <a:off x="2173547" y="2600729"/>
            <a:ext cx="5559722" cy="583719"/>
          </a:xfrm>
          <a:prstGeom prst="rect">
            <a:avLst/>
          </a:prstGeom>
          <a:solidFill>
            <a:srgbClr val="8FC748"/>
          </a:solidFill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95" tIns="39695" rIns="39695" bIns="39695" anchor="ctr"/>
          <a:lstStyle/>
          <a:p>
            <a:pPr marL="23812" marR="23812" algn="ctr" defTabSz="535781"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n-US" dirty="0" smtClean="0"/>
              <a:t>Behavioral Science</a:t>
            </a:r>
            <a:endParaRPr dirty="0"/>
          </a:p>
        </p:txBody>
      </p:sp>
      <p:sp>
        <p:nvSpPr>
          <p:cNvPr id="28" name="Triangle 27"/>
          <p:cNvSpPr/>
          <p:nvPr/>
        </p:nvSpPr>
        <p:spPr>
          <a:xfrm rot="10800000">
            <a:off x="2414452" y="3158371"/>
            <a:ext cx="544544" cy="226215"/>
          </a:xfrm>
          <a:prstGeom prst="triangle">
            <a:avLst/>
          </a:prstGeom>
          <a:solidFill>
            <a:srgbClr val="8FC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 rot="10800000">
            <a:off x="3932082" y="3184448"/>
            <a:ext cx="544544" cy="226215"/>
          </a:xfrm>
          <a:prstGeom prst="triangle">
            <a:avLst/>
          </a:prstGeom>
          <a:solidFill>
            <a:srgbClr val="8FC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 rot="10800000">
            <a:off x="5467616" y="3140969"/>
            <a:ext cx="544544" cy="226215"/>
          </a:xfrm>
          <a:prstGeom prst="triangle">
            <a:avLst/>
          </a:prstGeom>
          <a:solidFill>
            <a:srgbClr val="8FC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/>
          <p:cNvSpPr/>
          <p:nvPr/>
        </p:nvSpPr>
        <p:spPr>
          <a:xfrm rot="10800000">
            <a:off x="6979784" y="3140968"/>
            <a:ext cx="544544" cy="226215"/>
          </a:xfrm>
          <a:prstGeom prst="triangle">
            <a:avLst/>
          </a:prstGeom>
          <a:solidFill>
            <a:srgbClr val="8FC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4675528" y="2410697"/>
            <a:ext cx="544544" cy="226215"/>
          </a:xfrm>
          <a:prstGeom prst="triangle">
            <a:avLst/>
          </a:prstGeom>
          <a:solidFill>
            <a:srgbClr val="8FC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Daniel Graziotin, </a:t>
            </a:r>
            <a:r>
              <a:rPr lang="en-GB" sz="1100" dirty="0" err="1" smtClean="0">
                <a:hlinkClick r:id="rId3"/>
              </a:rPr>
              <a:t>daniel.graziotin@informatik.uni-stuttgart.de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Vision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Software quality issues and their solution should be detected automagically by tools.</a:t>
            </a:r>
          </a:p>
          <a:p>
            <a:endParaRPr lang="en-GB" sz="2000" dirty="0" smtClean="0"/>
          </a:p>
          <a:p>
            <a:r>
              <a:rPr lang="en-GB" sz="2000" b="1" dirty="0" smtClean="0"/>
              <a:t>Motivation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/>
              <a:t>Software development needs same rigour as any engineering product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/>
              <a:t>Software intangible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/>
              <a:t>overlooking consequences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of </a:t>
            </a:r>
            <a:r>
              <a:rPr lang="en-GB" sz="2000" dirty="0" smtClean="0"/>
              <a:t>development choices + code changes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 smtClean="0"/>
              <a:t>especially within cycle loops (agile or not)</a:t>
            </a:r>
          </a:p>
          <a:p>
            <a:endParaRPr lang="en-GB" sz="2000" dirty="0" smtClean="0"/>
          </a:p>
          <a:p>
            <a:r>
              <a:rPr lang="en-GB" sz="2000" b="1" dirty="0" smtClean="0"/>
              <a:t>Content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Conceptualize information quality needs and continuous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Validate effectiveness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Prepare for market solution</a:t>
            </a:r>
          </a:p>
          <a:p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Daniel Graziotin, </a:t>
            </a:r>
            <a:r>
              <a:rPr lang="en-GB" sz="1100" dirty="0" err="1" smtClean="0">
                <a:hlinkClick r:id="rId2"/>
              </a:rPr>
              <a:t>daniel.graziotin@informatik.uni-stuttgart.de</a:t>
            </a:r>
            <a:endParaRPr lang="en-GB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57200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Daniel Graziotin, </a:t>
            </a:r>
            <a:r>
              <a:rPr lang="en-GB" sz="1100" dirty="0" err="1" smtClean="0">
                <a:hlinkClick r:id="rId2"/>
              </a:rPr>
              <a:t>daniel.graziotin@informatik.uni-stuttgart.de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51204"/>
            <a:ext cx="7754112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340768"/>
            <a:ext cx="7509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r>
              <a:rPr lang="en-US" dirty="0" smtClean="0"/>
              <a:t>: validated method for continuous feedback on software quality.</a:t>
            </a:r>
          </a:p>
          <a:p>
            <a:r>
              <a:rPr lang="en-US" b="1" dirty="0" smtClean="0"/>
              <a:t>Impact</a:t>
            </a:r>
            <a:r>
              <a:rPr lang="en-US" dirty="0" smtClean="0"/>
              <a:t>: higher software quality, less incidents, less resources and effort spent.</a:t>
            </a:r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92280" y="1900067"/>
            <a:ext cx="1867144" cy="175117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party, ”case study” partners</a:t>
            </a:r>
            <a:endParaRPr lang="en-US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57200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Daniel Graziotin, </a:t>
            </a:r>
            <a:r>
              <a:rPr lang="en-GB" sz="1100" dirty="0" err="1" smtClean="0">
                <a:hlinkClick r:id="rId2"/>
              </a:rPr>
              <a:t>daniel.graziotin@informatik.uni-stuttgart.de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7323246" y="2564904"/>
            <a:ext cx="1386681" cy="4943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AEB GmbH, DE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323246" y="3131516"/>
            <a:ext cx="1386681" cy="4974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CQSE GmbH, DE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023316" y="1900067"/>
            <a:ext cx="1872208" cy="176296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Uni</a:t>
            </a:r>
            <a:r>
              <a:rPr lang="en-US" sz="2800" b="1" dirty="0" smtClean="0">
                <a:solidFill>
                  <a:schemeClr val="tx1"/>
                </a:solidFill>
              </a:rPr>
              <a:t> Stuttgart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316" y="4725144"/>
            <a:ext cx="3869859" cy="1762968"/>
          </a:xfrm>
          <a:prstGeom prst="rect">
            <a:avLst/>
          </a:prstGeom>
          <a:solidFill>
            <a:srgbClr val="A0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Academic / R&amp;D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Characteristics: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Artificial intelligence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556" y="2215407"/>
            <a:ext cx="4291428" cy="2653753"/>
          </a:xfrm>
          <a:prstGeom prst="rect">
            <a:avLst/>
          </a:prstGeom>
          <a:solidFill>
            <a:srgbClr val="8FC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Industry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Characteristics</a:t>
            </a:r>
            <a:r>
              <a:rPr lang="pl-PL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Practical problems (where we plug-in)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omain area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Consultancy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7630" y="581653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👍lead this project</a:t>
            </a:r>
          </a:p>
          <a:p>
            <a:r>
              <a:rPr lang="en-US" dirty="0">
                <a:solidFill>
                  <a:schemeClr val="bg2"/>
                </a:solidFill>
              </a:rPr>
              <a:t>👍</a:t>
            </a:r>
            <a:r>
              <a:rPr lang="en-US" dirty="0" smtClean="0">
                <a:solidFill>
                  <a:schemeClr val="bg2"/>
                </a:solidFill>
              </a:rPr>
              <a:t>join a new project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4" name="Elbow Connector 13"/>
          <p:cNvCxnSpPr>
            <a:stCxn id="9" idx="2"/>
            <a:endCxn id="10" idx="0"/>
          </p:cNvCxnSpPr>
          <p:nvPr/>
        </p:nvCxnSpPr>
        <p:spPr>
          <a:xfrm rot="16200000" flipH="1">
            <a:off x="5927779" y="3694677"/>
            <a:ext cx="1062108" cy="9988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1"/>
            <a:endCxn id="11" idx="3"/>
          </p:cNvCxnSpPr>
          <p:nvPr/>
        </p:nvCxnSpPr>
        <p:spPr>
          <a:xfrm rot="10800000" flipV="1">
            <a:off x="4427984" y="2781552"/>
            <a:ext cx="595332" cy="7607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3"/>
            <a:endCxn id="10" idx="1"/>
          </p:cNvCxnSpPr>
          <p:nvPr/>
        </p:nvCxnSpPr>
        <p:spPr>
          <a:xfrm>
            <a:off x="4427984" y="3542284"/>
            <a:ext cx="595332" cy="20643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65527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000" dirty="0" smtClean="0"/>
              <a:t>	</a:t>
            </a:r>
            <a:r>
              <a:rPr lang="en-GB" sz="1800" dirty="0" err="1" smtClean="0"/>
              <a:t>Dr.</a:t>
            </a:r>
            <a:r>
              <a:rPr lang="en-GB" sz="1800" dirty="0" smtClean="0"/>
              <a:t> Daniel Graziotin,</a:t>
            </a:r>
            <a:br>
              <a:rPr lang="en-GB" sz="1800" dirty="0" smtClean="0"/>
            </a:br>
            <a:r>
              <a:rPr lang="en-GB" sz="1800" dirty="0" smtClean="0"/>
              <a:t>		Institute of Software Technology, </a:t>
            </a:r>
          </a:p>
          <a:p>
            <a:r>
              <a:rPr lang="en-GB" sz="1800" dirty="0"/>
              <a:t>	</a:t>
            </a:r>
            <a:r>
              <a:rPr lang="en-GB" sz="1800" dirty="0" smtClean="0"/>
              <a:t>	University of Stuttgart.</a:t>
            </a:r>
          </a:p>
          <a:p>
            <a:r>
              <a:rPr lang="en-GB" sz="1800" dirty="0" smtClean="0"/>
              <a:t>		</a:t>
            </a:r>
            <a:r>
              <a:rPr lang="en-GB" sz="1800" dirty="0" err="1" smtClean="0">
                <a:hlinkClick r:id="rId2"/>
              </a:rPr>
              <a:t>daniel.graziotin@informatik.uni-stuttgart.de</a:t>
            </a:r>
            <a:endParaRPr lang="en-GB" sz="1800" dirty="0" smtClean="0"/>
          </a:p>
          <a:p>
            <a:r>
              <a:rPr lang="en-GB" sz="1800" dirty="0" smtClean="0"/>
              <a:t>		</a:t>
            </a:r>
            <a:r>
              <a:rPr lang="mr-IN" sz="1800" dirty="0"/>
              <a:t>+49 711 685-88338</a:t>
            </a:r>
            <a:endParaRPr lang="en-GB" sz="1800" dirty="0" smtClean="0"/>
          </a:p>
          <a:p>
            <a:r>
              <a:rPr lang="en-GB" sz="1800" dirty="0" smtClean="0"/>
              <a:t>		</a:t>
            </a:r>
            <a:r>
              <a:rPr lang="en-GB" sz="1800" dirty="0" err="1" smtClean="0"/>
              <a:t>Universitätsstraße</a:t>
            </a:r>
            <a:r>
              <a:rPr lang="en-GB" sz="1800" dirty="0" smtClean="0"/>
              <a:t> 38,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dirty="0" smtClean="0"/>
              <a:t>	D-70569 </a:t>
            </a:r>
            <a:r>
              <a:rPr lang="en-GB" sz="1800" dirty="0"/>
              <a:t>Stuttgart</a:t>
            </a:r>
            <a:br>
              <a:rPr lang="en-GB" sz="1800" dirty="0"/>
            </a:br>
            <a:r>
              <a:rPr lang="en-GB" sz="1800" dirty="0" smtClean="0"/>
              <a:t>		Deutschland</a:t>
            </a:r>
            <a:endParaRPr lang="en-GB" sz="1800" dirty="0"/>
          </a:p>
          <a:p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3600" dirty="0" smtClean="0"/>
              <a:t>Easier, find info at </a:t>
            </a:r>
            <a:r>
              <a:rPr lang="en-GB" sz="3600" dirty="0" smtClean="0">
                <a:hlinkClick r:id="rId3"/>
              </a:rPr>
              <a:t>ineed.coffee</a:t>
            </a:r>
            <a:r>
              <a:rPr lang="en-GB" sz="3600" dirty="0" smtClean="0"/>
              <a:t>.</a:t>
            </a:r>
            <a:endParaRPr lang="en-GB" sz="3600" dirty="0"/>
          </a:p>
          <a:p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1" y="2996952"/>
            <a:ext cx="2160240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Daniel Graziotin, </a:t>
            </a:r>
            <a:r>
              <a:rPr lang="en-GB" sz="1100" dirty="0" err="1" smtClean="0">
                <a:hlinkClick r:id="rId2"/>
              </a:rPr>
              <a:t>daniel.graziotin@informatik.uni-stuttgart.de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18</TotalTime>
  <Words>196</Words>
  <Application>Microsoft Macintosh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Celtic-Plus-white</vt:lpstr>
      <vt:lpstr>Celtic-Plus Proposers Day 23 November 2016, Leuven</vt:lpstr>
      <vt:lpstr>Teaser</vt:lpstr>
      <vt:lpstr>Profile</vt:lpstr>
      <vt:lpstr>Proposal Introduction (1)</vt:lpstr>
      <vt:lpstr>Proposal Introduction (2)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Daniel Graziotin</cp:lastModifiedBy>
  <cp:revision>184</cp:revision>
  <cp:lastPrinted>2014-09-11T12:29:40Z</cp:lastPrinted>
  <dcterms:created xsi:type="dcterms:W3CDTF">2014-06-18T11:29:22Z</dcterms:created>
  <dcterms:modified xsi:type="dcterms:W3CDTF">2016-11-09T08:54:25Z</dcterms:modified>
</cp:coreProperties>
</file>