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78" r:id="rId2"/>
    <p:sldId id="282" r:id="rId3"/>
    <p:sldId id="283" r:id="rId4"/>
    <p:sldId id="284" r:id="rId5"/>
    <p:sldId id="285" r:id="rId6"/>
    <p:sldId id="296" r:id="rId7"/>
    <p:sldId id="294" r:id="rId8"/>
    <p:sldId id="287" r:id="rId9"/>
    <p:sldId id="295" r:id="rId10"/>
    <p:sldId id="286" r:id="rId11"/>
    <p:sldId id="288" r:id="rId12"/>
    <p:sldId id="293" r:id="rId13"/>
    <p:sldId id="292" r:id="rId14"/>
    <p:sldId id="275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62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F6BC1-4578-4B76-A191-461409FC57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D007B-A20B-4EF2-A764-9B8090337362}">
      <dgm:prSet phldrT="[Text]" custT="1"/>
      <dgm:spPr/>
      <dgm:t>
        <a:bodyPr/>
        <a:lstStyle/>
        <a:p>
          <a:r>
            <a:rPr lang="nl-BE" sz="2200" b="1" dirty="0">
              <a:latin typeface="+mj-lt"/>
              <a:cs typeface="Arial" panose="020B0604020202020204" pitchFamily="34" charset="0"/>
            </a:rPr>
            <a:t>1. EATA : a new alliance</a:t>
          </a:r>
          <a:r>
            <a:rPr lang="nl-BE" sz="1600" b="1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B16F9-FB83-46B1-8FA6-2B3049A6DC0B}" type="parTrans" cxnId="{A4AAD878-9FC5-4F24-A909-905423621B69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9BEF0-437A-482E-8188-D715F5DA5377}" type="sibTrans" cxnId="{A4AAD878-9FC5-4F24-A909-905423621B69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7D24F-D076-4DD4-804C-0C9101720125}">
      <dgm:prSet phldrT="[Text]" custT="1"/>
      <dgm:spPr>
        <a:solidFill>
          <a:srgbClr val="44546A"/>
        </a:solidFill>
      </dgm:spPr>
      <dgm:t>
        <a:bodyPr/>
        <a:lstStyle/>
        <a:p>
          <a:r>
            <a:rPr lang="nl-BE" sz="2200" b="1" dirty="0">
              <a:latin typeface="+mj-lt"/>
              <a:cs typeface="Arial" panose="020B0604020202020204" pitchFamily="34" charset="0"/>
            </a:rPr>
            <a:t>2. EATA objectives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E9F3EA03-31C4-499F-AF96-CEC800C2EC7A}" type="parTrans" cxnId="{FDF92907-84E7-4FBD-9246-3F78380BB5E3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DA106-566D-41D8-A0D5-5DC661FBE6DE}" type="sibTrans" cxnId="{FDF92907-84E7-4FBD-9246-3F78380BB5E3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8D797-8405-47D4-BF1F-22AACA7F196D}">
      <dgm:prSet phldrT="[Text]" custT="1"/>
      <dgm:spPr>
        <a:solidFill>
          <a:srgbClr val="5B9BD5"/>
        </a:solidFill>
      </dgm:spPr>
      <dgm:t>
        <a:bodyPr/>
        <a:lstStyle/>
        <a:p>
          <a:r>
            <a:rPr lang="nl-BE" sz="2200" b="1" dirty="0">
              <a:latin typeface="+mj-lt"/>
              <a:cs typeface="Arial" panose="020B0604020202020204" pitchFamily="34" charset="0"/>
            </a:rPr>
            <a:t>3. EATA roadmap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F4664F73-7189-4B5D-A46B-0455F6DFF6FC}" type="parTrans" cxnId="{48569BDA-D305-4322-A54F-0AAD9EEF896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3BB4B-6367-455B-8419-95420A9D57E5}" type="sibTrans" cxnId="{48569BDA-D305-4322-A54F-0AAD9EEF896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30630-5D23-45CA-850E-C479FAA2DE54}">
      <dgm:prSet phldrT="[Text]" custT="1"/>
      <dgm:spPr>
        <a:solidFill>
          <a:srgbClr val="44546A"/>
        </a:solidFill>
      </dgm:spPr>
      <dgm:t>
        <a:bodyPr/>
        <a:lstStyle/>
        <a:p>
          <a:r>
            <a:rPr lang="nl-BE" sz="2200" b="1" dirty="0">
              <a:latin typeface="+mj-lt"/>
              <a:cs typeface="Arial" panose="020B0604020202020204" pitchFamily="34" charset="0"/>
            </a:rPr>
            <a:t>4. Cross-border challenges</a:t>
          </a:r>
          <a:r>
            <a:rPr lang="en-GB" sz="2200" b="1" dirty="0">
              <a:latin typeface="+mj-lt"/>
              <a:cs typeface="Arial" panose="020B0604020202020204" pitchFamily="34" charset="0"/>
            </a:rPr>
            <a:t> &amp; regulatory challenges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1C3B0629-B854-4EE3-802D-F11D194D48C3}" type="parTrans" cxnId="{99352509-2653-4528-8BF4-B8AEA97B0482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1D162-E12D-4C8D-86E7-3E4C8792BF40}" type="sibTrans" cxnId="{99352509-2653-4528-8BF4-B8AEA97B0482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CEC05-BC05-43CC-B5E0-0F3BC30AA680}">
      <dgm:prSet phldrT="[Text]" custT="1"/>
      <dgm:spPr>
        <a:solidFill>
          <a:srgbClr val="5B9BD5"/>
        </a:solidFill>
      </dgm:spPr>
      <dgm:t>
        <a:bodyPr/>
        <a:lstStyle/>
        <a:p>
          <a:r>
            <a:rPr lang="nl-BE" sz="2200" b="1" dirty="0">
              <a:latin typeface="+mj-lt"/>
              <a:cs typeface="Arial" panose="020B0604020202020204" pitchFamily="34" charset="0"/>
            </a:rPr>
            <a:t>5. Conclusions </a:t>
          </a:r>
          <a:endParaRPr lang="en-US" sz="2200" b="1" dirty="0">
            <a:latin typeface="+mj-lt"/>
            <a:cs typeface="Arial" panose="020B0604020202020204" pitchFamily="34" charset="0"/>
          </a:endParaRPr>
        </a:p>
      </dgm:t>
    </dgm:pt>
    <dgm:pt modelId="{B39DDB89-D12B-4488-A02B-E4EF68CAD949}" type="parTrans" cxnId="{BF057F5F-A8CA-4E8D-B362-DCDECD767D29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FAF4C-38F8-4E3E-A6B7-6FDEC46EF206}" type="sibTrans" cxnId="{BF057F5F-A8CA-4E8D-B362-DCDECD767D29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9CC94-AF3B-491F-A5DF-72732729DD17}" type="pres">
      <dgm:prSet presAssocID="{B83F6BC1-4578-4B76-A191-461409FC57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A987AE5-A3A1-4391-B9DB-A590BA510C5E}" type="pres">
      <dgm:prSet presAssocID="{B83F6BC1-4578-4B76-A191-461409FC5746}" presName="Name1" presStyleCnt="0"/>
      <dgm:spPr/>
    </dgm:pt>
    <dgm:pt modelId="{67E0C509-ECD0-4905-ACAF-49974473C00D}" type="pres">
      <dgm:prSet presAssocID="{B83F6BC1-4578-4B76-A191-461409FC5746}" presName="cycle" presStyleCnt="0"/>
      <dgm:spPr/>
    </dgm:pt>
    <dgm:pt modelId="{AB8A42FA-AEEF-453A-91AA-41483693F7BE}" type="pres">
      <dgm:prSet presAssocID="{B83F6BC1-4578-4B76-A191-461409FC5746}" presName="srcNode" presStyleLbl="node1" presStyleIdx="0" presStyleCnt="5"/>
      <dgm:spPr/>
    </dgm:pt>
    <dgm:pt modelId="{F72FE085-CA05-472E-BB57-D9DE70BBC9CA}" type="pres">
      <dgm:prSet presAssocID="{B83F6BC1-4578-4B76-A191-461409FC5746}" presName="conn" presStyleLbl="parChTrans1D2" presStyleIdx="0" presStyleCnt="1"/>
      <dgm:spPr/>
      <dgm:t>
        <a:bodyPr/>
        <a:lstStyle/>
        <a:p>
          <a:endParaRPr lang="en-GB"/>
        </a:p>
      </dgm:t>
    </dgm:pt>
    <dgm:pt modelId="{D3E99F69-863B-43B2-9F43-60DBB15C3891}" type="pres">
      <dgm:prSet presAssocID="{B83F6BC1-4578-4B76-A191-461409FC5746}" presName="extraNode" presStyleLbl="node1" presStyleIdx="0" presStyleCnt="5"/>
      <dgm:spPr/>
    </dgm:pt>
    <dgm:pt modelId="{C2E28915-712B-49A6-B647-46A3F2757C7F}" type="pres">
      <dgm:prSet presAssocID="{B83F6BC1-4578-4B76-A191-461409FC5746}" presName="dstNode" presStyleLbl="node1" presStyleIdx="0" presStyleCnt="5"/>
      <dgm:spPr/>
    </dgm:pt>
    <dgm:pt modelId="{483BE662-DAF3-4F6C-AFD3-71A4312E77D4}" type="pres">
      <dgm:prSet presAssocID="{FAED007B-A20B-4EF2-A764-9B809033736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5C643-69CA-4AAF-85B3-52F26E79B2C9}" type="pres">
      <dgm:prSet presAssocID="{FAED007B-A20B-4EF2-A764-9B8090337362}" presName="accent_1" presStyleCnt="0"/>
      <dgm:spPr/>
    </dgm:pt>
    <dgm:pt modelId="{75666F46-49A7-45ED-9807-51115FDBAB1F}" type="pres">
      <dgm:prSet presAssocID="{FAED007B-A20B-4EF2-A764-9B8090337362}" presName="accentRepeatNode" presStyleLbl="solidFgAcc1" presStyleIdx="0" presStyleCnt="5"/>
      <dgm:spPr/>
    </dgm:pt>
    <dgm:pt modelId="{4264A7F5-43E5-44A2-B7B3-56F7473E0C1A}" type="pres">
      <dgm:prSet presAssocID="{65D7D24F-D076-4DD4-804C-0C91017201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100EBA-43B7-4876-AD3E-BB819A24F422}" type="pres">
      <dgm:prSet presAssocID="{65D7D24F-D076-4DD4-804C-0C9101720125}" presName="accent_2" presStyleCnt="0"/>
      <dgm:spPr/>
    </dgm:pt>
    <dgm:pt modelId="{828320FB-3C0C-48FE-8E35-8E77F30D1E4E}" type="pres">
      <dgm:prSet presAssocID="{65D7D24F-D076-4DD4-804C-0C9101720125}" presName="accentRepeatNode" presStyleLbl="solidFgAcc1" presStyleIdx="1" presStyleCnt="5"/>
      <dgm:spPr/>
    </dgm:pt>
    <dgm:pt modelId="{7EF8C8AF-885F-4E42-B361-A983A8C44454}" type="pres">
      <dgm:prSet presAssocID="{8F58D797-8405-47D4-BF1F-22AACA7F196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65B67-9E96-4FC6-9DCA-AD189BC0B9A4}" type="pres">
      <dgm:prSet presAssocID="{8F58D797-8405-47D4-BF1F-22AACA7F196D}" presName="accent_3" presStyleCnt="0"/>
      <dgm:spPr/>
    </dgm:pt>
    <dgm:pt modelId="{5039BED6-55D6-4439-A22D-243BCEF44D7F}" type="pres">
      <dgm:prSet presAssocID="{8F58D797-8405-47D4-BF1F-22AACA7F196D}" presName="accentRepeatNode" presStyleLbl="solidFgAcc1" presStyleIdx="2" presStyleCnt="5"/>
      <dgm:spPr/>
    </dgm:pt>
    <dgm:pt modelId="{C4FA9EC8-6DC7-48A7-BC5C-A62BC979E0DF}" type="pres">
      <dgm:prSet presAssocID="{00430630-5D23-45CA-850E-C479FAA2DE54}" presName="text_4" presStyleLbl="node1" presStyleIdx="3" presStyleCnt="5" custScaleY="1910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34F8C2-CA5C-49DD-A4EC-C4C027450ACD}" type="pres">
      <dgm:prSet presAssocID="{00430630-5D23-45CA-850E-C479FAA2DE54}" presName="accent_4" presStyleCnt="0"/>
      <dgm:spPr/>
    </dgm:pt>
    <dgm:pt modelId="{4D27C2C7-2397-4201-B264-A4DE7605E0A9}" type="pres">
      <dgm:prSet presAssocID="{00430630-5D23-45CA-850E-C479FAA2DE54}" presName="accentRepeatNode" presStyleLbl="solidFgAcc1" presStyleIdx="3" presStyleCnt="5"/>
      <dgm:spPr/>
    </dgm:pt>
    <dgm:pt modelId="{C5FD657F-7329-45B3-B9EA-B59A6A3DDFAB}" type="pres">
      <dgm:prSet presAssocID="{5B1CEC05-BC05-43CC-B5E0-0F3BC30AA680}" presName="text_5" presStyleLbl="node1" presStyleIdx="4" presStyleCnt="5" custLinFactNeighborX="-399" custLinFactNeighborY="23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E7E5F0-54E4-48B1-BA0C-AF3A0B6A6B5F}" type="pres">
      <dgm:prSet presAssocID="{5B1CEC05-BC05-43CC-B5E0-0F3BC30AA680}" presName="accent_5" presStyleCnt="0"/>
      <dgm:spPr/>
    </dgm:pt>
    <dgm:pt modelId="{40CC9E90-B4DA-458D-9E8D-AFE179297D4B}" type="pres">
      <dgm:prSet presAssocID="{5B1CEC05-BC05-43CC-B5E0-0F3BC30AA680}" presName="accentRepeatNode" presStyleLbl="solidFgAcc1" presStyleIdx="4" presStyleCnt="5"/>
      <dgm:spPr/>
    </dgm:pt>
  </dgm:ptLst>
  <dgm:cxnLst>
    <dgm:cxn modelId="{4812741D-87AE-4947-B4B1-14DA162E3662}" type="presOf" srcId="{B83F6BC1-4578-4B76-A191-461409FC5746}" destId="{0139CC94-AF3B-491F-A5DF-72732729DD17}" srcOrd="0" destOrd="0" presId="urn:microsoft.com/office/officeart/2008/layout/VerticalCurvedList"/>
    <dgm:cxn modelId="{47EEDDBC-DA38-4A47-B99F-75B42505CF2E}" type="presOf" srcId="{DED9BEF0-437A-482E-8188-D715F5DA5377}" destId="{F72FE085-CA05-472E-BB57-D9DE70BBC9CA}" srcOrd="0" destOrd="0" presId="urn:microsoft.com/office/officeart/2008/layout/VerticalCurvedList"/>
    <dgm:cxn modelId="{99352509-2653-4528-8BF4-B8AEA97B0482}" srcId="{B83F6BC1-4578-4B76-A191-461409FC5746}" destId="{00430630-5D23-45CA-850E-C479FAA2DE54}" srcOrd="3" destOrd="0" parTransId="{1C3B0629-B854-4EE3-802D-F11D194D48C3}" sibTransId="{61A1D162-E12D-4C8D-86E7-3E4C8792BF40}"/>
    <dgm:cxn modelId="{DD6BF5B1-6361-4125-A419-DC9813627984}" type="presOf" srcId="{5B1CEC05-BC05-43CC-B5E0-0F3BC30AA680}" destId="{C5FD657F-7329-45B3-B9EA-B59A6A3DDFAB}" srcOrd="0" destOrd="0" presId="urn:microsoft.com/office/officeart/2008/layout/VerticalCurvedList"/>
    <dgm:cxn modelId="{56902870-CF51-407F-906F-922B7B13FCD1}" type="presOf" srcId="{8F58D797-8405-47D4-BF1F-22AACA7F196D}" destId="{7EF8C8AF-885F-4E42-B361-A983A8C44454}" srcOrd="0" destOrd="0" presId="urn:microsoft.com/office/officeart/2008/layout/VerticalCurvedList"/>
    <dgm:cxn modelId="{D0BA41B0-74E2-4D9B-90A4-DC71E6C26659}" type="presOf" srcId="{FAED007B-A20B-4EF2-A764-9B8090337362}" destId="{483BE662-DAF3-4F6C-AFD3-71A4312E77D4}" srcOrd="0" destOrd="0" presId="urn:microsoft.com/office/officeart/2008/layout/VerticalCurvedList"/>
    <dgm:cxn modelId="{A4AAD878-9FC5-4F24-A909-905423621B69}" srcId="{B83F6BC1-4578-4B76-A191-461409FC5746}" destId="{FAED007B-A20B-4EF2-A764-9B8090337362}" srcOrd="0" destOrd="0" parTransId="{867B16F9-FB83-46B1-8FA6-2B3049A6DC0B}" sibTransId="{DED9BEF0-437A-482E-8188-D715F5DA5377}"/>
    <dgm:cxn modelId="{BF057F5F-A8CA-4E8D-B362-DCDECD767D29}" srcId="{B83F6BC1-4578-4B76-A191-461409FC5746}" destId="{5B1CEC05-BC05-43CC-B5E0-0F3BC30AA680}" srcOrd="4" destOrd="0" parTransId="{B39DDB89-D12B-4488-A02B-E4EF68CAD949}" sibTransId="{908FAF4C-38F8-4E3E-A6B7-6FDEC46EF206}"/>
    <dgm:cxn modelId="{FDF92907-84E7-4FBD-9246-3F78380BB5E3}" srcId="{B83F6BC1-4578-4B76-A191-461409FC5746}" destId="{65D7D24F-D076-4DD4-804C-0C9101720125}" srcOrd="1" destOrd="0" parTransId="{E9F3EA03-31C4-499F-AF96-CEC800C2EC7A}" sibTransId="{39DDA106-566D-41D8-A0D5-5DC661FBE6DE}"/>
    <dgm:cxn modelId="{2A0AF3BC-0607-4D3A-A618-47D66DC313E3}" type="presOf" srcId="{65D7D24F-D076-4DD4-804C-0C9101720125}" destId="{4264A7F5-43E5-44A2-B7B3-56F7473E0C1A}" srcOrd="0" destOrd="0" presId="urn:microsoft.com/office/officeart/2008/layout/VerticalCurvedList"/>
    <dgm:cxn modelId="{300E60A0-F9BB-43F3-8476-52389A3052AE}" type="presOf" srcId="{00430630-5D23-45CA-850E-C479FAA2DE54}" destId="{C4FA9EC8-6DC7-48A7-BC5C-A62BC979E0DF}" srcOrd="0" destOrd="0" presId="urn:microsoft.com/office/officeart/2008/layout/VerticalCurvedList"/>
    <dgm:cxn modelId="{48569BDA-D305-4322-A54F-0AAD9EEF8967}" srcId="{B83F6BC1-4578-4B76-A191-461409FC5746}" destId="{8F58D797-8405-47D4-BF1F-22AACA7F196D}" srcOrd="2" destOrd="0" parTransId="{F4664F73-7189-4B5D-A46B-0455F6DFF6FC}" sibTransId="{9533BB4B-6367-455B-8419-95420A9D57E5}"/>
    <dgm:cxn modelId="{D9EA7EF7-7A3C-4B18-9C80-89A0321001FD}" type="presParOf" srcId="{0139CC94-AF3B-491F-A5DF-72732729DD17}" destId="{BA987AE5-A3A1-4391-B9DB-A590BA510C5E}" srcOrd="0" destOrd="0" presId="urn:microsoft.com/office/officeart/2008/layout/VerticalCurvedList"/>
    <dgm:cxn modelId="{506E5DBE-30F0-47A2-90C6-533ED013EB44}" type="presParOf" srcId="{BA987AE5-A3A1-4391-B9DB-A590BA510C5E}" destId="{67E0C509-ECD0-4905-ACAF-49974473C00D}" srcOrd="0" destOrd="0" presId="urn:microsoft.com/office/officeart/2008/layout/VerticalCurvedList"/>
    <dgm:cxn modelId="{60CDCF0D-1458-4963-990D-7F40CD52EF99}" type="presParOf" srcId="{67E0C509-ECD0-4905-ACAF-49974473C00D}" destId="{AB8A42FA-AEEF-453A-91AA-41483693F7BE}" srcOrd="0" destOrd="0" presId="urn:microsoft.com/office/officeart/2008/layout/VerticalCurvedList"/>
    <dgm:cxn modelId="{6FEB62DC-E1C1-471F-9324-B8318DCE75AB}" type="presParOf" srcId="{67E0C509-ECD0-4905-ACAF-49974473C00D}" destId="{F72FE085-CA05-472E-BB57-D9DE70BBC9CA}" srcOrd="1" destOrd="0" presId="urn:microsoft.com/office/officeart/2008/layout/VerticalCurvedList"/>
    <dgm:cxn modelId="{FD3FBB0F-C5CF-49C0-BFE4-26AED1D1CE04}" type="presParOf" srcId="{67E0C509-ECD0-4905-ACAF-49974473C00D}" destId="{D3E99F69-863B-43B2-9F43-60DBB15C3891}" srcOrd="2" destOrd="0" presId="urn:microsoft.com/office/officeart/2008/layout/VerticalCurvedList"/>
    <dgm:cxn modelId="{FF781148-6272-448A-9EB4-59DCEF3050CD}" type="presParOf" srcId="{67E0C509-ECD0-4905-ACAF-49974473C00D}" destId="{C2E28915-712B-49A6-B647-46A3F2757C7F}" srcOrd="3" destOrd="0" presId="urn:microsoft.com/office/officeart/2008/layout/VerticalCurvedList"/>
    <dgm:cxn modelId="{EF21C330-2FD9-457A-B2F2-2E1FCD885329}" type="presParOf" srcId="{BA987AE5-A3A1-4391-B9DB-A590BA510C5E}" destId="{483BE662-DAF3-4F6C-AFD3-71A4312E77D4}" srcOrd="1" destOrd="0" presId="urn:microsoft.com/office/officeart/2008/layout/VerticalCurvedList"/>
    <dgm:cxn modelId="{0B045AAF-E264-4808-84C0-CE3BC2D7A246}" type="presParOf" srcId="{BA987AE5-A3A1-4391-B9DB-A590BA510C5E}" destId="{9535C643-69CA-4AAF-85B3-52F26E79B2C9}" srcOrd="2" destOrd="0" presId="urn:microsoft.com/office/officeart/2008/layout/VerticalCurvedList"/>
    <dgm:cxn modelId="{0C8083CF-EE37-4E12-8785-F10F64DE3DE7}" type="presParOf" srcId="{9535C643-69CA-4AAF-85B3-52F26E79B2C9}" destId="{75666F46-49A7-45ED-9807-51115FDBAB1F}" srcOrd="0" destOrd="0" presId="urn:microsoft.com/office/officeart/2008/layout/VerticalCurvedList"/>
    <dgm:cxn modelId="{20103D51-018B-419E-9453-9B92B220F8BE}" type="presParOf" srcId="{BA987AE5-A3A1-4391-B9DB-A590BA510C5E}" destId="{4264A7F5-43E5-44A2-B7B3-56F7473E0C1A}" srcOrd="3" destOrd="0" presId="urn:microsoft.com/office/officeart/2008/layout/VerticalCurvedList"/>
    <dgm:cxn modelId="{DF5FEEA4-484D-4B3E-BB7D-458F3021E055}" type="presParOf" srcId="{BA987AE5-A3A1-4391-B9DB-A590BA510C5E}" destId="{F5100EBA-43B7-4876-AD3E-BB819A24F422}" srcOrd="4" destOrd="0" presId="urn:microsoft.com/office/officeart/2008/layout/VerticalCurvedList"/>
    <dgm:cxn modelId="{EDEB4953-13CE-49E0-BAFB-3BCC5D167ECC}" type="presParOf" srcId="{F5100EBA-43B7-4876-AD3E-BB819A24F422}" destId="{828320FB-3C0C-48FE-8E35-8E77F30D1E4E}" srcOrd="0" destOrd="0" presId="urn:microsoft.com/office/officeart/2008/layout/VerticalCurvedList"/>
    <dgm:cxn modelId="{5FF5CB9E-2C94-450F-A95B-13B501B5E434}" type="presParOf" srcId="{BA987AE5-A3A1-4391-B9DB-A590BA510C5E}" destId="{7EF8C8AF-885F-4E42-B361-A983A8C44454}" srcOrd="5" destOrd="0" presId="urn:microsoft.com/office/officeart/2008/layout/VerticalCurvedList"/>
    <dgm:cxn modelId="{3F3D20F0-1BE5-42DF-A27B-9A9CF783DE84}" type="presParOf" srcId="{BA987AE5-A3A1-4391-B9DB-A590BA510C5E}" destId="{87A65B67-9E96-4FC6-9DCA-AD189BC0B9A4}" srcOrd="6" destOrd="0" presId="urn:microsoft.com/office/officeart/2008/layout/VerticalCurvedList"/>
    <dgm:cxn modelId="{B2F7A7E2-6E12-4BEA-B2F7-041433AB76EF}" type="presParOf" srcId="{87A65B67-9E96-4FC6-9DCA-AD189BC0B9A4}" destId="{5039BED6-55D6-4439-A22D-243BCEF44D7F}" srcOrd="0" destOrd="0" presId="urn:microsoft.com/office/officeart/2008/layout/VerticalCurvedList"/>
    <dgm:cxn modelId="{EEF78AF8-3B68-4C51-B2F6-ACFC5BFE2E94}" type="presParOf" srcId="{BA987AE5-A3A1-4391-B9DB-A590BA510C5E}" destId="{C4FA9EC8-6DC7-48A7-BC5C-A62BC979E0DF}" srcOrd="7" destOrd="0" presId="urn:microsoft.com/office/officeart/2008/layout/VerticalCurvedList"/>
    <dgm:cxn modelId="{251E791A-24F2-467A-8B6F-33ECF8C05F05}" type="presParOf" srcId="{BA987AE5-A3A1-4391-B9DB-A590BA510C5E}" destId="{0834F8C2-CA5C-49DD-A4EC-C4C027450ACD}" srcOrd="8" destOrd="0" presId="urn:microsoft.com/office/officeart/2008/layout/VerticalCurvedList"/>
    <dgm:cxn modelId="{175E8D33-8E0B-485A-B236-4CB75BCC4BF4}" type="presParOf" srcId="{0834F8C2-CA5C-49DD-A4EC-C4C027450ACD}" destId="{4D27C2C7-2397-4201-B264-A4DE7605E0A9}" srcOrd="0" destOrd="0" presId="urn:microsoft.com/office/officeart/2008/layout/VerticalCurvedList"/>
    <dgm:cxn modelId="{F2BDB8FD-C505-4EE8-8543-B0DA66BDFD86}" type="presParOf" srcId="{BA987AE5-A3A1-4391-B9DB-A590BA510C5E}" destId="{C5FD657F-7329-45B3-B9EA-B59A6A3DDFAB}" srcOrd="9" destOrd="0" presId="urn:microsoft.com/office/officeart/2008/layout/VerticalCurvedList"/>
    <dgm:cxn modelId="{A0688482-7F08-45EA-94A3-1559DD8BA2F5}" type="presParOf" srcId="{BA987AE5-A3A1-4391-B9DB-A590BA510C5E}" destId="{E5E7E5F0-54E4-48B1-BA0C-AF3A0B6A6B5F}" srcOrd="10" destOrd="0" presId="urn:microsoft.com/office/officeart/2008/layout/VerticalCurvedList"/>
    <dgm:cxn modelId="{5ED930E6-F9ED-4DD5-A6EE-E7EA7AEBE279}" type="presParOf" srcId="{E5E7E5F0-54E4-48B1-BA0C-AF3A0B6A6B5F}" destId="{40CC9E90-B4DA-458D-9E8D-AFE179297D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11EAB-687D-4AE4-B775-678A923E9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1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11EAB-687D-4AE4-B775-678A923E9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6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11EAB-687D-4AE4-B775-678A923E9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6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11EAB-687D-4AE4-B775-678A923E9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60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11EAB-687D-4AE4-B775-678A923E94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7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2653" y="6353509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2653" y="6353509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2653" y="6353509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2653" y="6353509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2653" y="6353509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2653" y="6353509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AAA0-31D4-4A0C-B771-D266995E865A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via footer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via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0524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9" r:id="rId17"/>
    <p:sldLayoutId id="2147483670" r:id="rId18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67197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21 February 2017, Berlin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8316" y="2852935"/>
            <a:ext cx="864096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000" kern="0" dirty="0" smtClean="0"/>
              <a:t>Celtic-Plus Keynote Presentation</a:t>
            </a:r>
          </a:p>
          <a:p>
            <a:r>
              <a:rPr lang="en-US" altLang="en-US" sz="4000" kern="0" dirty="0" smtClean="0"/>
              <a:t>Automotive Telecoms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71800" y="4365104"/>
            <a:ext cx="561216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Luc JANSSEUNE EATA</a:t>
            </a:r>
          </a:p>
          <a:p>
            <a:r>
              <a:rPr lang="en-US" altLang="en-US" sz="1800" b="0" i="1" kern="0" dirty="0" smtClean="0"/>
              <a:t>l.Jansseune@mail.ertico.com</a:t>
            </a:r>
          </a:p>
          <a:p>
            <a:endParaRPr lang="en-US" altLang="en-US" sz="1800" b="0" i="1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509120"/>
            <a:ext cx="2832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EATA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European Automotive Telecom Alliance</a:t>
            </a:r>
          </a:p>
          <a:p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Connected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Automated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Driving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96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challenges for automated driving</a:t>
            </a:r>
          </a:p>
        </p:txBody>
      </p:sp>
      <p:pic>
        <p:nvPicPr>
          <p:cNvPr id="37" name="Picture 3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0"/>
          <a:stretch/>
        </p:blipFill>
        <p:spPr bwMode="auto">
          <a:xfrm>
            <a:off x="5530645" y="1224127"/>
            <a:ext cx="3613355" cy="1651819"/>
          </a:xfrm>
          <a:prstGeom prst="rect">
            <a:avLst/>
          </a:prstGeom>
          <a:noFill/>
        </p:spPr>
      </p:pic>
      <p:sp>
        <p:nvSpPr>
          <p:cNvPr id="38" name="Richtungspfeil 79"/>
          <p:cNvSpPr/>
          <p:nvPr/>
        </p:nvSpPr>
        <p:spPr>
          <a:xfrm>
            <a:off x="1787891" y="5144062"/>
            <a:ext cx="938901" cy="227372"/>
          </a:xfrm>
          <a:prstGeom prst="homePlate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cap="all" dirty="0">
                <a:ln w="9000" cmpd="sng">
                  <a:solidFill>
                    <a:srgbClr val="FFC26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</a:t>
            </a:r>
          </a:p>
        </p:txBody>
      </p:sp>
      <p:sp>
        <p:nvSpPr>
          <p:cNvPr id="39" name="Richtungspfeil 80"/>
          <p:cNvSpPr/>
          <p:nvPr/>
        </p:nvSpPr>
        <p:spPr>
          <a:xfrm>
            <a:off x="1729304" y="6309185"/>
            <a:ext cx="938817" cy="227372"/>
          </a:xfrm>
          <a:prstGeom prst="homePlate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cap="all" dirty="0">
                <a:ln w="9000" cmpd="sng">
                  <a:solidFill>
                    <a:srgbClr val="FFC26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Act</a:t>
            </a:r>
          </a:p>
        </p:txBody>
      </p:sp>
      <p:pic>
        <p:nvPicPr>
          <p:cNvPr id="41" name="Picture 4" descr="G:\Chassis_and_Safety_Kommunikation\CKTeam\KommsKonzept_Sense.Plan.Act\Toolbox\Icons\SPA_Icons\SPA-Icons7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5776" y="5810735"/>
            <a:ext cx="1047600" cy="104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2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" y="1840536"/>
            <a:ext cx="14898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64690" y="1406728"/>
            <a:ext cx="173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Car sensors</a:t>
            </a:r>
          </a:p>
        </p:txBody>
      </p:sp>
      <p:sp>
        <p:nvSpPr>
          <p:cNvPr id="49" name="Richtungspfeil 76"/>
          <p:cNvSpPr/>
          <p:nvPr/>
        </p:nvSpPr>
        <p:spPr>
          <a:xfrm>
            <a:off x="1734611" y="4078829"/>
            <a:ext cx="938901" cy="227372"/>
          </a:xfrm>
          <a:prstGeom prst="homePlate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cap="all" dirty="0">
                <a:ln w="9000" cmpd="sng">
                  <a:solidFill>
                    <a:srgbClr val="FFC26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Sense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0" name="Picture 2" descr="G:\Chassis_and_Safety_Kommunikation\CKTeam\KommsKonzept_Sense.Plan.Act\Toolbox\Icons\SPA_Icons\SPA-Icons5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2912" y="3589925"/>
            <a:ext cx="1047600" cy="1004432"/>
          </a:xfrm>
          <a:prstGeom prst="rect">
            <a:avLst/>
          </a:prstGeom>
          <a:ln w="6350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2657" y="2007944"/>
            <a:ext cx="2356644" cy="11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2796612" y="1367400"/>
            <a:ext cx="240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Connected data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(road sensors and cooperative car data)</a:t>
            </a:r>
          </a:p>
        </p:txBody>
      </p:sp>
      <p:pic>
        <p:nvPicPr>
          <p:cNvPr id="40" name="Picture 3" descr="G:\Chassis_and_Safety_Kommunikation\CKTeam\KommsKonzept_Sense.Plan.Act\Toolbox\Icons\SPA_Icons\SPA-Icons6.jpg"/>
          <p:cNvPicPr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57390" y="4746600"/>
            <a:ext cx="1047600" cy="104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Rectangle 59"/>
          <p:cNvSpPr/>
          <p:nvPr/>
        </p:nvSpPr>
        <p:spPr>
          <a:xfrm>
            <a:off x="2641438" y="3555236"/>
            <a:ext cx="6325582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44546A"/>
              </a:buClr>
            </a:pPr>
            <a:r>
              <a:rPr lang="en-GB" sz="2000" b="1" dirty="0"/>
              <a:t>The connected data  as additional car sensor: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New messages and attributes to messages (e.g. trust , confidence 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Safety relevant applications need redundancy via  the  hybrid communication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Network slicing, priority for AD vital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Application of  safety rules on digital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More accurate and safety relevant localization :  GNSS correction and relative fall back solutions. 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270955" y="1238865"/>
            <a:ext cx="1666568" cy="1637070"/>
          </a:xfrm>
          <a:prstGeom prst="rect">
            <a:avLst/>
          </a:prstGeom>
          <a:noFill/>
          <a:ln w="666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Down Arrow 65"/>
          <p:cNvSpPr/>
          <p:nvPr/>
        </p:nvSpPr>
        <p:spPr>
          <a:xfrm>
            <a:off x="8165693" y="855406"/>
            <a:ext cx="250723" cy="32446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eft Arrow 2"/>
          <p:cNvSpPr/>
          <p:nvPr/>
        </p:nvSpPr>
        <p:spPr>
          <a:xfrm>
            <a:off x="2348089" y="2472267"/>
            <a:ext cx="316089" cy="259644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Arrow 20"/>
          <p:cNvSpPr/>
          <p:nvPr/>
        </p:nvSpPr>
        <p:spPr>
          <a:xfrm rot="16200000">
            <a:off x="1941691" y="4639730"/>
            <a:ext cx="541866" cy="248359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21"/>
          <p:cNvSpPr/>
          <p:nvPr/>
        </p:nvSpPr>
        <p:spPr>
          <a:xfrm rot="16200000">
            <a:off x="1936045" y="5706539"/>
            <a:ext cx="541866" cy="248359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900" y="708367"/>
            <a:ext cx="84641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automated driving (AD)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Need to identify the right cross border test sites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/>
              <a:t>For C-ITS , we have the TEN-T corridors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/>
              <a:t>For AD, some MS have identified test beds on certain highways but not cross border.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AD cross border test beds need: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/>
              <a:t>Adapted physical infrastructure (Land &amp; road marks, physical road infrastructure</a:t>
            </a:r>
            <a:r>
              <a:rPr lang="en-GB" sz="2000" dirty="0" smtClean="0"/>
              <a:t>, </a:t>
            </a:r>
            <a:r>
              <a:rPr lang="en-GB" sz="2000" dirty="0" err="1" smtClean="0"/>
              <a:t>etc</a:t>
            </a:r>
            <a:r>
              <a:rPr lang="en-GB" sz="2000" dirty="0"/>
              <a:t>) and digital infrastructure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/>
              <a:t>Harmonized architecture for hybrid communications</a:t>
            </a:r>
            <a:r>
              <a:rPr lang="en-GB" sz="2000" dirty="0" smtClean="0"/>
              <a:t>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Harmonized messaging and associated attributes (e.g. trust-confidence levels)</a:t>
            </a:r>
            <a:endParaRPr lang="en-GB" sz="20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/>
              <a:t>Definition of common safety requirements + specifications for the digital infrastructure and  EU certifications.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188" y="188913"/>
            <a:ext cx="8229600" cy="868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Cross-border challenges (1)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182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900" y="1028161"/>
            <a:ext cx="8464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addition for Truck platooning:</a:t>
            </a:r>
          </a:p>
          <a:p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EU wide multi brand EU </a:t>
            </a:r>
            <a:r>
              <a:rPr lang="en-GB" sz="2000" dirty="0" smtClean="0"/>
              <a:t>match making 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Possible extra spectrum for redundant V2V communication</a:t>
            </a:r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914562" y="4390854"/>
            <a:ext cx="3055888" cy="1558331"/>
            <a:chOff x="508000" y="1196752"/>
            <a:chExt cx="7157156" cy="4438651"/>
          </a:xfrm>
        </p:grpSpPr>
        <p:pic>
          <p:nvPicPr>
            <p:cNvPr id="8" name="Picture 2" descr="http://fleetowner.com/site-files/fleetowner.com/files/uploads/2015/02/TruckToTruckLinksNoNum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3" r="15526"/>
            <a:stretch/>
          </p:blipFill>
          <p:spPr bwMode="auto">
            <a:xfrm>
              <a:off x="508000" y="1196752"/>
              <a:ext cx="7157156" cy="443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843808" y="1268760"/>
              <a:ext cx="180020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0112" y="2708920"/>
              <a:ext cx="180020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3778" y="2212622"/>
              <a:ext cx="4041422" cy="2427111"/>
            </a:xfrm>
            <a:custGeom>
              <a:avLst/>
              <a:gdLst>
                <a:gd name="connsiteX0" fmla="*/ 654755 w 4041422"/>
                <a:gd name="connsiteY0" fmla="*/ 0 h 2427111"/>
                <a:gd name="connsiteX1" fmla="*/ 0 w 4041422"/>
                <a:gd name="connsiteY1" fmla="*/ 372534 h 2427111"/>
                <a:gd name="connsiteX2" fmla="*/ 3420533 w 4041422"/>
                <a:gd name="connsiteY2" fmla="*/ 2427111 h 2427111"/>
                <a:gd name="connsiteX3" fmla="*/ 4041422 w 4041422"/>
                <a:gd name="connsiteY3" fmla="*/ 2043289 h 24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422" h="2427111">
                  <a:moveTo>
                    <a:pt x="654755" y="0"/>
                  </a:moveTo>
                  <a:lnTo>
                    <a:pt x="0" y="372534"/>
                  </a:lnTo>
                  <a:lnTo>
                    <a:pt x="3420533" y="2427111"/>
                  </a:lnTo>
                  <a:lnTo>
                    <a:pt x="4041422" y="2043289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83768" y="3140968"/>
              <a:ext cx="216024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11760" y="3356992"/>
              <a:ext cx="432048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536295" y="3914078"/>
            <a:ext cx="2808312" cy="1659504"/>
            <a:chOff x="3779912" y="4001744"/>
            <a:chExt cx="2808312" cy="1659504"/>
          </a:xfrm>
        </p:grpSpPr>
        <p:pic>
          <p:nvPicPr>
            <p:cNvPr id="15" name="Picture 12" descr="Résultat de recherche d'images pour &quot;mobile edge computing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82" r="88636" b="48939"/>
            <a:stretch/>
          </p:blipFill>
          <p:spPr bwMode="auto">
            <a:xfrm>
              <a:off x="3779912" y="4001744"/>
              <a:ext cx="782836" cy="99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436096" y="522920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4168" y="4725144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611188" y="188913"/>
            <a:ext cx="8229600" cy="868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Cross-border challenges (2)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145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5" y="1423809"/>
            <a:ext cx="58221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STEP1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508" y="3595835"/>
            <a:ext cx="582211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STEP2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75" y="4581128"/>
            <a:ext cx="58221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STEP3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05974"/>
              </p:ext>
            </p:extLst>
          </p:nvPr>
        </p:nvGraphicFramePr>
        <p:xfrm>
          <a:off x="1128890" y="749280"/>
          <a:ext cx="79248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cases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Technologies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Enabling services for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Highway chauffeur (L2/3)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High density truck platooning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 Deployment:</a:t>
                      </a:r>
                      <a:r>
                        <a:rPr lang="en-GB" sz="1200" u="sng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hybrid communication : LTE,  ITS G5 + LTE V, Mobile Edge Computing applications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Network slicing 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LTE  Broad casting:  GNSS offset,  hazards and HD-map updates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business models responsibilities, safety concepts,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of service, 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and data protection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and standardization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20..40 km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tracks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DE, FR,NL, ES, BE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step 1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Valet parking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above technologies and  studies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+ 5G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NB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Evaluation relative localization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 border motorways networks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step 2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Automated 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Commercialisation on AD authorized motorways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20878" y="5464410"/>
            <a:ext cx="3495368" cy="2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STEP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029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2017</a:t>
            </a:r>
          </a:p>
          <a:p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00073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2018</a:t>
            </a:r>
          </a:p>
          <a:p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0205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2019</a:t>
            </a:r>
          </a:p>
          <a:p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04249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2020</a:t>
            </a:r>
          </a:p>
          <a:p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0469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2021</a:t>
            </a:r>
          </a:p>
          <a:p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44513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2022</a:t>
            </a:r>
          </a:p>
          <a:p>
            <a:endParaRPr lang="en-GB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2025426" y="5843091"/>
            <a:ext cx="3495368" cy="2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STEP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95438" y="6206835"/>
            <a:ext cx="3495368" cy="2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STEP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9643" y="4941168"/>
            <a:ext cx="3680181" cy="5103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Importance of dialogue and partnership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with member states, C-ROADS and regions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9" y="1488692"/>
            <a:ext cx="657931" cy="4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Image associé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7457" r="32389" b="19113"/>
          <a:stretch/>
        </p:blipFill>
        <p:spPr bwMode="auto">
          <a:xfrm>
            <a:off x="8268540" y="3933056"/>
            <a:ext cx="662334" cy="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3645024"/>
            <a:ext cx="792088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ular Callout 3"/>
          <p:cNvSpPr/>
          <p:nvPr/>
        </p:nvSpPr>
        <p:spPr>
          <a:xfrm>
            <a:off x="323528" y="2060848"/>
            <a:ext cx="2376264" cy="936104"/>
          </a:xfrm>
          <a:prstGeom prst="wedgeRectCallout">
            <a:avLst>
              <a:gd name="adj1" fmla="val 32606"/>
              <a:gd name="adj2" fmla="val 96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Scope of the Celtic plus proposal</a:t>
            </a:r>
            <a:endParaRPr lang="en-GB" sz="20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39552" y="44624"/>
            <a:ext cx="8229600" cy="868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kern="0" smtClean="0"/>
              <a:t>Envisaged Project</a:t>
            </a: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772816"/>
            <a:ext cx="597471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i="1" u="sng" dirty="0">
                <a:solidFill>
                  <a:schemeClr val="bg1">
                    <a:lumMod val="75000"/>
                  </a:schemeClr>
                </a:solidFill>
              </a:rPr>
              <a:t>What is the main benefit of the idea/proposal</a:t>
            </a:r>
            <a:r>
              <a:rPr lang="en-GB" sz="1800" i="1" u="sng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</a:rPr>
              <a:t>-&gt; cross border pre-deployment of hybrid communication</a:t>
            </a:r>
            <a:endParaRPr lang="en-GB" sz="18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1800" i="1" u="sng" dirty="0">
                <a:solidFill>
                  <a:schemeClr val="bg1">
                    <a:lumMod val="75000"/>
                  </a:schemeClr>
                </a:solidFill>
              </a:rPr>
              <a:t>What makes the added value</a:t>
            </a:r>
            <a:r>
              <a:rPr lang="en-GB" sz="1800" i="1" u="sng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</a:rPr>
              <a:t>Test under real traffic circumstances</a:t>
            </a:r>
            <a:endParaRPr lang="en-GB" sz="18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1800" i="1" u="sng" dirty="0">
                <a:solidFill>
                  <a:schemeClr val="bg1">
                    <a:lumMod val="75000"/>
                  </a:schemeClr>
                </a:solidFill>
              </a:rPr>
              <a:t>Envisaged </a:t>
            </a:r>
            <a:r>
              <a:rPr lang="en-GB" sz="1800" i="1" u="sng" dirty="0" smtClean="0">
                <a:solidFill>
                  <a:schemeClr val="bg1">
                    <a:lumMod val="75000"/>
                  </a:schemeClr>
                </a:solidFill>
              </a:rPr>
              <a:t>consortium</a:t>
            </a:r>
          </a:p>
          <a:p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</a:rPr>
              <a:t>EATA + other interested partners</a:t>
            </a:r>
            <a:endParaRPr lang="en-GB" sz="18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		Luc JANSSEUNE Ertico for EATA</a:t>
            </a:r>
            <a:endParaRPr lang="en-GB" sz="1800" dirty="0" smtClean="0"/>
          </a:p>
          <a:p>
            <a:r>
              <a:rPr lang="en-GB" sz="1800" dirty="0" smtClean="0"/>
              <a:t>		l.jansseune@mail.ertico.com</a:t>
            </a:r>
          </a:p>
          <a:p>
            <a:r>
              <a:rPr lang="en-GB" sz="1800" dirty="0" smtClean="0"/>
              <a:t>		+32 2 400 07 42</a:t>
            </a:r>
          </a:p>
          <a:p>
            <a:r>
              <a:rPr lang="en-GB" sz="1800" dirty="0" smtClean="0"/>
              <a:t>		Avenue Louise 326 B1050 Brussels</a:t>
            </a:r>
          </a:p>
          <a:p>
            <a:r>
              <a:rPr lang="en-GB" sz="1800" dirty="0" smtClean="0"/>
              <a:t>		www.ertico.com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1028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28650" y="158651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946269"/>
              </p:ext>
            </p:extLst>
          </p:nvPr>
        </p:nvGraphicFramePr>
        <p:xfrm>
          <a:off x="1181100" y="1484214"/>
          <a:ext cx="644525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5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28650" y="158651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EATA: a new Alliance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373" y="1314991"/>
            <a:ext cx="836389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Founded by six associations: </a:t>
            </a:r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Operational roll-out through companies: 38 members</a:t>
            </a:r>
          </a:p>
          <a:p>
            <a:pPr>
              <a:buClr>
                <a:srgbClr val="44546A"/>
              </a:buClr>
            </a:pPr>
            <a:r>
              <a:rPr lang="en-GB" sz="500" dirty="0"/>
              <a:t> </a:t>
            </a:r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Telco network operators: Deutsche Telekom, </a:t>
            </a:r>
            <a:r>
              <a:rPr lang="en-GB" sz="2000" dirty="0" err="1"/>
              <a:t>Eurofiber</a:t>
            </a:r>
            <a:r>
              <a:rPr lang="en-GB" sz="2000" dirty="0"/>
              <a:t>, KPN, Orange, Play, Post Luxembourg, Proximus, Vodafone,   Telefonica, Telecom Italia</a:t>
            </a:r>
          </a:p>
          <a:p>
            <a:pPr>
              <a:buClr>
                <a:srgbClr val="44546A"/>
              </a:buClr>
            </a:pPr>
            <a:r>
              <a:rPr lang="en-GB" sz="500" dirty="0"/>
              <a:t> </a:t>
            </a:r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Telco suppliers: Nokia, Huawei, Ericsson </a:t>
            </a:r>
          </a:p>
          <a:p>
            <a:pPr>
              <a:buClr>
                <a:srgbClr val="44546A"/>
              </a:buClr>
            </a:pPr>
            <a:r>
              <a:rPr lang="en-GB" sz="500" dirty="0"/>
              <a:t> </a:t>
            </a:r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Automotive OEMs: BMW, DAF, Daimler, Fiat Chrysler, Ford, Hyundai, Iveco, Jaguar Land Rover, Opel, PSA, Renault, Toyota, Volkswagen Group, Volvo Cars, and Volvo Group</a:t>
            </a:r>
          </a:p>
          <a:p>
            <a:pPr>
              <a:buClr>
                <a:srgbClr val="44546A"/>
              </a:buClr>
            </a:pPr>
            <a:r>
              <a:rPr lang="en-GB" sz="500" dirty="0"/>
              <a:t> </a:t>
            </a:r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Automotive suppliers: </a:t>
            </a:r>
            <a:r>
              <a:rPr lang="en-GB" sz="2000" dirty="0" err="1"/>
              <a:t>Autoliv</a:t>
            </a:r>
            <a:r>
              <a:rPr lang="en-GB" sz="2000" dirty="0"/>
              <a:t>, Bosch, Continental, Denso, Delphi, Hella, </a:t>
            </a:r>
            <a:r>
              <a:rPr lang="en-GB" sz="2000" dirty="0" err="1"/>
              <a:t>Valeo</a:t>
            </a:r>
            <a:endParaRPr lang="en-GB" sz="2000" dirty="0"/>
          </a:p>
          <a:p>
            <a:pPr>
              <a:buClr>
                <a:srgbClr val="44546A"/>
              </a:buClr>
            </a:pPr>
            <a:r>
              <a:rPr lang="en-GB" sz="500" dirty="0"/>
              <a:t> </a:t>
            </a:r>
          </a:p>
          <a:p>
            <a:pPr marL="285750" indent="-28575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Project management: ERTICO</a:t>
            </a:r>
          </a:p>
          <a:p>
            <a:pPr lvl="1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9" y="1753644"/>
            <a:ext cx="7473357" cy="937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7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28650" y="158651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EATA: objectives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373" y="1316259"/>
            <a:ext cx="782292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Facilitate and accelerate the EU-wide deployment of connected and automated driving:</a:t>
            </a:r>
          </a:p>
          <a:p>
            <a:pPr marL="800100" lvl="1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Remove potential roadblocks and highlight needed technical and regulatory measures </a:t>
            </a:r>
          </a:p>
          <a:p>
            <a:pPr marL="800100" lvl="1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Identify the business models underlying connected and automated driving</a:t>
            </a:r>
          </a:p>
          <a:p>
            <a:pPr marL="800100" lvl="1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Help make Europe a global leader in this field</a:t>
            </a:r>
          </a:p>
          <a:p>
            <a:pPr marL="800100" lvl="1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Provide a platform for knowledge-sharing between the automotive and telecommunications sectors to develop a ‘common language’ </a:t>
            </a:r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Create societal benefits by improving road safety and traffic efficiency</a:t>
            </a:r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Promote the European digital economy</a:t>
            </a:r>
          </a:p>
          <a:p>
            <a:pPr marL="800100" lvl="1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Clr>
                <a:srgbClr val="44546A"/>
              </a:buClr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2210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157091" y="-213886"/>
            <a:ext cx="8311453" cy="1643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+mj-lt"/>
              </a:rPr>
              <a:t>EATA roadmap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5" y="1423809"/>
            <a:ext cx="58221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STEP1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508" y="3595835"/>
            <a:ext cx="58221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STEP2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75" y="4592161"/>
            <a:ext cx="58221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STEP3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84103"/>
              </p:ext>
            </p:extLst>
          </p:nvPr>
        </p:nvGraphicFramePr>
        <p:xfrm>
          <a:off x="1128890" y="749280"/>
          <a:ext cx="79248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cases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Technologies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Enabling services for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Highway chauffeur (L2/3)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High density truck platooning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 Deployment:</a:t>
                      </a:r>
                      <a:r>
                        <a:rPr lang="en-GB" sz="1200" u="sng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hybrid communication : LTE,  ITS G5 + LTE V, Mobile Edge Computing applications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Network slicing 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LTE  Broad casting:  GNSS offset,  hazards and HD-map updates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business models responsibilities, safety concepts,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of service, 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and data protection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and standardization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20..40 km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tracks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DE, FR,NL, ES, BE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step 1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Valet parking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above technologies and  studies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+ 5G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NB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Evaluation relative localization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 border motorways networks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step 2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Automated 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Commercialisation on AD authorized motorways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20878" y="5464410"/>
            <a:ext cx="3495368" cy="2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STEP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029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2017</a:t>
            </a:r>
          </a:p>
          <a:p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00073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2018</a:t>
            </a:r>
          </a:p>
          <a:p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0205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2019</a:t>
            </a:r>
          </a:p>
          <a:p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04249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2020</a:t>
            </a:r>
          </a:p>
          <a:p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0469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2021</a:t>
            </a:r>
          </a:p>
          <a:p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44513" y="6426695"/>
            <a:ext cx="68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2022</a:t>
            </a:r>
          </a:p>
          <a:p>
            <a:endParaRPr lang="en-GB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2025426" y="5843091"/>
            <a:ext cx="3495368" cy="2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STEP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95438" y="6206835"/>
            <a:ext cx="3495368" cy="23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STEP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9643" y="5078877"/>
            <a:ext cx="3680181" cy="5103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Importance of dialogue and partnership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with member states, C-ROADS and regions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9" y="1488692"/>
            <a:ext cx="657931" cy="4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Image associé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7457" r="32389" b="19113"/>
          <a:stretch/>
        </p:blipFill>
        <p:spPr bwMode="auto">
          <a:xfrm>
            <a:off x="8268540" y="3759198"/>
            <a:ext cx="662334" cy="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Safety by digital infrastructure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1391285" cy="210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422525" cy="145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ésultat de recherche d'images pour &quot;tunnels motorway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1935544" cy="12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roadwork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5922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motorway entrance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3"/>
          <a:stretch/>
        </p:blipFill>
        <p:spPr bwMode="auto">
          <a:xfrm>
            <a:off x="5868144" y="4653136"/>
            <a:ext cx="2160240" cy="10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b="35745"/>
          <a:stretch/>
        </p:blipFill>
        <p:spPr bwMode="auto">
          <a:xfrm>
            <a:off x="539552" y="4581128"/>
            <a:ext cx="2232248" cy="12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303212" y="188913"/>
            <a:ext cx="7365132" cy="868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Mobile Edge computing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95600"/>
            <a:ext cx="7753300" cy="55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09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88913"/>
            <a:ext cx="7365132" cy="868362"/>
          </a:xfrm>
        </p:spPr>
        <p:txBody>
          <a:bodyPr/>
          <a:lstStyle/>
          <a:p>
            <a:r>
              <a:rPr lang="en-GB" dirty="0"/>
              <a:t>Hybrid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communication</a:t>
            </a:r>
            <a:endParaRPr lang="en-GB" dirty="0"/>
          </a:p>
        </p:txBody>
      </p:sp>
      <p:pic>
        <p:nvPicPr>
          <p:cNvPr id="4" name="Picture 4" descr="Résultat de recherche d'images pour &quot;car ic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756"/>
            <a:ext cx="3916068" cy="23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67944" y="3465322"/>
            <a:ext cx="2808312" cy="1944216"/>
            <a:chOff x="3779912" y="3717032"/>
            <a:chExt cx="2808312" cy="1944216"/>
          </a:xfrm>
        </p:grpSpPr>
        <p:pic>
          <p:nvPicPr>
            <p:cNvPr id="6" name="Picture 12" descr="Résultat de recherche d'images pour &quot;mobile edge computing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43" b="29423"/>
            <a:stretch/>
          </p:blipFill>
          <p:spPr bwMode="auto">
            <a:xfrm>
              <a:off x="3779912" y="3717032"/>
              <a:ext cx="2752452" cy="176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436096" y="522920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4168" y="4725144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064" y="4725144"/>
              <a:ext cx="13681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MEC</a:t>
              </a:r>
            </a:p>
          </p:txBody>
        </p:sp>
      </p:grpSp>
      <p:pic>
        <p:nvPicPr>
          <p:cNvPr id="10" name="Picture 14" descr="Résultat de recherche d'images pour &quot;road side unit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7" t="23158" r="28873" b="43873"/>
          <a:stretch/>
        </p:blipFill>
        <p:spPr bwMode="auto">
          <a:xfrm>
            <a:off x="4427984" y="5608844"/>
            <a:ext cx="1270000" cy="3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8064" y="5854956"/>
            <a:ext cx="517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RSU </a:t>
            </a:r>
          </a:p>
        </p:txBody>
      </p:sp>
      <p:pic>
        <p:nvPicPr>
          <p:cNvPr id="12" name="Picture 14" descr="Résultat de recherche d'images pour &quot;road side unit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7" t="23158" r="28873" b="43873"/>
          <a:stretch/>
        </p:blipFill>
        <p:spPr bwMode="auto">
          <a:xfrm>
            <a:off x="4497439" y="6237171"/>
            <a:ext cx="1270000" cy="3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17519" y="6483283"/>
            <a:ext cx="47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RSU</a:t>
            </a:r>
          </a:p>
        </p:txBody>
      </p:sp>
      <p:pic>
        <p:nvPicPr>
          <p:cNvPr id="14" name="Picture 4" descr="Résultat de recherche d'images pour &quot;car ic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58" y="2558816"/>
            <a:ext cx="3738538" cy="22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403648" y="4270780"/>
            <a:ext cx="144016" cy="360040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3203848" y="3982748"/>
            <a:ext cx="864096" cy="36522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23928" y="5062868"/>
            <a:ext cx="504056" cy="36004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5856" y="3766724"/>
            <a:ext cx="103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LTE – 5G (2)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24128" y="5206884"/>
            <a:ext cx="18002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04248" y="4630820"/>
            <a:ext cx="72008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0" descr="Résultat de recherche d'images pour &quot;cloud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42788"/>
            <a:ext cx="1556955" cy="10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75656" y="4323043"/>
            <a:ext cx="65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Path 1</a:t>
            </a:r>
          </a:p>
        </p:txBody>
      </p:sp>
      <p:sp>
        <p:nvSpPr>
          <p:cNvPr id="25" name="Freeform 24"/>
          <p:cNvSpPr/>
          <p:nvPr/>
        </p:nvSpPr>
        <p:spPr>
          <a:xfrm>
            <a:off x="3213100" y="4122944"/>
            <a:ext cx="1447800" cy="1193800"/>
          </a:xfrm>
          <a:custGeom>
            <a:avLst/>
            <a:gdLst>
              <a:gd name="connsiteX0" fmla="*/ 0 w 1447800"/>
              <a:gd name="connsiteY0" fmla="*/ 0 h 1193800"/>
              <a:gd name="connsiteX1" fmla="*/ 1447800 w 1447800"/>
              <a:gd name="connsiteY1" fmla="*/ 596900 h 1193800"/>
              <a:gd name="connsiteX2" fmla="*/ 622300 w 1447800"/>
              <a:gd name="connsiteY2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93800">
                <a:moveTo>
                  <a:pt x="0" y="0"/>
                </a:moveTo>
                <a:lnTo>
                  <a:pt x="1447800" y="596900"/>
                </a:lnTo>
                <a:lnTo>
                  <a:pt x="622300" y="1193800"/>
                </a:ln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63888" y="4702828"/>
            <a:ext cx="857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MEC V2V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054166" y="4270780"/>
            <a:ext cx="144016" cy="360040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26174" y="4323043"/>
            <a:ext cx="766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(Path 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864" y="4414796"/>
            <a:ext cx="65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Path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6296" y="3982748"/>
            <a:ext cx="65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Path 4</a:t>
            </a:r>
          </a:p>
        </p:txBody>
      </p:sp>
      <p:sp>
        <p:nvSpPr>
          <p:cNvPr id="31" name="Freeform 30"/>
          <p:cNvSpPr/>
          <p:nvPr/>
        </p:nvSpPr>
        <p:spPr>
          <a:xfrm>
            <a:off x="3318933" y="4240066"/>
            <a:ext cx="916629" cy="970845"/>
          </a:xfrm>
          <a:custGeom>
            <a:avLst/>
            <a:gdLst>
              <a:gd name="connsiteX0" fmla="*/ 0 w 916629"/>
              <a:gd name="connsiteY0" fmla="*/ 0 h 970845"/>
              <a:gd name="connsiteX1" fmla="*/ 903111 w 916629"/>
              <a:gd name="connsiteY1" fmla="*/ 395111 h 970845"/>
              <a:gd name="connsiteX2" fmla="*/ 541867 w 916629"/>
              <a:gd name="connsiteY2" fmla="*/ 970845 h 9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629" h="970845">
                <a:moveTo>
                  <a:pt x="0" y="0"/>
                </a:moveTo>
                <a:cubicBezTo>
                  <a:pt x="406400" y="116652"/>
                  <a:pt x="812800" y="233304"/>
                  <a:pt x="903111" y="395111"/>
                </a:cubicBezTo>
                <a:cubicBezTo>
                  <a:pt x="993422" y="556918"/>
                  <a:pt x="603956" y="880534"/>
                  <a:pt x="541867" y="970845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330222" y="3901400"/>
            <a:ext cx="4577945" cy="1501422"/>
          </a:xfrm>
          <a:custGeom>
            <a:avLst/>
            <a:gdLst>
              <a:gd name="connsiteX0" fmla="*/ 0 w 4577945"/>
              <a:gd name="connsiteY0" fmla="*/ 0 h 1501422"/>
              <a:gd name="connsiteX1" fmla="*/ 1411111 w 4577945"/>
              <a:gd name="connsiteY1" fmla="*/ 259644 h 1501422"/>
              <a:gd name="connsiteX2" fmla="*/ 4572000 w 4577945"/>
              <a:gd name="connsiteY2" fmla="*/ 756355 h 1501422"/>
              <a:gd name="connsiteX3" fmla="*/ 541867 w 4577945"/>
              <a:gd name="connsiteY3" fmla="*/ 1501422 h 150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7945" h="1501422">
                <a:moveTo>
                  <a:pt x="0" y="0"/>
                </a:moveTo>
                <a:cubicBezTo>
                  <a:pt x="324555" y="66792"/>
                  <a:pt x="1411111" y="259644"/>
                  <a:pt x="1411111" y="259644"/>
                </a:cubicBezTo>
                <a:cubicBezTo>
                  <a:pt x="2173111" y="385703"/>
                  <a:pt x="4716874" y="549392"/>
                  <a:pt x="4572000" y="756355"/>
                </a:cubicBezTo>
                <a:cubicBezTo>
                  <a:pt x="4427126" y="963318"/>
                  <a:pt x="2484496" y="1232370"/>
                  <a:pt x="541867" y="1501422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891822" y="4093311"/>
            <a:ext cx="3725334" cy="1916020"/>
          </a:xfrm>
          <a:custGeom>
            <a:avLst/>
            <a:gdLst>
              <a:gd name="connsiteX0" fmla="*/ 3725334 w 3725334"/>
              <a:gd name="connsiteY0" fmla="*/ 1806222 h 1916020"/>
              <a:gd name="connsiteX1" fmla="*/ 1670756 w 3725334"/>
              <a:gd name="connsiteY1" fmla="*/ 1862666 h 1916020"/>
              <a:gd name="connsiteX2" fmla="*/ 519289 w 3725334"/>
              <a:gd name="connsiteY2" fmla="*/ 1140177 h 1916020"/>
              <a:gd name="connsiteX3" fmla="*/ 0 w 3725334"/>
              <a:gd name="connsiteY3" fmla="*/ 0 h 191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4" h="1916020">
                <a:moveTo>
                  <a:pt x="3725334" y="1806222"/>
                </a:moveTo>
                <a:cubicBezTo>
                  <a:pt x="2965215" y="1889947"/>
                  <a:pt x="2205097" y="1973673"/>
                  <a:pt x="1670756" y="1862666"/>
                </a:cubicBezTo>
                <a:cubicBezTo>
                  <a:pt x="1136415" y="1751659"/>
                  <a:pt x="797748" y="1450621"/>
                  <a:pt x="519289" y="1140177"/>
                </a:cubicBezTo>
                <a:cubicBezTo>
                  <a:pt x="240830" y="829733"/>
                  <a:pt x="86548" y="18814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763688" y="5998972"/>
            <a:ext cx="65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Path 4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73" y="24751"/>
            <a:ext cx="3101156" cy="11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02924" y="1529593"/>
            <a:ext cx="8567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44546A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Attribution of the right messages using the right communication channels according to  the requested performances</a:t>
            </a:r>
          </a:p>
          <a:p>
            <a:pPr marL="342900" indent="-342900">
              <a:buClr>
                <a:srgbClr val="44546A"/>
              </a:buClr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342900" indent="-342900">
              <a:buClr>
                <a:srgbClr val="44546A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The combination of different short- and long-range communication systems, mobile edge computing and cloud applications, should increase the reliability and safety.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6568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11" y="1380622"/>
            <a:ext cx="4288193" cy="523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" y="1146433"/>
            <a:ext cx="4594225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23292" y="188913"/>
            <a:ext cx="7365132" cy="868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HD map update broad casting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818288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848</Words>
  <Application>Microsoft Office PowerPoint</Application>
  <PresentationFormat>On-screen Show (4:3)</PresentationFormat>
  <Paragraphs>215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Celtic-Plus-white</vt:lpstr>
      <vt:lpstr>Proposers Day 21 February 2017, Berlin</vt:lpstr>
      <vt:lpstr>Agenda</vt:lpstr>
      <vt:lpstr>EATA: a new Alliance</vt:lpstr>
      <vt:lpstr>EATA: objectives</vt:lpstr>
      <vt:lpstr>PowerPoint Presentation</vt:lpstr>
      <vt:lpstr>Safety by digital infrastructure</vt:lpstr>
      <vt:lpstr>PowerPoint Presentation</vt:lpstr>
      <vt:lpstr>Hybrid  communication</vt:lpstr>
      <vt:lpstr>PowerPoint Presentation</vt:lpstr>
      <vt:lpstr>New challenges for automated driving</vt:lpstr>
      <vt:lpstr>PowerPoint Presentation</vt:lpstr>
      <vt:lpstr>PowerPoint Presentation</vt:lpstr>
      <vt:lpstr>PowerPoint Presentation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2017-01-09T16:31:54Z</dcterms:created>
  <dcterms:modified xsi:type="dcterms:W3CDTF">2017-02-16T16:57:31Z</dcterms:modified>
</cp:coreProperties>
</file>