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147470366" r:id="rId2"/>
    <p:sldId id="401" r:id="rId3"/>
    <p:sldId id="403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drey Bienvenu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F5597"/>
    <a:srgbClr val="020280"/>
    <a:srgbClr val="375799"/>
    <a:srgbClr val="19273E"/>
    <a:srgbClr val="3C3E74"/>
    <a:srgbClr val="16233C"/>
    <a:srgbClr val="16243D"/>
    <a:srgbClr val="16233B"/>
    <a:srgbClr val="8FAADC"/>
    <a:srgbClr val="252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53" autoAdjust="0"/>
    <p:restoredTop sz="91071" autoAdjust="0"/>
  </p:normalViewPr>
  <p:slideViewPr>
    <p:cSldViewPr snapToGrid="0">
      <p:cViewPr varScale="1">
        <p:scale>
          <a:sx n="75" d="100"/>
          <a:sy n="75" d="100"/>
        </p:scale>
        <p:origin x="134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24" d="100"/>
          <a:sy n="124" d="100"/>
        </p:scale>
        <p:origin x="11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10BAE-889D-403D-91B0-E012738B86AA}" type="datetimeFigureOut">
              <a:rPr lang="fr-FR" smtClean="0"/>
              <a:t>17/09/2024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B861E-92D4-479C-83C6-A36129EA73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10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47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twitter.com/Celticnext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www.linkedin.com/company/celtic-next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hyperlink" Target="https://www.youtube.com/user/CelticplusVideos" TargetMode="External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celticnext.eu/" TargetMode="Externa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lticnext.eu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375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73DE-AB11-4BB3-A548-38DC7B29D62B}" type="datetime1">
              <a:rPr lang="fr-FR" smtClean="0"/>
              <a:t>17/09/2024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0FA284-31C4-73DC-6E39-F20D38B291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329" y="0"/>
            <a:ext cx="3407671" cy="6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15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0A39-2048-4442-915A-F65F38BDAF24}" type="datetime1">
              <a:rPr lang="fr-FR" smtClean="0"/>
              <a:t>17/09/2024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18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56E9-C9F5-4BED-8CFF-E6B943D1E92E}" type="datetime1">
              <a:rPr lang="fr-FR" smtClean="0"/>
              <a:t>17/09/2024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303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D617-279D-424D-899A-CDBA9A7933AD}" type="datetime1">
              <a:rPr lang="fr-FR" smtClean="0"/>
              <a:t>17/09/2024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494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6FA7B-AE19-40E0-92E5-52C46F98D32E}" type="datetime1">
              <a:rPr lang="fr-FR" smtClean="0"/>
              <a:t>17/09/2024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07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_Text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524491" y="1497529"/>
            <a:ext cx="6347478" cy="6508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 baseline="0">
                <a:solidFill>
                  <a:srgbClr val="2F5597"/>
                </a:solidFill>
                <a:latin typeface="Arial Regular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4CCED54-BC4E-AA4C-85E9-B4E9AF496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24490" y="2768517"/>
            <a:ext cx="7448310" cy="3197278"/>
          </a:xfrm>
          <a:prstGeom prst="rect">
            <a:avLst/>
          </a:prstGeom>
        </p:spPr>
        <p:txBody>
          <a:bodyPr numCol="3"/>
          <a:lstStyle>
            <a:lvl1pPr marL="0" indent="0">
              <a:lnSpc>
                <a:spcPts val="1600"/>
              </a:lnSpc>
              <a:spcBef>
                <a:spcPts val="0"/>
              </a:spcBef>
              <a:buClr>
                <a:srgbClr val="19A84F"/>
              </a:buClr>
              <a:buFont typeface="Arial" panose="020B0604020202020204" pitchFamily="34" charset="0"/>
              <a:buNone/>
              <a:defRPr lang="de-AT" sz="1200" b="0" smtClean="0">
                <a:effectLst/>
              </a:defRPr>
            </a:lvl1pPr>
            <a:lvl2pPr>
              <a:buClr>
                <a:srgbClr val="19A84F"/>
              </a:buClr>
              <a:buSzPct val="90000"/>
              <a:defRPr sz="1800" baseline="0">
                <a:latin typeface="Arial" panose="020B0604020202020204" pitchFamily="34" charset="0"/>
              </a:defRPr>
            </a:lvl2pPr>
            <a:lvl3pPr marL="914400" indent="0">
              <a:lnSpc>
                <a:spcPts val="1800"/>
              </a:lnSpc>
              <a:buClr>
                <a:srgbClr val="19A84F"/>
              </a:buClr>
              <a:buNone/>
              <a:defRPr sz="1200" baseline="0">
                <a:latin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E9D7750-06A5-F144-B665-6CAC1BBF7E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24490" y="2441521"/>
            <a:ext cx="7448309" cy="291484"/>
          </a:xfrm>
          <a:prstGeom prst="rect">
            <a:avLst/>
          </a:prstGeom>
        </p:spPr>
        <p:txBody>
          <a:bodyPr numCol="3"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lang="de-AT" sz="1200" b="1" i="0" baseline="0" smtClean="0">
                <a:solidFill>
                  <a:srgbClr val="2F5597"/>
                </a:solidFill>
                <a:effectLst/>
              </a:defRPr>
            </a:lvl1pPr>
            <a:lvl2pPr>
              <a:buClr>
                <a:srgbClr val="19A84F"/>
              </a:buClr>
              <a:buSzPct val="90000"/>
              <a:defRPr sz="1800" baseline="0">
                <a:latin typeface="Arial" panose="020B0604020202020204" pitchFamily="34" charset="0"/>
              </a:defRPr>
            </a:lvl2pPr>
            <a:lvl3pPr marL="914400" indent="0">
              <a:lnSpc>
                <a:spcPts val="1800"/>
              </a:lnSpc>
              <a:buClr>
                <a:srgbClr val="19A84F"/>
              </a:buClr>
              <a:buNone/>
              <a:defRPr sz="1200" baseline="0">
                <a:latin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liennummernplatzhalter 1">
            <a:extLst>
              <a:ext uri="{FF2B5EF4-FFF2-40B4-BE49-F238E27FC236}">
                <a16:creationId xmlns:a16="http://schemas.microsoft.com/office/drawing/2014/main" id="{4A7A5334-7C5B-AA41-BBF2-7D4AB04D4E2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223375" y="6356351"/>
            <a:ext cx="2743200" cy="365125"/>
          </a:xfrm>
        </p:spPr>
        <p:txBody>
          <a:bodyPr/>
          <a:lstStyle>
            <a:lvl1pPr algn="r">
              <a:defRPr sz="1200" baseline="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971B47-9225-4DB4-A145-DD9CDE84B29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3634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E13F0A3-D988-BB76-709E-3A9CF58AD8E7}"/>
              </a:ext>
            </a:extLst>
          </p:cNvPr>
          <p:cNvSpPr txBox="1">
            <a:spLocks/>
          </p:cNvSpPr>
          <p:nvPr userDrawn="1"/>
        </p:nvSpPr>
        <p:spPr>
          <a:xfrm>
            <a:off x="686830" y="3122686"/>
            <a:ext cx="2578802" cy="76424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err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CelticNextEurekaCluster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B64321-5615-73F1-53E9-1E2006D1824F}"/>
              </a:ext>
            </a:extLst>
          </p:cNvPr>
          <p:cNvSpPr txBox="1">
            <a:spLocks/>
          </p:cNvSpPr>
          <p:nvPr userDrawn="1"/>
        </p:nvSpPr>
        <p:spPr>
          <a:xfrm>
            <a:off x="686830" y="3931199"/>
            <a:ext cx="2578802" cy="76424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@CelticNext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B956B3-96FF-1388-5691-716A472A6606}"/>
              </a:ext>
            </a:extLst>
          </p:cNvPr>
          <p:cNvSpPr txBox="1">
            <a:spLocks/>
          </p:cNvSpPr>
          <p:nvPr userDrawn="1"/>
        </p:nvSpPr>
        <p:spPr>
          <a:xfrm>
            <a:off x="696317" y="4821844"/>
            <a:ext cx="2578802" cy="76424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CELTIC-NEXT Video Channel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E7D89F6-4980-822A-5598-55F6A81685FA}"/>
              </a:ext>
            </a:extLst>
          </p:cNvPr>
          <p:cNvSpPr txBox="1">
            <a:spLocks/>
          </p:cNvSpPr>
          <p:nvPr userDrawn="1"/>
        </p:nvSpPr>
        <p:spPr>
          <a:xfrm>
            <a:off x="3583458" y="653737"/>
            <a:ext cx="7628827" cy="15721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5275B"/>
                </a:solidFill>
              </a:rPr>
              <a:t>MANY THANKS FOR YOUR ATTENTION.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E05F84-B94B-F63A-E05F-3F12F841E87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214" y="2153091"/>
            <a:ext cx="3776133" cy="377613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55989B5-800B-3833-2666-3541658276D2}"/>
              </a:ext>
            </a:extLst>
          </p:cNvPr>
          <p:cNvSpPr/>
          <p:nvPr userDrawn="1"/>
        </p:nvSpPr>
        <p:spPr>
          <a:xfrm>
            <a:off x="6807200" y="1980817"/>
            <a:ext cx="4405086" cy="4145209"/>
          </a:xfrm>
          <a:prstGeom prst="roundRect">
            <a:avLst/>
          </a:prstGeom>
          <a:solidFill>
            <a:srgbClr val="3757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E50B7A-D6B3-ADD4-E316-D6E7D2FFC2A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78426" y="1048150"/>
            <a:ext cx="1792553" cy="1824094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6779382" y="1980816"/>
            <a:ext cx="4405086" cy="414520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>
              <a:defRPr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2pPr>
            <a:lvl3pPr>
              <a:defRPr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3pPr>
            <a:lvl4pPr>
              <a:defRPr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4pPr>
            <a:lvl5pPr marL="715415" indent="0">
              <a:buNone/>
              <a:defRPr/>
            </a:lvl5pPr>
          </a:lstStyle>
          <a:p>
            <a:pPr lvl="0">
              <a:defRPr/>
            </a:pPr>
            <a:r>
              <a:rPr lang="de-DE" dirty="0"/>
              <a:t>Mastertextformat bearbeiten</a:t>
            </a:r>
          </a:p>
          <a:p>
            <a:pPr lvl="1">
              <a:defRPr/>
            </a:pPr>
            <a:r>
              <a:rPr lang="de-DE" dirty="0"/>
              <a:t>Zweite Ebene</a:t>
            </a:r>
          </a:p>
          <a:p>
            <a:pPr lvl="2">
              <a:defRPr/>
            </a:pPr>
            <a:r>
              <a:rPr lang="de-DE" dirty="0"/>
              <a:t>Dritte Ebene</a:t>
            </a:r>
          </a:p>
          <a:p>
            <a:pPr lvl="3">
              <a:defRPr/>
            </a:pPr>
            <a:r>
              <a:rPr lang="de-DE" dirty="0"/>
              <a:t>Vierte Ebene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2C23CF-7857-9296-9D71-68227E6C6EF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6" y="4026288"/>
            <a:ext cx="509774" cy="5076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95A2B41-F930-EB51-3B74-BB0D80DC56F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63" y="4970378"/>
            <a:ext cx="467177" cy="4671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7FB0F3-AF18-E428-1BD2-29A4476E27B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6" y="3122686"/>
            <a:ext cx="467176" cy="46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8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3A13-21E0-4F30-920A-A286B8C4AC3F}" type="datetime1">
              <a:rPr lang="fr-FR" smtClean="0"/>
              <a:t>17/09/2024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21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A418-1D57-4095-8FD8-50444C3F31B2}" type="datetime1">
              <a:rPr lang="fr-FR" smtClean="0"/>
              <a:t>17/09/2024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87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5129-34CC-479A-BD0C-81B95D0026CB}" type="datetime1">
              <a:rPr lang="fr-FR" smtClean="0"/>
              <a:t>17/09/2024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0100C9-B6C0-0620-DF15-D70A67FA68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329" y="0"/>
            <a:ext cx="3407671" cy="6797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7F68B4-C7BE-4435-980E-A49FBAD216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996240F-DAB5-00A1-7DAC-6EADFAB4C5FC}"/>
              </a:ext>
            </a:extLst>
          </p:cNvPr>
          <p:cNvSpPr txBox="1">
            <a:spLocks/>
          </p:cNvSpPr>
          <p:nvPr userDrawn="1"/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99AE8B-0830-4386-ABE1-109AB8F9E83B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5BC1CE-E74E-5B35-830C-588189EB06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3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479" y="1331343"/>
            <a:ext cx="9471033" cy="18891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5F256F-EFDD-A61F-12B5-7808E88A75CD}"/>
              </a:ext>
            </a:extLst>
          </p:cNvPr>
          <p:cNvSpPr txBox="1"/>
          <p:nvPr userDrawn="1"/>
        </p:nvSpPr>
        <p:spPr>
          <a:xfrm>
            <a:off x="0" y="6452467"/>
            <a:ext cx="2035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www.celticnext.eu</a:t>
            </a:r>
            <a:r>
              <a:rPr lang="x-none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8D7613-F4AE-549B-ADB1-D8869F38FD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5" t="27966" r="13496" b="-1760"/>
          <a:stretch/>
        </p:blipFill>
        <p:spPr>
          <a:xfrm>
            <a:off x="426212" y="5438072"/>
            <a:ext cx="1044000" cy="1044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F0136D0-4DDD-EC05-4DB9-3FD504B97B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9395" y="3963664"/>
            <a:ext cx="7315200" cy="1649488"/>
          </a:xfrm>
        </p:spPr>
        <p:txBody>
          <a:bodyPr anchor="b">
            <a:normAutofit/>
          </a:bodyPr>
          <a:lstStyle>
            <a:lvl1pPr algn="ctr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3F9F2B8-716E-E02F-299E-757BCE8B0C09}"/>
              </a:ext>
            </a:extLst>
          </p:cNvPr>
          <p:cNvSpPr txBox="1">
            <a:spLocks/>
          </p:cNvSpPr>
          <p:nvPr userDrawn="1"/>
        </p:nvSpPr>
        <p:spPr>
          <a:xfrm>
            <a:off x="2394573" y="4613328"/>
            <a:ext cx="7315200" cy="1649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Sub-title text or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36563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537BDC5-911B-A5E1-714E-B733D23C64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5EB196E-CC63-3FB9-D87D-119D716E8715}"/>
              </a:ext>
            </a:extLst>
          </p:cNvPr>
          <p:cNvSpPr/>
          <p:nvPr userDrawn="1"/>
        </p:nvSpPr>
        <p:spPr>
          <a:xfrm rot="2820189">
            <a:off x="2890341" y="-5027279"/>
            <a:ext cx="6131918" cy="9563057"/>
          </a:xfrm>
          <a:prstGeom prst="rect">
            <a:avLst/>
          </a:prstGeom>
          <a:solidFill>
            <a:srgbClr val="375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652855-3CA6-C5C3-4F8E-8D54B9D3DCC5}"/>
              </a:ext>
            </a:extLst>
          </p:cNvPr>
          <p:cNvSpPr/>
          <p:nvPr userDrawn="1"/>
        </p:nvSpPr>
        <p:spPr>
          <a:xfrm rot="7950383">
            <a:off x="5162562" y="2726070"/>
            <a:ext cx="6131918" cy="9563057"/>
          </a:xfrm>
          <a:prstGeom prst="rect">
            <a:avLst/>
          </a:prstGeom>
          <a:solidFill>
            <a:srgbClr val="375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F7C71-B1A9-43D9-2D61-893D160CFA07}"/>
              </a:ext>
            </a:extLst>
          </p:cNvPr>
          <p:cNvSpPr/>
          <p:nvPr userDrawn="1"/>
        </p:nvSpPr>
        <p:spPr>
          <a:xfrm>
            <a:off x="-35918" y="0"/>
            <a:ext cx="6131918" cy="6858000"/>
          </a:xfrm>
          <a:prstGeom prst="rect">
            <a:avLst/>
          </a:prstGeom>
          <a:solidFill>
            <a:srgbClr val="375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D65129-34CC-479A-BD0C-81B95D0026CB}" type="datetime1">
              <a:rPr lang="fr-FR" smtClean="0"/>
              <a:pPr/>
              <a:t>17/09/2024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99AE8B-0830-4386-ABE1-109AB8F9E83B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996240F-DAB5-00A1-7DAC-6EADFAB4C5FC}"/>
              </a:ext>
            </a:extLst>
          </p:cNvPr>
          <p:cNvSpPr txBox="1">
            <a:spLocks/>
          </p:cNvSpPr>
          <p:nvPr userDrawn="1"/>
        </p:nvSpPr>
        <p:spPr>
          <a:xfrm>
            <a:off x="10156489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99AE8B-0830-4386-ABE1-109AB8F9E83B}" type="slidenum">
              <a:rPr lang="fr-FR" smtClean="0">
                <a:solidFill>
                  <a:schemeClr val="bg1"/>
                </a:solidFill>
              </a:rPr>
              <a:pPr/>
              <a:t>‹#›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5F256F-EFDD-A61F-12B5-7808E88A75CD}"/>
              </a:ext>
            </a:extLst>
          </p:cNvPr>
          <p:cNvSpPr txBox="1"/>
          <p:nvPr userDrawn="1"/>
        </p:nvSpPr>
        <p:spPr>
          <a:xfrm>
            <a:off x="7262061" y="5896397"/>
            <a:ext cx="2035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www.celticnext.eu</a:t>
            </a:r>
            <a:r>
              <a:rPr lang="x-none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8D7613-F4AE-549B-ADB1-D8869F38FD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5" t="27966" r="13496" b="-1760"/>
          <a:stretch/>
        </p:blipFill>
        <p:spPr>
          <a:xfrm>
            <a:off x="9297572" y="5253399"/>
            <a:ext cx="966426" cy="9664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F0136D0-4DDD-EC05-4DB9-3FD504B97B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498958"/>
            <a:ext cx="7315200" cy="1649488"/>
          </a:xfrm>
        </p:spPr>
        <p:txBody>
          <a:bodyPr anchor="b">
            <a:normAutofit/>
          </a:bodyPr>
          <a:lstStyle>
            <a:lvl1pPr algn="ctr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3F9F2B8-716E-E02F-299E-757BCE8B0C09}"/>
              </a:ext>
            </a:extLst>
          </p:cNvPr>
          <p:cNvSpPr txBox="1">
            <a:spLocks/>
          </p:cNvSpPr>
          <p:nvPr userDrawn="1"/>
        </p:nvSpPr>
        <p:spPr>
          <a:xfrm>
            <a:off x="-35918" y="4041452"/>
            <a:ext cx="7315200" cy="1649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Sub-title text or presenter name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14A8AA-60F7-EC40-77E7-DD6B2E6CDC58}"/>
              </a:ext>
            </a:extLst>
          </p:cNvPr>
          <p:cNvSpPr/>
          <p:nvPr userDrawn="1"/>
        </p:nvSpPr>
        <p:spPr>
          <a:xfrm>
            <a:off x="-35918" y="3429000"/>
            <a:ext cx="12227917" cy="1649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0100C9-B6C0-0620-DF15-D70A67FA68F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1" y="3762749"/>
            <a:ext cx="5822740" cy="116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5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C4C7-E03F-429F-ABB9-E79E72F980A1}" type="datetime1">
              <a:rPr lang="fr-FR" smtClean="0"/>
              <a:t>17/09/2024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57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26D2-A60D-4061-B823-1AF2D48DF7FF}" type="datetime1">
              <a:rPr lang="fr-FR" smtClean="0"/>
              <a:t>17/09/2024</a:t>
            </a:fld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9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6C2F-2E41-4A88-B960-500C7DF881F8}" type="datetime1">
              <a:rPr lang="fr-FR" smtClean="0"/>
              <a:t>17/09/2024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97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5129-34CC-479A-BD0C-81B95D0026CB}" type="datetime1">
              <a:rPr lang="fr-FR" smtClean="0"/>
              <a:t>17/09/2024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0100C9-B6C0-0620-DF15-D70A67FA68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329" y="0"/>
            <a:ext cx="3407671" cy="6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4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375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066F702-A15E-4B6A-8FA1-9408132B4F5E}" type="datetime1">
              <a:rPr lang="fr-FR" smtClean="0"/>
              <a:t>17/09/2024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08B39B-9F18-31BE-C2B4-FA10E9E9282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329" y="0"/>
            <a:ext cx="3407671" cy="6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6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26" r:id="rId4"/>
    <p:sldLayoutId id="2147483727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96" r:id="rId14"/>
    <p:sldLayoutId id="214748372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lticnext.eu/latest-event/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0C6D25-7DE2-EBCD-CE33-E09C3DEDC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19" y="10222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  <a:br>
              <a:rPr lang="en-US" dirty="0"/>
            </a:br>
            <a:r>
              <a:rPr lang="en-US" dirty="0"/>
              <a:t>of the Day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CELTIC Proposers Day</a:t>
            </a:r>
            <a:br>
              <a:rPr lang="en-US" sz="2400" dirty="0"/>
            </a:br>
            <a:r>
              <a:rPr lang="en-US" sz="2400" dirty="0"/>
              <a:t>18</a:t>
            </a:r>
            <a:r>
              <a:rPr lang="en-US" sz="2400" baseline="30000" dirty="0"/>
              <a:t>th</a:t>
            </a:r>
            <a:r>
              <a:rPr lang="en-US" sz="2400" dirty="0"/>
              <a:t> Sept.</a:t>
            </a:r>
            <a:br>
              <a:rPr lang="en-US" sz="2400" dirty="0"/>
            </a:br>
            <a:r>
              <a:rPr lang="en-US" sz="2400" dirty="0"/>
              <a:t>at Digital Catapult</a:t>
            </a:r>
            <a:endParaRPr lang="LID4096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741B-6182-29A0-1D18-8871DDA4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1</a:t>
            </a:fld>
            <a:endParaRPr lang="fr-F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13BE4A-21BD-9AB4-072D-5BAE8C712276}"/>
              </a:ext>
            </a:extLst>
          </p:cNvPr>
          <p:cNvSpPr txBox="1"/>
          <p:nvPr/>
        </p:nvSpPr>
        <p:spPr>
          <a:xfrm>
            <a:off x="3465272" y="565944"/>
            <a:ext cx="7934326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00B050"/>
                </a:solidFill>
              </a:rPr>
              <a:t>9:15-9:40          Welcome</a:t>
            </a:r>
          </a:p>
          <a:p>
            <a:r>
              <a:rPr lang="de-DE" sz="1400" dirty="0">
                <a:solidFill>
                  <a:srgbClr val="00B050"/>
                </a:solidFill>
              </a:rPr>
              <a:t>                              Dr Dritan Kaleshi, Director of Technology -5G and Digital Infrastructure </a:t>
            </a:r>
          </a:p>
          <a:p>
            <a:r>
              <a:rPr lang="de-DE" sz="1400" dirty="0">
                <a:solidFill>
                  <a:srgbClr val="00B050"/>
                </a:solidFill>
              </a:rPr>
              <a:t>                              SONIC  Labs &amp; UKTIN Founder</a:t>
            </a:r>
          </a:p>
          <a:p>
            <a:r>
              <a:rPr lang="de-DE" sz="1400" dirty="0">
                <a:solidFill>
                  <a:srgbClr val="00B050"/>
                </a:solidFill>
              </a:rPr>
              <a:t>                              Mr Xavier Priem, CELTIC-NEXT Director</a:t>
            </a:r>
          </a:p>
          <a:p>
            <a:r>
              <a:rPr lang="de-DE" sz="1400" b="1" dirty="0">
                <a:solidFill>
                  <a:srgbClr val="00B050"/>
                </a:solidFill>
              </a:rPr>
              <a:t>9:40-10:10:   </a:t>
            </a:r>
            <a:r>
              <a:rPr lang="de-DE" sz="1400" dirty="0">
                <a:solidFill>
                  <a:srgbClr val="00B050"/>
                </a:solidFill>
              </a:rPr>
              <a:t>   </a:t>
            </a:r>
            <a:r>
              <a:rPr lang="de-DE" sz="1400" b="1" dirty="0">
                <a:solidFill>
                  <a:srgbClr val="00B050"/>
                </a:solidFill>
              </a:rPr>
              <a:t>Keynote</a:t>
            </a:r>
          </a:p>
          <a:p>
            <a:r>
              <a:rPr lang="de-DE" sz="1400" dirty="0">
                <a:solidFill>
                  <a:srgbClr val="00B050"/>
                </a:solidFill>
              </a:rPr>
              <a:t>                              Towards a  sustainable connected world</a:t>
            </a:r>
          </a:p>
          <a:p>
            <a:r>
              <a:rPr lang="de-DE" sz="1400" b="1" dirty="0">
                <a:solidFill>
                  <a:srgbClr val="00B050"/>
                </a:solidFill>
              </a:rPr>
              <a:t>                             </a:t>
            </a:r>
            <a:r>
              <a:rPr lang="de-DE" sz="1400" dirty="0">
                <a:solidFill>
                  <a:srgbClr val="00B050"/>
                </a:solidFill>
              </a:rPr>
              <a:t>Kostas Katsaros, Head of Technologies –Future Networks &amp; 5G, </a:t>
            </a:r>
            <a:br>
              <a:rPr lang="de-DE" sz="1400" dirty="0">
                <a:solidFill>
                  <a:srgbClr val="00B050"/>
                </a:solidFill>
              </a:rPr>
            </a:br>
            <a:r>
              <a:rPr lang="de-DE" sz="1400" dirty="0">
                <a:solidFill>
                  <a:srgbClr val="00B050"/>
                </a:solidFill>
              </a:rPr>
              <a:t>                              Digital Catapult</a:t>
            </a:r>
          </a:p>
          <a:p>
            <a:r>
              <a:rPr lang="de-DE" sz="1400" b="1" dirty="0">
                <a:solidFill>
                  <a:srgbClr val="00B050"/>
                </a:solidFill>
              </a:rPr>
              <a:t>10:10-10:30:     CELTIC Project Framework in UK and other participating countries</a:t>
            </a:r>
          </a:p>
          <a:p>
            <a:r>
              <a:rPr lang="de-DE" sz="1400" b="1" dirty="0">
                <a:solidFill>
                  <a:srgbClr val="00B050"/>
                </a:solidFill>
              </a:rPr>
              <a:t>                              </a:t>
            </a:r>
            <a:r>
              <a:rPr lang="de-DE" sz="1400" dirty="0">
                <a:solidFill>
                  <a:srgbClr val="00B050"/>
                </a:solidFill>
              </a:rPr>
              <a:t>Funding situtaion in UK: </a:t>
            </a:r>
          </a:p>
          <a:p>
            <a:r>
              <a:rPr lang="de-DE" sz="1400" dirty="0">
                <a:solidFill>
                  <a:srgbClr val="00B050"/>
                </a:solidFill>
              </a:rPr>
              <a:t>                                                Mr Tom Kirkham, Innovate UK Business Connect</a:t>
            </a:r>
          </a:p>
          <a:p>
            <a:r>
              <a:rPr lang="de-DE" sz="1400" dirty="0">
                <a:solidFill>
                  <a:srgbClr val="00B050"/>
                </a:solidFill>
              </a:rPr>
              <a:t>                                                Mrs Belen Rebollo- Garcia, Innovate UK Business Connect</a:t>
            </a:r>
          </a:p>
          <a:p>
            <a:r>
              <a:rPr lang="de-DE" sz="1400" dirty="0">
                <a:solidFill>
                  <a:srgbClr val="00B050"/>
                </a:solidFill>
              </a:rPr>
              <a:t>                               Funding situation in Spain:</a:t>
            </a:r>
          </a:p>
          <a:p>
            <a:r>
              <a:rPr lang="de-DE" sz="1400" dirty="0">
                <a:solidFill>
                  <a:srgbClr val="00B050"/>
                </a:solidFill>
              </a:rPr>
              <a:t>                                                 Mrs Juana Sanchez, CDTI, Spain</a:t>
            </a:r>
          </a:p>
          <a:p>
            <a:r>
              <a:rPr lang="de-DE" sz="1400" dirty="0">
                <a:solidFill>
                  <a:srgbClr val="00B050"/>
                </a:solidFill>
              </a:rPr>
              <a:t>                                Funding situation in France:</a:t>
            </a:r>
          </a:p>
          <a:p>
            <a:r>
              <a:rPr lang="de-DE" sz="1400" dirty="0">
                <a:solidFill>
                  <a:srgbClr val="00B050"/>
                </a:solidFill>
              </a:rPr>
              <a:t>                                                 Mrs CamilleTang Taye, BPIfrance</a:t>
            </a:r>
          </a:p>
          <a:p>
            <a:r>
              <a:rPr lang="de-DE" sz="1400" b="1" dirty="0">
                <a:solidFill>
                  <a:srgbClr val="00B050"/>
                </a:solidFill>
              </a:rPr>
              <a:t>10:30-10:50 Break</a:t>
            </a:r>
          </a:p>
          <a:p>
            <a:r>
              <a:rPr lang="de-DE" sz="1400" b="1" dirty="0">
                <a:solidFill>
                  <a:srgbClr val="00B050"/>
                </a:solidFill>
              </a:rPr>
              <a:t>10:50- 11:50 Panel: Business Impact of CELTIC Projects</a:t>
            </a:r>
          </a:p>
          <a:p>
            <a:r>
              <a:rPr lang="de-DE" sz="1400" b="1" dirty="0">
                <a:solidFill>
                  <a:srgbClr val="00B050"/>
                </a:solidFill>
              </a:rPr>
              <a:t>                 </a:t>
            </a:r>
            <a:r>
              <a:rPr lang="de-DE" sz="1400" dirty="0">
                <a:solidFill>
                  <a:srgbClr val="00B050"/>
                </a:solidFill>
              </a:rPr>
              <a:t>                   Moderator:Mr Richard Foggie, </a:t>
            </a:r>
            <a:endParaRPr lang="en-US" sz="1400" dirty="0">
              <a:solidFill>
                <a:srgbClr val="00B050"/>
              </a:solidFill>
            </a:endParaRPr>
          </a:p>
          <a:p>
            <a:r>
              <a:rPr lang="en-US" sz="1400" dirty="0">
                <a:solidFill>
                  <a:srgbClr val="00B050"/>
                </a:solidFill>
              </a:rPr>
              <a:t>                                     Innovate UK Business Connect, </a:t>
            </a:r>
          </a:p>
          <a:p>
            <a:r>
              <a:rPr lang="en-US" sz="1400" dirty="0">
                <a:solidFill>
                  <a:srgbClr val="00B050"/>
                </a:solidFill>
              </a:rPr>
              <a:t>                                     Knowledge Transfer Manager – Digital Economy and Internet of Things</a:t>
            </a:r>
            <a:endParaRPr lang="de-DE" sz="1400" dirty="0">
              <a:solidFill>
                <a:srgbClr val="00B050"/>
              </a:solidFill>
            </a:endParaRPr>
          </a:p>
          <a:p>
            <a:r>
              <a:rPr lang="de-DE" sz="1400" b="1" dirty="0">
                <a:solidFill>
                  <a:srgbClr val="00B050"/>
                </a:solidFill>
              </a:rPr>
              <a:t>                            In the Pannel: F4iTECH,</a:t>
            </a:r>
            <a:r>
              <a:rPr lang="de-DE" sz="1400" dirty="0">
                <a:solidFill>
                  <a:srgbClr val="00B050"/>
                </a:solidFill>
              </a:rPr>
              <a:t> </a:t>
            </a:r>
            <a:r>
              <a:rPr lang="de-DE" sz="1400" b="1" dirty="0">
                <a:solidFill>
                  <a:srgbClr val="00B050"/>
                </a:solidFill>
              </a:rPr>
              <a:t>AI4GREEN, IEoT, SENDATE &amp; AI-NET</a:t>
            </a:r>
          </a:p>
          <a:p>
            <a:r>
              <a:rPr lang="de-DE" sz="1400" b="1" dirty="0">
                <a:solidFill>
                  <a:srgbClr val="00B050"/>
                </a:solidFill>
              </a:rPr>
              <a:t>11:50-12:20 How to Submit a CELTIC Proposal, </a:t>
            </a:r>
            <a:r>
              <a:rPr lang="de-DE" sz="1400" dirty="0">
                <a:solidFill>
                  <a:srgbClr val="00B050"/>
                </a:solidFill>
              </a:rPr>
              <a:t>Mr Xavier Priem CELTIC Director </a:t>
            </a:r>
          </a:p>
          <a:p>
            <a:r>
              <a:rPr lang="de-DE" sz="1400" b="1" dirty="0">
                <a:solidFill>
                  <a:srgbClr val="00B050"/>
                </a:solidFill>
              </a:rPr>
              <a:t>12:20-13:00 CELTIC Pitching Session: </a:t>
            </a:r>
            <a:r>
              <a:rPr lang="de-DE" sz="1400" dirty="0">
                <a:solidFill>
                  <a:srgbClr val="00B050"/>
                </a:solidFill>
              </a:rPr>
              <a:t>New project ideas presented by Proposers  &amp; </a:t>
            </a:r>
          </a:p>
          <a:p>
            <a:r>
              <a:rPr lang="de-DE" sz="1400" dirty="0">
                <a:solidFill>
                  <a:srgbClr val="00B050"/>
                </a:solidFill>
              </a:rPr>
              <a:t>                                                                              Christiane Reinsch, CELTIC Programme Coordinator</a:t>
            </a:r>
          </a:p>
          <a:p>
            <a:r>
              <a:rPr lang="de-DE" sz="1400" b="1" dirty="0">
                <a:solidFill>
                  <a:srgbClr val="00B050"/>
                </a:solidFill>
              </a:rPr>
              <a:t>13:00-14:00 Lunch</a:t>
            </a:r>
          </a:p>
          <a:p>
            <a:r>
              <a:rPr lang="de-DE" sz="1400" b="1" dirty="0">
                <a:solidFill>
                  <a:srgbClr val="00B050"/>
                </a:solidFill>
              </a:rPr>
              <a:t>14:00-15:00 CELTIC Pitching Session: to be continued</a:t>
            </a:r>
          </a:p>
          <a:p>
            <a:r>
              <a:rPr lang="de-DE" sz="1400" b="1" dirty="0">
                <a:solidFill>
                  <a:srgbClr val="00B050"/>
                </a:solidFill>
              </a:rPr>
              <a:t>15:00- 17:00 Netorking and Guided Tour: Future Networks and SONIC Labs</a:t>
            </a:r>
            <a:endParaRPr lang="de-DE" sz="1600" b="1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FBE1B7-6449-92C5-E588-F52A16171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9490"/>
            <a:ext cx="16097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33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>
            <a:extLst>
              <a:ext uri="{FF2B5EF4-FFF2-40B4-BE49-F238E27FC236}">
                <a16:creationId xmlns:a16="http://schemas.microsoft.com/office/drawing/2014/main" id="{0D927CF9-D9CB-46EF-A3A4-8DDCB74B6CF3}"/>
              </a:ext>
            </a:extLst>
          </p:cNvPr>
          <p:cNvSpPr>
            <a:spLocks/>
          </p:cNvSpPr>
          <p:nvPr/>
        </p:nvSpPr>
        <p:spPr bwMode="auto">
          <a:xfrm>
            <a:off x="3251684" y="474216"/>
            <a:ext cx="8244916" cy="65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GB" sz="46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Find the pitches Online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06" y="-7442"/>
            <a:ext cx="12249086" cy="3472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1017" y="3848369"/>
            <a:ext cx="77622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800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Meet the happy </a:t>
            </a:r>
          </a:p>
          <a:p>
            <a:pPr algn="ctr"/>
            <a:r>
              <a:rPr lang="en-GB" sz="4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pitch presenters</a:t>
            </a:r>
          </a:p>
          <a:p>
            <a:pPr algn="ctr"/>
            <a:r>
              <a:rPr lang="en-GB" sz="4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celticnext.eu/new-ideas</a:t>
            </a:r>
            <a:endParaRPr lang="en-GB" sz="4800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t="12515"/>
          <a:stretch/>
        </p:blipFill>
        <p:spPr>
          <a:xfrm>
            <a:off x="0" y="3465003"/>
            <a:ext cx="3464560" cy="3060941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A206F493-BCA8-4278-A408-9CC6CA8C2F0B}"/>
              </a:ext>
            </a:extLst>
          </p:cNvPr>
          <p:cNvSpPr/>
          <p:nvPr/>
        </p:nvSpPr>
        <p:spPr>
          <a:xfrm>
            <a:off x="587388" y="6380003"/>
            <a:ext cx="10261140" cy="325363"/>
          </a:xfrm>
          <a:prstGeom prst="rect">
            <a:avLst/>
          </a:prstGeom>
        </p:spPr>
        <p:txBody>
          <a:bodyPr wrap="square" lIns="108855" tIns="54428" rIns="108855" bIns="54428">
            <a:spAutoFit/>
          </a:bodyPr>
          <a:lstStyle/>
          <a:p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office@celticnext.eu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966" y="5226878"/>
            <a:ext cx="1545034" cy="15450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1DC870-6E3C-7F1E-AA4E-9E5D62938D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68" y="2783160"/>
            <a:ext cx="1944216" cy="1944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BE7D90-6DBB-222F-7678-BAC1DB47C8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123" y="3597161"/>
            <a:ext cx="2399477" cy="239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2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/>
          </p:cNvSpPr>
          <p:nvPr/>
        </p:nvSpPr>
        <p:spPr bwMode="auto">
          <a:xfrm>
            <a:off x="-13928" y="5515491"/>
            <a:ext cx="12192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2700" b="1" dirty="0">
              <a:solidFill>
                <a:srgbClr val="3C3C3C"/>
              </a:solidFill>
              <a:latin typeface="Century Gothic" panose="020B0502020202020204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1753446" y="104575"/>
            <a:ext cx="8843054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de-DE" sz="33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CELTIC-NEXT </a:t>
            </a:r>
            <a:br>
              <a:rPr lang="de-DE" sz="33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</a:br>
            <a:r>
              <a:rPr lang="de-DE" sz="33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AUTUMN CALL  2024</a:t>
            </a:r>
          </a:p>
          <a:p>
            <a:pPr eaLnBrk="1" hangingPunct="1"/>
            <a:r>
              <a:rPr lang="de-DE" sz="33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Open until 24th October</a:t>
            </a:r>
          </a:p>
          <a:p>
            <a:pPr eaLnBrk="1" hangingPunct="1"/>
            <a:endParaRPr lang="de-DE" sz="33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endParaRPr lang="de-DE" sz="33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endParaRPr lang="de-DE" sz="27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endParaRPr lang="de-DE" sz="27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endParaRPr lang="de-DE" sz="27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endParaRPr lang="de-DE" sz="27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endParaRPr lang="de-DE" sz="27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endParaRPr lang="en-GB" sz="2700" dirty="0">
              <a:hlinkClick r:id="rId3"/>
            </a:endParaRPr>
          </a:p>
          <a:p>
            <a:pPr eaLnBrk="1" hangingPunct="1"/>
            <a:endParaRPr lang="en-GB" sz="2700" dirty="0">
              <a:hlinkClick r:id="rId3"/>
            </a:endParaRPr>
          </a:p>
          <a:p>
            <a:pPr eaLnBrk="1" hangingPunct="1"/>
            <a:endParaRPr lang="en-GB" sz="2700" dirty="0">
              <a:hlinkClick r:id="rId3"/>
            </a:endParaRPr>
          </a:p>
          <a:p>
            <a:pPr eaLnBrk="1" hangingPunct="1"/>
            <a:r>
              <a:rPr lang="en-GB" sz="2700" dirty="0">
                <a:hlinkClick r:id="rId3"/>
              </a:rPr>
              <a:t>https://www.celticnext.eu/</a:t>
            </a:r>
            <a:endParaRPr lang="en-GB" sz="27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8" y="20416"/>
            <a:ext cx="2857500" cy="1452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-39116"/>
            <a:ext cx="1620180" cy="1617641"/>
          </a:xfrm>
          <a:prstGeom prst="rect">
            <a:avLst/>
          </a:prstGeom>
        </p:spPr>
      </p:pic>
      <p:pic>
        <p:nvPicPr>
          <p:cNvPr id="1026" name="Picture 2" descr="autumn-call-2024-banner-classic">
            <a:extLst>
              <a:ext uri="{FF2B5EF4-FFF2-40B4-BE49-F238E27FC236}">
                <a16:creationId xmlns:a16="http://schemas.microsoft.com/office/drawing/2014/main" id="{ED767D94-DD89-BA16-763E-222479383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56" y="1922514"/>
            <a:ext cx="11062688" cy="359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49E64A-DA90-55F3-49AF-27C083D28E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92"/>
            <a:ext cx="12192000" cy="685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2342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Custom 1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25275B"/>
      </a:accent1>
      <a:accent2>
        <a:srgbClr val="36B1E8"/>
      </a:accent2>
      <a:accent3>
        <a:srgbClr val="90BB23"/>
      </a:accent3>
      <a:accent4>
        <a:srgbClr val="EE7008"/>
      </a:accent4>
      <a:accent5>
        <a:srgbClr val="1AB39F"/>
      </a:accent5>
      <a:accent6>
        <a:srgbClr val="0C0C0C"/>
      </a:accent6>
      <a:hlink>
        <a:srgbClr val="00B0F0"/>
      </a:hlink>
      <a:folHlink>
        <a:srgbClr val="00B0F0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</TotalTime>
  <Words>280</Words>
  <Application>Microsoft Office PowerPoint</Application>
  <PresentationFormat>Widescreen</PresentationFormat>
  <Paragraphs>49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Aleo</vt:lpstr>
      <vt:lpstr>Arial</vt:lpstr>
      <vt:lpstr>Arial Regular</vt:lpstr>
      <vt:lpstr>Calibri</vt:lpstr>
      <vt:lpstr>Century Gothic</vt:lpstr>
      <vt:lpstr>Corbel</vt:lpstr>
      <vt:lpstr>Open Sans</vt:lpstr>
      <vt:lpstr>Wingdings 2</vt:lpstr>
      <vt:lpstr>Frame</vt:lpstr>
      <vt:lpstr>AGENDA of the Day  CELTIC Proposers Day 18th Sept. at Digital Catapult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Xavier Priem</dc:creator>
  <cp:lastModifiedBy>Christiane Reinsch</cp:lastModifiedBy>
  <cp:revision>297</cp:revision>
  <dcterms:created xsi:type="dcterms:W3CDTF">2021-06-23T14:20:45Z</dcterms:created>
  <dcterms:modified xsi:type="dcterms:W3CDTF">2024-09-17T15:16:31Z</dcterms:modified>
</cp:coreProperties>
</file>