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2"/>
  </p:notesMasterIdLst>
  <p:sldIdLst>
    <p:sldId id="256" r:id="rId4"/>
    <p:sldId id="257" r:id="rId5"/>
    <p:sldId id="258" r:id="rId6"/>
    <p:sldId id="259" r:id="rId7"/>
    <p:sldId id="265" r:id="rId8"/>
    <p:sldId id="262" r:id="rId9"/>
    <p:sldId id="263" r:id="rId10"/>
    <p:sldId id="264" r:id="rId11"/>
  </p:sldIdLst>
  <p:sldSz cx="24384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8"/>
  </p:normalViewPr>
  <p:slideViewPr>
    <p:cSldViewPr snapToGrid="0">
      <p:cViewPr>
        <p:scale>
          <a:sx n="45" d="100"/>
          <a:sy n="45" d="100"/>
        </p:scale>
        <p:origin x="-156" y="-14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GB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GB" sz="2000" b="0" strike="noStrike" spc="-1">
                <a:latin typeface="Arial"/>
              </a:rPr>
              <a:t>Click to edit the notes' format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GB" sz="1400" b="0" strike="noStrike" spc="-1">
                <a:latin typeface="Times New Roman"/>
              </a:rPr>
              <a:t> </a:t>
            </a:r>
          </a:p>
        </p:txBody>
      </p:sp>
      <p:sp>
        <p:nvSpPr>
          <p:cNvPr id="11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GB" sz="1400" b="0" strike="noStrike" spc="-1">
                <a:latin typeface="Times New Roman"/>
              </a:rPr>
              <a:t> </a:t>
            </a:r>
          </a:p>
        </p:txBody>
      </p:sp>
      <p:sp>
        <p:nvSpPr>
          <p:cNvPr id="11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GB" sz="1400" b="0" strike="noStrike" spc="-1">
                <a:latin typeface="Times New Roman"/>
              </a:rPr>
              <a:t> </a:t>
            </a:r>
          </a:p>
        </p:txBody>
      </p:sp>
      <p:sp>
        <p:nvSpPr>
          <p:cNvPr id="11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F38AEE78-128D-4618-8C41-F7E4D5795260}" type="slidenum">
              <a:rPr lang="en-GB" sz="1400" b="0" strike="noStrike" spc="-1">
                <a:latin typeface="Times New Roman"/>
              </a:rPr>
              <a:t>‹#›</a:t>
            </a:fld>
            <a:endParaRPr lang="en-GB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74958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/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235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D7E8928-65C8-4BC3-B6B2-A6709C6BA7A5}" type="slidenum">
              <a:rPr lang="en-GB" sz="1200" b="0" strike="noStrike" spc="-1">
                <a:solidFill>
                  <a:srgbClr val="000000"/>
                </a:solidFill>
                <a:latin typeface="Aleo"/>
                <a:ea typeface="ヒラギノ角ゴ ProN W3"/>
              </a:rPr>
              <a:t>2</a:t>
            </a:fld>
            <a:endParaRPr lang="en-GB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8638560" y="320940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16058520" y="320940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1218960" y="736452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8638560" y="736452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16058520" y="736452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1218960" y="547200"/>
            <a:ext cx="21944880" cy="10616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8638560" y="320940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16058520" y="320940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1218960" y="736452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8638560" y="736452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16058520" y="736452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1218960" y="547200"/>
            <a:ext cx="21944880" cy="10616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8638560" y="320940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16058520" y="320940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1218960" y="736452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8638560" y="736452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16058520" y="7364520"/>
            <a:ext cx="70660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218960" y="547200"/>
            <a:ext cx="21944880" cy="10616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19320" y="549360"/>
            <a:ext cx="21944520" cy="228492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GB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GB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219320" y="549360"/>
            <a:ext cx="21944520" cy="228492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GB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520" cy="7954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dh@difu5ion.co.uk" TargetMode="Externa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hyperlink" Target="mailto:fitchmr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hyperlink" Target="mailto:fitchmr@gmail.com" TargetMode="External"/><Relationship Id="rId7" Type="http://schemas.openxmlformats.org/officeDocument/2006/relationships/image" Target="../media/image7.jpg"/><Relationship Id="rId2" Type="http://schemas.openxmlformats.org/officeDocument/2006/relationships/hyperlink" Target="mailto:ldh@difu5ion.co.uk" TargetMode="Externa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4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-27720" y="11031120"/>
            <a:ext cx="24382800" cy="82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1" name="Picture 2"/>
          <p:cNvPicPr/>
          <p:nvPr/>
        </p:nvPicPr>
        <p:blipFill>
          <a:blip r:embed="rId2"/>
          <a:stretch/>
        </p:blipFill>
        <p:spPr>
          <a:xfrm>
            <a:off x="20631600" y="89280"/>
            <a:ext cx="3656520" cy="4358160"/>
          </a:xfrm>
          <a:prstGeom prst="rect">
            <a:avLst/>
          </a:prstGeom>
          <a:ln>
            <a:noFill/>
          </a:ln>
        </p:spPr>
      </p:pic>
      <p:sp>
        <p:nvSpPr>
          <p:cNvPr id="122" name="CustomShape 2"/>
          <p:cNvSpPr/>
          <p:nvPr/>
        </p:nvSpPr>
        <p:spPr>
          <a:xfrm>
            <a:off x="3530160" y="6294960"/>
            <a:ext cx="17038800" cy="271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GB" sz="3600" b="1" strike="noStrike" spc="-1">
                <a:solidFill>
                  <a:srgbClr val="0070C0"/>
                </a:solidFill>
                <a:latin typeface="Arial"/>
                <a:ea typeface="Aleo"/>
              </a:rPr>
              <a:t>Pitch of the Project Proposal</a:t>
            </a:r>
            <a:endParaRPr lang="en-GB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t/>
            </a:r>
            <a:br/>
            <a:r>
              <a:rPr lang="en-GB" sz="5400" b="0" strike="noStrike" spc="-1">
                <a:solidFill>
                  <a:srgbClr val="000000"/>
                </a:solidFill>
                <a:latin typeface="Arial"/>
                <a:ea typeface="DejaVu Sans"/>
              </a:rPr>
              <a:t>Adaptive multilink resource management for QoS / QoE in delivery of services to terminals in the home over sliced infrastructure</a:t>
            </a:r>
            <a:endParaRPr lang="en-GB" sz="5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GB" sz="5400" b="0" strike="noStrike" spc="-1">
              <a:latin typeface="Arial"/>
            </a:endParaRPr>
          </a:p>
        </p:txBody>
      </p:sp>
      <p:sp>
        <p:nvSpPr>
          <p:cNvPr id="123" name="CustomShape 3"/>
          <p:cNvSpPr/>
          <p:nvPr/>
        </p:nvSpPr>
        <p:spPr>
          <a:xfrm>
            <a:off x="3551040" y="21240"/>
            <a:ext cx="17038800" cy="5455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GB" sz="9600" b="1" strike="noStrike" spc="-1">
                <a:solidFill>
                  <a:srgbClr val="0070C0"/>
                </a:solidFill>
                <a:latin typeface="Arial"/>
                <a:ea typeface="Aleo"/>
              </a:rPr>
              <a:t>CELTIC-NEXT </a:t>
            </a:r>
            <a:r>
              <a:t/>
            </a:r>
            <a:br/>
            <a:r>
              <a:rPr lang="en-GB" sz="9600" b="1" strike="noStrike" spc="-1">
                <a:solidFill>
                  <a:srgbClr val="0070C0"/>
                </a:solidFill>
                <a:latin typeface="Arial"/>
                <a:ea typeface="Aleo"/>
              </a:rPr>
              <a:t>Innovate UK Summer Briefing</a:t>
            </a:r>
            <a:endParaRPr lang="en-GB" sz="9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7000" b="0" strike="noStrike" spc="-1">
                <a:solidFill>
                  <a:srgbClr val="0070C0"/>
                </a:solidFill>
                <a:latin typeface="Arial"/>
                <a:ea typeface="Aleo"/>
              </a:rPr>
              <a:t>20</a:t>
            </a:r>
            <a:r>
              <a:rPr lang="en-GB" sz="7000" b="0" strike="noStrike" spc="-1" baseline="30000">
                <a:solidFill>
                  <a:srgbClr val="0070C0"/>
                </a:solidFill>
                <a:latin typeface="Arial"/>
                <a:ea typeface="Aleo"/>
              </a:rPr>
              <a:t>th</a:t>
            </a:r>
            <a:r>
              <a:rPr lang="en-GB" sz="7000" b="0" strike="noStrike" spc="-1">
                <a:solidFill>
                  <a:srgbClr val="0070C0"/>
                </a:solidFill>
                <a:latin typeface="Arial"/>
                <a:ea typeface="Aleo"/>
              </a:rPr>
              <a:t> August 2019, London  </a:t>
            </a:r>
            <a:endParaRPr lang="en-GB" sz="7000" b="0" strike="noStrike" spc="-1">
              <a:latin typeface="Arial"/>
            </a:endParaRPr>
          </a:p>
        </p:txBody>
      </p:sp>
      <p:sp>
        <p:nvSpPr>
          <p:cNvPr id="124" name="CustomShape 4"/>
          <p:cNvSpPr/>
          <p:nvPr/>
        </p:nvSpPr>
        <p:spPr>
          <a:xfrm>
            <a:off x="7273080" y="11774520"/>
            <a:ext cx="9350280" cy="11912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GB" sz="4400" b="1" strike="noStrike" spc="-1" dirty="0">
                <a:solidFill>
                  <a:srgbClr val="1F497D"/>
                </a:solidFill>
                <a:latin typeface="Arial"/>
                <a:ea typeface="DejaVu Sans"/>
              </a:rPr>
              <a:t>Les Humphrey, Michael Fitch</a:t>
            </a:r>
            <a:endParaRPr lang="en-GB" sz="4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3200" b="0" strike="noStrike" spc="-1" dirty="0">
                <a:uFillTx/>
                <a:latin typeface="Arial"/>
                <a:ea typeface="DejaVu Sans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ldh@difu5ion.co.uk</a:t>
            </a:r>
            <a:r>
              <a:rPr lang="en-GB" sz="3200" b="0" strike="noStrike" spc="-1" dirty="0">
                <a:latin typeface="Arial"/>
                <a:ea typeface="DejaVu Sans"/>
              </a:rPr>
              <a:t>, </a:t>
            </a:r>
            <a:r>
              <a:rPr lang="en-GB" sz="3200" b="0" strike="noStrike" spc="-1" dirty="0">
                <a:latin typeface="Arial"/>
                <a:ea typeface="DejaVu Sans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fitchmr</a:t>
            </a:r>
            <a:r>
              <a:rPr lang="en-GB" sz="3200" spc="-1" dirty="0">
                <a:latin typeface="Arial"/>
                <a:ea typeface="DejaVu Sans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@gmail.com</a:t>
            </a:r>
            <a:endParaRPr lang="en-GB" sz="3200" b="0" strike="noStrike" spc="-1" dirty="0">
              <a:latin typeface="Arial"/>
            </a:endParaRPr>
          </a:p>
        </p:txBody>
      </p:sp>
      <p:sp>
        <p:nvSpPr>
          <p:cNvPr id="125" name="CustomShape 5"/>
          <p:cNvSpPr/>
          <p:nvPr/>
        </p:nvSpPr>
        <p:spPr>
          <a:xfrm>
            <a:off x="8582400" y="9309600"/>
            <a:ext cx="6221520" cy="2079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3A5F8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6" name="Picture 1"/>
          <p:cNvPicPr/>
          <p:nvPr/>
        </p:nvPicPr>
        <p:blipFill>
          <a:blip r:embed="rId5"/>
          <a:srcRect l="984" t="12523"/>
          <a:stretch/>
        </p:blipFill>
        <p:spPr>
          <a:xfrm>
            <a:off x="0" y="0"/>
            <a:ext cx="4989960" cy="4408560"/>
          </a:xfrm>
          <a:prstGeom prst="rect">
            <a:avLst/>
          </a:prstGeom>
          <a:ln>
            <a:noFill/>
          </a:ln>
        </p:spPr>
      </p:pic>
      <p:pic>
        <p:nvPicPr>
          <p:cNvPr id="127" name="Picture 1"/>
          <p:cNvPicPr/>
          <p:nvPr/>
        </p:nvPicPr>
        <p:blipFill>
          <a:blip r:embed="rId6"/>
          <a:stretch/>
        </p:blipFill>
        <p:spPr>
          <a:xfrm>
            <a:off x="8582400" y="9309600"/>
            <a:ext cx="5951880" cy="1871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1219320" y="549360"/>
            <a:ext cx="2194452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9200" b="1" strike="noStrike" spc="-1">
                <a:solidFill>
                  <a:srgbClr val="0070C0"/>
                </a:solidFill>
                <a:latin typeface="Aleo"/>
                <a:ea typeface="Aleo"/>
              </a:rPr>
              <a:t>Teaser</a:t>
            </a:r>
            <a:endParaRPr lang="en-GB" sz="9200" b="0" strike="noStrike" spc="-1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17475120" y="12712680"/>
            <a:ext cx="568836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/>
          <a:lstStyle/>
          <a:p>
            <a:pPr algn="r">
              <a:lnSpc>
                <a:spcPct val="100000"/>
              </a:lnSpc>
            </a:pPr>
            <a:fld id="{BB92F6EF-15A6-4360-9F00-716012AB69CD}" type="slidenum">
              <a:rPr lang="en-GB" sz="2900" b="0" strike="noStrike" spc="-1">
                <a:solidFill>
                  <a:srgbClr val="8B8B8B"/>
                </a:solidFill>
                <a:latin typeface="Gill Sans"/>
                <a:ea typeface="ヒラギノ角ゴ ProN W3"/>
              </a:rPr>
              <a:t>2</a:t>
            </a:fld>
            <a:endParaRPr lang="en-GB" sz="2900" b="0" strike="noStrike" spc="-1">
              <a:latin typeface="Arial"/>
            </a:endParaRPr>
          </a:p>
        </p:txBody>
      </p:sp>
      <p:sp>
        <p:nvSpPr>
          <p:cNvPr id="130" name="CustomShape 3"/>
          <p:cNvSpPr/>
          <p:nvPr/>
        </p:nvSpPr>
        <p:spPr>
          <a:xfrm>
            <a:off x="2157120" y="3833640"/>
            <a:ext cx="17138520" cy="155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 algn="ctr">
              <a:lnSpc>
                <a:spcPct val="100000"/>
              </a:lnSpc>
            </a:pPr>
            <a:endParaRPr lang="en-GB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DejaVu Sans"/>
              </a:rPr>
              <a:t>The main benefit is improved </a:t>
            </a:r>
            <a:r>
              <a:rPr lang="en-GB" sz="4800" b="0" i="1" strike="noStrike" spc="-1" dirty="0" err="1">
                <a:solidFill>
                  <a:srgbClr val="0070C0"/>
                </a:solidFill>
                <a:latin typeface="Gill Sans"/>
                <a:ea typeface="DejaVu Sans"/>
              </a:rPr>
              <a:t>QoE</a:t>
            </a: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DejaVu Sans"/>
              </a:rPr>
              <a:t> of communications in home / small office</a:t>
            </a:r>
            <a:endParaRPr lang="en-GB" sz="4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DejaVu Sans"/>
              </a:rPr>
              <a:t>The added value is efficient resource management for mixed wired and wireless communication paths</a:t>
            </a:r>
            <a:endParaRPr lang="en-GB" sz="4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DejaVu Sans"/>
              </a:rPr>
              <a:t>This work is </a:t>
            </a:r>
            <a:r>
              <a:rPr lang="en-GB" sz="4800" i="1" spc="-1" dirty="0">
                <a:solidFill>
                  <a:srgbClr val="0070C0"/>
                </a:solidFill>
                <a:latin typeface="Gill Sans"/>
                <a:ea typeface="DejaVu Sans"/>
              </a:rPr>
              <a:t>key to improving in-home </a:t>
            </a:r>
            <a:r>
              <a:rPr lang="en-GB" sz="4800" i="1" spc="-1" dirty="0" err="1">
                <a:solidFill>
                  <a:srgbClr val="0070C0"/>
                </a:solidFill>
                <a:latin typeface="Gill Sans"/>
                <a:ea typeface="DejaVu Sans"/>
              </a:rPr>
              <a:t>QoE</a:t>
            </a:r>
            <a:r>
              <a:rPr lang="en-GB" sz="4800" i="1" spc="-1" dirty="0">
                <a:solidFill>
                  <a:srgbClr val="0070C0"/>
                </a:solidFill>
                <a:latin typeface="Gill Sans"/>
                <a:ea typeface="DejaVu Sans"/>
              </a:rPr>
              <a:t> along with efficient use of resources</a:t>
            </a:r>
            <a:endParaRPr lang="en-GB" sz="4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GB" sz="4800" b="0" strike="noStrike" spc="-1" dirty="0">
              <a:latin typeface="Arial"/>
            </a:endParaRPr>
          </a:p>
        </p:txBody>
      </p:sp>
      <p:sp>
        <p:nvSpPr>
          <p:cNvPr id="131" name="CustomShape 4"/>
          <p:cNvSpPr/>
          <p:nvPr/>
        </p:nvSpPr>
        <p:spPr>
          <a:xfrm>
            <a:off x="1174680" y="12834720"/>
            <a:ext cx="20521080" cy="64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>
              <a:lnSpc>
                <a:spcPct val="100000"/>
              </a:lnSpc>
            </a:pP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www.celticnext.eu   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DejaVu Sans"/>
              </a:rPr>
              <a:t>Adaptive multilink resource management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,  Les Humphrey and Michael Fitch, Communications Research Ltd.</a:t>
            </a:r>
            <a:endParaRPr lang="en-GB" sz="2400" b="0" strike="noStrike" spc="-1" dirty="0">
              <a:latin typeface="Arial"/>
            </a:endParaRPr>
          </a:p>
        </p:txBody>
      </p:sp>
      <p:pic>
        <p:nvPicPr>
          <p:cNvPr id="132" name="Picture 6"/>
          <p:cNvPicPr/>
          <p:nvPr/>
        </p:nvPicPr>
        <p:blipFill>
          <a:blip r:embed="rId3"/>
          <a:srcRect t="4102" r="2222"/>
          <a:stretch/>
        </p:blipFill>
        <p:spPr>
          <a:xfrm>
            <a:off x="13714560" y="17280"/>
            <a:ext cx="10668240" cy="2968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icture 6"/>
          <p:cNvPicPr/>
          <p:nvPr/>
        </p:nvPicPr>
        <p:blipFill>
          <a:blip r:embed="rId2"/>
          <a:srcRect t="4102" r="2222"/>
          <a:stretch/>
        </p:blipFill>
        <p:spPr>
          <a:xfrm>
            <a:off x="13714560" y="17280"/>
            <a:ext cx="10668240" cy="2968560"/>
          </a:xfrm>
          <a:prstGeom prst="rect">
            <a:avLst/>
          </a:prstGeom>
          <a:ln>
            <a:noFill/>
          </a:ln>
        </p:spPr>
      </p:pic>
      <p:sp>
        <p:nvSpPr>
          <p:cNvPr id="134" name="CustomShape 1"/>
          <p:cNvSpPr/>
          <p:nvPr/>
        </p:nvSpPr>
        <p:spPr>
          <a:xfrm>
            <a:off x="1219320" y="549360"/>
            <a:ext cx="2194452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8800" b="1" strike="noStrike" spc="-1">
                <a:solidFill>
                  <a:srgbClr val="0070C0"/>
                </a:solidFill>
                <a:latin typeface="Aleo"/>
                <a:ea typeface="Aleo"/>
              </a:rPr>
              <a:t>Organisation Profile</a:t>
            </a:r>
            <a:endParaRPr lang="en-GB" sz="8800" b="0" strike="noStrike" spc="-1">
              <a:latin typeface="Arial"/>
            </a:endParaRPr>
          </a:p>
        </p:txBody>
      </p:sp>
      <p:sp>
        <p:nvSpPr>
          <p:cNvPr id="135" name="CustomShape 2"/>
          <p:cNvSpPr/>
          <p:nvPr/>
        </p:nvSpPr>
        <p:spPr>
          <a:xfrm>
            <a:off x="17475120" y="12712680"/>
            <a:ext cx="568836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/>
          <a:lstStyle/>
          <a:p>
            <a:pPr algn="r">
              <a:lnSpc>
                <a:spcPct val="100000"/>
              </a:lnSpc>
            </a:pPr>
            <a:fld id="{C44B5FBD-BAFA-4898-BF31-C6D2BECA1B3E}" type="slidenum">
              <a:rPr lang="en-GB" sz="2900" b="0" strike="noStrike" spc="-1">
                <a:solidFill>
                  <a:srgbClr val="8B8B8B"/>
                </a:solidFill>
                <a:latin typeface="Gill Sans"/>
                <a:ea typeface="ヒラギノ角ゴ ProN W3"/>
              </a:rPr>
              <a:t>3</a:t>
            </a:fld>
            <a:endParaRPr lang="en-GB" sz="2900" b="0" strike="noStrike" spc="-1">
              <a:latin typeface="Arial"/>
            </a:endParaRPr>
          </a:p>
        </p:txBody>
      </p:sp>
      <p:sp>
        <p:nvSpPr>
          <p:cNvPr id="136" name="CustomShape 3"/>
          <p:cNvSpPr/>
          <p:nvPr/>
        </p:nvSpPr>
        <p:spPr>
          <a:xfrm>
            <a:off x="4488840" y="4240440"/>
            <a:ext cx="1637280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 algn="ctr">
              <a:lnSpc>
                <a:spcPct val="100000"/>
              </a:lnSpc>
            </a:pPr>
            <a:endParaRPr lang="en-GB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Communications Research Ltd is a start-up specialising in modelling and simulations of cross domain resource management (wired / wireless)</a:t>
            </a:r>
            <a:endParaRPr lang="en-GB" sz="4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Expertise in Cu and wireless broadband transmission systems, signal processing, and network requirements</a:t>
            </a:r>
            <a:endParaRPr lang="en-GB" sz="4800" b="0" strike="noStrike" spc="-1" dirty="0">
              <a:latin typeface="Arial"/>
            </a:endParaRPr>
          </a:p>
        </p:txBody>
      </p:sp>
      <p:sp>
        <p:nvSpPr>
          <p:cNvPr id="7" name="CustomShape 4">
            <a:extLst>
              <a:ext uri="{FF2B5EF4-FFF2-40B4-BE49-F238E27FC236}">
                <a16:creationId xmlns:a16="http://schemas.microsoft.com/office/drawing/2014/main" xmlns="" id="{D933130C-6F72-43A3-A0A6-E0B08CBCF77B}"/>
              </a:ext>
            </a:extLst>
          </p:cNvPr>
          <p:cNvSpPr/>
          <p:nvPr/>
        </p:nvSpPr>
        <p:spPr>
          <a:xfrm>
            <a:off x="1174680" y="12834720"/>
            <a:ext cx="20521080" cy="64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>
              <a:lnSpc>
                <a:spcPct val="100000"/>
              </a:lnSpc>
            </a:pP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www.celticnext.eu   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DejaVu Sans"/>
              </a:rPr>
              <a:t>Adaptive multilink resource management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,  Les Humphrey and Michael Fitch, Communications Research Ltd.</a:t>
            </a:r>
            <a:endParaRPr lang="en-GB" sz="2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Picture 6"/>
          <p:cNvPicPr/>
          <p:nvPr/>
        </p:nvPicPr>
        <p:blipFill>
          <a:blip r:embed="rId2"/>
          <a:srcRect t="4102" r="2222"/>
          <a:stretch/>
        </p:blipFill>
        <p:spPr>
          <a:xfrm>
            <a:off x="13714560" y="17280"/>
            <a:ext cx="10668240" cy="2968560"/>
          </a:xfrm>
          <a:prstGeom prst="rect">
            <a:avLst/>
          </a:prstGeom>
          <a:ln>
            <a:noFill/>
          </a:ln>
        </p:spPr>
      </p:pic>
      <p:sp>
        <p:nvSpPr>
          <p:cNvPr id="139" name="CustomShape 1"/>
          <p:cNvSpPr/>
          <p:nvPr/>
        </p:nvSpPr>
        <p:spPr>
          <a:xfrm>
            <a:off x="1219320" y="549360"/>
            <a:ext cx="2194452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6600" b="1" strike="noStrike" spc="-1">
                <a:solidFill>
                  <a:srgbClr val="0070C0"/>
                </a:solidFill>
                <a:latin typeface="Aleo"/>
                <a:ea typeface="Aleo"/>
              </a:rPr>
              <a:t>Proposal Introduction (1)</a:t>
            </a:r>
            <a:endParaRPr lang="en-GB" sz="6600" b="0" strike="noStrike" spc="-1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17475120" y="12712680"/>
            <a:ext cx="568836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/>
          <a:lstStyle/>
          <a:p>
            <a:pPr algn="r">
              <a:lnSpc>
                <a:spcPct val="100000"/>
              </a:lnSpc>
            </a:pPr>
            <a:fld id="{C0AE3ED8-B3D1-4962-AC69-0F5007F0249A}" type="slidenum">
              <a:rPr lang="en-GB" sz="2900" b="0" strike="noStrike" spc="-1">
                <a:solidFill>
                  <a:srgbClr val="8B8B8B"/>
                </a:solidFill>
                <a:latin typeface="Gill Sans"/>
                <a:ea typeface="ヒラギノ角ゴ ProN W3"/>
              </a:rPr>
              <a:t>4</a:t>
            </a:fld>
            <a:endParaRPr lang="en-GB" sz="2900" b="0" strike="noStrike" spc="-1">
              <a:latin typeface="Arial"/>
            </a:endParaRPr>
          </a:p>
        </p:txBody>
      </p:sp>
      <p:sp>
        <p:nvSpPr>
          <p:cNvPr id="142" name="CustomShape 3"/>
          <p:cNvSpPr/>
          <p:nvPr/>
        </p:nvSpPr>
        <p:spPr>
          <a:xfrm>
            <a:off x="1433880" y="11591280"/>
            <a:ext cx="21729600" cy="94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The challenge of interest is hybrid access with end-to-end slicing with particular focus on satellite reinforcement for rural areas</a:t>
            </a:r>
            <a:endParaRPr lang="en-GB" sz="2800" b="0" strike="noStrike" spc="-1">
              <a:latin typeface="Arial"/>
            </a:endParaRPr>
          </a:p>
        </p:txBody>
      </p:sp>
      <p:sp>
        <p:nvSpPr>
          <p:cNvPr id="144" name="CustomShape 5"/>
          <p:cNvSpPr/>
          <p:nvPr/>
        </p:nvSpPr>
        <p:spPr>
          <a:xfrm>
            <a:off x="20498400" y="7842960"/>
            <a:ext cx="2138400" cy="10915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UE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45" name="CustomShape 6"/>
          <p:cNvSpPr/>
          <p:nvPr/>
        </p:nvSpPr>
        <p:spPr>
          <a:xfrm>
            <a:off x="379080" y="3960720"/>
            <a:ext cx="2138400" cy="10915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Content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46" name="CustomShape 7"/>
          <p:cNvSpPr/>
          <p:nvPr/>
        </p:nvSpPr>
        <p:spPr>
          <a:xfrm>
            <a:off x="17653320" y="7798320"/>
            <a:ext cx="2673360" cy="136728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Wi-Fi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47" name="CustomShape 8"/>
          <p:cNvSpPr/>
          <p:nvPr/>
        </p:nvSpPr>
        <p:spPr>
          <a:xfrm>
            <a:off x="12655800" y="7948800"/>
            <a:ext cx="2138400" cy="10915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Cu In-home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e.g. HN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48" name="CustomShape 9"/>
          <p:cNvSpPr/>
          <p:nvPr/>
        </p:nvSpPr>
        <p:spPr>
          <a:xfrm>
            <a:off x="10115640" y="7971120"/>
            <a:ext cx="2138400" cy="10915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Cu Access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e.g. MGFAST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49" name="CustomShape 10"/>
          <p:cNvSpPr/>
          <p:nvPr/>
        </p:nvSpPr>
        <p:spPr>
          <a:xfrm>
            <a:off x="7531200" y="7971120"/>
            <a:ext cx="2138400" cy="10915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Fibre Access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50" name="CustomShape 11"/>
          <p:cNvSpPr/>
          <p:nvPr/>
        </p:nvSpPr>
        <p:spPr>
          <a:xfrm>
            <a:off x="3052440" y="7374960"/>
            <a:ext cx="3698280" cy="2472840"/>
          </a:xfrm>
          <a:custGeom>
            <a:avLst/>
            <a:gdLst/>
            <a:ahLst/>
            <a:cxnLst/>
            <a:rect l="l" t="t" r="r" b="b"/>
            <a:pathLst>
              <a:path w="10275" h="6872">
                <a:moveTo>
                  <a:pt x="1145" y="0"/>
                </a:moveTo>
                <a:cubicBezTo>
                  <a:pt x="572" y="0"/>
                  <a:pt x="0" y="572"/>
                  <a:pt x="0" y="1145"/>
                </a:cubicBezTo>
                <a:lnTo>
                  <a:pt x="0" y="5725"/>
                </a:lnTo>
                <a:cubicBezTo>
                  <a:pt x="0" y="6298"/>
                  <a:pt x="572" y="6871"/>
                  <a:pt x="1145" y="6871"/>
                </a:cubicBezTo>
                <a:lnTo>
                  <a:pt x="9129" y="6871"/>
                </a:lnTo>
                <a:cubicBezTo>
                  <a:pt x="9701" y="6871"/>
                  <a:pt x="10274" y="6298"/>
                  <a:pt x="10274" y="5725"/>
                </a:cubicBezTo>
                <a:lnTo>
                  <a:pt x="10274" y="1145"/>
                </a:lnTo>
                <a:cubicBezTo>
                  <a:pt x="10274" y="572"/>
                  <a:pt x="9701" y="0"/>
                  <a:pt x="9129" y="0"/>
                </a:cubicBezTo>
                <a:lnTo>
                  <a:pt x="114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Core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51" name="CustomShape 12"/>
          <p:cNvSpPr/>
          <p:nvPr/>
        </p:nvSpPr>
        <p:spPr>
          <a:xfrm>
            <a:off x="3097440" y="3342600"/>
            <a:ext cx="3698280" cy="2472840"/>
          </a:xfrm>
          <a:custGeom>
            <a:avLst/>
            <a:gdLst/>
            <a:ahLst/>
            <a:cxnLst/>
            <a:rect l="l" t="t" r="r" b="b"/>
            <a:pathLst>
              <a:path w="10275" h="6872">
                <a:moveTo>
                  <a:pt x="1145" y="0"/>
                </a:moveTo>
                <a:cubicBezTo>
                  <a:pt x="572" y="0"/>
                  <a:pt x="0" y="572"/>
                  <a:pt x="0" y="1145"/>
                </a:cubicBezTo>
                <a:lnTo>
                  <a:pt x="0" y="5725"/>
                </a:lnTo>
                <a:cubicBezTo>
                  <a:pt x="0" y="6298"/>
                  <a:pt x="572" y="6871"/>
                  <a:pt x="1145" y="6871"/>
                </a:cubicBezTo>
                <a:lnTo>
                  <a:pt x="9129" y="6871"/>
                </a:lnTo>
                <a:cubicBezTo>
                  <a:pt x="9701" y="6871"/>
                  <a:pt x="10274" y="6298"/>
                  <a:pt x="10274" y="5725"/>
                </a:cubicBezTo>
                <a:lnTo>
                  <a:pt x="10274" y="1145"/>
                </a:lnTo>
                <a:cubicBezTo>
                  <a:pt x="10274" y="572"/>
                  <a:pt x="9701" y="0"/>
                  <a:pt x="9129" y="0"/>
                </a:cubicBezTo>
                <a:lnTo>
                  <a:pt x="114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5G Core Network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GB" sz="1800" b="0" strike="noStrike" spc="-1">
              <a:latin typeface="Arial"/>
            </a:endParaRPr>
          </a:p>
        </p:txBody>
      </p:sp>
      <p:sp>
        <p:nvSpPr>
          <p:cNvPr id="152" name="CustomShape 13"/>
          <p:cNvSpPr/>
          <p:nvPr/>
        </p:nvSpPr>
        <p:spPr>
          <a:xfrm>
            <a:off x="3052800" y="7375320"/>
            <a:ext cx="3698280" cy="2472840"/>
          </a:xfrm>
          <a:custGeom>
            <a:avLst/>
            <a:gdLst/>
            <a:ahLst/>
            <a:cxnLst/>
            <a:rect l="l" t="t" r="r" b="b"/>
            <a:pathLst>
              <a:path w="10275" h="6872">
                <a:moveTo>
                  <a:pt x="1145" y="0"/>
                </a:moveTo>
                <a:cubicBezTo>
                  <a:pt x="572" y="0"/>
                  <a:pt x="0" y="572"/>
                  <a:pt x="0" y="1145"/>
                </a:cubicBezTo>
                <a:lnTo>
                  <a:pt x="0" y="5725"/>
                </a:lnTo>
                <a:cubicBezTo>
                  <a:pt x="0" y="6298"/>
                  <a:pt x="572" y="6871"/>
                  <a:pt x="1145" y="6871"/>
                </a:cubicBezTo>
                <a:lnTo>
                  <a:pt x="9129" y="6871"/>
                </a:lnTo>
                <a:cubicBezTo>
                  <a:pt x="9701" y="6871"/>
                  <a:pt x="10274" y="6298"/>
                  <a:pt x="10274" y="5725"/>
                </a:cubicBezTo>
                <a:lnTo>
                  <a:pt x="10274" y="1145"/>
                </a:lnTo>
                <a:cubicBezTo>
                  <a:pt x="10274" y="572"/>
                  <a:pt x="9701" y="0"/>
                  <a:pt x="9129" y="0"/>
                </a:cubicBezTo>
                <a:lnTo>
                  <a:pt x="114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Core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53" name="CustomShape 14"/>
          <p:cNvSpPr/>
          <p:nvPr/>
        </p:nvSpPr>
        <p:spPr>
          <a:xfrm>
            <a:off x="3052800" y="7375320"/>
            <a:ext cx="3698280" cy="2472840"/>
          </a:xfrm>
          <a:custGeom>
            <a:avLst/>
            <a:gdLst/>
            <a:ahLst/>
            <a:cxnLst/>
            <a:rect l="l" t="t" r="r" b="b"/>
            <a:pathLst>
              <a:path w="10275" h="6872">
                <a:moveTo>
                  <a:pt x="1145" y="0"/>
                </a:moveTo>
                <a:cubicBezTo>
                  <a:pt x="572" y="0"/>
                  <a:pt x="0" y="572"/>
                  <a:pt x="0" y="1145"/>
                </a:cubicBezTo>
                <a:lnTo>
                  <a:pt x="0" y="5725"/>
                </a:lnTo>
                <a:cubicBezTo>
                  <a:pt x="0" y="6298"/>
                  <a:pt x="572" y="6871"/>
                  <a:pt x="1145" y="6871"/>
                </a:cubicBezTo>
                <a:lnTo>
                  <a:pt x="9129" y="6871"/>
                </a:lnTo>
                <a:cubicBezTo>
                  <a:pt x="9701" y="6871"/>
                  <a:pt x="10274" y="6298"/>
                  <a:pt x="10274" y="5725"/>
                </a:cubicBezTo>
                <a:lnTo>
                  <a:pt x="10274" y="1145"/>
                </a:lnTo>
                <a:cubicBezTo>
                  <a:pt x="10274" y="572"/>
                  <a:pt x="9701" y="0"/>
                  <a:pt x="9129" y="0"/>
                </a:cubicBezTo>
                <a:lnTo>
                  <a:pt x="114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Core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54" name="CustomShape 15"/>
          <p:cNvSpPr/>
          <p:nvPr/>
        </p:nvSpPr>
        <p:spPr>
          <a:xfrm>
            <a:off x="15084360" y="7971120"/>
            <a:ext cx="2116080" cy="109152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Network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Termination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55" name="CustomShape 16"/>
          <p:cNvSpPr/>
          <p:nvPr/>
        </p:nvSpPr>
        <p:spPr>
          <a:xfrm>
            <a:off x="3542400" y="6317640"/>
            <a:ext cx="2807280" cy="769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400" b="0" strike="noStrike" spc="-1">
                <a:latin typeface="Arial"/>
              </a:rPr>
              <a:t>Slice session instantiation</a:t>
            </a:r>
          </a:p>
        </p:txBody>
      </p:sp>
      <p:sp>
        <p:nvSpPr>
          <p:cNvPr id="156" name="CustomShape 17"/>
          <p:cNvSpPr/>
          <p:nvPr/>
        </p:nvSpPr>
        <p:spPr>
          <a:xfrm>
            <a:off x="10071000" y="9246600"/>
            <a:ext cx="4723200" cy="131436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Overlapping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spectral-temporal resources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shared between user’s terminals and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with neighbours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57" name="CustomShape 18"/>
          <p:cNvSpPr/>
          <p:nvPr/>
        </p:nvSpPr>
        <p:spPr>
          <a:xfrm>
            <a:off x="16866720" y="9313920"/>
            <a:ext cx="4723200" cy="131436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Overlapping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spectral-temporal resources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shared between user’s terminals and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with neighbours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58" name="Freeform 19"/>
          <p:cNvSpPr/>
          <p:nvPr/>
        </p:nvSpPr>
        <p:spPr>
          <a:xfrm>
            <a:off x="2085480" y="4522680"/>
            <a:ext cx="18750960" cy="4336920"/>
          </a:xfrm>
          <a:custGeom>
            <a:avLst/>
            <a:gdLst/>
            <a:ahLst/>
            <a:cxnLst/>
            <a:rect l="0" t="0" r="r" b="b"/>
            <a:pathLst>
              <a:path w="52086" h="12047">
                <a:moveTo>
                  <a:pt x="0" y="0"/>
                </a:moveTo>
                <a:lnTo>
                  <a:pt x="3557" y="0"/>
                </a:lnTo>
                <a:lnTo>
                  <a:pt x="3557" y="12046"/>
                </a:lnTo>
                <a:lnTo>
                  <a:pt x="47267" y="12046"/>
                </a:lnTo>
                <a:lnTo>
                  <a:pt x="50077" y="11071"/>
                </a:lnTo>
                <a:lnTo>
                  <a:pt x="52085" y="11071"/>
                </a:lnTo>
              </a:path>
            </a:pathLst>
          </a:custGeom>
          <a:noFill/>
          <a:ln>
            <a:solidFill>
              <a:srgbClr val="000000"/>
            </a:solidFill>
            <a:headEnd type="oval" w="med" len="med"/>
            <a:tailEnd type="oval" w="med" len="med"/>
          </a:ln>
        </p:spPr>
      </p:sp>
      <p:sp>
        <p:nvSpPr>
          <p:cNvPr id="159" name="CustomShape 20"/>
          <p:cNvSpPr/>
          <p:nvPr/>
        </p:nvSpPr>
        <p:spPr>
          <a:xfrm>
            <a:off x="8071920" y="3660840"/>
            <a:ext cx="5805000" cy="136728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5G Mobile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60" name="Freeform 21"/>
          <p:cNvSpPr/>
          <p:nvPr/>
        </p:nvSpPr>
        <p:spPr>
          <a:xfrm>
            <a:off x="3366000" y="4522680"/>
            <a:ext cx="13732560" cy="4336920"/>
          </a:xfrm>
          <a:custGeom>
            <a:avLst/>
            <a:gdLst/>
            <a:ahLst/>
            <a:cxnLst/>
            <a:rect l="0" t="0" r="r" b="b"/>
            <a:pathLst>
              <a:path w="38146" h="12047">
                <a:moveTo>
                  <a:pt x="0" y="0"/>
                </a:moveTo>
                <a:lnTo>
                  <a:pt x="1166" y="0"/>
                </a:lnTo>
                <a:lnTo>
                  <a:pt x="38145" y="0"/>
                </a:lnTo>
                <a:lnTo>
                  <a:pt x="38145" y="12046"/>
                </a:lnTo>
              </a:path>
            </a:pathLst>
          </a:custGeom>
          <a:noFill/>
          <a:ln>
            <a:solidFill>
              <a:srgbClr val="000000"/>
            </a:solidFill>
            <a:headEnd type="oval" w="med" len="med"/>
            <a:tailEnd type="oval" w="med" len="med"/>
          </a:ln>
        </p:spPr>
      </p:sp>
      <p:sp>
        <p:nvSpPr>
          <p:cNvPr id="161" name="CustomShape 22"/>
          <p:cNvSpPr/>
          <p:nvPr/>
        </p:nvSpPr>
        <p:spPr>
          <a:xfrm>
            <a:off x="8071920" y="5461200"/>
            <a:ext cx="5805000" cy="136728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Satellite 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62" name="Freeform 23"/>
          <p:cNvSpPr/>
          <p:nvPr/>
        </p:nvSpPr>
        <p:spPr>
          <a:xfrm>
            <a:off x="3366000" y="6339960"/>
            <a:ext cx="13567680" cy="2519640"/>
          </a:xfrm>
          <a:custGeom>
            <a:avLst/>
            <a:gdLst/>
            <a:ahLst/>
            <a:cxnLst/>
            <a:rect l="0" t="0" r="r" b="b"/>
            <a:pathLst>
              <a:path w="37688" h="6999">
                <a:moveTo>
                  <a:pt x="0" y="0"/>
                </a:moveTo>
                <a:lnTo>
                  <a:pt x="1152" y="0"/>
                </a:lnTo>
                <a:lnTo>
                  <a:pt x="37687" y="0"/>
                </a:lnTo>
                <a:lnTo>
                  <a:pt x="37687" y="6998"/>
                </a:lnTo>
              </a:path>
            </a:pathLst>
          </a:custGeom>
          <a:noFill/>
          <a:ln>
            <a:solidFill>
              <a:srgbClr val="000000"/>
            </a:solidFill>
            <a:headEnd type="oval" w="med" len="med"/>
            <a:tailEnd type="oval" w="med" len="med"/>
          </a:ln>
        </p:spPr>
      </p:sp>
      <p:sp>
        <p:nvSpPr>
          <p:cNvPr id="163" name="TextShape 24"/>
          <p:cNvSpPr txBox="1"/>
          <p:nvPr/>
        </p:nvSpPr>
        <p:spPr>
          <a:xfrm>
            <a:off x="9127440" y="6938640"/>
            <a:ext cx="452232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GB" sz="1800" b="0" strike="noStrike" spc="-1">
                <a:latin typeface="Arial"/>
              </a:rPr>
              <a:t>Hybrid Access with satellite reinforcement</a:t>
            </a:r>
          </a:p>
        </p:txBody>
      </p:sp>
      <p:sp>
        <p:nvSpPr>
          <p:cNvPr id="164" name="TextShape 25"/>
          <p:cNvSpPr txBox="1"/>
          <p:nvPr/>
        </p:nvSpPr>
        <p:spPr>
          <a:xfrm>
            <a:off x="8735040" y="3118320"/>
            <a:ext cx="452232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GB" sz="1800" b="0" strike="noStrike" spc="-1">
                <a:latin typeface="Arial"/>
              </a:rPr>
              <a:t>Hybrid Access with 5G reinforcement</a:t>
            </a:r>
          </a:p>
        </p:txBody>
      </p:sp>
      <p:sp>
        <p:nvSpPr>
          <p:cNvPr id="165" name="CustomShape 26"/>
          <p:cNvSpPr/>
          <p:nvPr/>
        </p:nvSpPr>
        <p:spPr>
          <a:xfrm>
            <a:off x="17614800" y="4749840"/>
            <a:ext cx="5596200" cy="743400"/>
          </a:xfrm>
          <a:custGeom>
            <a:avLst/>
            <a:gdLst/>
            <a:ahLst/>
            <a:cxnLst/>
            <a:rect l="0" t="0" r="r" b="b"/>
            <a:pathLst>
              <a:path w="15547" h="2067">
                <a:moveTo>
                  <a:pt x="344" y="0"/>
                </a:moveTo>
                <a:cubicBezTo>
                  <a:pt x="172" y="0"/>
                  <a:pt x="0" y="172"/>
                  <a:pt x="0" y="344"/>
                </a:cubicBezTo>
                <a:lnTo>
                  <a:pt x="0" y="1721"/>
                </a:lnTo>
                <a:cubicBezTo>
                  <a:pt x="0" y="1893"/>
                  <a:pt x="172" y="2066"/>
                  <a:pt x="344" y="2066"/>
                </a:cubicBezTo>
                <a:lnTo>
                  <a:pt x="15201" y="2066"/>
                </a:lnTo>
                <a:cubicBezTo>
                  <a:pt x="15373" y="2066"/>
                  <a:pt x="15546" y="1893"/>
                  <a:pt x="15546" y="1721"/>
                </a:cubicBezTo>
                <a:lnTo>
                  <a:pt x="15546" y="344"/>
                </a:lnTo>
                <a:cubicBezTo>
                  <a:pt x="15546" y="172"/>
                  <a:pt x="15373" y="0"/>
                  <a:pt x="15201" y="0"/>
                </a:cubicBezTo>
                <a:lnTo>
                  <a:pt x="344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/>
            <a:r>
              <a:rPr lang="en-GB" sz="1800" b="0" strike="noStrike" spc="-1">
                <a:latin typeface="Arial"/>
              </a:rPr>
              <a:t>Dynamic Intelligent traffic split</a:t>
            </a:r>
          </a:p>
        </p:txBody>
      </p:sp>
      <p:sp>
        <p:nvSpPr>
          <p:cNvPr id="166" name="CustomShape 27"/>
          <p:cNvSpPr/>
          <p:nvPr/>
        </p:nvSpPr>
        <p:spPr>
          <a:xfrm>
            <a:off x="17614800" y="5649840"/>
            <a:ext cx="5596200" cy="743400"/>
          </a:xfrm>
          <a:custGeom>
            <a:avLst/>
            <a:gdLst/>
            <a:ahLst/>
            <a:cxnLst/>
            <a:rect l="0" t="0" r="r" b="b"/>
            <a:pathLst>
              <a:path w="15547" h="2067">
                <a:moveTo>
                  <a:pt x="344" y="0"/>
                </a:moveTo>
                <a:cubicBezTo>
                  <a:pt x="172" y="0"/>
                  <a:pt x="0" y="172"/>
                  <a:pt x="0" y="344"/>
                </a:cubicBezTo>
                <a:lnTo>
                  <a:pt x="0" y="1721"/>
                </a:lnTo>
                <a:cubicBezTo>
                  <a:pt x="0" y="1893"/>
                  <a:pt x="172" y="2066"/>
                  <a:pt x="344" y="2066"/>
                </a:cubicBezTo>
                <a:lnTo>
                  <a:pt x="15201" y="2066"/>
                </a:lnTo>
                <a:cubicBezTo>
                  <a:pt x="15373" y="2066"/>
                  <a:pt x="15546" y="1893"/>
                  <a:pt x="15546" y="1721"/>
                </a:cubicBezTo>
                <a:lnTo>
                  <a:pt x="15546" y="344"/>
                </a:lnTo>
                <a:cubicBezTo>
                  <a:pt x="15546" y="172"/>
                  <a:pt x="15373" y="0"/>
                  <a:pt x="15201" y="0"/>
                </a:cubicBezTo>
                <a:lnTo>
                  <a:pt x="344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/>
            <a:r>
              <a:rPr lang="en-GB" sz="1800" b="0" strike="noStrike" spc="-1">
                <a:latin typeface="Arial"/>
              </a:rPr>
              <a:t>High level resource crisis management</a:t>
            </a:r>
          </a:p>
        </p:txBody>
      </p:sp>
      <p:sp>
        <p:nvSpPr>
          <p:cNvPr id="167" name="CustomShape 28"/>
          <p:cNvSpPr/>
          <p:nvPr/>
        </p:nvSpPr>
        <p:spPr>
          <a:xfrm>
            <a:off x="17614800" y="6549840"/>
            <a:ext cx="5596200" cy="743400"/>
          </a:xfrm>
          <a:custGeom>
            <a:avLst/>
            <a:gdLst/>
            <a:ahLst/>
            <a:cxnLst/>
            <a:rect l="0" t="0" r="r" b="b"/>
            <a:pathLst>
              <a:path w="15547" h="2067">
                <a:moveTo>
                  <a:pt x="344" y="0"/>
                </a:moveTo>
                <a:cubicBezTo>
                  <a:pt x="172" y="0"/>
                  <a:pt x="0" y="172"/>
                  <a:pt x="0" y="344"/>
                </a:cubicBezTo>
                <a:lnTo>
                  <a:pt x="0" y="1721"/>
                </a:lnTo>
                <a:cubicBezTo>
                  <a:pt x="0" y="1893"/>
                  <a:pt x="172" y="2066"/>
                  <a:pt x="344" y="2066"/>
                </a:cubicBezTo>
                <a:lnTo>
                  <a:pt x="15201" y="2066"/>
                </a:lnTo>
                <a:cubicBezTo>
                  <a:pt x="15373" y="2066"/>
                  <a:pt x="15546" y="1893"/>
                  <a:pt x="15546" y="1721"/>
                </a:cubicBezTo>
                <a:lnTo>
                  <a:pt x="15546" y="344"/>
                </a:lnTo>
                <a:cubicBezTo>
                  <a:pt x="15546" y="172"/>
                  <a:pt x="15373" y="0"/>
                  <a:pt x="15201" y="0"/>
                </a:cubicBezTo>
                <a:lnTo>
                  <a:pt x="344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/>
            <a:r>
              <a:rPr lang="en-GB" sz="1800" b="0" strike="noStrike" spc="-1">
                <a:latin typeface="Arial"/>
              </a:rPr>
              <a:t>Low level automatic  resource management</a:t>
            </a:r>
          </a:p>
        </p:txBody>
      </p:sp>
      <p:sp>
        <p:nvSpPr>
          <p:cNvPr id="168" name="CustomShape 29"/>
          <p:cNvSpPr/>
          <p:nvPr/>
        </p:nvSpPr>
        <p:spPr>
          <a:xfrm>
            <a:off x="17614800" y="2985840"/>
            <a:ext cx="5596200" cy="743400"/>
          </a:xfrm>
          <a:custGeom>
            <a:avLst/>
            <a:gdLst/>
            <a:ahLst/>
            <a:cxnLst/>
            <a:rect l="0" t="0" r="r" b="b"/>
            <a:pathLst>
              <a:path w="15547" h="2067">
                <a:moveTo>
                  <a:pt x="344" y="0"/>
                </a:moveTo>
                <a:cubicBezTo>
                  <a:pt x="172" y="0"/>
                  <a:pt x="0" y="172"/>
                  <a:pt x="0" y="344"/>
                </a:cubicBezTo>
                <a:lnTo>
                  <a:pt x="0" y="1721"/>
                </a:lnTo>
                <a:cubicBezTo>
                  <a:pt x="0" y="1893"/>
                  <a:pt x="172" y="2066"/>
                  <a:pt x="344" y="2066"/>
                </a:cubicBezTo>
                <a:lnTo>
                  <a:pt x="15201" y="2066"/>
                </a:lnTo>
                <a:cubicBezTo>
                  <a:pt x="15373" y="2066"/>
                  <a:pt x="15546" y="1893"/>
                  <a:pt x="15546" y="1721"/>
                </a:cubicBezTo>
                <a:lnTo>
                  <a:pt x="15546" y="344"/>
                </a:lnTo>
                <a:cubicBezTo>
                  <a:pt x="15546" y="172"/>
                  <a:pt x="15373" y="0"/>
                  <a:pt x="15201" y="0"/>
                </a:cubicBezTo>
                <a:lnTo>
                  <a:pt x="344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/>
            <a:r>
              <a:rPr lang="en-GB" sz="1800" b="0" strike="noStrike" spc="-1">
                <a:latin typeface="Arial"/>
              </a:rPr>
              <a:t>Slice session initiation</a:t>
            </a:r>
          </a:p>
        </p:txBody>
      </p:sp>
      <p:sp>
        <p:nvSpPr>
          <p:cNvPr id="169" name="CustomShape 30"/>
          <p:cNvSpPr/>
          <p:nvPr/>
        </p:nvSpPr>
        <p:spPr>
          <a:xfrm>
            <a:off x="17614800" y="3885840"/>
            <a:ext cx="5596200" cy="743400"/>
          </a:xfrm>
          <a:custGeom>
            <a:avLst/>
            <a:gdLst/>
            <a:ahLst/>
            <a:cxnLst/>
            <a:rect l="0" t="0" r="r" b="b"/>
            <a:pathLst>
              <a:path w="15547" h="2067">
                <a:moveTo>
                  <a:pt x="344" y="0"/>
                </a:moveTo>
                <a:cubicBezTo>
                  <a:pt x="172" y="0"/>
                  <a:pt x="0" y="172"/>
                  <a:pt x="0" y="344"/>
                </a:cubicBezTo>
                <a:lnTo>
                  <a:pt x="0" y="1721"/>
                </a:lnTo>
                <a:cubicBezTo>
                  <a:pt x="0" y="1893"/>
                  <a:pt x="172" y="2066"/>
                  <a:pt x="344" y="2066"/>
                </a:cubicBezTo>
                <a:lnTo>
                  <a:pt x="15201" y="2066"/>
                </a:lnTo>
                <a:cubicBezTo>
                  <a:pt x="15373" y="2066"/>
                  <a:pt x="15546" y="1893"/>
                  <a:pt x="15546" y="1721"/>
                </a:cubicBezTo>
                <a:lnTo>
                  <a:pt x="15546" y="344"/>
                </a:lnTo>
                <a:cubicBezTo>
                  <a:pt x="15546" y="172"/>
                  <a:pt x="15373" y="0"/>
                  <a:pt x="15201" y="0"/>
                </a:cubicBezTo>
                <a:lnTo>
                  <a:pt x="344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/>
            <a:r>
              <a:rPr lang="en-GB" sz="1800" b="0" strike="noStrike" spc="-1">
                <a:latin typeface="Arial"/>
              </a:rPr>
              <a:t>Static traffic split</a:t>
            </a:r>
          </a:p>
        </p:txBody>
      </p:sp>
      <p:sp>
        <p:nvSpPr>
          <p:cNvPr id="34" name="CustomShape 4">
            <a:extLst>
              <a:ext uri="{FF2B5EF4-FFF2-40B4-BE49-F238E27FC236}">
                <a16:creationId xmlns:a16="http://schemas.microsoft.com/office/drawing/2014/main" xmlns="" id="{50484A33-1386-430E-BFCC-85EC08887535}"/>
              </a:ext>
            </a:extLst>
          </p:cNvPr>
          <p:cNvSpPr/>
          <p:nvPr/>
        </p:nvSpPr>
        <p:spPr>
          <a:xfrm>
            <a:off x="1174680" y="12834720"/>
            <a:ext cx="20521080" cy="64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>
              <a:lnSpc>
                <a:spcPct val="100000"/>
              </a:lnSpc>
            </a:pP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www.celticnext.eu   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DejaVu Sans"/>
              </a:rPr>
              <a:t>Adaptive multilink resource management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,  Les Humphrey and Michael Fitch, Communications Research Ltd.</a:t>
            </a:r>
            <a:endParaRPr lang="en-GB" sz="2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15084360" y="7364520"/>
            <a:ext cx="2116080" cy="89856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Network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Termination</a:t>
            </a:r>
            <a:endParaRPr lang="en-GB" sz="1800" b="0" strike="noStrike" spc="-1">
              <a:latin typeface="Arial"/>
            </a:endParaRPr>
          </a:p>
        </p:txBody>
      </p:sp>
      <p:pic>
        <p:nvPicPr>
          <p:cNvPr id="170" name="Picture 6"/>
          <p:cNvPicPr/>
          <p:nvPr/>
        </p:nvPicPr>
        <p:blipFill>
          <a:blip r:embed="rId2"/>
          <a:srcRect t="4102" r="2222"/>
          <a:stretch/>
        </p:blipFill>
        <p:spPr>
          <a:xfrm>
            <a:off x="13714560" y="17280"/>
            <a:ext cx="10668240" cy="2968560"/>
          </a:xfrm>
          <a:prstGeom prst="rect">
            <a:avLst/>
          </a:prstGeom>
          <a:ln>
            <a:noFill/>
          </a:ln>
        </p:spPr>
      </p:pic>
      <p:sp>
        <p:nvSpPr>
          <p:cNvPr id="171" name="CustomShape 2"/>
          <p:cNvSpPr/>
          <p:nvPr/>
        </p:nvSpPr>
        <p:spPr>
          <a:xfrm>
            <a:off x="1219320" y="549360"/>
            <a:ext cx="2194452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6600" b="1" strike="noStrike" spc="-1">
                <a:solidFill>
                  <a:srgbClr val="0070C0"/>
                </a:solidFill>
                <a:latin typeface="Aleo"/>
                <a:ea typeface="Aleo"/>
              </a:rPr>
              <a:t>Proposal Introduction (1)</a:t>
            </a:r>
            <a:endParaRPr lang="en-GB" sz="6600" b="0" strike="noStrike" spc="-1">
              <a:latin typeface="Arial"/>
            </a:endParaRPr>
          </a:p>
        </p:txBody>
      </p:sp>
      <p:sp>
        <p:nvSpPr>
          <p:cNvPr id="172" name="CustomShape 3"/>
          <p:cNvSpPr/>
          <p:nvPr/>
        </p:nvSpPr>
        <p:spPr>
          <a:xfrm>
            <a:off x="17475120" y="12712680"/>
            <a:ext cx="568836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/>
          <a:lstStyle/>
          <a:p>
            <a:pPr algn="r">
              <a:lnSpc>
                <a:spcPct val="100000"/>
              </a:lnSpc>
            </a:pPr>
            <a:fld id="{1D502F1C-7B69-4F34-A06C-9772C2EFDA6A}" type="slidenum">
              <a:rPr lang="en-GB" sz="2900" b="0" strike="noStrike" spc="-1">
                <a:solidFill>
                  <a:srgbClr val="8B8B8B"/>
                </a:solidFill>
                <a:latin typeface="Gill Sans"/>
                <a:ea typeface="ヒラギノ角ゴ ProN W3"/>
              </a:rPr>
              <a:t>5</a:t>
            </a:fld>
            <a:endParaRPr lang="en-GB" sz="2900" b="0" strike="noStrike" spc="-1">
              <a:latin typeface="Arial"/>
            </a:endParaRPr>
          </a:p>
        </p:txBody>
      </p:sp>
      <p:sp>
        <p:nvSpPr>
          <p:cNvPr id="173" name="CustomShape 4"/>
          <p:cNvSpPr/>
          <p:nvPr/>
        </p:nvSpPr>
        <p:spPr>
          <a:xfrm>
            <a:off x="1433880" y="11591280"/>
            <a:ext cx="21729600" cy="94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The challenge of interest is centralised / distributed resource management on Xhaul and access portions, to support slicing, in the context of many users who may be constricting each other, and a mix of available technologies.   </a:t>
            </a:r>
            <a:endParaRPr lang="en-GB" sz="2800" b="0" strike="noStrike" spc="-1">
              <a:latin typeface="Arial"/>
            </a:endParaRPr>
          </a:p>
        </p:txBody>
      </p:sp>
      <p:sp>
        <p:nvSpPr>
          <p:cNvPr id="175" name="CustomShape 6"/>
          <p:cNvSpPr/>
          <p:nvPr/>
        </p:nvSpPr>
        <p:spPr>
          <a:xfrm>
            <a:off x="20498400" y="6359040"/>
            <a:ext cx="2138400" cy="8989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UE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76" name="CustomShape 7"/>
          <p:cNvSpPr/>
          <p:nvPr/>
        </p:nvSpPr>
        <p:spPr>
          <a:xfrm>
            <a:off x="17653320" y="6574320"/>
            <a:ext cx="2673360" cy="112572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Wireless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77" name="CustomShape 8"/>
          <p:cNvSpPr/>
          <p:nvPr/>
        </p:nvSpPr>
        <p:spPr>
          <a:xfrm>
            <a:off x="12655800" y="6698160"/>
            <a:ext cx="2138400" cy="8989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Cu In-home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e.g. HN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78" name="CustomShape 9"/>
          <p:cNvSpPr/>
          <p:nvPr/>
        </p:nvSpPr>
        <p:spPr>
          <a:xfrm>
            <a:off x="10115640" y="6716520"/>
            <a:ext cx="2138400" cy="89856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Cu Access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e.g. MGFAST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79" name="CustomShape 10"/>
          <p:cNvSpPr/>
          <p:nvPr/>
        </p:nvSpPr>
        <p:spPr>
          <a:xfrm>
            <a:off x="7531200" y="6716520"/>
            <a:ext cx="2138400" cy="273888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Fibre Access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80" name="CustomShape 11"/>
          <p:cNvSpPr/>
          <p:nvPr/>
        </p:nvSpPr>
        <p:spPr>
          <a:xfrm>
            <a:off x="3052440" y="6690960"/>
            <a:ext cx="3698280" cy="2472840"/>
          </a:xfrm>
          <a:custGeom>
            <a:avLst/>
            <a:gdLst/>
            <a:ahLst/>
            <a:cxnLst/>
            <a:rect l="l" t="t" r="r" b="b"/>
            <a:pathLst>
              <a:path w="10275" h="6872">
                <a:moveTo>
                  <a:pt x="1145" y="0"/>
                </a:moveTo>
                <a:cubicBezTo>
                  <a:pt x="572" y="0"/>
                  <a:pt x="0" y="572"/>
                  <a:pt x="0" y="1145"/>
                </a:cubicBezTo>
                <a:lnTo>
                  <a:pt x="0" y="5725"/>
                </a:lnTo>
                <a:cubicBezTo>
                  <a:pt x="0" y="6298"/>
                  <a:pt x="572" y="6871"/>
                  <a:pt x="1145" y="6871"/>
                </a:cubicBezTo>
                <a:lnTo>
                  <a:pt x="9129" y="6871"/>
                </a:lnTo>
                <a:cubicBezTo>
                  <a:pt x="9701" y="6871"/>
                  <a:pt x="10274" y="6298"/>
                  <a:pt x="10274" y="5725"/>
                </a:cubicBezTo>
                <a:lnTo>
                  <a:pt x="10274" y="1145"/>
                </a:lnTo>
                <a:cubicBezTo>
                  <a:pt x="10274" y="572"/>
                  <a:pt x="9701" y="0"/>
                  <a:pt x="9129" y="0"/>
                </a:cubicBezTo>
                <a:lnTo>
                  <a:pt x="114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Core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81" name="CustomShape 12"/>
          <p:cNvSpPr/>
          <p:nvPr/>
        </p:nvSpPr>
        <p:spPr>
          <a:xfrm>
            <a:off x="3097440" y="3342600"/>
            <a:ext cx="3698280" cy="2472840"/>
          </a:xfrm>
          <a:custGeom>
            <a:avLst/>
            <a:gdLst/>
            <a:ahLst/>
            <a:cxnLst/>
            <a:rect l="l" t="t" r="r" b="b"/>
            <a:pathLst>
              <a:path w="10275" h="6872">
                <a:moveTo>
                  <a:pt x="1145" y="0"/>
                </a:moveTo>
                <a:cubicBezTo>
                  <a:pt x="572" y="0"/>
                  <a:pt x="0" y="572"/>
                  <a:pt x="0" y="1145"/>
                </a:cubicBezTo>
                <a:lnTo>
                  <a:pt x="0" y="5725"/>
                </a:lnTo>
                <a:cubicBezTo>
                  <a:pt x="0" y="6298"/>
                  <a:pt x="572" y="6871"/>
                  <a:pt x="1145" y="6871"/>
                </a:cubicBezTo>
                <a:lnTo>
                  <a:pt x="9129" y="6871"/>
                </a:lnTo>
                <a:cubicBezTo>
                  <a:pt x="9701" y="6871"/>
                  <a:pt x="10274" y="6298"/>
                  <a:pt x="10274" y="5725"/>
                </a:cubicBezTo>
                <a:lnTo>
                  <a:pt x="10274" y="1145"/>
                </a:lnTo>
                <a:cubicBezTo>
                  <a:pt x="10274" y="572"/>
                  <a:pt x="9701" y="0"/>
                  <a:pt x="9129" y="0"/>
                </a:cubicBezTo>
                <a:lnTo>
                  <a:pt x="114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5G Core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82" name="CustomShape 13"/>
          <p:cNvSpPr/>
          <p:nvPr/>
        </p:nvSpPr>
        <p:spPr>
          <a:xfrm>
            <a:off x="3052800" y="6691320"/>
            <a:ext cx="3698280" cy="2472840"/>
          </a:xfrm>
          <a:custGeom>
            <a:avLst/>
            <a:gdLst/>
            <a:ahLst/>
            <a:cxnLst/>
            <a:rect l="l" t="t" r="r" b="b"/>
            <a:pathLst>
              <a:path w="10275" h="6872">
                <a:moveTo>
                  <a:pt x="1145" y="0"/>
                </a:moveTo>
                <a:cubicBezTo>
                  <a:pt x="572" y="0"/>
                  <a:pt x="0" y="572"/>
                  <a:pt x="0" y="1145"/>
                </a:cubicBezTo>
                <a:lnTo>
                  <a:pt x="0" y="5725"/>
                </a:lnTo>
                <a:cubicBezTo>
                  <a:pt x="0" y="6298"/>
                  <a:pt x="572" y="6871"/>
                  <a:pt x="1145" y="6871"/>
                </a:cubicBezTo>
                <a:lnTo>
                  <a:pt x="9129" y="6871"/>
                </a:lnTo>
                <a:cubicBezTo>
                  <a:pt x="9701" y="6871"/>
                  <a:pt x="10274" y="6298"/>
                  <a:pt x="10274" y="5725"/>
                </a:cubicBezTo>
                <a:lnTo>
                  <a:pt x="10274" y="1145"/>
                </a:lnTo>
                <a:cubicBezTo>
                  <a:pt x="10274" y="572"/>
                  <a:pt x="9701" y="0"/>
                  <a:pt x="9129" y="0"/>
                </a:cubicBezTo>
                <a:lnTo>
                  <a:pt x="114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Core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83" name="CustomShape 14"/>
          <p:cNvSpPr/>
          <p:nvPr/>
        </p:nvSpPr>
        <p:spPr>
          <a:xfrm>
            <a:off x="3052800" y="6691320"/>
            <a:ext cx="3698280" cy="2869920"/>
          </a:xfrm>
          <a:custGeom>
            <a:avLst/>
            <a:gdLst/>
            <a:ahLst/>
            <a:cxnLst/>
            <a:rect l="l" t="t" r="r" b="b"/>
            <a:pathLst>
              <a:path w="10275" h="6872">
                <a:moveTo>
                  <a:pt x="1145" y="0"/>
                </a:moveTo>
                <a:cubicBezTo>
                  <a:pt x="572" y="0"/>
                  <a:pt x="0" y="572"/>
                  <a:pt x="0" y="1145"/>
                </a:cubicBezTo>
                <a:lnTo>
                  <a:pt x="0" y="5725"/>
                </a:lnTo>
                <a:cubicBezTo>
                  <a:pt x="0" y="6298"/>
                  <a:pt x="572" y="6871"/>
                  <a:pt x="1145" y="6871"/>
                </a:cubicBezTo>
                <a:lnTo>
                  <a:pt x="9129" y="6871"/>
                </a:lnTo>
                <a:cubicBezTo>
                  <a:pt x="9701" y="6871"/>
                  <a:pt x="10274" y="6298"/>
                  <a:pt x="10274" y="5725"/>
                </a:cubicBezTo>
                <a:lnTo>
                  <a:pt x="10274" y="1145"/>
                </a:lnTo>
                <a:cubicBezTo>
                  <a:pt x="10274" y="572"/>
                  <a:pt x="9701" y="0"/>
                  <a:pt x="9129" y="0"/>
                </a:cubicBezTo>
                <a:lnTo>
                  <a:pt x="114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Core 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84" name="CustomShape 15"/>
          <p:cNvSpPr/>
          <p:nvPr/>
        </p:nvSpPr>
        <p:spPr>
          <a:xfrm>
            <a:off x="15084360" y="6356520"/>
            <a:ext cx="2116080" cy="89856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Network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Termination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85" name="CustomShape 16"/>
          <p:cNvSpPr/>
          <p:nvPr/>
        </p:nvSpPr>
        <p:spPr>
          <a:xfrm>
            <a:off x="2094480" y="4478400"/>
            <a:ext cx="18827280" cy="2356920"/>
          </a:xfrm>
          <a:custGeom>
            <a:avLst/>
            <a:gdLst/>
            <a:ahLst/>
            <a:cxnLst/>
            <a:rect l="l" t="t" r="r" b="b"/>
            <a:pathLst>
              <a:path w="52299" h="10151">
                <a:moveTo>
                  <a:pt x="0" y="104"/>
                </a:moveTo>
                <a:lnTo>
                  <a:pt x="4085" y="0"/>
                </a:lnTo>
                <a:lnTo>
                  <a:pt x="4085" y="10150"/>
                </a:lnTo>
                <a:lnTo>
                  <a:pt x="52298" y="10150"/>
                </a:lnTo>
              </a:path>
            </a:pathLst>
          </a:custGeom>
          <a:noFill/>
          <a:ln>
            <a:solidFill>
              <a:srgbClr val="000000"/>
            </a:solidFill>
            <a:headEnd type="diamond" w="med" len="med"/>
            <a:tailEnd type="diamond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6" name="CustomShape 17"/>
          <p:cNvSpPr/>
          <p:nvPr/>
        </p:nvSpPr>
        <p:spPr>
          <a:xfrm>
            <a:off x="3542400" y="5849640"/>
            <a:ext cx="2807280" cy="769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2400" b="0" strike="noStrike" spc="-1">
                <a:latin typeface="Arial"/>
              </a:rPr>
              <a:t>Slice session instantiation</a:t>
            </a:r>
          </a:p>
        </p:txBody>
      </p:sp>
      <p:sp>
        <p:nvSpPr>
          <p:cNvPr id="187" name="CustomShape 18"/>
          <p:cNvSpPr/>
          <p:nvPr/>
        </p:nvSpPr>
        <p:spPr>
          <a:xfrm>
            <a:off x="10093680" y="4958280"/>
            <a:ext cx="4700520" cy="1017360"/>
          </a:xfrm>
          <a:custGeom>
            <a:avLst/>
            <a:gdLst/>
            <a:ahLst/>
            <a:cxnLst/>
            <a:rect l="l" t="t" r="r" b="b"/>
            <a:pathLst>
              <a:path w="13060" h="5990">
                <a:moveTo>
                  <a:pt x="998" y="0"/>
                </a:moveTo>
                <a:cubicBezTo>
                  <a:pt x="499" y="0"/>
                  <a:pt x="0" y="499"/>
                  <a:pt x="0" y="998"/>
                </a:cubicBezTo>
                <a:lnTo>
                  <a:pt x="0" y="4991"/>
                </a:lnTo>
                <a:cubicBezTo>
                  <a:pt x="0" y="5490"/>
                  <a:pt x="499" y="5989"/>
                  <a:pt x="998" y="5989"/>
                </a:cubicBezTo>
                <a:lnTo>
                  <a:pt x="12060" y="5989"/>
                </a:lnTo>
                <a:cubicBezTo>
                  <a:pt x="12559" y="5989"/>
                  <a:pt x="13059" y="5490"/>
                  <a:pt x="13059" y="4991"/>
                </a:cubicBezTo>
                <a:lnTo>
                  <a:pt x="13059" y="998"/>
                </a:lnTo>
                <a:cubicBezTo>
                  <a:pt x="13059" y="499"/>
                  <a:pt x="12559" y="0"/>
                  <a:pt x="12060" y="0"/>
                </a:cubicBezTo>
                <a:lnTo>
                  <a:pt x="998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2200" b="0" strike="noStrike" spc="-1">
                <a:solidFill>
                  <a:srgbClr val="000000"/>
                </a:solidFill>
                <a:latin typeface="Arial"/>
                <a:ea typeface="DejaVu Sans"/>
              </a:rPr>
              <a:t>Autonomous Real-time Intelligent</a:t>
            </a:r>
            <a:endParaRPr lang="en-GB" sz="2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2200" b="0" strike="noStrike" spc="-1">
                <a:solidFill>
                  <a:srgbClr val="000000"/>
                </a:solidFill>
                <a:latin typeface="Arial"/>
                <a:ea typeface="DejaVu Sans"/>
              </a:rPr>
              <a:t> Resource management</a:t>
            </a:r>
            <a:endParaRPr lang="en-GB" sz="2200" b="0" strike="noStrike" spc="-1">
              <a:latin typeface="Arial"/>
            </a:endParaRPr>
          </a:p>
        </p:txBody>
      </p:sp>
      <p:sp>
        <p:nvSpPr>
          <p:cNvPr id="188" name="CustomShape 19"/>
          <p:cNvSpPr/>
          <p:nvPr/>
        </p:nvSpPr>
        <p:spPr>
          <a:xfrm>
            <a:off x="16716600" y="4951080"/>
            <a:ext cx="4700520" cy="1037520"/>
          </a:xfrm>
          <a:custGeom>
            <a:avLst/>
            <a:gdLst/>
            <a:ahLst/>
            <a:cxnLst/>
            <a:rect l="l" t="t" r="r" b="b"/>
            <a:pathLst>
              <a:path w="13060" h="5990">
                <a:moveTo>
                  <a:pt x="998" y="0"/>
                </a:moveTo>
                <a:cubicBezTo>
                  <a:pt x="499" y="0"/>
                  <a:pt x="0" y="499"/>
                  <a:pt x="0" y="998"/>
                </a:cubicBezTo>
                <a:lnTo>
                  <a:pt x="0" y="4991"/>
                </a:lnTo>
                <a:cubicBezTo>
                  <a:pt x="0" y="5490"/>
                  <a:pt x="499" y="5989"/>
                  <a:pt x="998" y="5989"/>
                </a:cubicBezTo>
                <a:lnTo>
                  <a:pt x="12060" y="5989"/>
                </a:lnTo>
                <a:cubicBezTo>
                  <a:pt x="12559" y="5989"/>
                  <a:pt x="13059" y="5490"/>
                  <a:pt x="13059" y="4991"/>
                </a:cubicBezTo>
                <a:lnTo>
                  <a:pt x="13059" y="998"/>
                </a:lnTo>
                <a:cubicBezTo>
                  <a:pt x="13059" y="499"/>
                  <a:pt x="12559" y="0"/>
                  <a:pt x="12060" y="0"/>
                </a:cubicBezTo>
                <a:lnTo>
                  <a:pt x="998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2200" b="0" strike="noStrike" spc="-1">
                <a:solidFill>
                  <a:srgbClr val="000000"/>
                </a:solidFill>
                <a:latin typeface="Arial"/>
                <a:ea typeface="DejaVu Sans"/>
              </a:rPr>
              <a:t>Autonomous Real-time Intelligent</a:t>
            </a:r>
            <a:endParaRPr lang="en-GB" sz="2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2200" b="0" strike="noStrike" spc="-1">
                <a:solidFill>
                  <a:srgbClr val="000000"/>
                </a:solidFill>
                <a:latin typeface="Arial"/>
                <a:ea typeface="DejaVu Sans"/>
              </a:rPr>
              <a:t>  Resource management</a:t>
            </a:r>
            <a:endParaRPr lang="en-GB" sz="2200" b="0" strike="noStrike" spc="-1">
              <a:latin typeface="Arial"/>
            </a:endParaRPr>
          </a:p>
        </p:txBody>
      </p:sp>
      <p:sp>
        <p:nvSpPr>
          <p:cNvPr id="189" name="CustomShape 20"/>
          <p:cNvSpPr/>
          <p:nvPr/>
        </p:nvSpPr>
        <p:spPr>
          <a:xfrm>
            <a:off x="7562520" y="4088880"/>
            <a:ext cx="14526000" cy="660960"/>
          </a:xfrm>
          <a:custGeom>
            <a:avLst/>
            <a:gdLst/>
            <a:ahLst/>
            <a:cxnLst/>
            <a:rect l="l" t="t" r="r" b="b"/>
            <a:pathLst>
              <a:path w="40353" h="2711">
                <a:moveTo>
                  <a:pt x="451" y="0"/>
                </a:moveTo>
                <a:cubicBezTo>
                  <a:pt x="225" y="0"/>
                  <a:pt x="0" y="225"/>
                  <a:pt x="0" y="451"/>
                </a:cubicBezTo>
                <a:lnTo>
                  <a:pt x="0" y="2258"/>
                </a:lnTo>
                <a:cubicBezTo>
                  <a:pt x="0" y="2484"/>
                  <a:pt x="225" y="2710"/>
                  <a:pt x="451" y="2710"/>
                </a:cubicBezTo>
                <a:lnTo>
                  <a:pt x="39900" y="2710"/>
                </a:lnTo>
                <a:cubicBezTo>
                  <a:pt x="40126" y="2710"/>
                  <a:pt x="40352" y="2484"/>
                  <a:pt x="40352" y="2258"/>
                </a:cubicBezTo>
                <a:lnTo>
                  <a:pt x="40352" y="451"/>
                </a:lnTo>
                <a:cubicBezTo>
                  <a:pt x="40352" y="225"/>
                  <a:pt x="40126" y="0"/>
                  <a:pt x="39900" y="0"/>
                </a:cubicBezTo>
                <a:lnTo>
                  <a:pt x="451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2200" b="0" strike="noStrike" spc="-1">
                <a:solidFill>
                  <a:srgbClr val="000000"/>
                </a:solidFill>
                <a:latin typeface="Arial"/>
                <a:ea typeface="DejaVu Sans"/>
              </a:rPr>
              <a:t>Dynamic management of end-to-end QoS</a:t>
            </a:r>
            <a:endParaRPr lang="en-GB" sz="2200" b="0" strike="noStrike" spc="-1">
              <a:latin typeface="Arial"/>
            </a:endParaRPr>
          </a:p>
        </p:txBody>
      </p:sp>
      <p:sp>
        <p:nvSpPr>
          <p:cNvPr id="190" name="CustomShape 21"/>
          <p:cNvSpPr/>
          <p:nvPr/>
        </p:nvSpPr>
        <p:spPr>
          <a:xfrm>
            <a:off x="7537320" y="3275280"/>
            <a:ext cx="14520600" cy="586440"/>
          </a:xfrm>
          <a:custGeom>
            <a:avLst/>
            <a:gdLst/>
            <a:ahLst/>
            <a:cxnLst/>
            <a:rect l="l" t="t" r="r" b="b"/>
            <a:pathLst>
              <a:path w="40353" h="2711">
                <a:moveTo>
                  <a:pt x="451" y="0"/>
                </a:moveTo>
                <a:cubicBezTo>
                  <a:pt x="225" y="0"/>
                  <a:pt x="0" y="225"/>
                  <a:pt x="0" y="451"/>
                </a:cubicBezTo>
                <a:lnTo>
                  <a:pt x="0" y="2258"/>
                </a:lnTo>
                <a:cubicBezTo>
                  <a:pt x="0" y="2484"/>
                  <a:pt x="225" y="2710"/>
                  <a:pt x="451" y="2710"/>
                </a:cubicBezTo>
                <a:lnTo>
                  <a:pt x="39900" y="2710"/>
                </a:lnTo>
                <a:cubicBezTo>
                  <a:pt x="40126" y="2710"/>
                  <a:pt x="40352" y="2484"/>
                  <a:pt x="40352" y="2258"/>
                </a:cubicBezTo>
                <a:lnTo>
                  <a:pt x="40352" y="451"/>
                </a:lnTo>
                <a:cubicBezTo>
                  <a:pt x="40352" y="225"/>
                  <a:pt x="40126" y="0"/>
                  <a:pt x="39900" y="0"/>
                </a:cubicBezTo>
                <a:lnTo>
                  <a:pt x="451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2200" b="0" strike="noStrike" spc="-1">
                <a:solidFill>
                  <a:srgbClr val="000000"/>
                </a:solidFill>
                <a:latin typeface="Arial"/>
                <a:ea typeface="DejaVu Sans"/>
              </a:rPr>
              <a:t>Session establishment resource coordination</a:t>
            </a:r>
            <a:endParaRPr lang="en-GB" sz="2200" b="0" strike="noStrike" spc="-1">
              <a:latin typeface="Arial"/>
            </a:endParaRPr>
          </a:p>
        </p:txBody>
      </p:sp>
      <p:sp>
        <p:nvSpPr>
          <p:cNvPr id="191" name="CustomShape 22"/>
          <p:cNvSpPr/>
          <p:nvPr/>
        </p:nvSpPr>
        <p:spPr>
          <a:xfrm>
            <a:off x="379440" y="3961080"/>
            <a:ext cx="2138400" cy="10915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Content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92" name="CustomShape 23"/>
          <p:cNvSpPr/>
          <p:nvPr/>
        </p:nvSpPr>
        <p:spPr>
          <a:xfrm>
            <a:off x="379440" y="6949080"/>
            <a:ext cx="2138400" cy="10915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Content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93" name="CustomShape 24"/>
          <p:cNvSpPr/>
          <p:nvPr/>
        </p:nvSpPr>
        <p:spPr>
          <a:xfrm>
            <a:off x="20498760" y="7439040"/>
            <a:ext cx="2138400" cy="8989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UE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94" name="CustomShape 25"/>
          <p:cNvSpPr/>
          <p:nvPr/>
        </p:nvSpPr>
        <p:spPr>
          <a:xfrm>
            <a:off x="10116000" y="9128880"/>
            <a:ext cx="4669560" cy="89856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Cu Access-in-home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e.g. MGFAST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95" name="CustomShape 26"/>
          <p:cNvSpPr/>
          <p:nvPr/>
        </p:nvSpPr>
        <p:spPr>
          <a:xfrm>
            <a:off x="15084360" y="9164520"/>
            <a:ext cx="2116080" cy="89856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Fixed Network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Termination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96" name="CustomShape 27"/>
          <p:cNvSpPr/>
          <p:nvPr/>
        </p:nvSpPr>
        <p:spPr>
          <a:xfrm>
            <a:off x="17653680" y="9058320"/>
            <a:ext cx="2673360" cy="112572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Wireless</a:t>
            </a:r>
            <a:endParaRPr lang="en-GB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Network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97" name="CustomShape 28"/>
          <p:cNvSpPr/>
          <p:nvPr/>
        </p:nvSpPr>
        <p:spPr>
          <a:xfrm>
            <a:off x="20499120" y="9167040"/>
            <a:ext cx="2138400" cy="8989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UE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98" name="CustomShape 29"/>
          <p:cNvSpPr/>
          <p:nvPr/>
        </p:nvSpPr>
        <p:spPr>
          <a:xfrm>
            <a:off x="379800" y="8785440"/>
            <a:ext cx="2138400" cy="1091520"/>
          </a:xfrm>
          <a:custGeom>
            <a:avLst/>
            <a:gdLst/>
            <a:ahLst/>
            <a:cxnLst/>
            <a:rect l="l" t="t" r="r" b="b"/>
            <a:pathLst>
              <a:path w="5943" h="3035">
                <a:moveTo>
                  <a:pt x="505" y="0"/>
                </a:moveTo>
                <a:cubicBezTo>
                  <a:pt x="252" y="0"/>
                  <a:pt x="0" y="252"/>
                  <a:pt x="0" y="505"/>
                </a:cubicBezTo>
                <a:lnTo>
                  <a:pt x="0" y="2528"/>
                </a:lnTo>
                <a:cubicBezTo>
                  <a:pt x="0" y="2781"/>
                  <a:pt x="252" y="3034"/>
                  <a:pt x="505" y="3034"/>
                </a:cubicBezTo>
                <a:lnTo>
                  <a:pt x="5436" y="3034"/>
                </a:lnTo>
                <a:cubicBezTo>
                  <a:pt x="5689" y="3034"/>
                  <a:pt x="5942" y="2781"/>
                  <a:pt x="5942" y="2528"/>
                </a:cubicBezTo>
                <a:lnTo>
                  <a:pt x="5942" y="505"/>
                </a:lnTo>
                <a:cubicBezTo>
                  <a:pt x="5942" y="252"/>
                  <a:pt x="5689" y="0"/>
                  <a:pt x="5436" y="0"/>
                </a:cubicBezTo>
                <a:lnTo>
                  <a:pt x="505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Content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199" name="CustomShape 30"/>
          <p:cNvSpPr/>
          <p:nvPr/>
        </p:nvSpPr>
        <p:spPr>
          <a:xfrm>
            <a:off x="10071360" y="7698600"/>
            <a:ext cx="4723200" cy="1305000"/>
          </a:xfrm>
          <a:prstGeom prst="ellipse">
            <a:avLst/>
          </a:prstGeom>
          <a:solidFill>
            <a:srgbClr val="FCE69C"/>
          </a:solidFill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1" strike="noStrike" spc="-1">
                <a:solidFill>
                  <a:srgbClr val="CE181E"/>
                </a:solidFill>
                <a:latin typeface="Arial"/>
                <a:ea typeface="DejaVu Sans"/>
              </a:rPr>
              <a:t>Overlapping</a:t>
            </a:r>
            <a:endParaRPr lang="en-GB" sz="1800" b="1" strike="noStrike" spc="-1">
              <a:solidFill>
                <a:srgbClr val="CE181E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1" strike="noStrike" spc="-1">
                <a:solidFill>
                  <a:srgbClr val="CE181E"/>
                </a:solidFill>
                <a:latin typeface="Arial"/>
                <a:ea typeface="DejaVu Sans"/>
              </a:rPr>
              <a:t>spectral-temporal resources</a:t>
            </a:r>
            <a:endParaRPr lang="en-GB" sz="1800" b="1" strike="noStrike" spc="-1">
              <a:solidFill>
                <a:srgbClr val="CE181E"/>
              </a:solidFill>
              <a:latin typeface="Arial"/>
            </a:endParaRPr>
          </a:p>
        </p:txBody>
      </p:sp>
      <p:sp>
        <p:nvSpPr>
          <p:cNvPr id="200" name="CustomShape 31"/>
          <p:cNvSpPr/>
          <p:nvPr/>
        </p:nvSpPr>
        <p:spPr>
          <a:xfrm>
            <a:off x="17653320" y="7788240"/>
            <a:ext cx="2673720" cy="1198080"/>
          </a:xfrm>
          <a:prstGeom prst="ellipse">
            <a:avLst/>
          </a:prstGeom>
          <a:solidFill>
            <a:srgbClr val="FCE69C"/>
          </a:solidFill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1" strike="noStrike" spc="-1">
                <a:solidFill>
                  <a:srgbClr val="CE181E"/>
                </a:solidFill>
                <a:latin typeface="Arial"/>
                <a:ea typeface="DejaVu Sans"/>
              </a:rPr>
              <a:t>Overlapping</a:t>
            </a:r>
            <a:endParaRPr lang="en-GB" sz="1800" b="1" strike="noStrike" spc="-1">
              <a:solidFill>
                <a:srgbClr val="CE181E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1" strike="noStrike" spc="-1">
                <a:solidFill>
                  <a:srgbClr val="CE181E"/>
                </a:solidFill>
                <a:latin typeface="Arial"/>
                <a:ea typeface="DejaVu Sans"/>
              </a:rPr>
              <a:t>Spectral-temporal</a:t>
            </a:r>
            <a:endParaRPr lang="en-GB" sz="1800" b="1" strike="noStrike" spc="-1">
              <a:solidFill>
                <a:srgbClr val="CE181E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800" b="1" strike="noStrike" spc="-1">
                <a:solidFill>
                  <a:srgbClr val="CE181E"/>
                </a:solidFill>
                <a:latin typeface="Arial"/>
                <a:ea typeface="DejaVu Sans"/>
              </a:rPr>
              <a:t>resources</a:t>
            </a:r>
            <a:endParaRPr lang="en-GB" sz="1800" b="1" strike="noStrike" spc="-1">
              <a:solidFill>
                <a:srgbClr val="CE181E"/>
              </a:solidFill>
              <a:latin typeface="Arial"/>
            </a:endParaRPr>
          </a:p>
        </p:txBody>
      </p:sp>
      <p:sp>
        <p:nvSpPr>
          <p:cNvPr id="201" name="Freeform 32"/>
          <p:cNvSpPr/>
          <p:nvPr/>
        </p:nvSpPr>
        <p:spPr>
          <a:xfrm>
            <a:off x="2064960" y="7528680"/>
            <a:ext cx="18750600" cy="331920"/>
          </a:xfrm>
          <a:custGeom>
            <a:avLst/>
            <a:gdLst/>
            <a:ahLst/>
            <a:cxnLst/>
            <a:rect l="0" t="0" r="r" b="b"/>
            <a:pathLst>
              <a:path w="52085" h="922">
                <a:moveTo>
                  <a:pt x="0" y="0"/>
                </a:moveTo>
                <a:lnTo>
                  <a:pt x="49618" y="0"/>
                </a:lnTo>
                <a:lnTo>
                  <a:pt x="52084" y="921"/>
                </a:lnTo>
              </a:path>
            </a:pathLst>
          </a:custGeom>
          <a:noFill/>
          <a:ln>
            <a:solidFill>
              <a:srgbClr val="000000"/>
            </a:solidFill>
            <a:headEnd type="oval" w="med" len="med"/>
            <a:tailEnd type="oval" w="med" len="med"/>
          </a:ln>
        </p:spPr>
      </p:sp>
      <p:sp>
        <p:nvSpPr>
          <p:cNvPr id="202" name="Freeform 33"/>
          <p:cNvSpPr/>
          <p:nvPr/>
        </p:nvSpPr>
        <p:spPr>
          <a:xfrm>
            <a:off x="2188800" y="9306000"/>
            <a:ext cx="18689040" cy="360"/>
          </a:xfrm>
          <a:custGeom>
            <a:avLst/>
            <a:gdLst/>
            <a:ahLst/>
            <a:cxnLst/>
            <a:rect l="0" t="0" r="r" b="b"/>
            <a:pathLst>
              <a:path w="51914" h="1">
                <a:moveTo>
                  <a:pt x="0" y="0"/>
                </a:moveTo>
                <a:lnTo>
                  <a:pt x="42958" y="0"/>
                </a:lnTo>
                <a:lnTo>
                  <a:pt x="51913" y="0"/>
                </a:lnTo>
              </a:path>
            </a:pathLst>
          </a:custGeom>
          <a:noFill/>
          <a:ln>
            <a:solidFill>
              <a:srgbClr val="000000"/>
            </a:solidFill>
            <a:headEnd type="oval" w="med" len="med"/>
            <a:tailEnd type="oval" w="med" len="med"/>
          </a:ln>
        </p:spPr>
      </p:sp>
      <p:sp>
        <p:nvSpPr>
          <p:cNvPr id="203" name="TextShape 34"/>
          <p:cNvSpPr txBox="1"/>
          <p:nvPr/>
        </p:nvSpPr>
        <p:spPr>
          <a:xfrm>
            <a:off x="10098000" y="10366560"/>
            <a:ext cx="10098000" cy="828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GB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Spectral and temporal resources shared between user’s terminals and with neighbours’ terminals</a:t>
            </a:r>
            <a:endParaRPr lang="en-GB" sz="2600" b="0" strike="noStrike" spc="-1">
              <a:latin typeface="Arial"/>
            </a:endParaRPr>
          </a:p>
        </p:txBody>
      </p:sp>
      <p:sp>
        <p:nvSpPr>
          <p:cNvPr id="37" name="CustomShape 4">
            <a:extLst>
              <a:ext uri="{FF2B5EF4-FFF2-40B4-BE49-F238E27FC236}">
                <a16:creationId xmlns:a16="http://schemas.microsoft.com/office/drawing/2014/main" xmlns="" id="{F2F5708E-8BF9-420C-AF49-AA6FC6F51225}"/>
              </a:ext>
            </a:extLst>
          </p:cNvPr>
          <p:cNvSpPr/>
          <p:nvPr/>
        </p:nvSpPr>
        <p:spPr>
          <a:xfrm>
            <a:off x="1174680" y="12834720"/>
            <a:ext cx="20521080" cy="64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>
              <a:lnSpc>
                <a:spcPct val="100000"/>
              </a:lnSpc>
            </a:pP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www.celticnext.eu   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DejaVu Sans"/>
              </a:rPr>
              <a:t>Adaptive multilink resource management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,  Les Humphrey and Michael Fitch, Communications Research Ltd.</a:t>
            </a:r>
            <a:endParaRPr lang="en-GB" sz="2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1219320" y="549360"/>
            <a:ext cx="2194452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6600" b="1" strike="noStrike" spc="-1">
                <a:solidFill>
                  <a:srgbClr val="0070C0"/>
                </a:solidFill>
                <a:latin typeface="Aleo"/>
                <a:ea typeface="Aleo"/>
              </a:rPr>
              <a:t>Proposal Introduction (2)</a:t>
            </a:r>
            <a:endParaRPr lang="en-GB" sz="66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17475120" y="12712680"/>
            <a:ext cx="568836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/>
          <a:lstStyle/>
          <a:p>
            <a:pPr algn="r">
              <a:lnSpc>
                <a:spcPct val="100000"/>
              </a:lnSpc>
            </a:pPr>
            <a:fld id="{F2183F84-D671-4760-B8DC-DD315FB3C551}" type="slidenum">
              <a:rPr lang="en-GB" sz="2900" b="0" strike="noStrike" spc="-1">
                <a:solidFill>
                  <a:srgbClr val="8B8B8B"/>
                </a:solidFill>
                <a:latin typeface="Gill Sans"/>
                <a:ea typeface="ヒラギノ角ゴ ProN W3"/>
              </a:rPr>
              <a:t>6</a:t>
            </a:fld>
            <a:endParaRPr lang="en-GB" sz="2900" b="0" strike="noStrike" spc="-1">
              <a:latin typeface="Arial"/>
            </a:endParaRPr>
          </a:p>
        </p:txBody>
      </p:sp>
      <p:sp>
        <p:nvSpPr>
          <p:cNvPr id="205" name="CustomShape 3"/>
          <p:cNvSpPr/>
          <p:nvPr/>
        </p:nvSpPr>
        <p:spPr>
          <a:xfrm>
            <a:off x="4113000" y="4769640"/>
            <a:ext cx="18048960" cy="241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 algn="ctr">
              <a:lnSpc>
                <a:spcPct val="100000"/>
              </a:lnSpc>
            </a:pPr>
            <a:endParaRPr lang="en-GB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Expected outcome is improved sharing of spectrum and scalable, viable slice management across multiple in home systems.</a:t>
            </a:r>
          </a:p>
          <a:p>
            <a:pPr>
              <a:lnSpc>
                <a:spcPct val="100000"/>
              </a:lnSpc>
            </a:pPr>
            <a:r>
              <a:rPr lang="en-GB" sz="4800" i="1" spc="-1" dirty="0">
                <a:solidFill>
                  <a:srgbClr val="0070C0"/>
                </a:solidFill>
                <a:latin typeface="Gill Sans"/>
              </a:rPr>
              <a:t>The major tasks on the project are envisaged to be:</a:t>
            </a:r>
            <a:endParaRPr lang="en-GB" sz="4800" spc="-1" dirty="0">
              <a:latin typeface="Arial"/>
            </a:endParaRPr>
          </a:p>
          <a:p>
            <a:pPr marL="685800" indent="-685800">
              <a:lnSpc>
                <a:spcPct val="100000"/>
              </a:lnSpc>
              <a:buFontTx/>
              <a:buChar char="-"/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Use-case analysis and architecture design with learning</a:t>
            </a:r>
          </a:p>
          <a:p>
            <a:pPr marL="685800" indent="-685800">
              <a:lnSpc>
                <a:spcPct val="100000"/>
              </a:lnSpc>
              <a:buFontTx/>
              <a:buChar char="-"/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Modelling  of traffic and resource management problem and algorithms</a:t>
            </a:r>
            <a:endParaRPr lang="en-GB" sz="4800" spc="-1" dirty="0">
              <a:latin typeface="Arial"/>
            </a:endParaRPr>
          </a:p>
          <a:p>
            <a:pPr marL="685800" indent="-685800">
              <a:lnSpc>
                <a:spcPct val="100000"/>
              </a:lnSpc>
              <a:buFontTx/>
              <a:buChar char="-"/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DejaVu Sans"/>
              </a:rPr>
              <a:t>Verification of algorithms on test-beds</a:t>
            </a:r>
          </a:p>
          <a:p>
            <a:pPr marL="685800" indent="-685800">
              <a:lnSpc>
                <a:spcPct val="100000"/>
              </a:lnSpc>
              <a:buFontTx/>
              <a:buChar char="-"/>
            </a:pPr>
            <a:r>
              <a:rPr lang="en-GB" sz="4800" i="1" spc="-1" dirty="0">
                <a:solidFill>
                  <a:srgbClr val="0070C0"/>
                </a:solidFill>
                <a:latin typeface="Gill Sans"/>
              </a:rPr>
              <a:t>Standards participation with contributions</a:t>
            </a:r>
            <a:endParaRPr lang="en-GB" sz="4800" b="0" strike="noStrike" spc="-1" dirty="0">
              <a:latin typeface="Arial"/>
            </a:endParaRPr>
          </a:p>
        </p:txBody>
      </p:sp>
      <p:pic>
        <p:nvPicPr>
          <p:cNvPr id="206" name="Picture 4"/>
          <p:cNvPicPr/>
          <p:nvPr/>
        </p:nvPicPr>
        <p:blipFill>
          <a:blip r:embed="rId2"/>
          <a:stretch/>
        </p:blipFill>
        <p:spPr>
          <a:xfrm>
            <a:off x="16656480" y="270000"/>
            <a:ext cx="7455240" cy="2194560"/>
          </a:xfrm>
          <a:prstGeom prst="rect">
            <a:avLst/>
          </a:prstGeom>
          <a:ln>
            <a:noFill/>
          </a:ln>
        </p:spPr>
      </p:pic>
      <p:pic>
        <p:nvPicPr>
          <p:cNvPr id="207" name="Picture 6"/>
          <p:cNvPicPr/>
          <p:nvPr/>
        </p:nvPicPr>
        <p:blipFill>
          <a:blip r:embed="rId3"/>
          <a:srcRect t="4102" r="2222"/>
          <a:stretch/>
        </p:blipFill>
        <p:spPr>
          <a:xfrm>
            <a:off x="13714560" y="17280"/>
            <a:ext cx="10668240" cy="2968560"/>
          </a:xfrm>
          <a:prstGeom prst="rect">
            <a:avLst/>
          </a:prstGeom>
          <a:ln>
            <a:noFill/>
          </a:ln>
        </p:spPr>
      </p:pic>
      <p:sp>
        <p:nvSpPr>
          <p:cNvPr id="8" name="CustomShape 4">
            <a:extLst>
              <a:ext uri="{FF2B5EF4-FFF2-40B4-BE49-F238E27FC236}">
                <a16:creationId xmlns:a16="http://schemas.microsoft.com/office/drawing/2014/main" xmlns="" id="{F4193548-A83F-4AC4-BEA8-A794F07176CD}"/>
              </a:ext>
            </a:extLst>
          </p:cNvPr>
          <p:cNvSpPr/>
          <p:nvPr/>
        </p:nvSpPr>
        <p:spPr>
          <a:xfrm>
            <a:off x="189942" y="13030828"/>
            <a:ext cx="20521080" cy="64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>
              <a:lnSpc>
                <a:spcPct val="100000"/>
              </a:lnSpc>
            </a:pP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www.celticnext.eu   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DejaVu Sans"/>
              </a:rPr>
              <a:t>Adaptive multilink resource management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,  Les Humphrey and Michael Fitch, Communications Research Ltd.</a:t>
            </a:r>
            <a:endParaRPr lang="en-GB" sz="2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1219320" y="549360"/>
            <a:ext cx="2194452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9200" b="1" strike="noStrike" spc="-1">
                <a:solidFill>
                  <a:srgbClr val="0070C0"/>
                </a:solidFill>
                <a:latin typeface="Aleo"/>
                <a:ea typeface="Aleo"/>
              </a:rPr>
              <a:t>Partners</a:t>
            </a:r>
            <a:endParaRPr lang="en-GB" sz="9200" b="0" strike="noStrike" spc="-1">
              <a:latin typeface="Arial"/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17475120" y="12712680"/>
            <a:ext cx="568836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/>
          <a:lstStyle/>
          <a:p>
            <a:pPr algn="r">
              <a:lnSpc>
                <a:spcPct val="100000"/>
              </a:lnSpc>
            </a:pPr>
            <a:fld id="{73817136-9E95-4C04-BD1A-4363F1CFB36B}" type="slidenum">
              <a:rPr lang="en-GB" sz="2900" b="0" strike="noStrike" spc="-1">
                <a:solidFill>
                  <a:srgbClr val="8B8B8B"/>
                </a:solidFill>
                <a:latin typeface="Gill Sans"/>
                <a:ea typeface="ヒラギノ角ゴ ProN W3"/>
              </a:rPr>
              <a:t>7</a:t>
            </a:fld>
            <a:endParaRPr lang="en-GB" sz="2900" b="0" strike="noStrike" spc="-1">
              <a:latin typeface="Arial"/>
            </a:endParaRPr>
          </a:p>
        </p:txBody>
      </p:sp>
      <p:sp>
        <p:nvSpPr>
          <p:cNvPr id="211" name="CustomShape 3"/>
          <p:cNvSpPr/>
          <p:nvPr/>
        </p:nvSpPr>
        <p:spPr>
          <a:xfrm>
            <a:off x="3579120" y="4697640"/>
            <a:ext cx="19200960" cy="3141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 marL="2232000" indent="-2087640" algn="ctr">
              <a:lnSpc>
                <a:spcPct val="100000"/>
              </a:lnSpc>
            </a:pPr>
            <a:endParaRPr lang="en-GB" sz="1800" b="0" strike="noStrike" spc="-1" dirty="0">
              <a:latin typeface="Arial"/>
            </a:endParaRPr>
          </a:p>
          <a:p>
            <a:pPr marL="144360">
              <a:lnSpc>
                <a:spcPct val="100000"/>
              </a:lnSpc>
              <a:buClr>
                <a:srgbClr val="0070C0"/>
              </a:buClr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We are seeking to join plans to merge the H-OPTO and FU5ION projects </a:t>
            </a:r>
            <a:endParaRPr lang="en-GB" sz="4800" b="0" strike="noStrike" spc="-1" dirty="0">
              <a:latin typeface="Arial"/>
            </a:endParaRPr>
          </a:p>
          <a:p>
            <a:pPr marL="144360">
              <a:lnSpc>
                <a:spcPct val="100000"/>
              </a:lnSpc>
              <a:buClr>
                <a:srgbClr val="0070C0"/>
              </a:buClr>
            </a:pPr>
            <a:endParaRPr lang="en-GB" sz="4800" i="1" spc="-1" dirty="0">
              <a:solidFill>
                <a:srgbClr val="0070C0"/>
              </a:solidFill>
              <a:latin typeface="Gill Sans"/>
              <a:ea typeface="ヒラギノ角ゴ ProN W3"/>
            </a:endParaRPr>
          </a:p>
          <a:p>
            <a:pPr marL="144360">
              <a:lnSpc>
                <a:spcPct val="100000"/>
              </a:lnSpc>
              <a:buClr>
                <a:srgbClr val="0070C0"/>
              </a:buClr>
            </a:pPr>
            <a:r>
              <a:rPr lang="en-GB" sz="4800" b="0" i="1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We are here to seek out partners, and would like to work with systems integrators, in-home terminal vendors and chip designers.</a:t>
            </a:r>
            <a:endParaRPr lang="en-GB" sz="4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dirty="0"/>
              <a:t/>
            </a:r>
            <a:br>
              <a:rPr dirty="0"/>
            </a:br>
            <a:endParaRPr lang="en-GB" sz="4800" b="0" strike="noStrike" spc="-1" dirty="0">
              <a:latin typeface="Arial"/>
            </a:endParaRPr>
          </a:p>
        </p:txBody>
      </p:sp>
      <p:pic>
        <p:nvPicPr>
          <p:cNvPr id="212" name="Picture 4"/>
          <p:cNvPicPr/>
          <p:nvPr/>
        </p:nvPicPr>
        <p:blipFill>
          <a:blip r:embed="rId2"/>
          <a:stretch/>
        </p:blipFill>
        <p:spPr>
          <a:xfrm>
            <a:off x="16656480" y="270000"/>
            <a:ext cx="7455240" cy="2194560"/>
          </a:xfrm>
          <a:prstGeom prst="rect">
            <a:avLst/>
          </a:prstGeom>
          <a:ln>
            <a:noFill/>
          </a:ln>
        </p:spPr>
      </p:pic>
      <p:pic>
        <p:nvPicPr>
          <p:cNvPr id="213" name="Picture 6"/>
          <p:cNvPicPr/>
          <p:nvPr/>
        </p:nvPicPr>
        <p:blipFill>
          <a:blip r:embed="rId3"/>
          <a:srcRect t="4102" r="2222"/>
          <a:stretch/>
        </p:blipFill>
        <p:spPr>
          <a:xfrm>
            <a:off x="13714560" y="17280"/>
            <a:ext cx="10668240" cy="2968560"/>
          </a:xfrm>
          <a:prstGeom prst="rect">
            <a:avLst/>
          </a:prstGeom>
          <a:ln>
            <a:noFill/>
          </a:ln>
        </p:spPr>
      </p:pic>
      <p:sp>
        <p:nvSpPr>
          <p:cNvPr id="8" name="CustomShape 4">
            <a:extLst>
              <a:ext uri="{FF2B5EF4-FFF2-40B4-BE49-F238E27FC236}">
                <a16:creationId xmlns:a16="http://schemas.microsoft.com/office/drawing/2014/main" xmlns="" id="{24017239-69C3-4D1E-A4DC-82802D33BC52}"/>
              </a:ext>
            </a:extLst>
          </p:cNvPr>
          <p:cNvSpPr/>
          <p:nvPr/>
        </p:nvSpPr>
        <p:spPr>
          <a:xfrm>
            <a:off x="1174680" y="12834720"/>
            <a:ext cx="20521080" cy="64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>
              <a:lnSpc>
                <a:spcPct val="100000"/>
              </a:lnSpc>
            </a:pP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www.celticnext.eu   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DejaVu Sans"/>
              </a:rPr>
              <a:t>Adaptive multilink resource management</a:t>
            </a:r>
            <a:r>
              <a:rPr lang="en-GB" sz="2400" b="0" strike="noStrike" spc="-1" dirty="0">
                <a:solidFill>
                  <a:srgbClr val="376092"/>
                </a:solidFill>
                <a:latin typeface="Arial"/>
                <a:ea typeface="ヒラギノ角ゴ ProN W3"/>
              </a:rPr>
              <a:t>,  Les Humphrey and Michael Fitch, Communications Research Ltd.</a:t>
            </a:r>
            <a:endParaRPr lang="en-GB" sz="2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CustomShape 1"/>
          <p:cNvSpPr/>
          <p:nvPr/>
        </p:nvSpPr>
        <p:spPr>
          <a:xfrm>
            <a:off x="1219320" y="549360"/>
            <a:ext cx="2194452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9200" b="1" strike="noStrike" spc="-1">
                <a:solidFill>
                  <a:srgbClr val="0070C0"/>
                </a:solidFill>
                <a:latin typeface="Aleo"/>
                <a:ea typeface="Aleo"/>
              </a:rPr>
              <a:t>Contact Info</a:t>
            </a:r>
            <a:endParaRPr lang="en-GB" sz="9200" b="0" strike="noStrike" spc="-1">
              <a:latin typeface="Arial"/>
            </a:endParaRPr>
          </a:p>
        </p:txBody>
      </p:sp>
      <p:sp>
        <p:nvSpPr>
          <p:cNvPr id="216" name="CustomShape 2"/>
          <p:cNvSpPr/>
          <p:nvPr/>
        </p:nvSpPr>
        <p:spPr>
          <a:xfrm>
            <a:off x="17475120" y="12712680"/>
            <a:ext cx="568836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 anchor="ctr"/>
          <a:lstStyle/>
          <a:p>
            <a:pPr algn="r">
              <a:lnSpc>
                <a:spcPct val="100000"/>
              </a:lnSpc>
            </a:pPr>
            <a:fld id="{C0A7094E-58F1-41A1-B689-A009AE349C6E}" type="slidenum">
              <a:rPr lang="en-GB" sz="2900" b="0" strike="noStrike" spc="-1">
                <a:solidFill>
                  <a:srgbClr val="8B8B8B"/>
                </a:solidFill>
                <a:latin typeface="Gill Sans"/>
                <a:ea typeface="ヒラギノ角ゴ ProN W3"/>
              </a:rPr>
              <a:t>8</a:t>
            </a:fld>
            <a:endParaRPr lang="en-GB" sz="2900" b="0" strike="noStrike" spc="-1">
              <a:latin typeface="Arial"/>
            </a:endParaRPr>
          </a:p>
        </p:txBody>
      </p:sp>
      <p:sp>
        <p:nvSpPr>
          <p:cNvPr id="217" name="CustomShape 3"/>
          <p:cNvSpPr/>
          <p:nvPr/>
        </p:nvSpPr>
        <p:spPr>
          <a:xfrm>
            <a:off x="2543040" y="3185640"/>
            <a:ext cx="20017080" cy="1188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>
              <a:lnSpc>
                <a:spcPct val="100000"/>
              </a:lnSpc>
            </a:pPr>
            <a:r>
              <a:rPr lang="en-GB" sz="5400" b="1" strike="noStrike" spc="-1" dirty="0">
                <a:solidFill>
                  <a:srgbClr val="0070C0"/>
                </a:solidFill>
                <a:latin typeface="Arial"/>
                <a:ea typeface="Aleo"/>
              </a:rPr>
              <a:t>For more information and for interest to participate please contact:</a:t>
            </a:r>
            <a:endParaRPr lang="en-GB" sz="5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GB" sz="5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GB" sz="4800" b="0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		</a:t>
            </a:r>
            <a:r>
              <a:rPr lang="en-GB" sz="4300" b="0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Les Humphrey</a:t>
            </a:r>
            <a:endParaRPr lang="en-GB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GB" sz="4300" b="0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		</a:t>
            </a:r>
            <a:r>
              <a:rPr lang="en-GB" sz="4300" b="0" strike="noStrike" spc="-1" dirty="0">
                <a:solidFill>
                  <a:srgbClr val="0070C0"/>
                </a:solidFill>
                <a:latin typeface="Gill Sans"/>
                <a:ea typeface="ヒラギノ角ゴ ProN W3"/>
                <a:hlinkClick r:id="rId2"/>
              </a:rPr>
              <a:t>ldh@difu5ion.co.uk</a:t>
            </a:r>
            <a:endParaRPr lang="en-GB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GB" sz="4300" b="0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		01473 855288</a:t>
            </a:r>
            <a:endParaRPr lang="en-GB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GB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GB" sz="4300" b="0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		</a:t>
            </a:r>
            <a:endParaRPr lang="en-GB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GB" sz="4300" b="0" strike="noStrike" spc="-1" dirty="0">
                <a:solidFill>
                  <a:srgbClr val="0070C0"/>
                </a:solidFill>
                <a:latin typeface="Gill Sans"/>
                <a:ea typeface="DejaVu Sans"/>
              </a:rPr>
              <a:t>		Michael Fitch</a:t>
            </a:r>
            <a:r>
              <a:rPr lang="en-GB" sz="4300" spc="-1" dirty="0">
                <a:latin typeface="Arial"/>
              </a:rPr>
              <a:t/>
            </a:r>
            <a:br>
              <a:rPr lang="en-GB" sz="4300" spc="-1" dirty="0">
                <a:latin typeface="Arial"/>
              </a:rPr>
            </a:br>
            <a:r>
              <a:rPr lang="en-GB" sz="4300" spc="-1" dirty="0">
                <a:latin typeface="Arial"/>
              </a:rPr>
              <a:t>		</a:t>
            </a:r>
            <a:r>
              <a:rPr lang="en-GB" sz="4300" b="0" u="sng" strike="noStrike" spc="-1" dirty="0">
                <a:solidFill>
                  <a:srgbClr val="0000FF"/>
                </a:solidFill>
                <a:uFillTx/>
                <a:latin typeface="Gill Sans"/>
                <a:ea typeface="DejaVu Sans"/>
                <a:hlinkClick r:id="rId3"/>
              </a:rPr>
              <a:t>fitchmr@gmail.com</a:t>
            </a:r>
            <a:endParaRPr lang="en-GB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GB" sz="4300" b="0" strike="noStrike" spc="-1" dirty="0">
                <a:solidFill>
                  <a:srgbClr val="0070C0"/>
                </a:solidFill>
                <a:latin typeface="Gill Sans"/>
                <a:ea typeface="DejaVu Sans"/>
              </a:rPr>
              <a:t>		07469 940285</a:t>
            </a:r>
            <a:endParaRPr lang="en-GB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GB" sz="4300" b="0" strike="noStrike" spc="-1" dirty="0">
              <a:latin typeface="Arial"/>
            </a:endParaRPr>
          </a:p>
          <a:p>
            <a:pPr marL="3657600">
              <a:lnSpc>
                <a:spcPct val="100000"/>
              </a:lnSpc>
            </a:pPr>
            <a:r>
              <a:rPr lang="en-GB" sz="5400" b="1" strike="noStrike" spc="-1" dirty="0">
                <a:solidFill>
                  <a:srgbClr val="0070C0"/>
                </a:solidFill>
                <a:latin typeface="Arial"/>
                <a:ea typeface="Aleo"/>
              </a:rPr>
              <a:t>Presentation available via: </a:t>
            </a:r>
            <a:endParaRPr lang="en-GB" sz="5400" b="0" strike="noStrike" spc="-1" dirty="0">
              <a:latin typeface="Arial"/>
            </a:endParaRPr>
          </a:p>
          <a:p>
            <a:pPr marL="3657600">
              <a:lnSpc>
                <a:spcPct val="100000"/>
              </a:lnSpc>
            </a:pPr>
            <a:endParaRPr lang="en-GB" sz="5400" b="0" strike="noStrike" spc="-1" dirty="0">
              <a:latin typeface="Arial"/>
            </a:endParaRPr>
          </a:p>
          <a:p>
            <a:pPr marL="3657600">
              <a:lnSpc>
                <a:spcPct val="100000"/>
              </a:lnSpc>
            </a:pPr>
            <a:r>
              <a:rPr lang="en-GB" sz="4800" b="0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       </a:t>
            </a:r>
            <a:endParaRPr lang="en-GB" sz="4800" b="0" strike="noStrike" spc="-1" dirty="0">
              <a:latin typeface="Arial"/>
            </a:endParaRPr>
          </a:p>
          <a:p>
            <a:pPr marL="3657600">
              <a:lnSpc>
                <a:spcPct val="100000"/>
              </a:lnSpc>
            </a:pPr>
            <a:r>
              <a:rPr lang="en-GB" sz="4800" b="0" strike="noStrike" spc="-1" dirty="0">
                <a:solidFill>
                  <a:srgbClr val="0070C0"/>
                </a:solidFill>
                <a:latin typeface="Gill Sans"/>
                <a:ea typeface="ヒラギノ角ゴ ProN W3"/>
              </a:rPr>
              <a:t>  </a:t>
            </a:r>
            <a:endParaRPr lang="en-GB" sz="4800" b="0" strike="noStrike" spc="-1" dirty="0">
              <a:latin typeface="Arial"/>
            </a:endParaRPr>
          </a:p>
          <a:p>
            <a:pPr marL="3657600">
              <a:lnSpc>
                <a:spcPct val="100000"/>
              </a:lnSpc>
            </a:pPr>
            <a:endParaRPr lang="en-GB" sz="4800" b="0" strike="noStrike" spc="-1" dirty="0">
              <a:latin typeface="Arial"/>
            </a:endParaRPr>
          </a:p>
          <a:p>
            <a:pPr marL="3657600">
              <a:lnSpc>
                <a:spcPct val="100000"/>
              </a:lnSpc>
            </a:pPr>
            <a:endParaRPr lang="en-GB" sz="4800" b="0" strike="noStrike" spc="-1" dirty="0">
              <a:latin typeface="Arial"/>
            </a:endParaRPr>
          </a:p>
          <a:p>
            <a:pPr marL="3657600">
              <a:lnSpc>
                <a:spcPct val="100000"/>
              </a:lnSpc>
            </a:pPr>
            <a:endParaRPr lang="en-GB" sz="4800" b="0" strike="noStrike" spc="-1" dirty="0">
              <a:latin typeface="Arial"/>
            </a:endParaRPr>
          </a:p>
        </p:txBody>
      </p:sp>
      <p:pic>
        <p:nvPicPr>
          <p:cNvPr id="219" name="Picture 4"/>
          <p:cNvPicPr/>
          <p:nvPr/>
        </p:nvPicPr>
        <p:blipFill>
          <a:blip r:embed="rId4"/>
          <a:stretch/>
        </p:blipFill>
        <p:spPr>
          <a:xfrm>
            <a:off x="16656480" y="270000"/>
            <a:ext cx="7455240" cy="2194560"/>
          </a:xfrm>
          <a:prstGeom prst="rect">
            <a:avLst/>
          </a:prstGeom>
          <a:ln>
            <a:noFill/>
          </a:ln>
        </p:spPr>
      </p:pic>
      <p:sp>
        <p:nvSpPr>
          <p:cNvPr id="221" name="CustomShape 5"/>
          <p:cNvSpPr/>
          <p:nvPr/>
        </p:nvSpPr>
        <p:spPr>
          <a:xfrm>
            <a:off x="454680" y="12870000"/>
            <a:ext cx="20521080" cy="64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17800" tIns="108720" rIns="217800" bIns="108720"/>
          <a:lstStyle/>
          <a:p>
            <a:pPr>
              <a:lnSpc>
                <a:spcPct val="100000"/>
              </a:lnSpc>
            </a:pPr>
            <a:r>
              <a:rPr lang="en-GB" sz="2800" b="0" strike="noStrike" spc="-1">
                <a:solidFill>
                  <a:srgbClr val="376092"/>
                </a:solidFill>
                <a:latin typeface="Gill Sans"/>
                <a:ea typeface="ヒラギノ角ゴ ProN W3"/>
              </a:rPr>
              <a:t>                                                              </a:t>
            </a:r>
            <a:endParaRPr lang="en-GB" sz="2800" b="0" strike="noStrike" spc="-1">
              <a:latin typeface="Arial"/>
            </a:endParaRPr>
          </a:p>
        </p:txBody>
      </p:sp>
      <p:pic>
        <p:nvPicPr>
          <p:cNvPr id="222" name="Picture 9"/>
          <p:cNvPicPr/>
          <p:nvPr/>
        </p:nvPicPr>
        <p:blipFill>
          <a:blip r:embed="rId5"/>
          <a:srcRect t="4102" r="2222"/>
          <a:stretch/>
        </p:blipFill>
        <p:spPr>
          <a:xfrm>
            <a:off x="13714560" y="17280"/>
            <a:ext cx="10668240" cy="2968560"/>
          </a:xfrm>
          <a:prstGeom prst="rect">
            <a:avLst/>
          </a:prstGeom>
          <a:ln>
            <a:noFill/>
          </a:ln>
        </p:spPr>
      </p:pic>
      <p:pic>
        <p:nvPicPr>
          <p:cNvPr id="223" name="Picture 2"/>
          <p:cNvPicPr/>
          <p:nvPr/>
        </p:nvPicPr>
        <p:blipFill>
          <a:blip r:embed="rId6"/>
          <a:stretch/>
        </p:blipFill>
        <p:spPr>
          <a:xfrm>
            <a:off x="15947253" y="11199600"/>
            <a:ext cx="2299320" cy="2314080"/>
          </a:xfrm>
          <a:prstGeom prst="rect">
            <a:avLst/>
          </a:prstGeom>
          <a:ln>
            <a:noFill/>
          </a:ln>
        </p:spPr>
      </p:pic>
      <p:pic>
        <p:nvPicPr>
          <p:cNvPr id="3" name="Picture 2" descr="A person posing for the camera&#10;&#10;Description automatically generated">
            <a:extLst>
              <a:ext uri="{FF2B5EF4-FFF2-40B4-BE49-F238E27FC236}">
                <a16:creationId xmlns:a16="http://schemas.microsoft.com/office/drawing/2014/main" xmlns="" id="{882EA6F5-68D3-470D-A21C-89A47439C3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5220" y="5452685"/>
            <a:ext cx="2187819" cy="2810629"/>
          </a:xfrm>
          <a:prstGeom prst="rect">
            <a:avLst/>
          </a:prstGeom>
        </p:spPr>
      </p:pic>
      <p:pic>
        <p:nvPicPr>
          <p:cNvPr id="5" name="Picture 4" descr="A person posing for the camera&#10;&#10;Description automatically generated">
            <a:extLst>
              <a:ext uri="{FF2B5EF4-FFF2-40B4-BE49-F238E27FC236}">
                <a16:creationId xmlns:a16="http://schemas.microsoft.com/office/drawing/2014/main" xmlns="" id="{FB00B140-5DB3-4D40-9696-1913F8FAC0F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320" y="8597610"/>
            <a:ext cx="1972719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559</Words>
  <Application>Microsoft Office PowerPoint</Application>
  <PresentationFormat>Custom</PresentationFormat>
  <Paragraphs>137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309</cp:revision>
  <dcterms:modified xsi:type="dcterms:W3CDTF">2019-08-20T04:46:07Z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</vt:i4>
  </property>
</Properties>
</file>