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24384000" cy="13716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ill Sans" panose="020B0604020202020204" charset="0"/>
      <p:regular r:id="rId17"/>
      <p:bold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-384" y="7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FAF73-5A0D-46B6-8DDA-17926549E835}" type="datetimeFigureOut">
              <a:rPr lang="en-GB" smtClean="0"/>
              <a:t>17/08/2019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FD0FC-B879-437E-9648-5FAD4E891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38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937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7666037" y="-3246426"/>
            <a:ext cx="9051926" cy="21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2754550" y="5486400"/>
            <a:ext cx="23406100" cy="14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3290550" y="-8940800"/>
            <a:ext cx="23406100" cy="4348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>
  <p:cSld name="Porta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A8D200"/>
              </a:buClr>
              <a:buSzPts val="10800"/>
              <a:buFont typeface="Arial"/>
              <a:buNone/>
              <a:defRPr sz="10800" b="1" i="0" u="sng" strike="noStrike" cap="none">
                <a:solidFill>
                  <a:srgbClr val="A8D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5600"/>
              <a:buFont typeface="Arial"/>
              <a:buNone/>
              <a:defRPr sz="5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2"/>
          </p:nvPr>
        </p:nvSpPr>
        <p:spPr>
          <a:xfrm>
            <a:off x="3576637" y="4738977"/>
            <a:ext cx="19432993" cy="560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7200"/>
              <a:buFont typeface="Arial"/>
              <a:buNone/>
              <a:defRPr sz="72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3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A8D200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A8D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4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  <a:ln>
            <a:noFill/>
          </a:ln>
        </p:spPr>
        <p:txBody>
          <a:bodyPr spcFirstLastPara="1" wrap="square" lIns="144000" tIns="72000" rIns="144000" bIns="720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5600"/>
              <a:buFont typeface="Arial"/>
              <a:buNone/>
              <a:defRPr sz="5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ario">
  <p:cSld name="Sumario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sldNum" idx="12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A8D2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A8D2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D9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B6D9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D9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B6D9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D9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B6D9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D9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B6D9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2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3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A8D2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A8D2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D9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B6D9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D9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B6D9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D9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B6D9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D9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B6D9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4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5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A8D2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A8D2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D9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B6D9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D9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B6D9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D9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B6D9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D9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B6D9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6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7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A8D2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A8D2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D9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B6D9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D9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B6D9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D9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B6D9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D900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B6D9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8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9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5600"/>
              <a:buFont typeface="Arial"/>
              <a:buNone/>
              <a:defRPr sz="5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800" b="1" i="0">
                <a:solidFill>
                  <a:srgbClr val="C1C1C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800" b="1" i="0">
                <a:solidFill>
                  <a:srgbClr val="C1C1C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800" b="1" i="0">
                <a:solidFill>
                  <a:srgbClr val="C1C1C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800" b="1" i="0">
                <a:solidFill>
                  <a:srgbClr val="C1C1C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800" b="1" i="0">
                <a:solidFill>
                  <a:srgbClr val="C1C1C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800" b="1" i="0">
                <a:solidFill>
                  <a:srgbClr val="C1C1C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800" b="1" i="0">
                <a:solidFill>
                  <a:srgbClr val="C1C1C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800" b="1" i="0">
                <a:solidFill>
                  <a:srgbClr val="C1C1C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800" b="1" i="0">
                <a:solidFill>
                  <a:srgbClr val="C1C1C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s">
  <p:cSld name="Portadilla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2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5600"/>
              <a:buFont typeface="Arial"/>
              <a:buNone/>
              <a:defRPr sz="5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3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A8D200"/>
              </a:buClr>
              <a:buSzPts val="3200"/>
              <a:buFont typeface="Arial"/>
              <a:buNone/>
              <a:defRPr sz="3200" b="0" i="0" u="sng" strike="noStrike" cap="none">
                <a:solidFill>
                  <a:srgbClr val="A8D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4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95959"/>
              </a:buClr>
              <a:buSzPts val="6400"/>
              <a:buFont typeface="Arial"/>
              <a:buNone/>
              <a:defRPr sz="6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5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A8D200"/>
              </a:buClr>
              <a:buSzPts val="5600"/>
              <a:buFont typeface="Arial"/>
              <a:buNone/>
              <a:defRPr sz="5600" b="1" i="0" u="none" strike="noStrike" cap="none">
                <a:solidFill>
                  <a:srgbClr val="A8D2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>
            <a:spLocks noGrp="1"/>
          </p:cNvSpPr>
          <p:nvPr>
            <p:ph type="chart" idx="6"/>
          </p:nvPr>
        </p:nvSpPr>
        <p:spPr>
          <a:xfrm>
            <a:off x="14281152" y="5083177"/>
            <a:ext cx="9442450" cy="6619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lv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b" anchorCtr="0">
            <a:noAutofit/>
          </a:bodyPr>
          <a:lstStyle>
            <a:lvl1pPr marL="457200" lvl="0" indent="-22860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 sz="43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 sz="33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 sz="33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 sz="33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 sz="33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 sz="33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None/>
              <a:defRPr sz="33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3251200" y="6400811"/>
            <a:ext cx="29057599" cy="1810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lvl="0" indent="-65405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Char char="•"/>
              <a:defRPr sz="6700"/>
            </a:lvl1pPr>
            <a:lvl2pPr marL="914400" lvl="1" indent="-59055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–"/>
              <a:defRPr sz="5700"/>
            </a:lvl2pPr>
            <a:lvl3pPr marL="1371600" lvl="2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–"/>
              <a:defRPr sz="4300"/>
            </a:lvl4pPr>
            <a:lvl5pPr marL="2286000" lvl="4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»"/>
              <a:defRPr sz="4300"/>
            </a:lvl5pPr>
            <a:lvl6pPr marL="2743200" lvl="5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6pPr>
            <a:lvl7pPr marL="3200400" lvl="6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7pPr>
            <a:lvl8pPr marL="3657600" lvl="7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8pPr>
            <a:lvl9pPr marL="4114800" lvl="8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32715200" y="6400811"/>
            <a:ext cx="29057599" cy="1810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lvl="0" indent="-65405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Char char="•"/>
              <a:defRPr sz="6700"/>
            </a:lvl1pPr>
            <a:lvl2pPr marL="914400" lvl="1" indent="-59055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–"/>
              <a:defRPr sz="5700"/>
            </a:lvl2pPr>
            <a:lvl3pPr marL="1371600" lvl="2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–"/>
              <a:defRPr sz="4300"/>
            </a:lvl4pPr>
            <a:lvl5pPr marL="2286000" lvl="4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»"/>
              <a:defRPr sz="4300"/>
            </a:lvl5pPr>
            <a:lvl6pPr marL="2743200" lvl="5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6pPr>
            <a:lvl7pPr marL="3200400" lvl="6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7pPr>
            <a:lvl8pPr marL="3657600" lvl="7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8pPr>
            <a:lvl9pPr marL="4114800" lvl="8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b" anchorCtr="0">
            <a:noAutofit/>
          </a:bodyPr>
          <a:lstStyle>
            <a:lvl1pPr marL="457200" lvl="0" indent="-22860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1pPr>
            <a:lvl2pPr marL="914400" lvl="1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2pPr>
            <a:lvl3pPr marL="1371600" lvl="2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 b="1"/>
            </a:lvl3pPr>
            <a:lvl4pPr marL="1828800" lvl="3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4pPr>
            <a:lvl5pPr marL="2286000" lvl="4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5pPr>
            <a:lvl6pPr marL="2743200" lvl="5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6pPr>
            <a:lvl7pPr marL="3200400" lvl="6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7pPr>
            <a:lvl8pPr marL="3657600" lvl="7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8pPr>
            <a:lvl9pPr marL="4114800" lvl="8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lvl="0" indent="-59055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1pPr>
            <a:lvl2pPr marL="914400" lvl="1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–"/>
              <a:defRPr sz="4800"/>
            </a:lvl2pPr>
            <a:lvl3pPr marL="1371600" lvl="2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3pPr>
            <a:lvl4pPr marL="1828800" lvl="3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4pPr>
            <a:lvl5pPr marL="2286000" lvl="4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»"/>
              <a:defRPr sz="3800"/>
            </a:lvl5pPr>
            <a:lvl6pPr marL="2743200" lvl="5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6pPr>
            <a:lvl7pPr marL="3200400" lvl="6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7pPr>
            <a:lvl8pPr marL="3657600" lvl="7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8pPr>
            <a:lvl9pPr marL="4114800" lvl="8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12386748" y="3070226"/>
            <a:ext cx="10778067" cy="127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b" anchorCtr="0">
            <a:noAutofit/>
          </a:bodyPr>
          <a:lstStyle>
            <a:lvl1pPr marL="457200" lvl="0" indent="-22860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1pPr>
            <a:lvl2pPr marL="914400" lvl="1" indent="-228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2pPr>
            <a:lvl3pPr marL="1371600" lvl="2" indent="-2286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 b="1"/>
            </a:lvl3pPr>
            <a:lvl4pPr marL="1828800" lvl="3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4pPr>
            <a:lvl5pPr marL="2286000" lvl="4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5pPr>
            <a:lvl6pPr marL="2743200" lvl="5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6pPr>
            <a:lvl7pPr marL="3200400" lvl="6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7pPr>
            <a:lvl8pPr marL="3657600" lvl="7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8pPr>
            <a:lvl9pPr marL="4114800" lvl="8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12386748" y="4349750"/>
            <a:ext cx="10778067" cy="790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lvl="0" indent="-59055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1pPr>
            <a:lvl2pPr marL="914400" lvl="1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–"/>
              <a:defRPr sz="4800"/>
            </a:lvl2pPr>
            <a:lvl3pPr marL="1371600" lvl="2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3pPr>
            <a:lvl4pPr marL="1828800" lvl="3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4pPr>
            <a:lvl5pPr marL="2286000" lvl="4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»"/>
              <a:defRPr sz="3800"/>
            </a:lvl5pPr>
            <a:lvl6pPr marL="2743200" lvl="5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6pPr>
            <a:lvl7pPr marL="3200400" lvl="6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7pPr>
            <a:lvl8pPr marL="3657600" lvl="7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8pPr>
            <a:lvl9pPr marL="4114800" lvl="8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9533467" y="546111"/>
            <a:ext cx="13631332" cy="1170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lvl="0" indent="-71120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1pPr>
            <a:lvl2pPr marL="914400" lvl="1" indent="-65405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Char char="–"/>
              <a:defRPr sz="6700"/>
            </a:lvl2pPr>
            <a:lvl3pPr marL="1371600" lvl="2" indent="-59055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3pPr>
            <a:lvl4pPr marL="1828800" lvl="3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–"/>
              <a:defRPr sz="4800"/>
            </a:lvl4pPr>
            <a:lvl5pPr marL="2286000" lvl="4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»"/>
              <a:defRPr sz="4800"/>
            </a:lvl5pPr>
            <a:lvl6pPr marL="2743200" lvl="5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6pPr>
            <a:lvl7pPr marL="3200400" lvl="6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7pPr>
            <a:lvl8pPr marL="3657600" lvl="7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8pPr>
            <a:lvl9pPr marL="4114800" lvl="8" indent="-533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1219201" y="2870207"/>
            <a:ext cx="8022168" cy="9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lvl="0" indent="-2286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1pPr>
            <a:lvl2pPr marL="914400" lvl="1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4pPr>
            <a:lvl5pPr marL="2286000" lvl="4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5pPr>
            <a:lvl6pPr marL="2743200" lvl="5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6pPr>
            <a:lvl7pPr marL="3200400" lvl="6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7pPr>
            <a:lvl8pPr marL="3657600" lvl="7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8pPr>
            <a:lvl9pPr marL="4114800" lvl="8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lvl="0" indent="-2286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/>
            </a:lvl1pPr>
            <a:lvl2pPr marL="914400" lvl="1" indent="-228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4pPr>
            <a:lvl5pPr marL="2286000" lvl="4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5pPr>
            <a:lvl6pPr marL="2743200" lvl="5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6pPr>
            <a:lvl7pPr marL="3200400" lvl="6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7pPr>
            <a:lvl8pPr marL="3657600" lvl="7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8pPr>
            <a:lvl9pPr marL="4114800" lvl="8" indent="-2286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9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01303" y="11647698"/>
            <a:ext cx="9904006" cy="15565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.jp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20.png"/><Relationship Id="rId5" Type="http://schemas.openxmlformats.org/officeDocument/2006/relationships/slide" Target="slide8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1.png"/><Relationship Id="rId7" Type="http://schemas.openxmlformats.org/officeDocument/2006/relationships/hyperlink" Target="https://collaborationhelp.cisco.com/article/WBX00002905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urescom.webex.com/eurescom/globalcallin.php?serviceType=MC&amp;ED=697732507&amp;tollFree=0" TargetMode="External"/><Relationship Id="rId5" Type="http://schemas.openxmlformats.org/officeDocument/2006/relationships/hyperlink" Target="about:blank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eurescom-meetings.webex.com/eurescom-meetings/j.php?MTID=mabe8521937d3da5cf2abd9042c52aeb8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-27856" y="11030981"/>
            <a:ext cx="243840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rgbClr val="3C3C3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1688" y="89248"/>
            <a:ext cx="3657656" cy="435925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/>
          <p:nvPr/>
        </p:nvSpPr>
        <p:spPr>
          <a:xfrm>
            <a:off x="3530060" y="6281936"/>
            <a:ext cx="17039908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Pitch of the Project Proposal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8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5G International Music Jam</a:t>
            </a:r>
            <a:endParaRPr sz="8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3551040" y="-5124"/>
            <a:ext cx="17039908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CELTIC-NEXT </a:t>
            </a:r>
            <a:br>
              <a:rPr lang="en-GB" sz="96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96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Innovate UK Summer Briefing</a:t>
            </a:r>
            <a:endParaRPr sz="36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GB" sz="7000" b="0" i="0" u="none" strike="noStrike" cap="none" baseline="30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7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August 2019, London  </a:t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7555733" y="11768479"/>
            <a:ext cx="7418698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Nick  FablabLondonVR</a:t>
            </a:r>
            <a:endParaRPr sz="4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fablablondonvr@gmail.com</a:t>
            </a:r>
            <a:endParaRPr sz="4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9818270" y="9458659"/>
            <a:ext cx="3930600" cy="1872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7700" tIns="108850" rIns="217700" bIns="108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00" b="0" i="0" u="none" strike="noStrike" cap="non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 l="979" t="12515"/>
          <a:stretch/>
        </p:blipFill>
        <p:spPr>
          <a:xfrm>
            <a:off x="0" y="0"/>
            <a:ext cx="4991201" cy="440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84725" y="9429813"/>
            <a:ext cx="3397700" cy="1929988"/>
          </a:xfrm>
          <a:prstGeom prst="rect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200"/>
              <a:buFont typeface="Arial"/>
              <a:buNone/>
            </a:pPr>
            <a:endParaRPr sz="9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32" name="Google Shape;132;p19"/>
          <p:cNvSpPr txBox="1"/>
          <p:nvPr/>
        </p:nvSpPr>
        <p:spPr>
          <a:xfrm>
            <a:off x="1966864" y="3833664"/>
            <a:ext cx="20522279" cy="539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0" i="1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What is the main benefit of the idea/proposal?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0" i="1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What makes the added value?</a:t>
            </a:r>
            <a:endParaRPr sz="4800" b="0" i="1" u="none" strike="noStrike" cap="non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0" i="1" u="none" strike="noStrike" cap="none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Why should I participate in the project?</a:t>
            </a:r>
            <a:r>
              <a:rPr lang="en-GB" sz="48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What’s innovative about it?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 Theramin musical instrument using 5g integrated network for low latency real time making music across the world</a:t>
            </a:r>
            <a:endParaRPr sz="54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i="1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1174776" y="12834664"/>
            <a:ext cx="22970552" cy="108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www.celticnext.eu                                         5G International Music Jam,  Nick, FABLAB LONDON VR     fablablondonvr@gmail.com</a:t>
            </a:r>
            <a:endParaRPr sz="2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t="4094" r="2223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>
            <a:hlinkClick r:id="" action="ppaction://hlinkshowjump?jump=la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9950" y="994811"/>
            <a:ext cx="7263875" cy="1344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9376546"/>
            <a:ext cx="5976642" cy="330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1442" y="9376546"/>
            <a:ext cx="5542384" cy="330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976225" y="9376557"/>
            <a:ext cx="9765768" cy="33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92825" y="5638275"/>
            <a:ext cx="92202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200"/>
              <a:buFont typeface="Arial"/>
              <a:buNone/>
            </a:pPr>
            <a:r>
              <a:rPr lang="en-GB" sz="9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    Profile</a:t>
            </a:r>
            <a:endParaRPr sz="9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4271120" y="4240270"/>
            <a:ext cx="15937770" cy="760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85744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Arial"/>
              <a:buChar char="•"/>
            </a:pPr>
            <a:r>
              <a:rPr lang="en-GB" sz="4800" i="1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Very short info about the profile of your organisation</a:t>
            </a:r>
            <a:endParaRPr sz="1800" b="1" i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44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85744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42932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GB" sz="4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Fablablondon Vr      </a:t>
            </a:r>
            <a:r>
              <a:rPr lang="en-GB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Is A AI/VR/MR of Fab Lab</a:t>
            </a:r>
            <a:endParaRPr/>
          </a:p>
          <a:p>
            <a:pPr marL="742932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GB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Fablab Is A World Wide Fabrication Of Prototypes And Design With  3d Printing   And Laser Cutting</a:t>
            </a:r>
            <a:endParaRPr/>
          </a:p>
          <a:p>
            <a:pPr marL="742932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GB" sz="4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We Are A Research And Open Education Organisation Innovating &amp; Inventing With New Technology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i="1">
                <a:solidFill>
                  <a:srgbClr val="00B0F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4800" i="1">
              <a:solidFill>
                <a:srgbClr val="00B0F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 t="4094" r="2223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/>
          <p:nvPr/>
        </p:nvSpPr>
        <p:spPr>
          <a:xfrm>
            <a:off x="1174776" y="12834664"/>
            <a:ext cx="22970552" cy="108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www.celticnext.eu                                         5G International Music Jam,  Nick, FABLAB LONDON VR     fablablondonvr@gmail.com</a:t>
            </a:r>
            <a:endParaRPr sz="2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275" y="522606"/>
            <a:ext cx="3859325" cy="272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9913" y="10739175"/>
            <a:ext cx="92202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200"/>
              <a:buFont typeface="Arial"/>
              <a:buNone/>
            </a:pPr>
            <a:r>
              <a:rPr lang="en-GB" sz="9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              Proposal</a:t>
            </a:r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4384475" y="6627175"/>
            <a:ext cx="16688400" cy="6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i="1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Short info what the idea/proposal is about </a:t>
            </a:r>
            <a:br>
              <a:rPr lang="en-GB" sz="4800" i="1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4800" i="1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vision, motivation, content,</a:t>
            </a:r>
            <a:endParaRPr sz="4800" i="1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 Theramin musical instrument using 5G integrated network for low latency real time making music across the world possible live </a:t>
            </a:r>
            <a:endParaRPr sz="54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i="1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56495" y="269999"/>
            <a:ext cx="7456487" cy="219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 rotWithShape="1">
          <a:blip r:embed="rId4">
            <a:alphaModFix/>
          </a:blip>
          <a:srcRect t="4094" r="2223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/>
          <p:nvPr/>
        </p:nvSpPr>
        <p:spPr>
          <a:xfrm>
            <a:off x="1174776" y="12834664"/>
            <a:ext cx="22970552" cy="108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www.celticnext.eu                                         5G International Music Jam,  Nick, FABLAB LONDON VR     fablablondonvr@gmail.com</a:t>
            </a:r>
            <a:endParaRPr sz="2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4475" y="549274"/>
            <a:ext cx="3231931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925" y="3583450"/>
            <a:ext cx="7164049" cy="37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800414" y="3991750"/>
            <a:ext cx="6344912" cy="37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92638" y="4437100"/>
            <a:ext cx="9139123" cy="207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200"/>
              <a:buFont typeface="Arial"/>
              <a:buNone/>
            </a:pPr>
            <a:r>
              <a:rPr lang="en-GB" sz="9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         Introduction (2)</a:t>
            </a: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71" name="Google Shape;171;p22"/>
          <p:cNvSpPr txBox="1"/>
          <p:nvPr/>
        </p:nvSpPr>
        <p:spPr>
          <a:xfrm>
            <a:off x="4112980" y="4769768"/>
            <a:ext cx="18050005" cy="674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i="1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i="1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Short info on expected outcome, impacts, schedule typical project duration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i="1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The services </a:t>
            </a:r>
            <a:r>
              <a:rPr lang="en-GB" sz="4800" b="1" u="sng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can offer</a:t>
            </a:r>
            <a:r>
              <a:rPr lang="en-GB" sz="4800" b="1" dirty="0" smtClea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? for </a:t>
            </a:r>
            <a:r>
              <a:rPr lang="en-GB" sz="4800" b="1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the project duration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Ideas generation and artist impression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Product Design and packaging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Exhibition for new product at </a:t>
            </a:r>
            <a:r>
              <a:rPr lang="en-GB" sz="4800" b="1" dirty="0" smtClea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relevant expos</a:t>
            </a:r>
            <a:endParaRPr sz="4800" i="1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2" name="Google Shape;17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56495" y="269999"/>
            <a:ext cx="7456487" cy="219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 rotWithShape="1">
          <a:blip r:embed="rId4">
            <a:alphaModFix/>
          </a:blip>
          <a:srcRect t="4094" r="2223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/>
          <p:nvPr/>
        </p:nvSpPr>
        <p:spPr>
          <a:xfrm>
            <a:off x="1174776" y="12834664"/>
            <a:ext cx="22970552" cy="108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www.celticnext.eu                                         5G International Music Jam,  Nick, FABLAB LONDON VR     fablablondonvr@gmail.com</a:t>
            </a:r>
            <a:endParaRPr sz="2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5" name="Google Shape;17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8075" y="791307"/>
            <a:ext cx="3103983" cy="21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4050" y="2835275"/>
            <a:ext cx="92202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155" y="8453120"/>
            <a:ext cx="7139172" cy="438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156" y="8453120"/>
            <a:ext cx="7158728" cy="438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" y="2835275"/>
            <a:ext cx="600597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200"/>
              <a:buFont typeface="Arial"/>
              <a:buNone/>
            </a:pPr>
            <a:r>
              <a:rPr lang="en-GB" sz="9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          Partners</a:t>
            </a:r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83" name="Google Shape;183;p23"/>
          <p:cNvSpPr txBox="1"/>
          <p:nvPr/>
        </p:nvSpPr>
        <p:spPr>
          <a:xfrm>
            <a:off x="3579208" y="4697760"/>
            <a:ext cx="19202133" cy="659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i="1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4800" i="1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i="1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Existing consortium, involved countries.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i="1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Expertise, profiles and types of partners you are looking for.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 smtClea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The </a:t>
            </a:r>
            <a:r>
              <a:rPr lang="en-GB" sz="4800" b="1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partners/services           </a:t>
            </a:r>
            <a:r>
              <a:rPr lang="en-GB" sz="4800" b="1" dirty="0" smtClean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Fab Lab London </a:t>
            </a:r>
            <a:r>
              <a:rPr lang="en-GB" sz="4800" b="1" dirty="0" err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vr</a:t>
            </a:r>
            <a:r>
              <a:rPr lang="en-GB" sz="4800" b="1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= SME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Kings College London = University</a:t>
            </a:r>
            <a:endParaRPr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4800" b="1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Ericsson Connect Music Garage= Large Co</a:t>
            </a:r>
            <a:r>
              <a:rPr lang="en-GB" sz="4800" i="1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GB" sz="4800" i="1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4800" i="1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4" name="Google Shape;18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56495" y="269999"/>
            <a:ext cx="7456487" cy="219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 rotWithShape="1">
          <a:blip r:embed="rId4">
            <a:alphaModFix/>
          </a:blip>
          <a:srcRect t="4094" r="2223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/>
        </p:nvSpPr>
        <p:spPr>
          <a:xfrm>
            <a:off x="1174776" y="12834664"/>
            <a:ext cx="22970552" cy="108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www.celticnext.eu                                         5G International Music Jam,  Nick, FABLAB LONDON VR     fablablondonvr@gmail.com</a:t>
            </a:r>
            <a:endParaRPr sz="2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7" name="Google Shape;18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0750" y="639777"/>
            <a:ext cx="3103970" cy="21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70175" y="3222725"/>
            <a:ext cx="92202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369" y="8672239"/>
            <a:ext cx="46005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102" y="10353653"/>
            <a:ext cx="13358267" cy="248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200"/>
              <a:buFont typeface="Arial"/>
              <a:buNone/>
            </a:pPr>
            <a:r>
              <a:rPr lang="en-GB" sz="9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Contact Info</a:t>
            </a:r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95" name="Google Shape;195;p24"/>
          <p:cNvSpPr txBox="1"/>
          <p:nvPr/>
        </p:nvSpPr>
        <p:spPr>
          <a:xfrm>
            <a:off x="2542928" y="3185592"/>
            <a:ext cx="20018224" cy="11930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For more information and for interest to participate please contact: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		</a:t>
            </a:r>
            <a:r>
              <a:rPr lang="en-GB" sz="43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Nick FABLAB LONDON VR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		E-Mail: fablablondonvr@gmail.com</a:t>
            </a:r>
            <a:endParaRPr sz="4300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		Telephone +44 77747806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		</a:t>
            </a:r>
            <a:r>
              <a:rPr lang="en-GB" sz="4300" dirty="0" err="1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Sommerset</a:t>
            </a:r>
            <a:r>
              <a:rPr lang="en-GB" sz="43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House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           The Strand, London ,UK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0" marR="0" lvl="8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Presentation available via: </a:t>
            </a:r>
            <a:endParaRPr sz="54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0" marR="0" lvl="8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Ref to these video links</a:t>
            </a:r>
            <a:endParaRPr sz="4800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0" marR="0" lvl="8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https://youtu.be/5WVYbXMnWjs</a:t>
            </a:r>
            <a:endParaRPr sz="4800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0" marR="0" lvl="8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https://youtu.be/8bakI0ITCqQ</a:t>
            </a:r>
            <a:endParaRPr sz="4800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0" marR="0" lvl="8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0" i="0" u="none" strike="noStrike" cap="none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      </a:t>
            </a:r>
            <a:endParaRPr dirty="0"/>
          </a:p>
          <a:p>
            <a:pPr marL="3657600" marR="0" lvl="8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0" i="0" u="none" strike="noStrike" cap="none" dirty="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  <a:endParaRPr sz="4800" b="0" i="0" u="none" strike="noStrike" cap="none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0" marR="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 dirty="0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0" marR="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7600" marR="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15720391" y="6436322"/>
            <a:ext cx="614901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    </a:t>
            </a:r>
            <a:endParaRPr/>
          </a:p>
        </p:txBody>
      </p:sp>
      <p:pic>
        <p:nvPicPr>
          <p:cNvPr id="197" name="Google Shape;19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56495" y="269999"/>
            <a:ext cx="7456487" cy="219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 descr="C:\Users\christiane\Desktop\Captur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11400" y="5562600"/>
            <a:ext cx="3168352" cy="34666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/>
          <p:nvPr/>
        </p:nvSpPr>
        <p:spPr>
          <a:xfrm>
            <a:off x="833120" y="9029271"/>
            <a:ext cx="20143857" cy="4491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lvl="0"/>
            <a:r>
              <a:rPr lang="en-GB" sz="2800" dirty="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  <a:hlinkClick r:id="rId5" action="ppaction://hlinksldjump"/>
              </a:rPr>
              <a:t>https://www.youtube.com/watch?v=5WVYbXMnWjs&amp;feature=youtu.be</a:t>
            </a:r>
            <a:endParaRPr sz="2800" dirty="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0" name="Google Shape;200;p24"/>
          <p:cNvPicPr preferRelativeResize="0"/>
          <p:nvPr/>
        </p:nvPicPr>
        <p:blipFill rotWithShape="1">
          <a:blip r:embed="rId6">
            <a:alphaModFix/>
          </a:blip>
          <a:srcRect t="4094" r="2223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595550" y="10026352"/>
            <a:ext cx="2300370" cy="2315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 descr="study friend 2020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868400" y="4572000"/>
            <a:ext cx="7620000" cy="5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813150" y="10371102"/>
            <a:ext cx="2785975" cy="197054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Contact Info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more information and for interest to participate please contact: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	Nick FABLAB LONDON VR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	E-Mail: fablablondonvr@gmail.com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	Telephone +44 77747806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	Sommerset House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The Strand, London ,UK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	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 available via: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 to these video links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https://youtu.be/5WVYbXMnWjs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https://youtu.be/8bakI0ITCqQ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                                                         </a:t>
            </a:r>
            <a:endParaRPr/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341350" y="1085675"/>
            <a:ext cx="2087272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713552" y="3139208"/>
            <a:ext cx="1466850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200"/>
              <a:buFont typeface="Arial"/>
              <a:buNone/>
            </a:pPr>
            <a:r>
              <a:rPr lang="en-GB" sz="9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Join the follow-up Telco</a:t>
            </a:r>
            <a:endParaRPr sz="9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5"/>
          <p:cNvSpPr txBox="1">
            <a:spLocks noGrp="1"/>
          </p:cNvSpPr>
          <p:nvPr>
            <p:ph type="sldNum" idx="12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213" name="Google Shape;213;p25"/>
          <p:cNvSpPr/>
          <p:nvPr/>
        </p:nvSpPr>
        <p:spPr>
          <a:xfrm>
            <a:off x="1174776" y="12474624"/>
            <a:ext cx="20522281" cy="65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www.celticnext.eu                                  office@celticnext.eu</a:t>
            </a:r>
            <a:endParaRPr sz="28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4" name="Google Shape;21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25948" y="4481736"/>
            <a:ext cx="7371307" cy="780491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/>
          <p:nvPr/>
        </p:nvSpPr>
        <p:spPr>
          <a:xfrm>
            <a:off x="1141442" y="4913784"/>
            <a:ext cx="11711612" cy="71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700" tIns="108850" rIns="217700" bIns="108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366092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endParaRPr sz="3200">
              <a:solidFill>
                <a:srgbClr val="36609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1371600" y="1835696"/>
            <a:ext cx="1413276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75" tIns="108825" rIns="217675" bIns="1088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endParaRPr sz="23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endParaRPr sz="23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endParaRPr sz="23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endParaRPr sz="23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9200"/>
              <a:buFont typeface="Arial"/>
              <a:buNone/>
            </a:pPr>
            <a:r>
              <a:rPr lang="en-GB" sz="9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10 September  11-11.30 CET</a:t>
            </a:r>
            <a:endParaRPr sz="9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2351584" y="3752934"/>
            <a:ext cx="16393144" cy="969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br>
              <a:rPr lang="en-GB"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320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Meeting number:</a:t>
            </a:r>
            <a: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954 830 816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Meeting password:</a:t>
            </a:r>
            <a: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MkX3PN7J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Join the Meeting:</a:t>
            </a:r>
            <a:endParaRPr sz="3200" b="1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https://eurescom-meetings.webex.com/eurescom-meetings/j.php?MTID=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4"/>
              </a:rPr>
              <a:t>mabe8521937d3da5cf2abd9042c52aeb8</a:t>
            </a:r>
            <a:endParaRPr sz="3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Join by phone  </a:t>
            </a:r>
            <a:b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3200" b="1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+49-6925511-4400</a:t>
            </a:r>
            <a: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Germany toll  </a:t>
            </a:r>
            <a:b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32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6"/>
              </a:rPr>
              <a:t>Global call-in numbers</a:t>
            </a:r>
            <a: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 </a:t>
            </a:r>
            <a:b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/>
            </a:r>
            <a:b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b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32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7"/>
              </a:rPr>
              <a:t>Can't join the meeting?</a:t>
            </a:r>
            <a: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 </a:t>
            </a:r>
            <a:b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 </a:t>
            </a:r>
            <a:br>
              <a:rPr lang="en-GB"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3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8" name="Google Shape;218;p25"/>
          <p:cNvPicPr preferRelativeResize="0"/>
          <p:nvPr/>
        </p:nvPicPr>
        <p:blipFill rotWithShape="1">
          <a:blip r:embed="rId8">
            <a:alphaModFix/>
          </a:blip>
          <a:srcRect t="4094" r="2223"/>
          <a:stretch/>
        </p:blipFill>
        <p:spPr>
          <a:xfrm>
            <a:off x="14867225" y="17249"/>
            <a:ext cx="9516774" cy="264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944600" y="8953825"/>
            <a:ext cx="92202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901675" y="5306210"/>
            <a:ext cx="2193925" cy="155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panish Chair Eureka 2016 intern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305</Words>
  <Application>Microsoft Office PowerPoint</Application>
  <PresentationFormat>Custom</PresentationFormat>
  <Paragraphs>118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</vt:lpstr>
      <vt:lpstr>Century Gothic</vt:lpstr>
      <vt:lpstr>Office Theme</vt:lpstr>
      <vt:lpstr>1_Spanish Chair Eureka 2016 interno</vt:lpstr>
      <vt:lpstr>PowerPoint Presentation</vt:lpstr>
      <vt:lpstr>PowerPoint Presentation</vt:lpstr>
      <vt:lpstr>            Profile</vt:lpstr>
      <vt:lpstr>                      Proposal</vt:lpstr>
      <vt:lpstr>                 Introduction (2)</vt:lpstr>
      <vt:lpstr>                  Partners</vt:lpstr>
      <vt:lpstr>Contact Info</vt:lpstr>
      <vt:lpstr>Join the follow-up Telco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D022194207</dc:creator>
  <cp:lastModifiedBy>D022194207</cp:lastModifiedBy>
  <cp:revision>7</cp:revision>
  <dcterms:modified xsi:type="dcterms:W3CDTF">2019-08-17T13:04:56Z</dcterms:modified>
</cp:coreProperties>
</file>