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94" r:id="rId1"/>
    <p:sldMasterId id="2147483828" r:id="rId2"/>
  </p:sldMasterIdLst>
  <p:notesMasterIdLst>
    <p:notesMasterId r:id="rId11"/>
  </p:notesMasterIdLst>
  <p:sldIdLst>
    <p:sldId id="272" r:id="rId3"/>
    <p:sldId id="315" r:id="rId4"/>
    <p:sldId id="322" r:id="rId5"/>
    <p:sldId id="323" r:id="rId6"/>
    <p:sldId id="318" r:id="rId7"/>
    <p:sldId id="319" r:id="rId8"/>
    <p:sldId id="320" r:id="rId9"/>
    <p:sldId id="324" r:id="rId10"/>
  </p:sldIdLst>
  <p:sldSz cx="24384000" cy="13716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3399FF"/>
    <a:srgbClr val="0099FF"/>
    <a:srgbClr val="336600"/>
    <a:srgbClr val="663300"/>
    <a:srgbClr val="996633"/>
    <a:srgbClr val="D60093"/>
    <a:srgbClr val="9E2286"/>
    <a:srgbClr val="D0DFFC"/>
    <a:srgbClr val="52BE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2" autoAdjust="0"/>
    <p:restoredTop sz="94660"/>
  </p:normalViewPr>
  <p:slideViewPr>
    <p:cSldViewPr>
      <p:cViewPr>
        <p:scale>
          <a:sx n="66" d="100"/>
          <a:sy n="66" d="100"/>
        </p:scale>
        <p:origin x="510" y="43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35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2CD826BB-5C23-4804-ADF3-D2879A29335B}" type="datetimeFigureOut">
              <a:rPr lang="en-US" smtClean="0"/>
              <a:pPr/>
              <a:t>8/15/2019</a:t>
            </a:fld>
            <a:endParaRPr lang="en-US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41E8C199-60EB-4919-9D02-E23353818F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46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8C199-60EB-4919-9D02-E23353818F4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999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01304" y="1692101"/>
            <a:ext cx="21608328" cy="1483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800" b="1" u="sng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Titular Presentación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3576637" y="4738977"/>
            <a:ext cx="19432994" cy="5602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20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Subtitular presentación</a:t>
            </a: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16617488" y="12403688"/>
            <a:ext cx="6874280" cy="447788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3000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Fecha</a:t>
            </a:r>
            <a:endParaRPr lang="es-ES_tradnl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1400178" y="4741998"/>
            <a:ext cx="1675532" cy="924640"/>
          </a:xfrm>
          <a:prstGeom prst="rect">
            <a:avLst/>
          </a:prstGeom>
          <a:solidFill>
            <a:srgbClr val="A8D200"/>
          </a:solidFill>
        </p:spPr>
        <p:txBody>
          <a:bodyPr lIns="144000" tIns="72000" rIns="144000" bIns="72000"/>
          <a:lstStyle>
            <a:lvl1pPr marL="0" indent="0" algn="ctr">
              <a:buNone/>
              <a:defRPr sz="5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9600"/>
            </a:lvl2pPr>
            <a:lvl3pPr marL="1828800" indent="0">
              <a:buNone/>
              <a:defRPr sz="9600"/>
            </a:lvl3pPr>
            <a:lvl4pPr marL="2743200" indent="0">
              <a:buNone/>
              <a:defRPr sz="9600"/>
            </a:lvl4pPr>
            <a:lvl5pPr marL="3657600" indent="0">
              <a:buNone/>
              <a:defRPr sz="9600"/>
            </a:lvl5pPr>
          </a:lstStyle>
          <a:p>
            <a:pPr lvl="0"/>
            <a:r>
              <a:rPr lang="es-ES" dirty="0"/>
              <a:t>12.3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3495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15/08/2019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0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15/08/2019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317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546100"/>
            <a:ext cx="8022168" cy="2324100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11"/>
            <a:ext cx="13631333" cy="11706226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2870207"/>
            <a:ext cx="8022168" cy="9382126"/>
          </a:xfrm>
        </p:spPr>
        <p:txBody>
          <a:bodyPr/>
          <a:lstStyle>
            <a:lvl1pPr marL="0" indent="0">
              <a:buNone/>
              <a:defRPr sz="3300"/>
            </a:lvl1pPr>
            <a:lvl2pPr marL="1088428" indent="0">
              <a:buNone/>
              <a:defRPr sz="2900"/>
            </a:lvl2pPr>
            <a:lvl3pPr marL="2176857" indent="0">
              <a:buNone/>
              <a:defRPr sz="2400"/>
            </a:lvl3pPr>
            <a:lvl4pPr marL="3265285" indent="0">
              <a:buNone/>
              <a:defRPr sz="2100"/>
            </a:lvl4pPr>
            <a:lvl5pPr marL="4353714" indent="0">
              <a:buNone/>
              <a:defRPr sz="2100"/>
            </a:lvl5pPr>
            <a:lvl6pPr marL="5442142" indent="0">
              <a:buNone/>
              <a:defRPr sz="2100"/>
            </a:lvl6pPr>
            <a:lvl7pPr marL="6530568" indent="0">
              <a:buNone/>
              <a:defRPr sz="2100"/>
            </a:lvl7pPr>
            <a:lvl8pPr marL="7618992" indent="0">
              <a:buNone/>
              <a:defRPr sz="2100"/>
            </a:lvl8pPr>
            <a:lvl9pPr marL="8707425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15/08/2019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606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</p:spPr>
        <p:txBody>
          <a:bodyPr/>
          <a:lstStyle>
            <a:lvl1pPr marL="0" indent="0">
              <a:buNone/>
              <a:defRPr sz="7600"/>
            </a:lvl1pPr>
            <a:lvl2pPr marL="1088428" indent="0">
              <a:buNone/>
              <a:defRPr sz="6700"/>
            </a:lvl2pPr>
            <a:lvl3pPr marL="2176857" indent="0">
              <a:buNone/>
              <a:defRPr sz="5700"/>
            </a:lvl3pPr>
            <a:lvl4pPr marL="3265285" indent="0">
              <a:buNone/>
              <a:defRPr sz="4800"/>
            </a:lvl4pPr>
            <a:lvl5pPr marL="4353714" indent="0">
              <a:buNone/>
              <a:defRPr sz="4800"/>
            </a:lvl5pPr>
            <a:lvl6pPr marL="5442142" indent="0">
              <a:buNone/>
              <a:defRPr sz="4800"/>
            </a:lvl6pPr>
            <a:lvl7pPr marL="6530568" indent="0">
              <a:buNone/>
              <a:defRPr sz="4800"/>
            </a:lvl7pPr>
            <a:lvl8pPr marL="7618992" indent="0">
              <a:buNone/>
              <a:defRPr sz="4800"/>
            </a:lvl8pPr>
            <a:lvl9pPr marL="8707425" indent="0">
              <a:buNone/>
              <a:defRPr sz="48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</p:spPr>
        <p:txBody>
          <a:bodyPr/>
          <a:lstStyle>
            <a:lvl1pPr marL="0" indent="0">
              <a:buNone/>
              <a:defRPr sz="3300"/>
            </a:lvl1pPr>
            <a:lvl2pPr marL="1088428" indent="0">
              <a:buNone/>
              <a:defRPr sz="2900"/>
            </a:lvl2pPr>
            <a:lvl3pPr marL="2176857" indent="0">
              <a:buNone/>
              <a:defRPr sz="2400"/>
            </a:lvl3pPr>
            <a:lvl4pPr marL="3265285" indent="0">
              <a:buNone/>
              <a:defRPr sz="2100"/>
            </a:lvl4pPr>
            <a:lvl5pPr marL="4353714" indent="0">
              <a:buNone/>
              <a:defRPr sz="2100"/>
            </a:lvl5pPr>
            <a:lvl6pPr marL="5442142" indent="0">
              <a:buNone/>
              <a:defRPr sz="2100"/>
            </a:lvl6pPr>
            <a:lvl7pPr marL="6530568" indent="0">
              <a:buNone/>
              <a:defRPr sz="2100"/>
            </a:lvl7pPr>
            <a:lvl8pPr marL="7618992" indent="0">
              <a:buNone/>
              <a:defRPr sz="2100"/>
            </a:lvl8pPr>
            <a:lvl9pPr marL="8707425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15/08/2019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589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15/08/2019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672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42400" y="1098550"/>
            <a:ext cx="14630400" cy="23406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200" y="1098550"/>
            <a:ext cx="43484800" cy="23406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15/08/2019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0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>
          <a:xfrm>
            <a:off x="23303950" y="12780835"/>
            <a:ext cx="504000" cy="412158"/>
          </a:xfrm>
          <a:prstGeom prst="rect">
            <a:avLst/>
          </a:prstGeom>
        </p:spPr>
        <p:txBody>
          <a:bodyPr lIns="182880" tIns="91440" rIns="182880" bIns="9144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fld id="{EEA4495D-35CE-2741-BA1A-FCDF99A4A1F7}" type="slidenum">
              <a:rPr lang="es-ES_tradnl" sz="36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s-ES_tradnl" sz="36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1400177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1</a:t>
            </a:r>
            <a:r>
              <a:rPr lang="es-ES"/>
              <a:t>// Apartado</a:t>
            </a:r>
            <a:endParaRPr lang="es-ES_tradnl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2" hasCustomPrompt="1"/>
          </p:nvPr>
        </p:nvSpPr>
        <p:spPr>
          <a:xfrm>
            <a:off x="1400177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/>
              <a:t>1.1 Titular apartado</a:t>
            </a:r>
            <a:endParaRPr lang="es-ES_tradnl" dirty="0"/>
          </a:p>
        </p:txBody>
      </p:sp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7296775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2// Apartado</a:t>
            </a:r>
            <a:endParaRPr lang="es-ES_tradnl" dirty="0"/>
          </a:p>
        </p:txBody>
      </p:sp>
      <p:sp>
        <p:nvSpPr>
          <p:cNvPr id="12" name="Marcador de texto 7"/>
          <p:cNvSpPr>
            <a:spLocks noGrp="1"/>
          </p:cNvSpPr>
          <p:nvPr>
            <p:ph type="body" sz="quarter" idx="14" hasCustomPrompt="1"/>
          </p:nvPr>
        </p:nvSpPr>
        <p:spPr>
          <a:xfrm>
            <a:off x="7296775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2.1 Titular apartado</a:t>
            </a:r>
            <a:endParaRPr lang="es-ES_tradnl" dirty="0"/>
          </a:p>
        </p:txBody>
      </p:sp>
      <p:sp>
        <p:nvSpPr>
          <p:cNvPr id="17" name="Marcador de texto 5"/>
          <p:cNvSpPr>
            <a:spLocks noGrp="1"/>
          </p:cNvSpPr>
          <p:nvPr>
            <p:ph type="body" sz="quarter" idx="15" hasCustomPrompt="1"/>
          </p:nvPr>
        </p:nvSpPr>
        <p:spPr>
          <a:xfrm>
            <a:off x="13073731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3// Apartado</a:t>
            </a:r>
            <a:endParaRPr lang="es-ES_tradnl" dirty="0"/>
          </a:p>
        </p:txBody>
      </p:sp>
      <p:sp>
        <p:nvSpPr>
          <p:cNvPr id="18" name="Marcador de texto 7"/>
          <p:cNvSpPr>
            <a:spLocks noGrp="1"/>
          </p:cNvSpPr>
          <p:nvPr>
            <p:ph type="body" sz="quarter" idx="16" hasCustomPrompt="1"/>
          </p:nvPr>
        </p:nvSpPr>
        <p:spPr>
          <a:xfrm>
            <a:off x="13073731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3.1 Titular apartado</a:t>
            </a:r>
            <a:endParaRPr lang="es-ES_tradnl" dirty="0"/>
          </a:p>
        </p:txBody>
      </p:sp>
      <p:sp>
        <p:nvSpPr>
          <p:cNvPr id="19" name="Marcador de texto 5"/>
          <p:cNvSpPr>
            <a:spLocks noGrp="1"/>
          </p:cNvSpPr>
          <p:nvPr>
            <p:ph type="body" sz="quarter" idx="17" hasCustomPrompt="1"/>
          </p:nvPr>
        </p:nvSpPr>
        <p:spPr>
          <a:xfrm>
            <a:off x="18816505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4// Apartado</a:t>
            </a:r>
            <a:endParaRPr lang="es-ES_tradnl" dirty="0"/>
          </a:p>
        </p:txBody>
      </p:sp>
      <p:sp>
        <p:nvSpPr>
          <p:cNvPr id="20" name="Marcador de texto 7"/>
          <p:cNvSpPr>
            <a:spLocks noGrp="1"/>
          </p:cNvSpPr>
          <p:nvPr>
            <p:ph type="body" sz="quarter" idx="18" hasCustomPrompt="1"/>
          </p:nvPr>
        </p:nvSpPr>
        <p:spPr>
          <a:xfrm>
            <a:off x="18816505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4.1 Titular apartado</a:t>
            </a:r>
            <a:endParaRPr lang="es-ES_tradnl" dirty="0"/>
          </a:p>
        </p:txBody>
      </p:sp>
      <p:sp>
        <p:nvSpPr>
          <p:cNvPr id="13" name="Marcador de texto 10"/>
          <p:cNvSpPr>
            <a:spLocks noGrp="1"/>
          </p:cNvSpPr>
          <p:nvPr>
            <p:ph type="body" sz="quarter" idx="19" hasCustomPrompt="1"/>
          </p:nvPr>
        </p:nvSpPr>
        <p:spPr>
          <a:xfrm>
            <a:off x="1401304" y="1692101"/>
            <a:ext cx="21608328" cy="1483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6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Sumario</a:t>
            </a:r>
          </a:p>
        </p:txBody>
      </p:sp>
    </p:spTree>
    <p:extLst>
      <p:ext uri="{BB962C8B-B14F-4D97-AF65-F5344CB8AC3E}">
        <p14:creationId xmlns:p14="http://schemas.microsoft.com/office/powerpoint/2010/main" val="129116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lIns="182880" tIns="91440" rIns="182880" bIns="91440"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lIns="182880" tIns="91440" rIns="182880" bIns="91440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170486" y="12635504"/>
            <a:ext cx="753412" cy="73866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48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fld id="{38C080AE-66C8-8249-B90B-B6D109566B0C}" type="slidenum">
              <a:rPr lang="en-US">
                <a:solidFill>
                  <a:srgbClr val="C1C1C1"/>
                </a:solidFill>
                <a:ea typeface="+mn-ea"/>
              </a:rPr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C1C1C1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72693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ill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0"/>
          <p:cNvSpPr>
            <a:spLocks noGrp="1"/>
          </p:cNvSpPr>
          <p:nvPr>
            <p:ph type="body" sz="quarter" idx="13"/>
          </p:nvPr>
        </p:nvSpPr>
        <p:spPr>
          <a:xfrm>
            <a:off x="4044753" y="5083347"/>
            <a:ext cx="9787626" cy="66209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  <a:endParaRPr lang="es-ES_tradnl" dirty="0"/>
          </a:p>
        </p:txBody>
      </p:sp>
      <p:sp>
        <p:nvSpPr>
          <p:cNvPr id="6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4044753" y="1692101"/>
            <a:ext cx="12065314" cy="1084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6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Titular Presentación</a:t>
            </a:r>
          </a:p>
        </p:txBody>
      </p:sp>
      <p:sp>
        <p:nvSpPr>
          <p:cNvPr id="7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1400176" y="761420"/>
            <a:ext cx="15757524" cy="930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0" i="0" u="sng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Titular presentación / Subtitular</a:t>
            </a:r>
            <a:endParaRPr lang="es-ES_tradnl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1400178" y="1851810"/>
            <a:ext cx="1924912" cy="924640"/>
          </a:xfrm>
          <a:prstGeom prst="rect">
            <a:avLst/>
          </a:prstGeom>
          <a:solidFill>
            <a:srgbClr val="A8D200"/>
          </a:solidFill>
        </p:spPr>
        <p:txBody>
          <a:bodyPr lIns="72000" tIns="72000" rIns="72000" bIns="72000"/>
          <a:lstStyle>
            <a:lvl1pPr marL="0" indent="0" algn="ctr">
              <a:buNone/>
              <a:defRPr sz="6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9600"/>
            </a:lvl2pPr>
            <a:lvl3pPr marL="1828800" indent="0">
              <a:buNone/>
              <a:defRPr sz="9600"/>
            </a:lvl3pPr>
            <a:lvl4pPr marL="2743200" indent="0">
              <a:buNone/>
              <a:defRPr sz="9600"/>
            </a:lvl4pPr>
            <a:lvl5pPr marL="3657600" indent="0">
              <a:buNone/>
              <a:defRPr sz="9600"/>
            </a:lvl5pPr>
          </a:lstStyle>
          <a:p>
            <a:pPr lvl="0"/>
            <a:r>
              <a:rPr lang="es-ES" dirty="0"/>
              <a:t>12.3</a:t>
            </a:r>
            <a:endParaRPr lang="es-ES_tradnl" dirty="0"/>
          </a:p>
        </p:txBody>
      </p:sp>
      <p:sp>
        <p:nvSpPr>
          <p:cNvPr id="9" name="Marcador de texto 10"/>
          <p:cNvSpPr>
            <a:spLocks noGrp="1"/>
          </p:cNvSpPr>
          <p:nvPr>
            <p:ph type="body" sz="quarter" idx="15" hasCustomPrompt="1"/>
          </p:nvPr>
        </p:nvSpPr>
        <p:spPr>
          <a:xfrm>
            <a:off x="4044753" y="3707131"/>
            <a:ext cx="5117002" cy="770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600" b="1">
                <a:solidFill>
                  <a:srgbClr val="A8D200"/>
                </a:solidFill>
              </a:defRPr>
            </a:lvl1pPr>
            <a:lvl2pPr marL="914400" indent="0">
              <a:buNone/>
              <a:defRPr sz="4000"/>
            </a:lvl2pPr>
            <a:lvl3pPr marL="1828800" indent="0">
              <a:buNone/>
              <a:defRPr sz="40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</a:lstStyle>
          <a:p>
            <a:pPr lvl="0"/>
            <a:r>
              <a:rPr lang="es-ES" dirty="0"/>
              <a:t>Subtitular</a:t>
            </a:r>
            <a:endParaRPr lang="es-ES_tradnl" dirty="0"/>
          </a:p>
        </p:txBody>
      </p:sp>
      <p:sp>
        <p:nvSpPr>
          <p:cNvPr id="10" name="Marcador de gráfico 9"/>
          <p:cNvSpPr>
            <a:spLocks noGrp="1"/>
          </p:cNvSpPr>
          <p:nvPr>
            <p:ph type="chart" sz="quarter" idx="16"/>
          </p:nvPr>
        </p:nvSpPr>
        <p:spPr>
          <a:xfrm>
            <a:off x="14281151" y="5083177"/>
            <a:ext cx="9442450" cy="6619874"/>
          </a:xfrm>
          <a:prstGeom prst="rect">
            <a:avLst/>
          </a:prstGeom>
        </p:spPr>
        <p:txBody>
          <a:bodyPr lIns="182880" tIns="91440" rIns="182880" bIns="91440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7558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61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0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7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15/08/2019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561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15/08/2019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12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8" y="8813811"/>
            <a:ext cx="20726400" cy="2724150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42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857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28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371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14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056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899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742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15/08/2019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88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200" y="6400811"/>
            <a:ext cx="29057600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15200" y="6400811"/>
            <a:ext cx="29057600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15/08/2019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641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428" indent="0">
              <a:buNone/>
              <a:defRPr sz="4800" b="1"/>
            </a:lvl2pPr>
            <a:lvl3pPr marL="2176857" indent="0">
              <a:buNone/>
              <a:defRPr sz="4300" b="1"/>
            </a:lvl3pPr>
            <a:lvl4pPr marL="3265285" indent="0">
              <a:buNone/>
              <a:defRPr sz="3800" b="1"/>
            </a:lvl4pPr>
            <a:lvl5pPr marL="4353714" indent="0">
              <a:buNone/>
              <a:defRPr sz="3800" b="1"/>
            </a:lvl5pPr>
            <a:lvl6pPr marL="5442142" indent="0">
              <a:buNone/>
              <a:defRPr sz="3800" b="1"/>
            </a:lvl6pPr>
            <a:lvl7pPr marL="6530568" indent="0">
              <a:buNone/>
              <a:defRPr sz="3800" b="1"/>
            </a:lvl7pPr>
            <a:lvl8pPr marL="7618992" indent="0">
              <a:buNone/>
              <a:defRPr sz="3800" b="1"/>
            </a:lvl8pPr>
            <a:lvl9pPr marL="8707425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48" y="3070226"/>
            <a:ext cx="10778067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428" indent="0">
              <a:buNone/>
              <a:defRPr sz="4800" b="1"/>
            </a:lvl2pPr>
            <a:lvl3pPr marL="2176857" indent="0">
              <a:buNone/>
              <a:defRPr sz="4300" b="1"/>
            </a:lvl3pPr>
            <a:lvl4pPr marL="3265285" indent="0">
              <a:buNone/>
              <a:defRPr sz="3800" b="1"/>
            </a:lvl4pPr>
            <a:lvl5pPr marL="4353714" indent="0">
              <a:buNone/>
              <a:defRPr sz="3800" b="1"/>
            </a:lvl5pPr>
            <a:lvl6pPr marL="5442142" indent="0">
              <a:buNone/>
              <a:defRPr sz="3800" b="1"/>
            </a:lvl6pPr>
            <a:lvl7pPr marL="6530568" indent="0">
              <a:buNone/>
              <a:defRPr sz="3800" b="1"/>
            </a:lvl7pPr>
            <a:lvl8pPr marL="7618992" indent="0">
              <a:buNone/>
              <a:defRPr sz="3800" b="1"/>
            </a:lvl8pPr>
            <a:lvl9pPr marL="8707425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48" y="4349750"/>
            <a:ext cx="10778067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15/08/2019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2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303" y="11647698"/>
            <a:ext cx="9904006" cy="155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5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 vert="horz" lIns="217686" tIns="108843" rIns="217686" bIns="10884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11"/>
            <a:ext cx="21945600" cy="9051926"/>
          </a:xfrm>
          <a:prstGeom prst="rect">
            <a:avLst/>
          </a:prstGeom>
        </p:spPr>
        <p:txBody>
          <a:bodyPr vert="horz" lIns="217686" tIns="108843" rIns="217686" bIns="10884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2711"/>
            <a:ext cx="5689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9EC9D-4369-4EC4-95F3-88922B4B0C1C}" type="datetimeFigureOut">
              <a:rPr lang="en-GB" smtClean="0"/>
              <a:t>15/08/2019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2711"/>
            <a:ext cx="7721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6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ctr" defTabSz="2176857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20" indent="-816320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697" indent="-680271" algn="l" defTabSz="2176857" rtl="0" eaLnBrk="1" latinLnBrk="0" hangingPunct="1">
        <a:spcBef>
          <a:spcPct val="20000"/>
        </a:spcBef>
        <a:buFont typeface="Arial" panose="020B0604020202020204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071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500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7928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356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4782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209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1635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428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857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285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714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142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0568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8992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7425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chess-setup.ne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ss-setup.net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://www.wansdronk.com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5.jp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urescom-meetings.webex.com/eurescom-meetings/j.php?MTID=me456e2a83aaf2bd6e77533086d87cc8b" TargetMode="External"/><Relationship Id="rId7" Type="http://schemas.openxmlformats.org/officeDocument/2006/relationships/image" Target="../media/image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ollaborationhelp.cisco.com/article/WBX000029055" TargetMode="External"/><Relationship Id="rId5" Type="http://schemas.openxmlformats.org/officeDocument/2006/relationships/hyperlink" Target="https://eurescom.webex.com/eurescom/globalcallin.php?serviceType=MC&amp;ED=697732507&amp;tollFree=0" TargetMode="External"/><Relationship Id="rId4" Type="http://schemas.openxmlformats.org/officeDocument/2006/relationships/hyperlink" Target="tel:+49-6925511-4400,,*01*955071414##*01*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/>
          </p:cNvSpPr>
          <p:nvPr/>
        </p:nvSpPr>
        <p:spPr bwMode="auto">
          <a:xfrm>
            <a:off x="-27856" y="11030981"/>
            <a:ext cx="2438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sz="5400" b="1" dirty="0">
              <a:solidFill>
                <a:srgbClr val="3C3C3C"/>
              </a:solidFill>
              <a:latin typeface="Century Gothic" panose="020B0502020202020204" pitchFamily="34" charset="0"/>
              <a:ea typeface="Aleo" panose="020F0502020204030203" pitchFamily="34" charset="0"/>
              <a:cs typeface="Aleo" panose="020F0502020204030203" pitchFamily="34" charset="0"/>
              <a:sym typeface="Aleo" panose="020F050202020403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1688" y="89248"/>
            <a:ext cx="3657656" cy="435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7"/>
          <p:cNvSpPr>
            <a:spLocks/>
          </p:cNvSpPr>
          <p:nvPr/>
        </p:nvSpPr>
        <p:spPr bwMode="auto">
          <a:xfrm>
            <a:off x="3551040" y="5285583"/>
            <a:ext cx="17018928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GB" sz="5400" b="1" dirty="0" smtClean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  <a:p>
            <a:pPr eaLnBrk="1" hangingPunct="1"/>
            <a:r>
              <a:rPr lang="en-GB" sz="9600" b="1" dirty="0" smtClean="0">
                <a:solidFill>
                  <a:schemeClr val="tx1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EMPORIUM</a:t>
            </a:r>
            <a:r>
              <a:rPr lang="en-GB" sz="9600" b="1" dirty="0">
                <a:solidFill>
                  <a:schemeClr val="tx1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/>
            </a:r>
            <a:br>
              <a:rPr lang="en-GB" sz="9600" b="1" dirty="0">
                <a:solidFill>
                  <a:schemeClr val="tx1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</a:br>
            <a:r>
              <a:rPr lang="en-GB" sz="80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Blockchain</a:t>
            </a:r>
            <a:r>
              <a:rPr lang="en-GB" sz="8000" b="1" dirty="0" smtClean="0">
                <a:solidFill>
                  <a:schemeClr val="tx1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 carbon credits wallet</a:t>
            </a:r>
            <a:endParaRPr lang="en-GB" sz="8000" b="1" dirty="0">
              <a:solidFill>
                <a:schemeClr val="tx1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</p:txBody>
      </p:sp>
      <p:sp>
        <p:nvSpPr>
          <p:cNvPr id="9" name="Rectangle 7"/>
          <p:cNvSpPr>
            <a:spLocks/>
          </p:cNvSpPr>
          <p:nvPr/>
        </p:nvSpPr>
        <p:spPr bwMode="auto">
          <a:xfrm>
            <a:off x="3551040" y="-5124"/>
            <a:ext cx="17039908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96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CELTIC-NEXT </a:t>
            </a:r>
            <a:br>
              <a:rPr lang="en-GB" sz="96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</a:br>
            <a:r>
              <a:rPr lang="en-GB" sz="96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Innovate UK Summer Briefing</a:t>
            </a:r>
            <a:endParaRPr lang="en-GB" sz="3600" b="1" dirty="0" smtClean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  <a:p>
            <a:pPr eaLnBrk="1" hangingPunct="1"/>
            <a:r>
              <a:rPr lang="en-GB" sz="7000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20</a:t>
            </a:r>
            <a:r>
              <a:rPr lang="en-GB" sz="7000" baseline="30000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th</a:t>
            </a:r>
            <a:r>
              <a:rPr lang="en-GB" sz="7000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 August 2019, London  </a:t>
            </a:r>
          </a:p>
        </p:txBody>
      </p:sp>
      <p:sp>
        <p:nvSpPr>
          <p:cNvPr id="11" name="Rectangle 6"/>
          <p:cNvSpPr>
            <a:spLocks/>
          </p:cNvSpPr>
          <p:nvPr/>
        </p:nvSpPr>
        <p:spPr bwMode="auto">
          <a:xfrm>
            <a:off x="8055998" y="11768479"/>
            <a:ext cx="7786361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4400" b="1" dirty="0" smtClean="0">
                <a:solidFill>
                  <a:srgbClr val="4F81BD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Renee Wansdronk (architect)</a:t>
            </a:r>
            <a:endParaRPr lang="en-GB" sz="4400" b="1" dirty="0">
              <a:solidFill>
                <a:srgbClr val="4F81BD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  <a:sym typeface="Lato" panose="020F0502020204030203" pitchFamily="34" charset="0"/>
            </a:endParaRPr>
          </a:p>
          <a:p>
            <a:pPr eaLnBrk="1" hangingPunct="1"/>
            <a:r>
              <a:rPr lang="en-GB" sz="4400" b="1" dirty="0" err="1" smtClean="0">
                <a:solidFill>
                  <a:srgbClr val="4F81BD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rw@wansdronk.com</a:t>
            </a:r>
            <a:endParaRPr lang="en-GB" sz="4400" b="1" dirty="0">
              <a:solidFill>
                <a:srgbClr val="4F81BD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  <a:sym typeface="Lato" panose="020F05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" t="12515"/>
          <a:stretch/>
        </p:blipFill>
        <p:spPr>
          <a:xfrm>
            <a:off x="0" y="0"/>
            <a:ext cx="4991201" cy="4409729"/>
          </a:xfrm>
          <a:prstGeom prst="rect">
            <a:avLst/>
          </a:prstGeom>
        </p:spPr>
      </p:pic>
      <p:pic>
        <p:nvPicPr>
          <p:cNvPr id="3" name="Picture 2" descr="NLD Wansdronk 2018-03-26, Wansdronk Logo Right Calibri Lowercase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576" y="9162256"/>
            <a:ext cx="7299515" cy="20094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Gill Sans" charset="0"/>
              </a:rPr>
              <a:t>Teaser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  <a:sym typeface="Gill Sans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2</a:t>
            </a:fld>
            <a:endParaRPr lang="en-GB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6824" y="3689648"/>
            <a:ext cx="21386376" cy="7606474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r>
              <a:rPr lang="en-US" sz="6000" dirty="0" smtClean="0">
                <a:solidFill>
                  <a:srgbClr val="0070C0"/>
                </a:solidFill>
              </a:rPr>
              <a:t>Buildings account </a:t>
            </a:r>
            <a:r>
              <a:rPr lang="en-US" sz="6000" dirty="0">
                <a:solidFill>
                  <a:srgbClr val="0070C0"/>
                </a:solidFill>
              </a:rPr>
              <a:t>for about 40% of the total energy consumption, and 36% of CO2 emissions, in Europe. </a:t>
            </a:r>
            <a:endParaRPr lang="en-US" sz="6000" dirty="0" smtClean="0">
              <a:solidFill>
                <a:srgbClr val="0070C0"/>
              </a:solidFill>
            </a:endParaRPr>
          </a:p>
          <a:p>
            <a:endParaRPr lang="en-US" sz="6000" dirty="0" smtClean="0">
              <a:solidFill>
                <a:srgbClr val="0070C0"/>
              </a:solidFill>
            </a:endParaRPr>
          </a:p>
          <a:p>
            <a:r>
              <a:rPr lang="en-US" sz="6000" dirty="0" smtClean="0">
                <a:solidFill>
                  <a:srgbClr val="0070C0"/>
                </a:solidFill>
              </a:rPr>
              <a:t>Zero-emission </a:t>
            </a:r>
            <a:r>
              <a:rPr lang="en-US" sz="6000" dirty="0">
                <a:solidFill>
                  <a:srgbClr val="0070C0"/>
                </a:solidFill>
              </a:rPr>
              <a:t>buildings need solar heating and seasonal storage investments, which can be co-financed by carbon credits. </a:t>
            </a:r>
            <a:endParaRPr lang="en-US" sz="6000" dirty="0" smtClean="0">
              <a:solidFill>
                <a:srgbClr val="0070C0"/>
              </a:solidFill>
            </a:endParaRPr>
          </a:p>
          <a:p>
            <a:endParaRPr lang="en-US" sz="6000" dirty="0" smtClean="0">
              <a:solidFill>
                <a:srgbClr val="0070C0"/>
              </a:solidFill>
            </a:endParaRPr>
          </a:p>
          <a:p>
            <a:r>
              <a:rPr lang="en-US" sz="6000" dirty="0" smtClean="0">
                <a:solidFill>
                  <a:srgbClr val="0070C0"/>
                </a:solidFill>
              </a:rPr>
              <a:t>A </a:t>
            </a:r>
            <a:r>
              <a:rPr lang="en-US" sz="6000" dirty="0" err="1">
                <a:solidFill>
                  <a:srgbClr val="0070C0"/>
                </a:solidFill>
              </a:rPr>
              <a:t>blockchain</a:t>
            </a:r>
            <a:r>
              <a:rPr lang="en-US" sz="6000" dirty="0">
                <a:solidFill>
                  <a:srgbClr val="0070C0"/>
                </a:solidFill>
              </a:rPr>
              <a:t> carbon credits wallet for individuals is a small scale solution to facilitate this, house by house.</a:t>
            </a:r>
          </a:p>
        </p:txBody>
      </p:sp>
      <p:sp>
        <p:nvSpPr>
          <p:cNvPr id="6" name="Rectangle 5"/>
          <p:cNvSpPr/>
          <p:nvPr/>
        </p:nvSpPr>
        <p:spPr>
          <a:xfrm>
            <a:off x="1174776" y="1283466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 err="1" smtClean="0">
                <a:solidFill>
                  <a:schemeClr val="accent1">
                    <a:lumMod val="75000"/>
                  </a:schemeClr>
                </a:solidFill>
              </a:rPr>
              <a:t>www.celticnext.eu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EMPORIUM, Renee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Wansdronk,Wansdronk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Architektuur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rw@wansdronk.com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" r="2224"/>
          <a:stretch/>
        </p:blipFill>
        <p:spPr>
          <a:xfrm>
            <a:off x="13714509" y="17240"/>
            <a:ext cx="10669491" cy="296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9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Organisation Profile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3</a:t>
            </a:fld>
            <a:endParaRPr lang="en-GB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" r="2224"/>
          <a:stretch/>
        </p:blipFill>
        <p:spPr>
          <a:xfrm>
            <a:off x="13714509" y="17240"/>
            <a:ext cx="10669491" cy="29695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74776" y="1283466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 err="1" smtClean="0">
                <a:solidFill>
                  <a:schemeClr val="accent1">
                    <a:lumMod val="75000"/>
                  </a:schemeClr>
                </a:solidFill>
              </a:rPr>
              <a:t>www.celticnext.eu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EMPORIUM, Renee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Wansdronk,Wansdronk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Architektuur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rw@wansdronk.com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06824" y="3689648"/>
            <a:ext cx="21818424" cy="7606474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Wansdronk develops a solar energy, zero-emission and material saving building concept </a:t>
            </a:r>
            <a:r>
              <a:rPr lang="en-US" sz="6000" dirty="0" smtClean="0">
                <a:solidFill>
                  <a:srgbClr val="0070C0"/>
                </a:solidFill>
              </a:rPr>
              <a:t>EMPORIUM</a:t>
            </a:r>
          </a:p>
          <a:p>
            <a:endParaRPr lang="en-US" sz="6000" dirty="0" smtClean="0">
              <a:solidFill>
                <a:srgbClr val="0070C0"/>
              </a:solidFill>
            </a:endParaRPr>
          </a:p>
          <a:p>
            <a:r>
              <a:rPr lang="en-US" sz="6000" dirty="0" smtClean="0">
                <a:solidFill>
                  <a:srgbClr val="0070C0"/>
                </a:solidFill>
              </a:rPr>
              <a:t>EMPORIUM is </a:t>
            </a:r>
            <a:r>
              <a:rPr lang="en-US" sz="6000" dirty="0">
                <a:solidFill>
                  <a:srgbClr val="0070C0"/>
                </a:solidFill>
              </a:rPr>
              <a:t>a </a:t>
            </a:r>
            <a:r>
              <a:rPr lang="en-US" sz="6000" dirty="0" smtClean="0">
                <a:solidFill>
                  <a:srgbClr val="0070C0"/>
                </a:solidFill>
              </a:rPr>
              <a:t>low-</a:t>
            </a:r>
            <a:r>
              <a:rPr lang="en-US" sz="6000" dirty="0" err="1" smtClean="0">
                <a:solidFill>
                  <a:srgbClr val="0070C0"/>
                </a:solidFill>
              </a:rPr>
              <a:t>exergy</a:t>
            </a:r>
            <a:r>
              <a:rPr lang="en-US" sz="6000" dirty="0" smtClean="0">
                <a:solidFill>
                  <a:srgbClr val="0070C0"/>
                </a:solidFill>
              </a:rPr>
              <a:t> </a:t>
            </a:r>
            <a:r>
              <a:rPr lang="en-US" sz="6000" dirty="0">
                <a:solidFill>
                  <a:srgbClr val="0070C0"/>
                </a:solidFill>
              </a:rPr>
              <a:t>and </a:t>
            </a:r>
            <a:r>
              <a:rPr lang="en-US" sz="6000" dirty="0" smtClean="0">
                <a:solidFill>
                  <a:srgbClr val="0070C0"/>
                </a:solidFill>
              </a:rPr>
              <a:t>zero-emission </a:t>
            </a:r>
            <a:r>
              <a:rPr lang="en-US" sz="6000" dirty="0">
                <a:solidFill>
                  <a:srgbClr val="0070C0"/>
                </a:solidFill>
              </a:rPr>
              <a:t>building concept with an integrated seasonal storage system without energy </a:t>
            </a:r>
            <a:r>
              <a:rPr lang="en-US" sz="6000" dirty="0" smtClean="0">
                <a:solidFill>
                  <a:srgbClr val="0070C0"/>
                </a:solidFill>
              </a:rPr>
              <a:t>losses</a:t>
            </a:r>
          </a:p>
          <a:p>
            <a:endParaRPr lang="en-US" sz="6000" dirty="0">
              <a:solidFill>
                <a:srgbClr val="0070C0"/>
              </a:solidFill>
            </a:endParaRPr>
          </a:p>
          <a:p>
            <a:r>
              <a:rPr lang="en-US" sz="6000" dirty="0" smtClean="0">
                <a:solidFill>
                  <a:srgbClr val="0070C0"/>
                </a:solidFill>
              </a:rPr>
              <a:t>EMPORIUM is a European </a:t>
            </a:r>
            <a:r>
              <a:rPr lang="en-US" sz="6000" dirty="0">
                <a:solidFill>
                  <a:srgbClr val="0070C0"/>
                </a:solidFill>
              </a:rPr>
              <a:t>Smart Cities and </a:t>
            </a:r>
            <a:r>
              <a:rPr lang="en-US" sz="6000" dirty="0" smtClean="0">
                <a:solidFill>
                  <a:srgbClr val="0070C0"/>
                </a:solidFill>
              </a:rPr>
              <a:t>Communities Platform’s Key Innovation, </a:t>
            </a:r>
            <a:r>
              <a:rPr lang="en-US" sz="6000" dirty="0">
                <a:solidFill>
                  <a:srgbClr val="0070C0"/>
                </a:solidFill>
              </a:rPr>
              <a:t>and links with many European </a:t>
            </a:r>
            <a:r>
              <a:rPr lang="en-US" sz="6000" dirty="0" smtClean="0">
                <a:solidFill>
                  <a:srgbClr val="0070C0"/>
                </a:solidFill>
              </a:rPr>
              <a:t>research </a:t>
            </a:r>
            <a:r>
              <a:rPr lang="en-US" sz="6000" dirty="0">
                <a:solidFill>
                  <a:srgbClr val="0070C0"/>
                </a:solidFill>
              </a:rPr>
              <a:t>topics </a:t>
            </a:r>
          </a:p>
        </p:txBody>
      </p:sp>
    </p:spTree>
    <p:extLst>
      <p:ext uri="{BB962C8B-B14F-4D97-AF65-F5344CB8AC3E}">
        <p14:creationId xmlns:p14="http://schemas.microsoft.com/office/powerpoint/2010/main" val="203657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" r="2224"/>
          <a:stretch/>
        </p:blipFill>
        <p:spPr>
          <a:xfrm>
            <a:off x="13714509" y="17240"/>
            <a:ext cx="10669491" cy="29695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74776" y="1283466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 err="1" smtClean="0">
                <a:solidFill>
                  <a:schemeClr val="accent1">
                    <a:lumMod val="75000"/>
                  </a:schemeClr>
                </a:solidFill>
              </a:rPr>
              <a:t>www.celticnext.eu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EMPORIUM, Renee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Wansdronk,Wansdronk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Architektuur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rw@wansdronk.com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 flipH="1">
            <a:off x="18384688" y="2753544"/>
            <a:ext cx="5328592" cy="969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GB" sz="4800" b="1" dirty="0">
              <a:solidFill>
                <a:schemeClr val="accent1"/>
              </a:solidFill>
              <a:latin typeface="Corbel" pitchFamily="34" charset="0"/>
            </a:endParaRPr>
          </a:p>
          <a:p>
            <a:endParaRPr lang="en-GB" sz="4800" b="1" dirty="0" smtClean="0">
              <a:solidFill>
                <a:schemeClr val="accent1"/>
              </a:solidFill>
              <a:latin typeface="Corbel" pitchFamily="34" charset="0"/>
            </a:endParaRPr>
          </a:p>
          <a:p>
            <a:endParaRPr lang="en-GB" sz="4800" b="1" dirty="0">
              <a:solidFill>
                <a:schemeClr val="accent1"/>
              </a:solidFill>
              <a:latin typeface="Corbel" pitchFamily="34" charset="0"/>
            </a:endParaRPr>
          </a:p>
          <a:p>
            <a:r>
              <a:rPr lang="en-GB" sz="3600" b="1" dirty="0" smtClean="0">
                <a:solidFill>
                  <a:schemeClr val="accent1"/>
                </a:solidFill>
                <a:latin typeface="Corbel" pitchFamily="34" charset="0"/>
              </a:rPr>
              <a:t>solar heat storage</a:t>
            </a:r>
          </a:p>
          <a:p>
            <a:endParaRPr lang="en-GB" sz="4800" b="1" dirty="0">
              <a:solidFill>
                <a:schemeClr val="accent1"/>
              </a:solidFill>
              <a:latin typeface="Corbel" pitchFamily="34" charset="0"/>
            </a:endParaRPr>
          </a:p>
          <a:p>
            <a:endParaRPr lang="en-GB" sz="4800" b="1" dirty="0" smtClean="0">
              <a:solidFill>
                <a:schemeClr val="accent1"/>
              </a:solidFill>
              <a:latin typeface="Corbel" pitchFamily="34" charset="0"/>
            </a:endParaRPr>
          </a:p>
          <a:p>
            <a:endParaRPr lang="en-GB" sz="4800" b="1" dirty="0" smtClean="0">
              <a:solidFill>
                <a:schemeClr val="accent1"/>
              </a:solidFill>
              <a:latin typeface="Corbel" pitchFamily="34" charset="0"/>
            </a:endParaRPr>
          </a:p>
          <a:p>
            <a:r>
              <a:rPr lang="en-GB" sz="3600" b="1" dirty="0" smtClean="0">
                <a:solidFill>
                  <a:schemeClr val="accent1"/>
                </a:solidFill>
                <a:latin typeface="Corbel" pitchFamily="34" charset="0"/>
              </a:rPr>
              <a:t>EMPORIUM BUILDING</a:t>
            </a:r>
            <a:endParaRPr lang="en-GB" sz="3600" b="1" dirty="0">
              <a:solidFill>
                <a:schemeClr val="accent1"/>
              </a:solidFill>
              <a:latin typeface="Corbel" pitchFamily="34" charset="0"/>
            </a:endParaRPr>
          </a:p>
          <a:p>
            <a:endParaRPr lang="en-GB" sz="4800" b="1" dirty="0" smtClean="0">
              <a:solidFill>
                <a:schemeClr val="accent1"/>
              </a:solidFill>
              <a:latin typeface="Corbel" pitchFamily="34" charset="0"/>
            </a:endParaRPr>
          </a:p>
          <a:p>
            <a:endParaRPr lang="en-GB" sz="4800" b="1" dirty="0">
              <a:solidFill>
                <a:schemeClr val="accent1"/>
              </a:solidFill>
              <a:latin typeface="Corbel" pitchFamily="34" charset="0"/>
            </a:endParaRPr>
          </a:p>
          <a:p>
            <a:r>
              <a:rPr lang="en-GB" sz="3600" b="1" dirty="0" smtClean="0">
                <a:solidFill>
                  <a:schemeClr val="accent1"/>
                </a:solidFill>
                <a:latin typeface="Corbel" pitchFamily="34" charset="0"/>
              </a:rPr>
              <a:t>solar heat storage &amp; </a:t>
            </a:r>
          </a:p>
          <a:p>
            <a:r>
              <a:rPr lang="en-GB" sz="3600" b="1" dirty="0" smtClean="0">
                <a:solidFill>
                  <a:schemeClr val="accent1"/>
                </a:solidFill>
                <a:latin typeface="Corbel" pitchFamily="34" charset="0"/>
              </a:rPr>
              <a:t>thermal collector</a:t>
            </a:r>
          </a:p>
          <a:p>
            <a:endParaRPr lang="en-GB" sz="4800" b="1" dirty="0">
              <a:solidFill>
                <a:schemeClr val="accent1"/>
              </a:solidFill>
              <a:latin typeface="Corbel" pitchFamily="34" charset="0"/>
            </a:endParaRPr>
          </a:p>
          <a:p>
            <a:endParaRPr lang="en-GB" sz="4800" b="1" dirty="0">
              <a:solidFill>
                <a:schemeClr val="accent1"/>
              </a:solidFill>
              <a:latin typeface="Corbel" pitchFamily="34" charset="0"/>
            </a:endParaRPr>
          </a:p>
        </p:txBody>
      </p:sp>
      <p:pic>
        <p:nvPicPr>
          <p:cNvPr id="11" name="Picture 10" descr="Screen shot 2016-06-29 at 8.37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984" y="3401616"/>
            <a:ext cx="15337704" cy="9264877"/>
          </a:xfrm>
          <a:prstGeom prst="rect">
            <a:avLst/>
          </a:prstGeom>
        </p:spPr>
      </p:pic>
      <p:sp>
        <p:nvSpPr>
          <p:cNvPr id="1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Proposal </a:t>
            </a:r>
            <a:r>
              <a:rPr lang="en-GB" sz="92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Introduction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81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Proposal Introduction (2)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5</a:t>
            </a:fld>
            <a:endParaRPr lang="en-GB" altLang="en-US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" r="2224"/>
          <a:stretch/>
        </p:blipFill>
        <p:spPr>
          <a:xfrm>
            <a:off x="13714509" y="17240"/>
            <a:ext cx="10669491" cy="29695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74776" y="1283466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 err="1" smtClean="0">
                <a:solidFill>
                  <a:schemeClr val="accent1">
                    <a:lumMod val="75000"/>
                  </a:schemeClr>
                </a:solidFill>
              </a:rPr>
              <a:t>www.celticnext.eu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EMPORIUM, Renee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Wansdronk,Wansdronk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Architektuur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rw@wansdronk.com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06824" y="3689648"/>
            <a:ext cx="21386376" cy="8068138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r>
              <a:rPr lang="en-US" sz="6000" dirty="0" smtClean="0">
                <a:solidFill>
                  <a:srgbClr val="0070C0"/>
                </a:solidFill>
              </a:rPr>
              <a:t>EMPORIUM Blockchain carbon credits wallet topics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solidFill>
                  <a:srgbClr val="0070C0"/>
                </a:solidFill>
              </a:rPr>
              <a:t>• carbon </a:t>
            </a:r>
            <a:r>
              <a:rPr lang="en-US" sz="6000" dirty="0" smtClean="0">
                <a:solidFill>
                  <a:srgbClr val="0070C0"/>
                </a:solidFill>
              </a:rPr>
              <a:t>credits </a:t>
            </a:r>
            <a:r>
              <a:rPr lang="en-US" sz="6000" dirty="0">
                <a:solidFill>
                  <a:srgbClr val="0070C0"/>
                </a:solidFill>
              </a:rPr>
              <a:t>calculation methodology and </a:t>
            </a:r>
            <a:r>
              <a:rPr lang="en-US" sz="6000" dirty="0" smtClean="0">
                <a:solidFill>
                  <a:srgbClr val="0070C0"/>
                </a:solidFill>
              </a:rPr>
              <a:t>certification</a:t>
            </a:r>
            <a:endParaRPr lang="en-US" sz="6000" dirty="0">
              <a:solidFill>
                <a:srgbClr val="0070C0"/>
              </a:solidFill>
            </a:endParaRPr>
          </a:p>
          <a:p>
            <a:r>
              <a:rPr lang="en-US" sz="6000" dirty="0">
                <a:solidFill>
                  <a:srgbClr val="0070C0"/>
                </a:solidFill>
              </a:rPr>
              <a:t>• wallet owned by individual or </a:t>
            </a:r>
            <a:r>
              <a:rPr lang="en-US" sz="6000" dirty="0" smtClean="0">
                <a:solidFill>
                  <a:srgbClr val="0070C0"/>
                </a:solidFill>
              </a:rPr>
              <a:t>by building </a:t>
            </a:r>
            <a:r>
              <a:rPr lang="en-US" sz="6000" dirty="0">
                <a:solidFill>
                  <a:srgbClr val="0070C0"/>
                </a:solidFill>
              </a:rPr>
              <a:t>(legal entity status)</a:t>
            </a:r>
          </a:p>
          <a:p>
            <a:pPr>
              <a:lnSpc>
                <a:spcPct val="150000"/>
              </a:lnSpc>
            </a:pPr>
            <a:r>
              <a:rPr lang="en-US" sz="6000" dirty="0" smtClean="0">
                <a:solidFill>
                  <a:srgbClr val="0070C0"/>
                </a:solidFill>
              </a:rPr>
              <a:t>• carbon credits liquidation at the EU-ETS or by NGO’s</a:t>
            </a:r>
          </a:p>
          <a:p>
            <a:r>
              <a:rPr lang="en-US" sz="6000" dirty="0" smtClean="0">
                <a:solidFill>
                  <a:srgbClr val="0070C0"/>
                </a:solidFill>
              </a:rPr>
              <a:t>• social development goal (SDG) values incorporation</a:t>
            </a:r>
          </a:p>
          <a:p>
            <a:pPr>
              <a:lnSpc>
                <a:spcPct val="150000"/>
              </a:lnSpc>
            </a:pPr>
            <a:r>
              <a:rPr lang="en-US" sz="6000" dirty="0" smtClean="0">
                <a:solidFill>
                  <a:srgbClr val="0070C0"/>
                </a:solidFill>
              </a:rPr>
              <a:t>• permissioned or </a:t>
            </a:r>
            <a:r>
              <a:rPr lang="en-US" sz="6000" dirty="0" err="1" smtClean="0">
                <a:solidFill>
                  <a:srgbClr val="0070C0"/>
                </a:solidFill>
              </a:rPr>
              <a:t>unpermissioned</a:t>
            </a:r>
            <a:r>
              <a:rPr lang="en-US" sz="6000" dirty="0" smtClean="0">
                <a:solidFill>
                  <a:srgbClr val="0070C0"/>
                </a:solidFill>
              </a:rPr>
              <a:t> (public) </a:t>
            </a:r>
            <a:r>
              <a:rPr lang="en-US" sz="6000" dirty="0" err="1" smtClean="0">
                <a:solidFill>
                  <a:srgbClr val="0070C0"/>
                </a:solidFill>
              </a:rPr>
              <a:t>blockchain</a:t>
            </a:r>
            <a:endParaRPr lang="en-US" sz="6000" dirty="0" smtClean="0">
              <a:solidFill>
                <a:srgbClr val="0070C0"/>
              </a:solidFill>
            </a:endParaRPr>
          </a:p>
          <a:p>
            <a:r>
              <a:rPr lang="en-US" sz="6000" dirty="0" smtClean="0">
                <a:solidFill>
                  <a:srgbClr val="0070C0"/>
                </a:solidFill>
              </a:rPr>
              <a:t>• energy (emission) footprint per </a:t>
            </a:r>
            <a:r>
              <a:rPr lang="en-US" sz="6000" dirty="0" err="1" smtClean="0">
                <a:solidFill>
                  <a:srgbClr val="0070C0"/>
                </a:solidFill>
              </a:rPr>
              <a:t>blockchain</a:t>
            </a:r>
            <a:r>
              <a:rPr lang="en-US" sz="6000" dirty="0" smtClean="0">
                <a:solidFill>
                  <a:srgbClr val="0070C0"/>
                </a:solidFill>
              </a:rPr>
              <a:t> transaction</a:t>
            </a:r>
          </a:p>
        </p:txBody>
      </p:sp>
    </p:spTree>
    <p:extLst>
      <p:ext uri="{BB962C8B-B14F-4D97-AF65-F5344CB8AC3E}">
        <p14:creationId xmlns:p14="http://schemas.microsoft.com/office/powerpoint/2010/main" val="24096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Partners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6</a:t>
            </a:fld>
            <a:endParaRPr lang="en-GB" altLang="en-US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" r="2224"/>
          <a:stretch/>
        </p:blipFill>
        <p:spPr>
          <a:xfrm>
            <a:off x="13714509" y="17240"/>
            <a:ext cx="10669491" cy="29695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74776" y="1283466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 err="1" smtClean="0">
                <a:solidFill>
                  <a:schemeClr val="accent1">
                    <a:lumMod val="75000"/>
                  </a:schemeClr>
                </a:solidFill>
              </a:rPr>
              <a:t>www.celticnext.eu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EMPORIUM, Renee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Wansdronk,Wansdronk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Architektuur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rw@wansdronk.com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06824" y="3689648"/>
            <a:ext cx="22777176" cy="8452859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r>
              <a:rPr lang="en-US" sz="6000" dirty="0" smtClean="0">
                <a:solidFill>
                  <a:srgbClr val="4F81BD"/>
                </a:solidFill>
              </a:rPr>
              <a:t>Partner involved (European research experience)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solidFill>
                  <a:srgbClr val="4F81BD"/>
                </a:solidFill>
              </a:rPr>
              <a:t>• Participation </a:t>
            </a:r>
            <a:r>
              <a:rPr lang="en-US" sz="6000" dirty="0" smtClean="0">
                <a:solidFill>
                  <a:srgbClr val="4F81BD"/>
                </a:solidFill>
              </a:rPr>
              <a:t>in COST </a:t>
            </a:r>
            <a:r>
              <a:rPr lang="en-US" sz="6000" dirty="0">
                <a:solidFill>
                  <a:srgbClr val="4F81BD"/>
                </a:solidFill>
              </a:rPr>
              <a:t>Actions (13</a:t>
            </a:r>
            <a:r>
              <a:rPr lang="en-US" sz="6000" dirty="0" smtClean="0">
                <a:solidFill>
                  <a:srgbClr val="4F81BD"/>
                </a:solidFill>
              </a:rPr>
              <a:t>) and </a:t>
            </a:r>
            <a:r>
              <a:rPr lang="en-US" sz="6000" dirty="0">
                <a:solidFill>
                  <a:srgbClr val="4F81BD"/>
                </a:solidFill>
              </a:rPr>
              <a:t>FP5-FP8 Projects (3</a:t>
            </a:r>
            <a:r>
              <a:rPr lang="en-US" sz="6000" dirty="0" smtClean="0">
                <a:solidFill>
                  <a:srgbClr val="4F81BD"/>
                </a:solidFill>
              </a:rPr>
              <a:t>):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solidFill>
                  <a:srgbClr val="4F81BD"/>
                </a:solidFill>
              </a:rPr>
              <a:t>• 2019-2023 COST CA18136 European Forum for Advanced </a:t>
            </a:r>
            <a:r>
              <a:rPr lang="en-US" sz="6000" dirty="0" smtClean="0">
                <a:solidFill>
                  <a:srgbClr val="4F81BD"/>
                </a:solidFill>
              </a:rPr>
              <a:t>Practices</a:t>
            </a:r>
          </a:p>
          <a:p>
            <a:r>
              <a:rPr lang="en-US" sz="6000" dirty="0">
                <a:solidFill>
                  <a:srgbClr val="4F81BD"/>
                </a:solidFill>
              </a:rPr>
              <a:t>• 2016-2020 Horizon 2020 (FP8) CHESS-SETUP Combined Heat Supply</a:t>
            </a:r>
          </a:p>
          <a:p>
            <a:r>
              <a:rPr lang="en-US" sz="6000" dirty="0" smtClean="0">
                <a:solidFill>
                  <a:srgbClr val="4F81BD"/>
                </a:solidFill>
              </a:rPr>
              <a:t>  System </a:t>
            </a:r>
            <a:r>
              <a:rPr lang="en-US" sz="6000" dirty="0">
                <a:solidFill>
                  <a:srgbClr val="4F81BD"/>
                </a:solidFill>
              </a:rPr>
              <a:t>by using Solar Energy and Heat Pumps (</a:t>
            </a:r>
            <a:r>
              <a:rPr lang="en-US" sz="6000" dirty="0">
                <a:solidFill>
                  <a:srgbClr val="4F81BD"/>
                </a:solidFill>
                <a:hlinkClick r:id="rId4"/>
              </a:rPr>
              <a:t>www.chess-setup.net</a:t>
            </a:r>
            <a:r>
              <a:rPr lang="en-US" sz="6000" dirty="0">
                <a:solidFill>
                  <a:srgbClr val="4F81BD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6000" dirty="0" smtClean="0">
                <a:solidFill>
                  <a:srgbClr val="4F81BD"/>
                </a:solidFill>
              </a:rPr>
              <a:t>Missing consortium (</a:t>
            </a:r>
            <a:r>
              <a:rPr lang="en-US" sz="6000" dirty="0" err="1" smtClean="0">
                <a:solidFill>
                  <a:srgbClr val="4F81BD"/>
                </a:solidFill>
              </a:rPr>
              <a:t>Bockchain</a:t>
            </a:r>
            <a:r>
              <a:rPr lang="en-US" sz="6000" dirty="0" smtClean="0">
                <a:solidFill>
                  <a:srgbClr val="4F81BD"/>
                </a:solidFill>
              </a:rPr>
              <a:t> wallet development)</a:t>
            </a:r>
            <a:endParaRPr lang="en-US" sz="6000" dirty="0">
              <a:solidFill>
                <a:srgbClr val="4F81BD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6000" dirty="0">
                <a:solidFill>
                  <a:srgbClr val="4F81BD"/>
                </a:solidFill>
              </a:rPr>
              <a:t>• Looking </a:t>
            </a:r>
            <a:r>
              <a:rPr lang="en-US" sz="6000" dirty="0" smtClean="0">
                <a:solidFill>
                  <a:srgbClr val="4F81BD"/>
                </a:solidFill>
              </a:rPr>
              <a:t>for a consortium in which this development has added value</a:t>
            </a:r>
            <a:endParaRPr lang="en-US" sz="6000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90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Contact Info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7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542928" y="3185592"/>
            <a:ext cx="20018224" cy="14069779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eaLnBrk="1" hangingPunct="1"/>
            <a:r>
              <a:rPr lang="en-GB" sz="5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For more information and for interest to participate please contact:</a:t>
            </a:r>
          </a:p>
          <a:p>
            <a:endParaRPr lang="en-GB" sz="4800" dirty="0" smtClean="0">
              <a:solidFill>
                <a:srgbClr val="0070C0"/>
              </a:solidFill>
            </a:endParaRPr>
          </a:p>
          <a:p>
            <a:r>
              <a:rPr lang="en-GB" sz="4800" dirty="0">
                <a:solidFill>
                  <a:srgbClr val="0070C0"/>
                </a:solidFill>
              </a:rPr>
              <a:t> </a:t>
            </a:r>
            <a:r>
              <a:rPr lang="en-GB" sz="4800" dirty="0" smtClean="0">
                <a:solidFill>
                  <a:srgbClr val="0070C0"/>
                </a:solidFill>
              </a:rPr>
              <a:t>    </a:t>
            </a:r>
            <a:r>
              <a:rPr lang="en-GB" sz="4400" dirty="0" smtClean="0">
                <a:solidFill>
                  <a:srgbClr val="0070C0"/>
                </a:solidFill>
              </a:rPr>
              <a:t>Wansdronk </a:t>
            </a:r>
            <a:r>
              <a:rPr lang="en-GB" sz="4400" dirty="0" err="1" smtClean="0">
                <a:solidFill>
                  <a:srgbClr val="0070C0"/>
                </a:solidFill>
              </a:rPr>
              <a:t>Architektuur</a:t>
            </a:r>
            <a:r>
              <a:rPr lang="en-GB" sz="4400" dirty="0" smtClean="0">
                <a:solidFill>
                  <a:srgbClr val="0070C0"/>
                </a:solidFill>
              </a:rPr>
              <a:t> BV</a:t>
            </a:r>
            <a:endParaRPr lang="en-GB" sz="4400" dirty="0">
              <a:solidFill>
                <a:srgbClr val="0070C0"/>
              </a:solidFill>
            </a:endParaRPr>
          </a:p>
          <a:p>
            <a:r>
              <a:rPr lang="en-GB" sz="4800" dirty="0">
                <a:solidFill>
                  <a:srgbClr val="0070C0"/>
                </a:solidFill>
              </a:rPr>
              <a:t>	</a:t>
            </a:r>
            <a:r>
              <a:rPr lang="en-GB" sz="4300" dirty="0" smtClean="0">
                <a:solidFill>
                  <a:srgbClr val="0070C0"/>
                </a:solidFill>
              </a:rPr>
              <a:t>Renee Wansdronk (architect)</a:t>
            </a:r>
            <a:endParaRPr lang="en-GB" sz="4300" dirty="0">
              <a:solidFill>
                <a:srgbClr val="0070C0"/>
              </a:solidFill>
            </a:endParaRPr>
          </a:p>
          <a:p>
            <a:r>
              <a:rPr lang="en-GB" sz="4300" dirty="0">
                <a:solidFill>
                  <a:srgbClr val="0070C0"/>
                </a:solidFill>
              </a:rPr>
              <a:t>	</a:t>
            </a:r>
            <a:r>
              <a:rPr lang="en-GB" sz="4300" dirty="0" err="1" smtClean="0">
                <a:solidFill>
                  <a:srgbClr val="0070C0"/>
                </a:solidFill>
              </a:rPr>
              <a:t>rw@wansdronk.com</a:t>
            </a:r>
            <a:endParaRPr lang="en-GB" sz="4300" dirty="0">
              <a:solidFill>
                <a:srgbClr val="0070C0"/>
              </a:solidFill>
            </a:endParaRPr>
          </a:p>
          <a:p>
            <a:r>
              <a:rPr lang="en-GB" sz="4300" dirty="0">
                <a:solidFill>
                  <a:srgbClr val="0070C0"/>
                </a:solidFill>
              </a:rPr>
              <a:t>	</a:t>
            </a:r>
            <a:r>
              <a:rPr lang="en-GB" sz="4300" dirty="0" smtClean="0">
                <a:solidFill>
                  <a:srgbClr val="0070C0"/>
                </a:solidFill>
              </a:rPr>
              <a:t>+31 85 878 4298</a:t>
            </a:r>
            <a:endParaRPr lang="en-GB" sz="4300" dirty="0">
              <a:solidFill>
                <a:srgbClr val="0070C0"/>
              </a:solidFill>
            </a:endParaRPr>
          </a:p>
          <a:p>
            <a:r>
              <a:rPr lang="en-GB" sz="4300" dirty="0">
                <a:solidFill>
                  <a:srgbClr val="0070C0"/>
                </a:solidFill>
              </a:rPr>
              <a:t>	</a:t>
            </a:r>
            <a:r>
              <a:rPr lang="en-GB" sz="4300" dirty="0" smtClean="0">
                <a:solidFill>
                  <a:srgbClr val="0070C0"/>
                </a:solidFill>
              </a:rPr>
              <a:t>+31 6 1971 6671 (cell)</a:t>
            </a:r>
          </a:p>
          <a:p>
            <a:r>
              <a:rPr lang="en-GB" sz="4300" dirty="0" smtClean="0">
                <a:solidFill>
                  <a:srgbClr val="0070C0"/>
                </a:solidFill>
              </a:rPr>
              <a:t>      W.G. </a:t>
            </a:r>
            <a:r>
              <a:rPr lang="en-GB" sz="4300" dirty="0" err="1" smtClean="0">
                <a:solidFill>
                  <a:srgbClr val="0070C0"/>
                </a:solidFill>
              </a:rPr>
              <a:t>Plein</a:t>
            </a:r>
            <a:r>
              <a:rPr lang="en-GB" sz="4300" dirty="0" smtClean="0">
                <a:solidFill>
                  <a:srgbClr val="0070C0"/>
                </a:solidFill>
              </a:rPr>
              <a:t> 286, 1054 SE Amsterdam</a:t>
            </a:r>
          </a:p>
          <a:p>
            <a:r>
              <a:rPr lang="en-GB" sz="4300" dirty="0">
                <a:solidFill>
                  <a:srgbClr val="0070C0"/>
                </a:solidFill>
              </a:rPr>
              <a:t> </a:t>
            </a:r>
            <a:r>
              <a:rPr lang="en-GB" sz="4300" dirty="0" smtClean="0">
                <a:solidFill>
                  <a:srgbClr val="0070C0"/>
                </a:solidFill>
              </a:rPr>
              <a:t>     </a:t>
            </a:r>
            <a:r>
              <a:rPr lang="en-GB" sz="4300" dirty="0" smtClean="0">
                <a:solidFill>
                  <a:srgbClr val="0070C0"/>
                </a:solidFill>
                <a:hlinkClick r:id="rId2"/>
              </a:rPr>
              <a:t>www.wansdronk.com</a:t>
            </a:r>
            <a:r>
              <a:rPr lang="en-GB" sz="4300" dirty="0" smtClean="0">
                <a:solidFill>
                  <a:srgbClr val="0070C0"/>
                </a:solidFill>
              </a:rPr>
              <a:t> (Wansdronk)</a:t>
            </a:r>
          </a:p>
          <a:p>
            <a:r>
              <a:rPr lang="en-GB" sz="4300" dirty="0" smtClean="0">
                <a:solidFill>
                  <a:srgbClr val="0070C0"/>
                </a:solidFill>
              </a:rPr>
              <a:t>      </a:t>
            </a:r>
            <a:r>
              <a:rPr lang="en-GB" sz="4300" dirty="0" smtClean="0">
                <a:solidFill>
                  <a:srgbClr val="0070C0"/>
                </a:solidFill>
                <a:hlinkClick r:id="rId3"/>
              </a:rPr>
              <a:t>www.chess-setup.net</a:t>
            </a:r>
            <a:r>
              <a:rPr lang="en-GB" sz="4300" dirty="0" smtClean="0">
                <a:solidFill>
                  <a:srgbClr val="0070C0"/>
                </a:solidFill>
              </a:rPr>
              <a:t> (CHESS-SETUP)</a:t>
            </a:r>
            <a:endParaRPr lang="en-GB" sz="4300" dirty="0">
              <a:solidFill>
                <a:srgbClr val="0070C0"/>
              </a:solidFill>
            </a:endParaRPr>
          </a:p>
          <a:p>
            <a:endParaRPr lang="en-GB" sz="4800" dirty="0">
              <a:solidFill>
                <a:srgbClr val="0070C0"/>
              </a:solidFill>
            </a:endParaRPr>
          </a:p>
          <a:p>
            <a:pPr lvl="8"/>
            <a:r>
              <a:rPr lang="de-DE" sz="54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Presentation </a:t>
            </a:r>
            <a:r>
              <a:rPr lang="de-DE" sz="5400" b="1" dirty="0" err="1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available</a:t>
            </a:r>
            <a:r>
              <a:rPr lang="de-DE" sz="5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 </a:t>
            </a:r>
            <a:r>
              <a:rPr lang="de-DE" sz="54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via: </a:t>
            </a:r>
            <a:endParaRPr lang="de-DE" sz="5400" b="1" dirty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</a:endParaRPr>
          </a:p>
          <a:p>
            <a:pPr lvl="8"/>
            <a:endParaRPr lang="en-GB" sz="4800" dirty="0" smtClean="0">
              <a:solidFill>
                <a:srgbClr val="0070C0"/>
              </a:solidFill>
            </a:endParaRPr>
          </a:p>
          <a:p>
            <a:pPr lvl="8"/>
            <a:r>
              <a:rPr lang="en-GB" sz="4800" dirty="0" smtClean="0">
                <a:solidFill>
                  <a:srgbClr val="0070C0"/>
                </a:solidFill>
              </a:rPr>
              <a:t>       </a:t>
            </a:r>
          </a:p>
          <a:p>
            <a:pPr lvl="8"/>
            <a:r>
              <a:rPr lang="en-GB" sz="4800" dirty="0" smtClean="0">
                <a:solidFill>
                  <a:srgbClr val="0070C0"/>
                </a:solidFill>
              </a:rPr>
              <a:t>  </a:t>
            </a:r>
            <a:endParaRPr lang="en-GB" sz="4800" dirty="0">
              <a:solidFill>
                <a:srgbClr val="0070C0"/>
              </a:solidFill>
            </a:endParaRPr>
          </a:p>
          <a:p>
            <a:pPr lvl="8"/>
            <a:endParaRPr lang="de-DE" sz="4800" dirty="0" smtClean="0">
              <a:solidFill>
                <a:srgbClr val="0070C0"/>
              </a:solidFill>
            </a:endParaRPr>
          </a:p>
          <a:p>
            <a:pPr lvl="8"/>
            <a:endParaRPr lang="en-GB" sz="4800" dirty="0"/>
          </a:p>
          <a:p>
            <a:pPr lvl="8"/>
            <a:endParaRPr lang="en-GB" sz="48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54696" y="12870025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" r="2224"/>
          <a:stretch/>
        </p:blipFill>
        <p:spPr>
          <a:xfrm>
            <a:off x="13714509" y="17240"/>
            <a:ext cx="10669491" cy="296956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2440" y="10674424"/>
            <a:ext cx="2300370" cy="231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DEU InterNations 2014-03-08, Photograph par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8144" y="5777880"/>
            <a:ext cx="3567026" cy="439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1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de-DE" sz="92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Join the follow-up Telco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8</a:t>
            </a:fld>
            <a:endParaRPr lang="en-GB" altLang="en-US" dirty="0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xmlns="" id="{A206F493-BCA8-4278-A408-9CC6CA8C2F0B}"/>
              </a:ext>
            </a:extLst>
          </p:cNvPr>
          <p:cNvSpPr/>
          <p:nvPr/>
        </p:nvSpPr>
        <p:spPr>
          <a:xfrm>
            <a:off x="1174776" y="1247462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www.celticnext.eu                                  office@celticnext.eu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5949" y="4481736"/>
            <a:ext cx="7371307" cy="78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41442" y="4913784"/>
            <a:ext cx="11711612" cy="712279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1371600" y="1835696"/>
            <a:ext cx="14132768" cy="2286000"/>
          </a:xfrm>
          <a:prstGeom prst="rect">
            <a:avLst/>
          </a:prstGeom>
        </p:spPr>
        <p:txBody>
          <a:bodyPr vert="horz" lIns="217686" tIns="108843" rIns="217686" bIns="108843" rtlCol="0" anchor="ctr">
            <a:normAutofit fontScale="25000" lnSpcReduction="20000"/>
          </a:bodyPr>
          <a:lstStyle>
            <a:lvl1pPr algn="ctr" defTabSz="2176857" rtl="0" eaLnBrk="1" latinLnBrk="0" hangingPunct="1">
              <a:spcBef>
                <a:spcPct val="0"/>
              </a:spcBef>
              <a:buNone/>
              <a:defRPr sz="10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>
              <a:spcAft>
                <a:spcPct val="0"/>
              </a:spcAft>
            </a:pPr>
            <a:endParaRPr lang="de-DE" sz="9200" b="1" dirty="0" smtClean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  <a:p>
            <a:pPr algn="l" fontAlgn="base">
              <a:spcAft>
                <a:spcPct val="0"/>
              </a:spcAft>
            </a:pPr>
            <a:endParaRPr lang="de-DE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  <a:p>
            <a:pPr algn="l" fontAlgn="base">
              <a:spcAft>
                <a:spcPct val="0"/>
              </a:spcAft>
            </a:pPr>
            <a:endParaRPr lang="de-DE" sz="9200" b="1" dirty="0" smtClean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  <a:p>
            <a:pPr algn="l" fontAlgn="base">
              <a:spcAft>
                <a:spcPct val="0"/>
              </a:spcAft>
            </a:pPr>
            <a:endParaRPr lang="de-DE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  <a:p>
            <a:pPr algn="l" fontAlgn="base">
              <a:spcAft>
                <a:spcPct val="0"/>
              </a:spcAft>
            </a:pPr>
            <a:r>
              <a:rPr lang="de-DE" sz="368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9 September  10-10.30 CET</a:t>
            </a:r>
            <a:endParaRPr lang="de-DE" sz="368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51584" y="3007300"/>
            <a:ext cx="16393144" cy="1067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 </a:t>
            </a:r>
            <a:br>
              <a:rPr lang="en-GB" dirty="0" smtClean="0"/>
            </a:br>
            <a:r>
              <a:rPr lang="en-GB" dirty="0" smtClean="0"/>
              <a:t> 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b="1" dirty="0" smtClean="0"/>
              <a:t>Meeting number</a:t>
            </a:r>
            <a:r>
              <a:rPr lang="en-GB" sz="3200" dirty="0" smtClean="0"/>
              <a:t>: </a:t>
            </a:r>
            <a:r>
              <a:rPr lang="en-GB" sz="3200" dirty="0"/>
              <a:t>959 100 729 </a:t>
            </a:r>
            <a:endParaRPr lang="en-GB" sz="3200" dirty="0" smtClean="0"/>
          </a:p>
          <a:p>
            <a:r>
              <a:rPr lang="en-GB" sz="3200" b="1" dirty="0" smtClean="0"/>
              <a:t>Meeting </a:t>
            </a:r>
            <a:r>
              <a:rPr lang="en-GB" sz="3200" b="1" dirty="0"/>
              <a:t>password: </a:t>
            </a:r>
            <a:r>
              <a:rPr lang="en-GB" sz="3200" dirty="0" smtClean="0"/>
              <a:t>6rXFqMdV</a:t>
            </a:r>
          </a:p>
          <a:p>
            <a:endParaRPr lang="en-GB" sz="3200" dirty="0"/>
          </a:p>
          <a:p>
            <a:r>
              <a:rPr lang="en-GB" sz="3200" b="1" dirty="0" smtClean="0"/>
              <a:t>Join the Meeting:</a:t>
            </a:r>
          </a:p>
          <a:p>
            <a:r>
              <a:rPr lang="en-GB" sz="3200" dirty="0" smtClean="0">
                <a:hlinkClick r:id="rId3"/>
              </a:rPr>
              <a:t>https</a:t>
            </a:r>
            <a:r>
              <a:rPr lang="en-GB" sz="3200" dirty="0">
                <a:hlinkClick r:id="rId3"/>
              </a:rPr>
              <a:t>://</a:t>
            </a:r>
            <a:r>
              <a:rPr lang="en-GB" sz="3200" dirty="0" smtClean="0">
                <a:hlinkClick r:id="rId3"/>
              </a:rPr>
              <a:t>eurescom-meetings.webex.com/eurescom-meetings/j.php?MTID=me456e2a83aaf2bd6e77533086d87cc8b</a:t>
            </a:r>
            <a:endParaRPr lang="en-GB" sz="3200" dirty="0" smtClean="0"/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 smtClean="0"/>
          </a:p>
          <a:p>
            <a:r>
              <a:rPr lang="en-GB" sz="3200" dirty="0" smtClean="0"/>
              <a:t>Join </a:t>
            </a:r>
            <a:r>
              <a:rPr lang="en-GB" sz="3200" dirty="0"/>
              <a:t>by phone  </a:t>
            </a:r>
            <a:br>
              <a:rPr lang="en-GB" sz="3200" dirty="0"/>
            </a:br>
            <a:r>
              <a:rPr lang="en-GB" sz="3200" b="1" u="sng" dirty="0">
                <a:hlinkClick r:id="rId4"/>
              </a:rPr>
              <a:t>+49-6925511-4400</a:t>
            </a:r>
            <a:r>
              <a:rPr lang="en-GB" sz="3200" dirty="0"/>
              <a:t> Germany toll  </a:t>
            </a:r>
            <a:br>
              <a:rPr lang="en-GB" sz="3200" dirty="0"/>
            </a:br>
            <a:r>
              <a:rPr lang="en-GB" sz="3200" u="sng" dirty="0">
                <a:hlinkClick r:id="rId5"/>
              </a:rPr>
              <a:t>Global call-in numbers</a:t>
            </a:r>
            <a:r>
              <a:rPr lang="en-GB" sz="3200" dirty="0"/>
              <a:t>  </a:t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> </a:t>
            </a:r>
            <a:br>
              <a:rPr lang="en-GB" sz="3200" dirty="0"/>
            </a:br>
            <a:r>
              <a:rPr lang="en-GB" sz="3200" u="sng" dirty="0">
                <a:hlinkClick r:id="rId6"/>
              </a:rPr>
              <a:t>Can't join the meeting?</a:t>
            </a:r>
            <a:r>
              <a:rPr lang="en-GB" sz="3200" dirty="0"/>
              <a:t>  </a:t>
            </a:r>
            <a:br>
              <a:rPr lang="en-GB" sz="3200" dirty="0"/>
            </a:br>
            <a:r>
              <a:rPr lang="en-GB" sz="3200" dirty="0"/>
              <a:t> </a:t>
            </a:r>
            <a:br>
              <a:rPr lang="en-GB" sz="3200" dirty="0"/>
            </a:br>
            <a:endParaRPr lang="en-GB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" r="2224"/>
          <a:stretch/>
        </p:blipFill>
        <p:spPr>
          <a:xfrm>
            <a:off x="13714509" y="17240"/>
            <a:ext cx="10669491" cy="296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93415"/>
      </p:ext>
    </p:extLst>
  </p:cSld>
  <p:clrMapOvr>
    <a:masterClrMapping/>
  </p:clrMapOvr>
</p:sld>
</file>

<file path=ppt/theme/theme1.xml><?xml version="1.0" encoding="utf-8"?>
<a:theme xmlns:a="http://schemas.openxmlformats.org/drawingml/2006/main" name="1_Spanish Chair Eureka 2016 intern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panish Chair Eureka 2016 interno" id="{BA4051FA-B5A8-8041-902C-54A3E0A35E45}" vid="{A453499C-19AA-F249-A308-67522C957B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348</Words>
  <Characters>0</Characters>
  <Application>Microsoft Office PowerPoint</Application>
  <PresentationFormat>Custom</PresentationFormat>
  <Lines>0</Lines>
  <Paragraphs>95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1_Spanish Chair Eureka 2016 interno</vt:lpstr>
      <vt:lpstr>Office Theme</vt:lpstr>
      <vt:lpstr>PowerPoint Presentation</vt:lpstr>
      <vt:lpstr>Teaser</vt:lpstr>
      <vt:lpstr>Organisation Profile</vt:lpstr>
      <vt:lpstr>Proposal Introduction</vt:lpstr>
      <vt:lpstr>Proposal Introduction (2)</vt:lpstr>
      <vt:lpstr>Partners</vt:lpstr>
      <vt:lpstr>Contact Info</vt:lpstr>
      <vt:lpstr>Join the follow-up Telco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conference@thesai.org</dc:creator>
  <cp:lastModifiedBy>Christiane Reinsch</cp:lastModifiedBy>
  <cp:revision>322</cp:revision>
  <dcterms:modified xsi:type="dcterms:W3CDTF">2019-08-15T09:41:41Z</dcterms:modified>
</cp:coreProperties>
</file>