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8"/>
  </p:notesMasterIdLst>
  <p:sldIdLst>
    <p:sldId id="272" r:id="rId3"/>
    <p:sldId id="316" r:id="rId4"/>
    <p:sldId id="317" r:id="rId5"/>
    <p:sldId id="319" r:id="rId6"/>
    <p:sldId id="320" r:id="rId7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8" autoAdjust="0"/>
    <p:restoredTop sz="94660"/>
  </p:normalViewPr>
  <p:slideViewPr>
    <p:cSldViewPr>
      <p:cViewPr varScale="1">
        <p:scale>
          <a:sx n="43" d="100"/>
          <a:sy n="43" d="100"/>
        </p:scale>
        <p:origin x="102" y="49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8/12/2019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12/08/2019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smartlahti.fi/citicap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1688" y="89248"/>
            <a:ext cx="3657656" cy="435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7"/>
          <p:cNvSpPr>
            <a:spLocks/>
          </p:cNvSpPr>
          <p:nvPr/>
        </p:nvSpPr>
        <p:spPr bwMode="auto">
          <a:xfrm>
            <a:off x="3530060" y="7236043"/>
            <a:ext cx="1703990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AI enabling effective directly to customer sales</a:t>
            </a: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1040" y="-5124"/>
            <a:ext cx="17039908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Innovate UK Summer Briefing</a:t>
            </a:r>
            <a:endParaRPr lang="en-GB" sz="36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700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20</a:t>
            </a:r>
            <a:r>
              <a:rPr lang="en-GB" sz="7000" baseline="3000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August </a:t>
            </a:r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2019, London  </a:t>
            </a: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8185324" y="11768479"/>
            <a:ext cx="7527702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Markus Sihvonen, LAMK Oy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Markus.Sihvonen@lamk.fi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0" y="0"/>
            <a:ext cx="4991201" cy="4409729"/>
          </a:xfrm>
          <a:prstGeom prst="rect">
            <a:avLst/>
          </a:prstGeo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CE3702D9-2075-4F28-9511-384EB859C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438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fi-FI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Artificial Intelligent enabling effective directly to customer sales</a:t>
            </a:r>
            <a:endParaRPr kumimoji="0" lang="fi-FI" altLang="fi-FI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AI laboratory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834513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r>
              <a:rPr lang="en-GB" sz="4800" i="1" dirty="0">
                <a:solidFill>
                  <a:srgbClr val="0070C0"/>
                </a:solidFill>
              </a:rPr>
              <a:t>Recent results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i="1" dirty="0">
                <a:solidFill>
                  <a:srgbClr val="0070C0"/>
                </a:solidFill>
              </a:rPr>
              <a:t>Micro weather analyser from live video feed: rain, sun, snow, ice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i="1" dirty="0">
                <a:solidFill>
                  <a:srgbClr val="0070C0"/>
                </a:solidFill>
              </a:rPr>
              <a:t>Traffic counter from video feed: pedestrian, bicycle, car, bus and direction of a traffic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i="1" dirty="0">
                <a:solidFill>
                  <a:srgbClr val="0070C0"/>
                </a:solidFill>
              </a:rPr>
              <a:t>CO2 analyser for mobility. Measures in real time users CO2 emissions while mobile. Recognizes walking, bicycling, car, bus, train, tram and metro. </a:t>
            </a:r>
            <a:r>
              <a:rPr lang="fi-FI" sz="4800" dirty="0">
                <a:hlinkClick r:id="rId2"/>
              </a:rPr>
              <a:t>https://www.smartlahti.fi/citicap/</a:t>
            </a:r>
            <a:endParaRPr lang="fi-FI" sz="48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sz="4800" i="1" dirty="0">
              <a:solidFill>
                <a:srgbClr val="0070C0"/>
              </a:solidFill>
            </a:endParaRPr>
          </a:p>
          <a:p>
            <a:r>
              <a:rPr lang="en-GB" sz="4800" i="1" dirty="0">
                <a:solidFill>
                  <a:srgbClr val="0070C0"/>
                </a:solidFill>
              </a:rPr>
              <a:t>Focus on commercial AI applications</a:t>
            </a:r>
            <a:endParaRPr lang="en-GB" sz="4800" i="1" dirty="0">
              <a:solidFill>
                <a:srgbClr val="00B0F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Introduction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447341" y="3750863"/>
            <a:ext cx="15937771" cy="908380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r>
              <a:rPr lang="en-GB" sz="4800" i="1" dirty="0">
                <a:solidFill>
                  <a:srgbClr val="0070C0"/>
                </a:solidFill>
              </a:rPr>
              <a:t>Goal is to enable producers / manufactures of services and products to market and sell them directly to consumers by utilising AI technologies.</a:t>
            </a:r>
          </a:p>
          <a:p>
            <a:endParaRPr lang="en-GB" sz="4800" i="1" dirty="0">
              <a:solidFill>
                <a:srgbClr val="0070C0"/>
              </a:solidFill>
            </a:endParaRPr>
          </a:p>
          <a:p>
            <a:pPr marL="685800" indent="-685800">
              <a:buFontTx/>
              <a:buChar char="-"/>
            </a:pPr>
            <a:r>
              <a:rPr lang="en-GB" sz="4800" i="1" dirty="0">
                <a:solidFill>
                  <a:srgbClr val="0070C0"/>
                </a:solidFill>
              </a:rPr>
              <a:t>How to define / find potential customers?</a:t>
            </a:r>
          </a:p>
          <a:p>
            <a:pPr marL="1143000" lvl="1" indent="-685800">
              <a:buFontTx/>
              <a:buChar char="-"/>
            </a:pPr>
            <a:r>
              <a:rPr lang="en-GB" sz="4800" i="1" dirty="0">
                <a:solidFill>
                  <a:srgbClr val="0070C0"/>
                </a:solidFill>
              </a:rPr>
              <a:t>On heterogeneous markets? </a:t>
            </a:r>
          </a:p>
          <a:p>
            <a:pPr marL="685800" indent="-685800">
              <a:buFontTx/>
              <a:buChar char="-"/>
            </a:pPr>
            <a:r>
              <a:rPr lang="en-GB" sz="4800" i="1" dirty="0">
                <a:solidFill>
                  <a:srgbClr val="0070C0"/>
                </a:solidFill>
              </a:rPr>
              <a:t>How to make customer experience pleasant?</a:t>
            </a:r>
          </a:p>
          <a:p>
            <a:pPr marL="685800" indent="-685800">
              <a:buFontTx/>
              <a:buChar char="-"/>
            </a:pPr>
            <a:r>
              <a:rPr lang="en-GB" sz="4800" i="1" dirty="0">
                <a:solidFill>
                  <a:srgbClr val="0070C0"/>
                </a:solidFill>
              </a:rPr>
              <a:t>How to organise logistics?</a:t>
            </a:r>
          </a:p>
          <a:p>
            <a:pPr marL="685800" indent="-685800">
              <a:buFontTx/>
              <a:buChar char="-"/>
            </a:pPr>
            <a:r>
              <a:rPr lang="en-GB" sz="4800" i="1" dirty="0">
                <a:solidFill>
                  <a:srgbClr val="0070C0"/>
                </a:solidFill>
              </a:rPr>
              <a:t>What are requirements for business ecosystem?</a:t>
            </a:r>
          </a:p>
          <a:p>
            <a:pPr marL="685800" indent="-685800">
              <a:buFontTx/>
              <a:buChar char="-"/>
            </a:pPr>
            <a:r>
              <a:rPr lang="en-GB" sz="4800" i="1" dirty="0">
                <a:solidFill>
                  <a:srgbClr val="0070C0"/>
                </a:solidFill>
              </a:rPr>
              <a:t>What are needed tools?</a:t>
            </a:r>
          </a:p>
          <a:p>
            <a:pPr marL="685800" indent="-685800">
              <a:buFontTx/>
              <a:buChar char="-"/>
            </a:pPr>
            <a:r>
              <a:rPr lang="en-GB" sz="4800" i="1" dirty="0">
                <a:solidFill>
                  <a:srgbClr val="0070C0"/>
                </a:solidFill>
              </a:rPr>
              <a:t>How to do all above cost effective?</a:t>
            </a:r>
          </a:p>
          <a:p>
            <a:pPr algn="ctr"/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263008" y="4481736"/>
            <a:ext cx="19202133" cy="6867810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r>
              <a:rPr lang="en-GB" sz="4800" i="1" dirty="0" err="1">
                <a:solidFill>
                  <a:srgbClr val="0070C0"/>
                </a:solidFill>
              </a:rPr>
              <a:t>Upseller</a:t>
            </a:r>
            <a:r>
              <a:rPr lang="en-GB" sz="4800" i="1" dirty="0">
                <a:solidFill>
                  <a:srgbClr val="0070C0"/>
                </a:solidFill>
              </a:rPr>
              <a:t> Oy, Finland</a:t>
            </a:r>
          </a:p>
          <a:p>
            <a:r>
              <a:rPr lang="en-GB" sz="4800" i="1" dirty="0">
                <a:solidFill>
                  <a:srgbClr val="0070C0"/>
                </a:solidFill>
              </a:rPr>
              <a:t>	- AI chat bot services</a:t>
            </a:r>
          </a:p>
          <a:p>
            <a:r>
              <a:rPr lang="en-GB" sz="4800" i="1" dirty="0">
                <a:solidFill>
                  <a:srgbClr val="0070C0"/>
                </a:solidFill>
              </a:rPr>
              <a:t>GreenPeak Oy, Finland</a:t>
            </a:r>
          </a:p>
          <a:p>
            <a:r>
              <a:rPr lang="en-GB" sz="4800" i="1" dirty="0">
                <a:solidFill>
                  <a:srgbClr val="0070C0"/>
                </a:solidFill>
              </a:rPr>
              <a:t>	- Ecosystem analysis</a:t>
            </a:r>
          </a:p>
          <a:p>
            <a:r>
              <a:rPr lang="en-GB" sz="4800" i="1" dirty="0">
                <a:solidFill>
                  <a:srgbClr val="0070C0"/>
                </a:solidFill>
              </a:rPr>
              <a:t>ETM </a:t>
            </a:r>
            <a:r>
              <a:rPr lang="en-GB" sz="4800" i="1" dirty="0" err="1">
                <a:solidFill>
                  <a:srgbClr val="0070C0"/>
                </a:solidFill>
              </a:rPr>
              <a:t>LtD</a:t>
            </a:r>
            <a:r>
              <a:rPr lang="en-GB" sz="4800" i="1" dirty="0">
                <a:solidFill>
                  <a:srgbClr val="0070C0"/>
                </a:solidFill>
              </a:rPr>
              <a:t>, South Korea</a:t>
            </a:r>
          </a:p>
          <a:p>
            <a:r>
              <a:rPr lang="en-GB" sz="4800" i="1" dirty="0">
                <a:solidFill>
                  <a:srgbClr val="0070C0"/>
                </a:solidFill>
              </a:rPr>
              <a:t>	- AI </a:t>
            </a:r>
            <a:r>
              <a:rPr lang="en-GB" sz="4800" i="1" dirty="0" err="1">
                <a:solidFill>
                  <a:srgbClr val="0070C0"/>
                </a:solidFill>
              </a:rPr>
              <a:t>logictic</a:t>
            </a:r>
            <a:r>
              <a:rPr lang="en-GB" sz="4800" i="1" dirty="0">
                <a:solidFill>
                  <a:srgbClr val="0070C0"/>
                </a:solidFill>
              </a:rPr>
              <a:t> systems</a:t>
            </a:r>
          </a:p>
          <a:p>
            <a:r>
              <a:rPr lang="en-GB" sz="4800" i="1" dirty="0">
                <a:solidFill>
                  <a:srgbClr val="0070C0"/>
                </a:solidFill>
              </a:rPr>
              <a:t>LAMK OY / LAB Oy, Finland</a:t>
            </a:r>
          </a:p>
          <a:p>
            <a:r>
              <a:rPr lang="en-GB" sz="4800" i="1" dirty="0">
                <a:solidFill>
                  <a:srgbClr val="0070C0"/>
                </a:solidFill>
              </a:rPr>
              <a:t>	- AI solutions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0514962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Markus Sihvonen, LAMK Oy</a:t>
            </a:r>
            <a:endParaRPr lang="en-GB" sz="4300" dirty="0">
              <a:solidFill>
                <a:srgbClr val="0070C0"/>
              </a:solidFill>
            </a:endParaRPr>
          </a:p>
          <a:p>
            <a:r>
              <a:rPr lang="en-GB" sz="4300" dirty="0">
                <a:solidFill>
                  <a:srgbClr val="0070C0"/>
                </a:solidFill>
              </a:rPr>
              <a:t>		markus.Sihvonen@lamk.fi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+358 44 708 5064</a:t>
            </a:r>
          </a:p>
          <a:p>
            <a:endParaRPr lang="en-GB" sz="4300" dirty="0">
              <a:solidFill>
                <a:srgbClr val="0070C0"/>
              </a:solidFill>
            </a:endParaRP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     </a:t>
            </a: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</a:t>
            </a:r>
          </a:p>
          <a:p>
            <a:pPr lvl="8"/>
            <a:endParaRPr lang="de-DE" sz="4800" dirty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18772</TotalTime>
  <Pages>0</Pages>
  <Words>254</Words>
  <Characters>0</Characters>
  <Application>Microsoft Office PowerPoint</Application>
  <PresentationFormat>Mukautettu</PresentationFormat>
  <Lines>0</Lines>
  <Paragraphs>53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5</vt:i4>
      </vt:variant>
    </vt:vector>
  </HeadingPairs>
  <TitlesOfParts>
    <vt:vector size="13" baseType="lpstr">
      <vt:lpstr>Aleo</vt:lpstr>
      <vt:lpstr>Arial</vt:lpstr>
      <vt:lpstr>Calibri</vt:lpstr>
      <vt:lpstr>Calibri Light</vt:lpstr>
      <vt:lpstr>Century Gothic</vt:lpstr>
      <vt:lpstr>Gill Sans</vt:lpstr>
      <vt:lpstr>1_Spanish Chair Eureka 2016 interno</vt:lpstr>
      <vt:lpstr>Office Theme</vt:lpstr>
      <vt:lpstr>PowerPoint-esitys</vt:lpstr>
      <vt:lpstr>AI laboratory</vt:lpstr>
      <vt:lpstr>Proposal Introduction (1)</vt:lpstr>
      <vt:lpstr>Partners</vt:lpstr>
      <vt:lpstr>Contact 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Markus Sihvonen</cp:lastModifiedBy>
  <cp:revision>295</cp:revision>
  <dcterms:modified xsi:type="dcterms:W3CDTF">2019-08-19T06:31:40Z</dcterms:modified>
</cp:coreProperties>
</file>