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0"/>
  </p:notesMasterIdLst>
  <p:sldIdLst>
    <p:sldId id="272" r:id="rId3"/>
    <p:sldId id="315" r:id="rId4"/>
    <p:sldId id="316" r:id="rId5"/>
    <p:sldId id="317" r:id="rId6"/>
    <p:sldId id="319" r:id="rId7"/>
    <p:sldId id="320" r:id="rId8"/>
    <p:sldId id="321" r:id="rId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044" y="-88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9/26/2018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pPr/>
              <a:t>26/09/2018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a.carrera@upm.e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vc.eurescom.eu/voip-info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c@eurescom.eu" TargetMode="External"/><Relationship Id="rId5" Type="http://schemas.openxmlformats.org/officeDocument/2006/relationships/hyperlink" Target="http://vc.eurescom.eu/international-info.html" TargetMode="External"/><Relationship Id="rId4" Type="http://schemas.openxmlformats.org/officeDocument/2006/relationships/hyperlink" Target="tel:+49-6221-9052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30060" y="5357802"/>
            <a:ext cx="1703990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8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Application of Artificial Intelligence for Fault Management in SDN Networks</a:t>
            </a:r>
            <a:endParaRPr lang="en-GB" sz="88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441152"/>
            <a:ext cx="170399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</a:t>
            </a: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Day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endParaRPr lang="en-GB" sz="3600" b="1" dirty="0" smtClean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26</a:t>
            </a:r>
            <a:r>
              <a:rPr lang="en-GB" sz="7000" baseline="30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September 2018, Madrid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5548266" y="12218955"/>
            <a:ext cx="1374414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Álvaro</a:t>
            </a: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</a:t>
            </a:r>
            <a:r>
              <a:rPr lang="en-GB" sz="44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Carrera</a:t>
            </a: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– Universidad </a:t>
            </a:r>
            <a:r>
              <a:rPr lang="en-GB" sz="44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Politécnica</a:t>
            </a:r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de Madrid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eaLnBrk="1" hangingPunct="1"/>
            <a:r>
              <a:rPr lang="en-GB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a.carrera@upm.es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0" y="0"/>
            <a:ext cx="4991201" cy="4409729"/>
          </a:xfrm>
          <a:prstGeom prst="rect">
            <a:avLst/>
          </a:prstGeom>
        </p:spPr>
      </p:pic>
      <p:pic>
        <p:nvPicPr>
          <p:cNvPr id="8196" name="Picture 4" descr="Resultado de imagen de upm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91604" y="9354711"/>
            <a:ext cx="6882820" cy="27182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0549" y="3833664"/>
            <a:ext cx="21431400" cy="797580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6000" b="1" i="1" dirty="0" smtClean="0">
                <a:solidFill>
                  <a:srgbClr val="00B0F0"/>
                </a:solidFill>
              </a:rPr>
              <a:t>Project Idea: </a:t>
            </a:r>
          </a:p>
          <a:p>
            <a:pPr algn="ctr"/>
            <a:r>
              <a:rPr lang="en-GB" sz="6000" i="1" dirty="0" smtClean="0">
                <a:solidFill>
                  <a:srgbClr val="00B0F0"/>
                </a:solidFill>
              </a:rPr>
              <a:t>Develop a self-healing platform for SDN networks based on Artificial Intelligence techniques</a:t>
            </a:r>
          </a:p>
          <a:p>
            <a:pPr algn="ctr"/>
            <a:endParaRPr lang="en-GB" sz="5400" i="1" dirty="0" smtClean="0">
              <a:solidFill>
                <a:srgbClr val="00B0F0"/>
              </a:solidFill>
            </a:endParaRPr>
          </a:p>
          <a:p>
            <a:pPr algn="ctr"/>
            <a:r>
              <a:rPr lang="en-GB" sz="5400" b="1" i="1" dirty="0" smtClean="0">
                <a:solidFill>
                  <a:srgbClr val="00B0F0"/>
                </a:solidFill>
              </a:rPr>
              <a:t>Proposal:</a:t>
            </a:r>
          </a:p>
          <a:p>
            <a:pPr algn="just"/>
            <a:r>
              <a:rPr lang="en-GB" sz="5400" i="1" dirty="0" smtClean="0">
                <a:solidFill>
                  <a:srgbClr val="00B0F0"/>
                </a:solidFill>
              </a:rPr>
              <a:t>Monitoring SDN networks through the controllers, we can use Big Data platforms to apply Artificial Intelligence techniques to detect, classify, repair and/or prevent different faults in the network </a:t>
            </a:r>
            <a:r>
              <a:rPr lang="en-GB" sz="5400" b="1" i="1" dirty="0" smtClean="0">
                <a:solidFill>
                  <a:srgbClr val="00B0F0"/>
                </a:solidFill>
              </a:rPr>
              <a:t>reducing operational cost of the network management.</a:t>
            </a:r>
            <a:endParaRPr lang="en-GB" sz="5400" b="1" i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776" y="12858792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SDN Fault Management,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Álvaro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Carrera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, UPM, a.carrera@upm.es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SDN Fault Management,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Álvaro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Carrera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, UPM, a.carrera@upm.es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5122" name="Picture 2" descr="https://lh5.googleusercontent.com/da2fsNd-BWInwdV7GRdnbMZRWpsnpAD_1A-Z7K6i_81bc7zmJ2X-xuPSVmcLdgDZdnea-a2W7qL91LZqpGYyKKHwIN1ZRUsaNEmgbFzKDL8QMW4v1iS_bRJeJ1rDJu0EVO9k1d135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1010" y="2428844"/>
            <a:ext cx="15713668" cy="10190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SDN Fault Management,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Álvaro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Carrera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, UPM, a.carrera@upm.es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4097" name="Picture 1" descr="C:\Users\carre\Downloads\archgenv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0944" y="1972431"/>
            <a:ext cx="16395535" cy="1087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262118" y="3786166"/>
            <a:ext cx="19202133" cy="8529803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5400" i="1" dirty="0" smtClean="0">
                <a:solidFill>
                  <a:srgbClr val="00B0F0"/>
                </a:solidFill>
              </a:rPr>
              <a:t>Schedule: 36 months, Autumn 2019 call</a:t>
            </a:r>
          </a:p>
          <a:p>
            <a:pPr algn="just"/>
            <a:endParaRPr lang="en-GB" sz="5400" i="1" dirty="0" smtClean="0">
              <a:solidFill>
                <a:srgbClr val="00B0F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5400" i="1" dirty="0" smtClean="0">
                <a:solidFill>
                  <a:srgbClr val="00B0F0"/>
                </a:solidFill>
              </a:rPr>
              <a:t> Existing Spanish consortium conformed by Research Institutions and SMEs.</a:t>
            </a:r>
          </a:p>
          <a:p>
            <a:pPr algn="just">
              <a:buFont typeface="Arial" pitchFamily="34" charset="0"/>
              <a:buChar char="•"/>
            </a:pPr>
            <a:endParaRPr lang="en-GB" sz="5400" i="1" dirty="0" smtClean="0">
              <a:solidFill>
                <a:srgbClr val="00B0F0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5400" i="1" dirty="0" smtClean="0">
                <a:solidFill>
                  <a:srgbClr val="00B0F0"/>
                </a:solidFill>
              </a:rPr>
              <a:t>Looking for partners from different fields and countries:</a:t>
            </a:r>
          </a:p>
          <a:p>
            <a:pPr lvl="2" algn="just">
              <a:buFont typeface="Arial" pitchFamily="34" charset="0"/>
              <a:buChar char="•"/>
            </a:pPr>
            <a:r>
              <a:rPr lang="en-GB" sz="5400" i="1" dirty="0" smtClean="0">
                <a:solidFill>
                  <a:srgbClr val="00B0F0"/>
                </a:solidFill>
              </a:rPr>
              <a:t>Network Operators interested in providing data and expertise</a:t>
            </a:r>
          </a:p>
          <a:p>
            <a:pPr lvl="2" algn="just">
              <a:buFont typeface="Arial" pitchFamily="34" charset="0"/>
              <a:buChar char="•"/>
            </a:pPr>
            <a:r>
              <a:rPr lang="en-GB" sz="5400" i="1" dirty="0" err="1" smtClean="0">
                <a:solidFill>
                  <a:srgbClr val="00B0F0"/>
                </a:solidFill>
              </a:rPr>
              <a:t>Cybersecurity</a:t>
            </a:r>
            <a:r>
              <a:rPr lang="en-GB" sz="5400" i="1" dirty="0" smtClean="0">
                <a:solidFill>
                  <a:srgbClr val="00B0F0"/>
                </a:solidFill>
              </a:rPr>
              <a:t> specialists for security use cases</a:t>
            </a:r>
          </a:p>
          <a:p>
            <a:pPr lvl="2" algn="just">
              <a:buFont typeface="Arial" pitchFamily="34" charset="0"/>
              <a:buChar char="•"/>
            </a:pPr>
            <a:r>
              <a:rPr lang="en-GB" sz="5400" i="1" dirty="0" smtClean="0">
                <a:solidFill>
                  <a:srgbClr val="00B0F0"/>
                </a:solidFill>
              </a:rPr>
              <a:t>Big Data/Cloud expertises for scalability issues</a:t>
            </a:r>
            <a:endParaRPr lang="en-GB" sz="5400" i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SDN Fault Management,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Álvaro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dirty="0" err="1" smtClean="0">
                <a:solidFill>
                  <a:schemeClr val="accent1">
                    <a:lumMod val="75000"/>
                  </a:schemeClr>
                </a:solidFill>
              </a:rPr>
              <a:t>Carrera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, UPM, a.carrera@upm.es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193073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</a:t>
            </a:r>
            <a:r>
              <a:rPr lang="en-GB" sz="4300" dirty="0" err="1" smtClean="0">
                <a:solidFill>
                  <a:srgbClr val="0070C0"/>
                </a:solidFill>
              </a:rPr>
              <a:t>Álvaro</a:t>
            </a:r>
            <a:r>
              <a:rPr lang="en-GB" sz="4300" dirty="0" smtClean="0">
                <a:solidFill>
                  <a:srgbClr val="0070C0"/>
                </a:solidFill>
              </a:rPr>
              <a:t> </a:t>
            </a:r>
            <a:r>
              <a:rPr lang="en-GB" sz="4300" dirty="0" err="1" smtClean="0">
                <a:solidFill>
                  <a:srgbClr val="0070C0"/>
                </a:solidFill>
              </a:rPr>
              <a:t>Carrera</a:t>
            </a:r>
            <a:r>
              <a:rPr lang="en-GB" sz="4300" dirty="0" smtClean="0">
                <a:solidFill>
                  <a:srgbClr val="0070C0"/>
                </a:solidFill>
              </a:rPr>
              <a:t> </a:t>
            </a:r>
            <a:r>
              <a:rPr lang="en-GB" sz="4300" dirty="0" err="1" smtClean="0">
                <a:solidFill>
                  <a:srgbClr val="0070C0"/>
                </a:solidFill>
              </a:rPr>
              <a:t>Barroso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  <a:hlinkClick r:id="rId2"/>
              </a:rPr>
              <a:t>a.carrera@upm.es</a:t>
            </a:r>
            <a:r>
              <a:rPr lang="en-GB" sz="4300" dirty="0" smtClean="0">
                <a:solidFill>
                  <a:srgbClr val="0070C0"/>
                </a:solidFill>
              </a:rPr>
              <a:t>	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</a:rPr>
              <a:t>+34 91 067 21 13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</a:t>
            </a:r>
            <a:r>
              <a:rPr lang="en-GB" sz="4300" dirty="0" smtClean="0">
                <a:solidFill>
                  <a:srgbClr val="0070C0"/>
                </a:solidFill>
              </a:rPr>
              <a:t>	Av. </a:t>
            </a:r>
            <a:r>
              <a:rPr lang="en-GB" sz="4300" dirty="0" err="1" smtClean="0">
                <a:solidFill>
                  <a:srgbClr val="0070C0"/>
                </a:solidFill>
              </a:rPr>
              <a:t>Complutense</a:t>
            </a:r>
            <a:r>
              <a:rPr lang="en-GB" sz="4300" dirty="0" smtClean="0">
                <a:solidFill>
                  <a:srgbClr val="0070C0"/>
                </a:solidFill>
              </a:rPr>
              <a:t>, 30</a:t>
            </a:r>
          </a:p>
          <a:p>
            <a:r>
              <a:rPr lang="en-GB" sz="4300" dirty="0" smtClean="0">
                <a:solidFill>
                  <a:srgbClr val="0070C0"/>
                </a:solidFill>
              </a:rPr>
              <a:t>		28040, Madrid, Spain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 smtClean="0">
                <a:solidFill>
                  <a:srgbClr val="0070C0"/>
                </a:solidFill>
              </a:rPr>
              <a:t>www.gsi.dit.upm.es</a:t>
            </a:r>
            <a:endParaRPr lang="en-GB" sz="4300" dirty="0">
              <a:solidFill>
                <a:srgbClr val="0070C0"/>
              </a:solidFill>
            </a:endParaRPr>
          </a:p>
          <a:p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Presentation </a:t>
            </a:r>
            <a:r>
              <a:rPr lang="de-DE" sz="54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via:</a:t>
            </a:r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lvl="8"/>
            <a:endParaRPr lang="en-GB" sz="4800" dirty="0" smtClean="0">
              <a:solidFill>
                <a:srgbClr val="0070C0"/>
              </a:solidFill>
            </a:endParaRPr>
          </a:p>
          <a:p>
            <a:pPr lvl="8"/>
            <a:r>
              <a:rPr lang="en-GB" sz="4800" dirty="0" smtClean="0">
                <a:solidFill>
                  <a:srgbClr val="0070C0"/>
                </a:solidFill>
              </a:rPr>
              <a:t>       www.tiny.cc/projectidea  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de-DE" sz="4800" dirty="0" smtClean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C:\Users\christiane\Desktop\Capture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906512" y="5214926"/>
            <a:ext cx="4000528" cy="400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099" y="9882336"/>
            <a:ext cx="2661271" cy="26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Join the follow-up Telco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A206F493-BCA8-4278-A408-9CC6CA8C2F0B}"/>
              </a:ext>
            </a:extLst>
          </p:cNvPr>
          <p:cNvSpPr/>
          <p:nvPr/>
        </p:nvSpPr>
        <p:spPr>
          <a:xfrm>
            <a:off x="1174776" y="1247462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www.celticplus.eu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office@celticplus.eu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6176" y="3689648"/>
            <a:ext cx="7371307" cy="78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1442" y="4913784"/>
            <a:ext cx="11711612" cy="6867810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For PSTN Access, dial </a:t>
            </a:r>
            <a:r>
              <a:rPr lang="en-US" sz="3600" dirty="0">
                <a:solidFill>
                  <a:srgbClr val="0099FF"/>
                </a:solidFill>
                <a:hlinkClick r:id="rId4"/>
              </a:rPr>
              <a:t>+</a:t>
            </a:r>
            <a:r>
              <a:rPr lang="en-US" sz="3600" dirty="0" smtClean="0">
                <a:solidFill>
                  <a:srgbClr val="0099FF"/>
                </a:solidFill>
                <a:hlinkClick r:id="rId4"/>
              </a:rPr>
              <a:t>49-6221-905280</a:t>
            </a:r>
            <a:endParaRPr lang="en-US" sz="3600" dirty="0" smtClean="0">
              <a:solidFill>
                <a:srgbClr val="0099FF"/>
              </a:solidFill>
            </a:endParaRP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After or during the voice prompt, 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dial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5-digit conference </a:t>
            </a:r>
            <a:r>
              <a:rPr lang="en-US" sz="3600">
                <a:solidFill>
                  <a:srgbClr val="0099FF"/>
                </a:solidFill>
              </a:rPr>
              <a:t>ID </a:t>
            </a:r>
            <a:r>
              <a:rPr lang="en-US" sz="3600" b="1" smtClean="0">
                <a:solidFill>
                  <a:srgbClr val="0099FF"/>
                </a:solidFill>
              </a:rPr>
              <a:t>37447</a:t>
            </a:r>
            <a:r>
              <a:rPr lang="en-US" sz="3600" dirty="0">
                <a:solidFill>
                  <a:srgbClr val="0099FF"/>
                </a:solidFill>
              </a:rPr>
              <a:t> </a:t>
            </a:r>
            <a:endParaRPr lang="en-US" sz="3600" dirty="0" smtClean="0">
              <a:solidFill>
                <a:srgbClr val="0099FF"/>
              </a:solidFill>
            </a:endParaRPr>
          </a:p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using DTMF or softphone keypad)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International access numbers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http://vc.eurescom.eu/international-info.html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Voip (SIP) Access, dial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ac@eurescom.eu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For help with Voip (SIP) client setup,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http://vc.eurescom.eu/voip-info.html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71600" y="1601416"/>
            <a:ext cx="12404576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 fontScale="25000" lnSpcReduction="20000"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36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1st</a:t>
            </a: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</a:t>
            </a:r>
            <a:r>
              <a:rPr lang="de-DE" sz="368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of </a:t>
            </a: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October  11 </a:t>
            </a: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CET </a:t>
            </a:r>
            <a:endParaRPr lang="en-GB" sz="36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52662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208</Words>
  <Characters>0</Characters>
  <Application>Microsoft Office PowerPoint</Application>
  <PresentationFormat>Custom</PresentationFormat>
  <Lines>0</Lines>
  <Paragraphs>67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1_Spanish Chair Eureka 2016 interno</vt:lpstr>
      <vt:lpstr>Office Theme</vt:lpstr>
      <vt:lpstr>PowerPoint Presentation</vt:lpstr>
      <vt:lpstr>Teaser</vt:lpstr>
      <vt:lpstr>Organisation Profile</vt:lpstr>
      <vt:lpstr>Proposal Introduction (1)</vt:lpstr>
      <vt:lpstr>Partners</vt:lpstr>
      <vt:lpstr>Contact Info</vt:lpstr>
      <vt:lpstr>Join the follow-up Telco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280</cp:revision>
  <dcterms:modified xsi:type="dcterms:W3CDTF">2018-09-26T04:51:40Z</dcterms:modified>
</cp:coreProperties>
</file>