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3"/>
    <p:sldMasterId id="2147483828" r:id="rId4"/>
  </p:sldMasterIdLst>
  <p:notesMasterIdLst>
    <p:notesMasterId r:id="rId13"/>
  </p:notesMasterIdLst>
  <p:sldIdLst>
    <p:sldId id="272" r:id="rId5"/>
    <p:sldId id="315" r:id="rId6"/>
    <p:sldId id="321" r:id="rId7"/>
    <p:sldId id="319" r:id="rId8"/>
    <p:sldId id="320" r:id="rId9"/>
    <p:sldId id="323" r:id="rId10"/>
    <p:sldId id="326" r:id="rId11"/>
    <p:sldId id="327" r:id="rId1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4706" autoAdjust="0"/>
  </p:normalViewPr>
  <p:slideViewPr>
    <p:cSldViewPr>
      <p:cViewPr varScale="1">
        <p:scale>
          <a:sx n="28" d="100"/>
          <a:sy n="28" d="100"/>
        </p:scale>
        <p:origin x="1229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4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1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5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6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640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72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38778"/>
            <a:ext cx="4991201" cy="4409729"/>
          </a:xfrm>
          <a:prstGeom prst="rect">
            <a:avLst/>
          </a:prstGeom>
        </p:spPr>
      </p:pic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5849888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QuickAIDive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176304" y="11429925"/>
            <a:ext cx="954575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David Castells-Rufas</a:t>
            </a:r>
            <a:b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</a:b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Universitat Autònoma de Barcelona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avid.castells@uab.cat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60" y="8586192"/>
            <a:ext cx="3904250" cy="2757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36" y="9234264"/>
            <a:ext cx="3098827" cy="1728192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 bwMode="auto">
          <a:xfrm>
            <a:off x="3551040" y="585168"/>
            <a:ext cx="1768798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algn="ctr"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September 2018, Madrid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8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Easy AI entry for industry</a:t>
            </a:r>
            <a:endParaRPr lang="en-GB" sz="80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834664"/>
            <a:ext cx="2205709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QuickAIDive,  David Castells-Rufas, Universitat Autònoma de Barcelona, david.castells@uab.cat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The Mostly Complete Chart of Neural Networks infographic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09">
            <a:off x="14874006" y="4868332"/>
            <a:ext cx="2589247" cy="3883871"/>
          </a:xfrm>
          <a:prstGeom prst="rect">
            <a:avLst/>
          </a:prstGeom>
          <a:noFill/>
          <a:effectLst>
            <a:outerShdw blurRad="381000" dist="38100" sx="105000" sy="105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pc r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736" y="6149191"/>
            <a:ext cx="4561615" cy="39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 rot="226753">
            <a:off x="17368677" y="5675452"/>
            <a:ext cx="4078538" cy="3038083"/>
            <a:chOff x="9961088" y="1124822"/>
            <a:chExt cx="4416526" cy="319321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153" y="1159303"/>
              <a:ext cx="2243526" cy="3145950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3343">
              <a:off x="12134088" y="1124822"/>
              <a:ext cx="2243526" cy="314595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30326">
              <a:off x="9961088" y="1172084"/>
              <a:ext cx="2243526" cy="3145950"/>
            </a:xfrm>
            <a:prstGeom prst="rect">
              <a:avLst/>
            </a:prstGeom>
          </p:spPr>
        </p:pic>
      </p:grpSp>
      <p:sp>
        <p:nvSpPr>
          <p:cNvPr id="54" name="Tijdelijke aanduiding voor inhoud 2"/>
          <p:cNvSpPr>
            <a:spLocks noGrp="1"/>
          </p:cNvSpPr>
          <p:nvPr>
            <p:ph idx="1"/>
          </p:nvPr>
        </p:nvSpPr>
        <p:spPr>
          <a:xfrm>
            <a:off x="1233866" y="2979292"/>
            <a:ext cx="23150133" cy="9063284"/>
          </a:xfrm>
        </p:spPr>
        <p:txBody>
          <a:bodyPr>
            <a:noAutofit/>
          </a:bodyPr>
          <a:lstStyle/>
          <a:p>
            <a:r>
              <a:rPr lang="nl-NL" sz="5400" dirty="0"/>
              <a:t>Many Industries and SMEs already see the need  of </a:t>
            </a:r>
            <a:r>
              <a:rPr lang="nl-NL" sz="5400" dirty="0" smtClean="0"/>
              <a:t>Deep-Learning</a:t>
            </a:r>
          </a:p>
          <a:p>
            <a:r>
              <a:rPr lang="nl-NL" sz="5400" dirty="0" smtClean="0"/>
              <a:t>Roadblocks for adoption</a:t>
            </a:r>
          </a:p>
          <a:p>
            <a:pPr lvl="1"/>
            <a:r>
              <a:rPr lang="nl-NL" sz="4500" dirty="0" smtClean="0"/>
              <a:t>Lack of experts</a:t>
            </a:r>
          </a:p>
          <a:p>
            <a:pPr lvl="1"/>
            <a:r>
              <a:rPr lang="nl-NL" sz="4500" dirty="0" smtClean="0"/>
              <a:t>Design Complexity</a:t>
            </a:r>
          </a:p>
          <a:p>
            <a:pPr lvl="1"/>
            <a:r>
              <a:rPr lang="nl-NL" sz="4500" dirty="0" smtClean="0"/>
              <a:t>Computing Power (CPU years)</a:t>
            </a:r>
            <a:endParaRPr lang="nl-NL" sz="4500" dirty="0"/>
          </a:p>
          <a:p>
            <a:r>
              <a:rPr lang="nl-NL" sz="5400" dirty="0"/>
              <a:t>Benefits for the final </a:t>
            </a:r>
            <a:r>
              <a:rPr lang="nl-NL" sz="5400" dirty="0" smtClean="0"/>
              <a:t>user: </a:t>
            </a:r>
          </a:p>
          <a:p>
            <a:pPr lvl="1"/>
            <a:r>
              <a:rPr lang="nl-NL" sz="4500" dirty="0" smtClean="0"/>
              <a:t>overcome the roadblocks</a:t>
            </a:r>
            <a:endParaRPr lang="nl-NL" sz="4500" dirty="0"/>
          </a:p>
          <a:p>
            <a:r>
              <a:rPr lang="is-IS" sz="5400" dirty="0" smtClean="0"/>
              <a:t>Why you should join?</a:t>
            </a:r>
          </a:p>
          <a:p>
            <a:pPr lvl="1"/>
            <a:r>
              <a:rPr lang="is-IS" sz="3600" dirty="0" smtClean="0"/>
              <a:t>Academia: </a:t>
            </a:r>
            <a:r>
              <a:rPr lang="is-IS" sz="2800" dirty="0" smtClean="0"/>
              <a:t>Improve the SoA on Deep-Learning</a:t>
            </a:r>
          </a:p>
          <a:p>
            <a:pPr lvl="1"/>
            <a:r>
              <a:rPr lang="is-IS" sz="3600" dirty="0" smtClean="0"/>
              <a:t>Industry &amp; SMEs: </a:t>
            </a:r>
            <a:r>
              <a:rPr lang="is-IS" sz="2800" dirty="0" smtClean="0"/>
              <a:t>Benefit from existing knowledge  and future developments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446064" y="4880354"/>
            <a:ext cx="3876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AI experts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763756" y="4336584"/>
            <a:ext cx="2775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HPC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Cloud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rot="20679268">
            <a:off x="14075422" y="8812593"/>
            <a:ext cx="431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Current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Deep Neural Network architectures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https://blog.openai.com/content/images/2018/05/compute_diagram-log@2x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43">
            <a:off x="17476603" y="9140175"/>
            <a:ext cx="6728604" cy="5270740"/>
          </a:xfrm>
          <a:prstGeom prst="rect">
            <a:avLst/>
          </a:prstGeom>
          <a:solidFill>
            <a:schemeClr val="bg1"/>
          </a:solidFill>
          <a:effectLst>
            <a:outerShdw blurRad="711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619853" y="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619853" y="0"/>
            <a:ext cx="10669491" cy="2969568"/>
          </a:xfrm>
          <a:prstGeom prst="rect">
            <a:avLst/>
          </a:prstGeom>
        </p:spPr>
      </p:pic>
      <p:pic>
        <p:nvPicPr>
          <p:cNvPr id="22" name="Picture 6" descr="https://mir-s3-cdn-cf.behance.net/project_modules/1400/97000951773989.58f9eaccf22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18" y="3764484"/>
            <a:ext cx="7399865" cy="92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Idea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834664"/>
            <a:ext cx="22057096" cy="663141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QuickAIDive,  David Castells-Rufas, Universitat Autònoma de Barcelona, david.castells@uab.cat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computer engineer overwhelm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76" y="6241033"/>
            <a:ext cx="78088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Mostly Complete Chart of Neural Networks infographic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09">
            <a:off x="2135468" y="4537692"/>
            <a:ext cx="4725052" cy="7087578"/>
          </a:xfrm>
          <a:prstGeom prst="rect">
            <a:avLst/>
          </a:prstGeom>
          <a:noFill/>
          <a:effectLst>
            <a:outerShdw blurRad="381000" dist="38100" sx="105000" sy="105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pc r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402" y="3329608"/>
            <a:ext cx="7560840" cy="6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lamada de nube 10"/>
          <p:cNvSpPr/>
          <p:nvPr/>
        </p:nvSpPr>
        <p:spPr>
          <a:xfrm rot="20365447">
            <a:off x="4567015" y="3853763"/>
            <a:ext cx="5868631" cy="2671928"/>
          </a:xfrm>
          <a:prstGeom prst="cloudCallout">
            <a:avLst>
              <a:gd name="adj1" fmla="val 17754"/>
              <a:gd name="adj2" fmla="val 8304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What design should I use??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Image result for success m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76" y="6286797"/>
            <a:ext cx="6539729" cy="45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ube 6"/>
          <p:cNvSpPr/>
          <p:nvPr/>
        </p:nvSpPr>
        <p:spPr>
          <a:xfrm>
            <a:off x="9072605" y="7120845"/>
            <a:ext cx="9096363" cy="4988209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13620786" y="4213002"/>
            <a:ext cx="6359944" cy="8136904"/>
            <a:chOff x="17006482" y="3716372"/>
            <a:chExt cx="6359944" cy="8136904"/>
          </a:xfrm>
        </p:grpSpPr>
        <p:sp>
          <p:nvSpPr>
            <p:cNvPr id="16" name="Elipse 15"/>
            <p:cNvSpPr/>
            <p:nvPr/>
          </p:nvSpPr>
          <p:spPr>
            <a:xfrm rot="20336170">
              <a:off x="18000451" y="3716372"/>
              <a:ext cx="5365975" cy="813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Cloud</a:t>
              </a:r>
            </a:p>
            <a:p>
              <a:pPr algn="ctr"/>
              <a:r>
                <a:rPr lang="en-US" dirty="0" smtClean="0"/>
                <a:t>Based</a:t>
              </a:r>
            </a:p>
            <a:p>
              <a:pPr algn="ctr"/>
              <a:r>
                <a:rPr lang="en-US" dirty="0" smtClean="0"/>
                <a:t>Platform</a:t>
              </a:r>
              <a:endParaRPr lang="en-US" dirty="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7006482" y="3833905"/>
              <a:ext cx="4135796" cy="6809414"/>
              <a:chOff x="17854479" y="5125615"/>
              <a:chExt cx="4135796" cy="6809414"/>
            </a:xfrm>
          </p:grpSpPr>
          <p:pic>
            <p:nvPicPr>
              <p:cNvPr id="1036" name="Picture 12" descr="Image result for automated process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4479" y="6849756"/>
                <a:ext cx="3390900" cy="3209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18498041" y="5125615"/>
                <a:ext cx="3492234" cy="6809414"/>
                <a:chOff x="15025710" y="3946826"/>
                <a:chExt cx="3492234" cy="6809414"/>
              </a:xfrm>
            </p:grpSpPr>
            <p:pic>
              <p:nvPicPr>
                <p:cNvPr id="17" name="Picture 12" descr="Image result for automated process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27044" y="7546314"/>
                  <a:ext cx="3390900" cy="32099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2" descr="Image result for automated process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25710" y="3946826"/>
                  <a:ext cx="3390900" cy="32099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5" name="Grupo 14"/>
          <p:cNvGrpSpPr/>
          <p:nvPr/>
        </p:nvGrpSpPr>
        <p:grpSpPr>
          <a:xfrm rot="21287855">
            <a:off x="8913598" y="-143668"/>
            <a:ext cx="4837327" cy="3511352"/>
            <a:chOff x="9540287" y="853369"/>
            <a:chExt cx="4837327" cy="351135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311" y="853369"/>
              <a:ext cx="2243526" cy="3145950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3343">
              <a:off x="12134088" y="1124822"/>
              <a:ext cx="2243526" cy="314595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30326">
              <a:off x="9540287" y="1218771"/>
              <a:ext cx="2243526" cy="3145950"/>
            </a:xfrm>
            <a:prstGeom prst="rect">
              <a:avLst/>
            </a:prstGeom>
          </p:spPr>
        </p:pic>
      </p:grpSp>
      <p:sp>
        <p:nvSpPr>
          <p:cNvPr id="12" name="Llamada de nube 11"/>
          <p:cNvSpPr/>
          <p:nvPr/>
        </p:nvSpPr>
        <p:spPr>
          <a:xfrm rot="542274">
            <a:off x="8759659" y="2511746"/>
            <a:ext cx="6864680" cy="2671928"/>
          </a:xfrm>
          <a:prstGeom prst="cloudCallout">
            <a:avLst>
              <a:gd name="adj1" fmla="val -15980"/>
              <a:gd name="adj2" fmla="val 9904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Do I have to hire a Deep Learning Expert ??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 rot="21046497">
            <a:off x="-11738792" y="9323990"/>
            <a:ext cx="11206680" cy="1789795"/>
            <a:chOff x="2087618" y="10384158"/>
            <a:chExt cx="11206680" cy="1789795"/>
          </a:xfrm>
        </p:grpSpPr>
        <p:pic>
          <p:nvPicPr>
            <p:cNvPr id="3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3" t="38673" r="59344" b="30444"/>
            <a:stretch/>
          </p:blipFill>
          <p:spPr bwMode="auto">
            <a:xfrm>
              <a:off x="12129625" y="10445242"/>
              <a:ext cx="1164673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9" t="38673" r="73621" b="30444"/>
            <a:stretch/>
          </p:blipFill>
          <p:spPr bwMode="auto">
            <a:xfrm>
              <a:off x="11578970" y="10384158"/>
              <a:ext cx="1169774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0" t="69182" r="73687"/>
            <a:stretch/>
          </p:blipFill>
          <p:spPr bwMode="auto">
            <a:xfrm>
              <a:off x="11033416" y="10416354"/>
              <a:ext cx="1164673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1" t="69182" r="59409"/>
            <a:stretch/>
          </p:blipFill>
          <p:spPr bwMode="auto">
            <a:xfrm>
              <a:off x="10503136" y="10437818"/>
              <a:ext cx="1116145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8" t="69182" r="45132"/>
            <a:stretch/>
          </p:blipFill>
          <p:spPr bwMode="auto">
            <a:xfrm>
              <a:off x="9836148" y="10459282"/>
              <a:ext cx="1116145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5" t="69182" r="30231"/>
            <a:stretch/>
          </p:blipFill>
          <p:spPr bwMode="auto">
            <a:xfrm>
              <a:off x="9253811" y="10416353"/>
              <a:ext cx="1164673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96" t="69182" r="15330"/>
            <a:stretch/>
          </p:blipFill>
          <p:spPr bwMode="auto">
            <a:xfrm>
              <a:off x="8638879" y="10437817"/>
              <a:ext cx="1164673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8" t="69182"/>
            <a:stretch/>
          </p:blipFill>
          <p:spPr bwMode="auto">
            <a:xfrm>
              <a:off x="7969639" y="10444581"/>
              <a:ext cx="1198025" cy="1597995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3" t="38673" r="45067" b="30444"/>
            <a:stretch/>
          </p:blipFill>
          <p:spPr bwMode="auto">
            <a:xfrm>
              <a:off x="7501998" y="10416353"/>
              <a:ext cx="1116145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63" t="38673" b="30444"/>
            <a:stretch/>
          </p:blipFill>
          <p:spPr bwMode="auto">
            <a:xfrm>
              <a:off x="6875759" y="10412922"/>
              <a:ext cx="1192924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61" t="38673" r="15265" b="30444"/>
            <a:stretch/>
          </p:blipFill>
          <p:spPr bwMode="auto">
            <a:xfrm>
              <a:off x="6377997" y="10471184"/>
              <a:ext cx="1164673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61" t="38673" r="30789" b="30444"/>
            <a:stretch/>
          </p:blipFill>
          <p:spPr bwMode="auto">
            <a:xfrm>
              <a:off x="5741274" y="10477803"/>
              <a:ext cx="1116145" cy="1601426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0" t="7560" r="73687" b="60869"/>
            <a:stretch/>
          </p:blipFill>
          <p:spPr bwMode="auto">
            <a:xfrm>
              <a:off x="5132936" y="10413459"/>
              <a:ext cx="1164674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1" t="7560" r="59409" b="60869"/>
            <a:stretch/>
          </p:blipFill>
          <p:spPr bwMode="auto">
            <a:xfrm>
              <a:off x="4620848" y="10413458"/>
              <a:ext cx="1116146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8" t="7560" r="45132" b="60869"/>
            <a:stretch/>
          </p:blipFill>
          <p:spPr bwMode="auto">
            <a:xfrm>
              <a:off x="4028926" y="10474914"/>
              <a:ext cx="1116146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5" t="7560" r="30231" b="60869"/>
            <a:stretch/>
          </p:blipFill>
          <p:spPr bwMode="auto">
            <a:xfrm>
              <a:off x="3353619" y="10459976"/>
              <a:ext cx="1164674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96" t="7560" r="15330" b="60869"/>
            <a:stretch/>
          </p:blipFill>
          <p:spPr bwMode="auto">
            <a:xfrm>
              <a:off x="2750546" y="10483088"/>
              <a:ext cx="1164674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8" t="7560" b="60869"/>
            <a:stretch/>
          </p:blipFill>
          <p:spPr bwMode="auto">
            <a:xfrm>
              <a:off x="2087618" y="10536874"/>
              <a:ext cx="1198025" cy="1637079"/>
            </a:xfrm>
            <a:prstGeom prst="rect">
              <a:avLst/>
            </a:prstGeom>
            <a:noFill/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48" y="9162207"/>
            <a:ext cx="2654696" cy="15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Image result for automated proces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7" t="14613" r="23959" b="53982"/>
          <a:stretch/>
        </p:blipFill>
        <p:spPr bwMode="auto">
          <a:xfrm>
            <a:off x="15956401" y="9777994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Image result for automated proces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7" t="14613" r="23959" b="53982"/>
          <a:stretch/>
        </p:blipFill>
        <p:spPr bwMode="auto">
          <a:xfrm>
            <a:off x="15095936" y="6862253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Image result for automated proces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7" t="14613" r="23959" b="53982"/>
          <a:stretch/>
        </p:blipFill>
        <p:spPr bwMode="auto">
          <a:xfrm>
            <a:off x="16423284" y="7885344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de nube 2"/>
          <p:cNvSpPr/>
          <p:nvPr/>
        </p:nvSpPr>
        <p:spPr>
          <a:xfrm rot="319768">
            <a:off x="11734789" y="4690790"/>
            <a:ext cx="9477269" cy="2733520"/>
          </a:xfrm>
          <a:prstGeom prst="cloudCallout">
            <a:avLst>
              <a:gd name="adj1" fmla="val -34142"/>
              <a:gd name="adj2" fmla="val 609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Should I buy a cluster to train the network?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12 L 0.64336 0.0671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8" y="33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2.77778E-6 L 0.28835 0.14004 " pathEditMode="relative" rAng="0" ptsTypes="AA">
                                      <p:cBhvr>
                                        <p:cTn id="19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7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64 0.17743 L 1.42201 -0.37777 " pathEditMode="relative" rAng="0" ptsTypes="AA">
                                      <p:cBhvr>
                                        <p:cTn id="30" dur="3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79" y="-27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82891 0.0287 " pathEditMode="relative" rAng="0" ptsTypes="AA">
                                      <p:cBhvr>
                                        <p:cTn id="40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4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78" y="3473624"/>
            <a:ext cx="10297144" cy="83825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2835276"/>
            <a:ext cx="10972800" cy="8703244"/>
          </a:xfrm>
        </p:spPr>
        <p:txBody>
          <a:bodyPr>
            <a:normAutofit fontScale="92500" lnSpcReduction="20000"/>
          </a:bodyPr>
          <a:lstStyle/>
          <a:p>
            <a:r>
              <a:rPr lang="nl-NL" sz="4400" dirty="0" smtClean="0"/>
              <a:t>Spain</a:t>
            </a:r>
          </a:p>
          <a:p>
            <a:pPr lvl="1"/>
            <a:r>
              <a:rPr lang="is-IS" sz="4000" dirty="0" smtClean="0"/>
              <a:t>UAB (University)</a:t>
            </a:r>
          </a:p>
          <a:p>
            <a:pPr lvl="1"/>
            <a:r>
              <a:rPr lang="is-IS" sz="4000" dirty="0" smtClean="0"/>
              <a:t>KOSTAL (Industry)</a:t>
            </a:r>
            <a:br>
              <a:rPr lang="is-IS" sz="4000" dirty="0" smtClean="0"/>
            </a:br>
            <a:r>
              <a:rPr lang="is-IS" sz="4000" dirty="0" smtClean="0"/>
              <a:t>Automotive Components</a:t>
            </a:r>
          </a:p>
          <a:p>
            <a:r>
              <a:rPr lang="is-IS" sz="4400" dirty="0"/>
              <a:t>France</a:t>
            </a:r>
          </a:p>
          <a:p>
            <a:pPr lvl="1"/>
            <a:r>
              <a:rPr lang="is-IS" sz="4000" dirty="0"/>
              <a:t>INRIA</a:t>
            </a:r>
            <a:r>
              <a:rPr lang="is-IS" sz="3500" dirty="0" smtClean="0"/>
              <a:t> </a:t>
            </a:r>
            <a:r>
              <a:rPr lang="is-IS" sz="4000" dirty="0"/>
              <a:t>/ ENS-Lyon (University</a:t>
            </a:r>
            <a:r>
              <a:rPr lang="is-IS" sz="4000" dirty="0" smtClean="0"/>
              <a:t>)</a:t>
            </a:r>
          </a:p>
          <a:p>
            <a:r>
              <a:rPr lang="is-IS" sz="4400" dirty="0"/>
              <a:t>Sweeden</a:t>
            </a:r>
          </a:p>
          <a:p>
            <a:pPr lvl="1"/>
            <a:r>
              <a:rPr lang="is-IS" sz="3500" dirty="0" smtClean="0"/>
              <a:t>MDH (University)</a:t>
            </a:r>
          </a:p>
          <a:p>
            <a:r>
              <a:rPr lang="is-IS" sz="4400" dirty="0" smtClean="0"/>
              <a:t>Finland</a:t>
            </a:r>
          </a:p>
          <a:p>
            <a:pPr lvl="1"/>
            <a:r>
              <a:rPr lang="is-IS" sz="3500" dirty="0" smtClean="0"/>
              <a:t>JYU* (University)</a:t>
            </a:r>
          </a:p>
          <a:p>
            <a:pPr lvl="1"/>
            <a:endParaRPr lang="is-IS" sz="4000" dirty="0"/>
          </a:p>
          <a:p>
            <a:r>
              <a:rPr lang="is-IS" sz="4800" b="1" dirty="0" smtClean="0">
                <a:solidFill>
                  <a:srgbClr val="FF0000"/>
                </a:solidFill>
              </a:rPr>
              <a:t>Looking for:</a:t>
            </a:r>
          </a:p>
          <a:p>
            <a:pPr lvl="1"/>
            <a:r>
              <a:rPr lang="is-IS" sz="4300" b="1" dirty="0" smtClean="0">
                <a:solidFill>
                  <a:srgbClr val="FF0000"/>
                </a:solidFill>
              </a:rPr>
              <a:t>Cloud providers</a:t>
            </a:r>
          </a:p>
          <a:p>
            <a:pPr lvl="1"/>
            <a:r>
              <a:rPr lang="is-IS" sz="4300" b="1" dirty="0" smtClean="0">
                <a:solidFill>
                  <a:srgbClr val="FF0000"/>
                </a:solidFill>
              </a:rPr>
              <a:t>Industrial beneficiaries of the technology</a:t>
            </a:r>
          </a:p>
        </p:txBody>
      </p:sp>
      <p:pic>
        <p:nvPicPr>
          <p:cNvPr id="16" name="Picture 4" descr="Image result for uab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29115" r="21882" b="17389"/>
          <a:stretch/>
        </p:blipFill>
        <p:spPr bwMode="auto">
          <a:xfrm>
            <a:off x="13023069" y="11682536"/>
            <a:ext cx="1593061" cy="8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8227" y="11093344"/>
            <a:ext cx="1932302" cy="4090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5976" y="7251240"/>
            <a:ext cx="2051797" cy="893135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14027773" y="10030640"/>
            <a:ext cx="180451" cy="88253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3128104" y="8139077"/>
            <a:ext cx="2088232" cy="5018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5"/>
          <p:cNvSpPr/>
          <p:nvPr/>
        </p:nvSpPr>
        <p:spPr>
          <a:xfrm>
            <a:off x="0" y="12834664"/>
            <a:ext cx="2205709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QuickAIDive,  David Castells-Rufas, Universitat Autònoma de Barcelona, david.castells@uab.cat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619853" y="0"/>
            <a:ext cx="10669491" cy="2969568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>
            <a:off x="14920529" y="5351351"/>
            <a:ext cx="2088232" cy="5018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18052877" y="3061262"/>
            <a:ext cx="2564059" cy="16021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4176" y="2473927"/>
            <a:ext cx="2181225" cy="923925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83" y="4906142"/>
            <a:ext cx="1615274" cy="10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03610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 smtClean="0">
              <a:solidFill>
                <a:srgbClr val="0070C0"/>
              </a:solidFill>
            </a:endParaRPr>
          </a:p>
          <a:p>
            <a:r>
              <a:rPr lang="en-GB" sz="4800" dirty="0" smtClean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David Castells-Rufas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david.castells@uab.cat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+34 93 581 3358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QC2034, Edifici Enginyeria,</a:t>
            </a:r>
            <a:br>
              <a:rPr lang="en-GB" sz="4300" dirty="0" smtClean="0">
                <a:solidFill>
                  <a:srgbClr val="0070C0"/>
                </a:solidFill>
              </a:rPr>
            </a:br>
            <a:r>
              <a:rPr lang="en-GB" sz="4300" dirty="0" smtClean="0">
                <a:solidFill>
                  <a:srgbClr val="0070C0"/>
                </a:solidFill>
              </a:rPr>
              <a:t>		Campus UAB, 08193 Bellaterra, Spain 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http://grupsderecerca.uab.cat/cephis/</a:t>
            </a:r>
            <a:endParaRPr lang="en-GB" sz="4300" dirty="0" smtClean="0">
              <a:solidFill>
                <a:srgbClr val="0070C0"/>
              </a:solidFill>
            </a:endParaRPr>
          </a:p>
          <a:p>
            <a:endParaRPr lang="en-GB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 smtClean="0">
              <a:solidFill>
                <a:srgbClr val="FF0000"/>
              </a:solidFill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 smtClean="0"/>
          </a:p>
          <a:p>
            <a:pPr lvl="8"/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248" y="5723447"/>
            <a:ext cx="3466671" cy="3466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619853" y="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0196" y="2459572"/>
            <a:ext cx="16459200" cy="78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4127104" y="6414800"/>
            <a:ext cx="27370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6" name="Cilindro 5"/>
          <p:cNvSpPr/>
          <p:nvPr/>
        </p:nvSpPr>
        <p:spPr>
          <a:xfrm>
            <a:off x="7739652" y="4021666"/>
            <a:ext cx="2304256" cy="201622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Stimuli</a:t>
            </a:r>
          </a:p>
        </p:txBody>
      </p:sp>
      <p:sp>
        <p:nvSpPr>
          <p:cNvPr id="7" name="Pergamino vertical 6"/>
          <p:cNvSpPr/>
          <p:nvPr/>
        </p:nvSpPr>
        <p:spPr>
          <a:xfrm>
            <a:off x="4847184" y="3935880"/>
            <a:ext cx="3312368" cy="216024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Execution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Context </a:t>
            </a:r>
            <a:r>
              <a:rPr lang="en-US" sz="2800" dirty="0" smtClean="0">
                <a:solidFill>
                  <a:schemeClr val="tx1"/>
                </a:solidFill>
              </a:rPr>
              <a:t>Requirements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6943175" y="5889384"/>
            <a:ext cx="2207238" cy="150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5504368" y="3401616"/>
            <a:ext cx="43204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DNN Architecture Selection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5562854" y="6051598"/>
            <a:ext cx="43204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Training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5625138" y="8701580"/>
            <a:ext cx="4320480" cy="1324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Optimization</a:t>
            </a:r>
          </a:p>
        </p:txBody>
      </p:sp>
      <p:sp>
        <p:nvSpPr>
          <p:cNvPr id="16" name="Flecha circular 15"/>
          <p:cNvSpPr/>
          <p:nvPr/>
        </p:nvSpPr>
        <p:spPr>
          <a:xfrm rot="8612840">
            <a:off x="18112294" y="8563499"/>
            <a:ext cx="2809328" cy="275061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>
              <a:solidFill>
                <a:schemeClr val="tx1"/>
              </a:solidFill>
            </a:endParaRPr>
          </a:p>
        </p:txBody>
      </p:sp>
      <p:sp>
        <p:nvSpPr>
          <p:cNvPr id="17" name="Flecha circular 16"/>
          <p:cNvSpPr/>
          <p:nvPr/>
        </p:nvSpPr>
        <p:spPr>
          <a:xfrm rot="18765355">
            <a:off x="14355014" y="2509537"/>
            <a:ext cx="2809328" cy="275061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10800000">
            <a:off x="7107245" y="7905608"/>
            <a:ext cx="8417178" cy="150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072638" y="3926289"/>
            <a:ext cx="4728232" cy="62390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DNN Design  Service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983089" y="8488014"/>
            <a:ext cx="3124154" cy="16772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Platform Optimized DNN</a:t>
            </a:r>
          </a:p>
        </p:txBody>
      </p:sp>
      <p:sp>
        <p:nvSpPr>
          <p:cNvPr id="20" name="Flecha abajo 19"/>
          <p:cNvSpPr/>
          <p:nvPr/>
        </p:nvSpPr>
        <p:spPr>
          <a:xfrm>
            <a:off x="5041108" y="10176710"/>
            <a:ext cx="100811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211106" y="11606808"/>
            <a:ext cx="2737048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Execution Platform</a:t>
            </a:r>
          </a:p>
        </p:txBody>
      </p:sp>
      <p:sp>
        <p:nvSpPr>
          <p:cNvPr id="22" name="Nube 21"/>
          <p:cNvSpPr/>
          <p:nvPr/>
        </p:nvSpPr>
        <p:spPr>
          <a:xfrm>
            <a:off x="8642132" y="5513806"/>
            <a:ext cx="3083264" cy="44250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27290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Heterogeneous Cloud?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376" y="3134668"/>
            <a:ext cx="7345560" cy="9051924"/>
          </a:xfrm>
        </p:spPr>
        <p:txBody>
          <a:bodyPr/>
          <a:lstStyle/>
          <a:p>
            <a:r>
              <a:rPr lang="en-US" dirty="0" smtClean="0"/>
              <a:t>Performance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Energy Efficiency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801" t="6342" r="40550" b="19571"/>
          <a:stretch/>
        </p:blipFill>
        <p:spPr>
          <a:xfrm>
            <a:off x="17521338" y="3883433"/>
            <a:ext cx="6336704" cy="8064896"/>
          </a:xfrm>
          <a:prstGeom prst="rect">
            <a:avLst/>
          </a:prstGeom>
          <a:effectLst>
            <a:outerShdw blurRad="711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18742" r="7585" b="40831"/>
          <a:stretch/>
        </p:blipFill>
        <p:spPr>
          <a:xfrm>
            <a:off x="886744" y="10890448"/>
            <a:ext cx="8856985" cy="2160240"/>
          </a:xfrm>
          <a:prstGeom prst="rect">
            <a:avLst/>
          </a:prstGeom>
          <a:effectLst>
            <a:outerShdw blurRad="711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11244685" y="4216879"/>
            <a:ext cx="5644008" cy="6887502"/>
            <a:chOff x="8087544" y="4409728"/>
            <a:chExt cx="6192688" cy="7903716"/>
          </a:xfrm>
        </p:grpSpPr>
        <p:sp>
          <p:nvSpPr>
            <p:cNvPr id="11" name="Rectángulo 10"/>
            <p:cNvSpPr/>
            <p:nvPr/>
          </p:nvSpPr>
          <p:spPr>
            <a:xfrm>
              <a:off x="8087544" y="4409728"/>
              <a:ext cx="6192688" cy="7903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112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7" t="12626" r="19032" b="79289"/>
            <a:stretch/>
          </p:blipFill>
          <p:spPr>
            <a:xfrm>
              <a:off x="8159552" y="4409728"/>
              <a:ext cx="6120680" cy="43204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9" t="12926" r="30416"/>
            <a:stretch/>
          </p:blipFill>
          <p:spPr>
            <a:xfrm>
              <a:off x="8303568" y="7660630"/>
              <a:ext cx="4824537" cy="465281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9" t="43082" r="28652" b="5709"/>
            <a:stretch/>
          </p:blipFill>
          <p:spPr>
            <a:xfrm>
              <a:off x="8375576" y="4841776"/>
              <a:ext cx="5112568" cy="2736304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t="13403" b="13264"/>
          <a:stretch/>
        </p:blipFill>
        <p:spPr>
          <a:xfrm>
            <a:off x="9743729" y="8367647"/>
            <a:ext cx="8640960" cy="4752528"/>
          </a:xfrm>
          <a:prstGeom prst="rect">
            <a:avLst/>
          </a:prstGeom>
          <a:effectLst>
            <a:outerShdw blurRad="711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3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3cef63a9-cb5e-467c-b7eb-40c591f498c9" Revision="1" Stencil="System.MyShapes" StencilVersion="1.0"/>
</Control>
</file>

<file path=customXml/item2.xml><?xml version="1.0" encoding="utf-8"?>
<Control xmlns="http://schemas.microsoft.com/VisualStudio/2011/storyboarding/control">
  <Id Name="3cef63a9-cb5e-467c-b7eb-40c591f498c9" Revision="1" Stencil="System.MyShapes" StencilVersion="1.0"/>
</Control>
</file>

<file path=customXml/itemProps1.xml><?xml version="1.0" encoding="utf-8"?>
<ds:datastoreItem xmlns:ds="http://schemas.openxmlformats.org/officeDocument/2006/customXml" ds:itemID="{F858467F-DE4B-41C6-87E4-13B82F9979A4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2DEB194-DF78-4C00-BED7-186AA35DE45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211</Words>
  <Characters>0</Characters>
  <Application>Microsoft Office PowerPoint</Application>
  <PresentationFormat>Custom</PresentationFormat>
  <Lines>0</Lines>
  <Paragraphs>91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Easy AI entry for industry</vt:lpstr>
      <vt:lpstr>Idea</vt:lpstr>
      <vt:lpstr>Partners</vt:lpstr>
      <vt:lpstr>Contact Info</vt:lpstr>
      <vt:lpstr>Extra Slides</vt:lpstr>
      <vt:lpstr>The Service</vt:lpstr>
      <vt:lpstr>Why Heterogeneous Cloud?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323</cp:revision>
  <dcterms:modified xsi:type="dcterms:W3CDTF">2018-09-25T15:04:20Z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