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1"/>
  </p:notesMasterIdLst>
  <p:sldIdLst>
    <p:sldId id="272" r:id="rId3"/>
    <p:sldId id="321" r:id="rId4"/>
    <p:sldId id="315" r:id="rId5"/>
    <p:sldId id="317" r:id="rId6"/>
    <p:sldId id="318" r:id="rId7"/>
    <p:sldId id="319" r:id="rId8"/>
    <p:sldId id="320" r:id="rId9"/>
    <p:sldId id="322" r:id="rId10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>
        <p:scale>
          <a:sx n="50" d="100"/>
          <a:sy n="50" d="100"/>
        </p:scale>
        <p:origin x="102" y="-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gimenez@emergya.com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joaquin.fernandez@irdetec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://vc.eurescom.eu/voip-info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c@eurescom.eu" TargetMode="External"/><Relationship Id="rId5" Type="http://schemas.openxmlformats.org/officeDocument/2006/relationships/hyperlink" Target="http://vc.eurescom.eu/international-info.html" TargetMode="External"/><Relationship Id="rId4" Type="http://schemas.openxmlformats.org/officeDocument/2006/relationships/hyperlink" Target="tel:+49-6221-9052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0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</a:t>
            </a:r>
            <a:r>
              <a:rPr lang="en-GB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Proposal</a:t>
            </a:r>
          </a:p>
          <a:p>
            <a:pPr eaLnBrk="1" hangingPunct="1"/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eCoolTour</a:t>
            </a:r>
            <a:endParaRPr lang="en-GB" sz="8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441152"/>
            <a:ext cx="1703990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</a:t>
            </a: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Day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endParaRPr lang="en-GB" sz="36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26</a:t>
            </a:r>
            <a:r>
              <a:rPr lang="en-GB" sz="7000" baseline="30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September 2018, Madrid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7596223" y="11768479"/>
            <a:ext cx="8705909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Joaquín</a:t>
            </a:r>
            <a: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 Mª Fernández</a:t>
            </a:r>
            <a:endParaRPr lang="en-GB" sz="44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j</a:t>
            </a:r>
            <a: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oaquin.fernandez@irdetec.com</a:t>
            </a:r>
            <a:endParaRPr lang="en-GB" sz="44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0" y="0"/>
            <a:ext cx="4991201" cy="4409729"/>
          </a:xfrm>
          <a:prstGeom prst="rect">
            <a:avLst/>
          </a:prstGeom>
        </p:spPr>
      </p:pic>
      <p:pic>
        <p:nvPicPr>
          <p:cNvPr id="10" name="Google Shape;320;p35" descr="logo-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3328" y="9693300"/>
            <a:ext cx="4511482" cy="160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880" y="9738320"/>
            <a:ext cx="3091009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9" descr="Universidad de Cádi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272" y="9716964"/>
            <a:ext cx="3657174" cy="131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eCoolTour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9" name="Google Shape;174;p30" descr="MAPAAAA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790" y="2533392"/>
            <a:ext cx="8568952" cy="6491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7;p30" descr="MARCADOR-UNIFICADO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flipV="1">
            <a:off x="2762085" y="7428496"/>
            <a:ext cx="408624" cy="4376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42;p30"/>
          <p:cNvSpPr txBox="1"/>
          <p:nvPr/>
        </p:nvSpPr>
        <p:spPr>
          <a:xfrm>
            <a:off x="9726742" y="4049688"/>
            <a:ext cx="12396677" cy="590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6C7A88"/>
                </a:solidFill>
                <a:latin typeface="Gill Sans"/>
                <a:ea typeface="Roboto"/>
                <a:cs typeface="Roboto"/>
                <a:sym typeface="Roboto"/>
              </a:rPr>
              <a:t>12+ years</a:t>
            </a:r>
            <a:r>
              <a:rPr lang="en-US" sz="4000" dirty="0">
                <a:solidFill>
                  <a:srgbClr val="6C7A88"/>
                </a:solidFill>
                <a:latin typeface="Gill Sans"/>
                <a:ea typeface="Roboto"/>
                <a:cs typeface="Roboto"/>
                <a:sym typeface="Roboto"/>
              </a:rPr>
              <a:t> of experience working for </a:t>
            </a:r>
            <a:r>
              <a:rPr lang="en-US" sz="4000" b="1" dirty="0">
                <a:solidFill>
                  <a:srgbClr val="6C7A88"/>
                </a:solidFill>
                <a:latin typeface="Gill Sans"/>
                <a:ea typeface="Roboto"/>
                <a:cs typeface="Roboto"/>
                <a:sym typeface="Roboto"/>
              </a:rPr>
              <a:t>200+ clients in 400+ projects </a:t>
            </a:r>
            <a:r>
              <a:rPr lang="en-US" sz="4000" b="1" dirty="0" smtClean="0">
                <a:solidFill>
                  <a:srgbClr val="6C7A88"/>
                </a:solidFill>
                <a:latin typeface="Gill Sans"/>
                <a:ea typeface="Roboto"/>
                <a:cs typeface="Roboto"/>
                <a:sym typeface="Roboto"/>
              </a:rPr>
              <a:t>already </a:t>
            </a:r>
            <a:r>
              <a:rPr lang="en-US" sz="4000" dirty="0" smtClean="0">
                <a:solidFill>
                  <a:srgbClr val="6C7A88"/>
                </a:solidFill>
                <a:latin typeface="Gill Sans"/>
                <a:ea typeface="Roboto"/>
                <a:cs typeface="Roboto"/>
                <a:sym typeface="Roboto"/>
              </a:rPr>
              <a:t>developed. Our </a:t>
            </a:r>
            <a:r>
              <a:rPr lang="en-US" sz="4000" b="1" dirty="0" smtClean="0">
                <a:solidFill>
                  <a:srgbClr val="6C7A88"/>
                </a:solidFill>
                <a:latin typeface="Gill Sans"/>
                <a:ea typeface="Roboto"/>
                <a:cs typeface="Roboto"/>
                <a:sym typeface="Roboto"/>
              </a:rPr>
              <a:t>250</a:t>
            </a:r>
            <a:r>
              <a:rPr lang="en-US" sz="4000" b="1" dirty="0">
                <a:solidFill>
                  <a:srgbClr val="6C7A88"/>
                </a:solidFill>
                <a:latin typeface="Gill Sans"/>
                <a:ea typeface="Roboto"/>
                <a:cs typeface="Roboto"/>
                <a:sym typeface="Roboto"/>
              </a:rPr>
              <a:t>+ engineers</a:t>
            </a:r>
            <a:r>
              <a:rPr lang="en-US" sz="4000" dirty="0">
                <a:solidFill>
                  <a:srgbClr val="6C7A88"/>
                </a:solidFill>
                <a:latin typeface="Gill Sans"/>
                <a:ea typeface="Roboto"/>
                <a:cs typeface="Roboto"/>
                <a:sym typeface="Roboto"/>
              </a:rPr>
              <a:t> are at our clients’ disposal to help them solve complex </a:t>
            </a:r>
            <a:r>
              <a:rPr lang="en-US" sz="4000" b="1" dirty="0">
                <a:solidFill>
                  <a:srgbClr val="6C7A88"/>
                </a:solidFill>
                <a:latin typeface="Gill Sans"/>
                <a:ea typeface="Roboto"/>
                <a:cs typeface="Roboto"/>
                <a:sym typeface="Roboto"/>
              </a:rPr>
              <a:t>IT challenges.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6C7A88"/>
                </a:solidFill>
                <a:latin typeface="Gill Sans"/>
                <a:ea typeface="Roboto"/>
                <a:cs typeface="Roboto"/>
                <a:sym typeface="Roboto"/>
              </a:rPr>
              <a:t>Two </a:t>
            </a:r>
            <a:r>
              <a:rPr lang="en-US" sz="4000" b="1" dirty="0">
                <a:solidFill>
                  <a:srgbClr val="6C7A88"/>
                </a:solidFill>
                <a:latin typeface="Gill Sans"/>
                <a:ea typeface="Roboto"/>
                <a:cs typeface="Roboto"/>
                <a:sym typeface="Roboto"/>
              </a:rPr>
              <a:t>specialized development</a:t>
            </a:r>
            <a:r>
              <a:rPr lang="en-US" sz="4000" dirty="0">
                <a:solidFill>
                  <a:srgbClr val="6C7A88"/>
                </a:solidFill>
                <a:latin typeface="Gill Sans"/>
                <a:ea typeface="Roboto"/>
                <a:cs typeface="Roboto"/>
                <a:sym typeface="Roboto"/>
              </a:rPr>
              <a:t> centers and</a:t>
            </a:r>
            <a:r>
              <a:rPr lang="en-US" sz="4000" dirty="0">
                <a:solidFill>
                  <a:srgbClr val="607D8B"/>
                </a:solidFill>
                <a:latin typeface="Gill Sans"/>
                <a:ea typeface="Roboto"/>
                <a:cs typeface="Roboto"/>
                <a:sym typeface="Roboto"/>
              </a:rPr>
              <a:t> </a:t>
            </a:r>
            <a:r>
              <a:rPr lang="en-US" sz="4000" b="1" dirty="0">
                <a:solidFill>
                  <a:srgbClr val="E4313B"/>
                </a:solidFill>
                <a:latin typeface="Gill Sans"/>
                <a:ea typeface="Roboto"/>
                <a:cs typeface="Roboto"/>
                <a:sym typeface="Roboto"/>
              </a:rPr>
              <a:t>two additional project management offices</a:t>
            </a:r>
            <a:r>
              <a:rPr lang="en-US" sz="4000" dirty="0">
                <a:solidFill>
                  <a:srgbClr val="6C7A88"/>
                </a:solidFill>
                <a:latin typeface="Gill Sans"/>
                <a:ea typeface="Roboto"/>
                <a:cs typeface="Roboto"/>
                <a:sym typeface="Roboto"/>
              </a:rPr>
              <a:t>, we serve clients all over </a:t>
            </a:r>
            <a:r>
              <a:rPr lang="en-US" sz="4000" b="1" dirty="0">
                <a:solidFill>
                  <a:srgbClr val="6C7A88"/>
                </a:solidFill>
                <a:latin typeface="Gill Sans"/>
                <a:ea typeface="Roboto"/>
                <a:cs typeface="Roboto"/>
                <a:sym typeface="Roboto"/>
              </a:rPr>
              <a:t>Europe and South America.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E4313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177;p30" descr="MARCADOR-UNIFICADO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V="1">
            <a:off x="4748684" y="4562128"/>
            <a:ext cx="45719" cy="285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177;p30" descr="MARCADOR-UNIFICADO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flipV="1">
            <a:off x="4631160" y="4692192"/>
            <a:ext cx="408624" cy="43761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257;p34"/>
          <p:cNvSpPr/>
          <p:nvPr/>
        </p:nvSpPr>
        <p:spPr>
          <a:xfrm>
            <a:off x="2005443" y="10008884"/>
            <a:ext cx="2520280" cy="1745660"/>
          </a:xfrm>
          <a:prstGeom prst="rect">
            <a:avLst/>
          </a:prstGeom>
          <a:solidFill>
            <a:srgbClr val="F94B5C">
              <a:alpha val="803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 err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Education</a:t>
            </a:r>
            <a:endParaRPr sz="4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7" name="Google Shape;257;p34"/>
          <p:cNvSpPr/>
          <p:nvPr/>
        </p:nvSpPr>
        <p:spPr>
          <a:xfrm>
            <a:off x="17808624" y="9954344"/>
            <a:ext cx="2099533" cy="1745660"/>
          </a:xfrm>
          <a:prstGeom prst="rect">
            <a:avLst/>
          </a:prstGeom>
          <a:solidFill>
            <a:srgbClr val="F94B5C">
              <a:alpha val="803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Telecom</a:t>
            </a:r>
            <a:endParaRPr sz="4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8" name="Google Shape;257;p34"/>
          <p:cNvSpPr/>
          <p:nvPr/>
        </p:nvSpPr>
        <p:spPr>
          <a:xfrm>
            <a:off x="4741747" y="9994194"/>
            <a:ext cx="2448272" cy="1745660"/>
          </a:xfrm>
          <a:prstGeom prst="rect">
            <a:avLst/>
          </a:prstGeom>
          <a:solidFill>
            <a:srgbClr val="F94B5C">
              <a:alpha val="803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 err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Govern</a:t>
            </a:r>
            <a:endParaRPr sz="4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9" name="Google Shape;257;p34"/>
          <p:cNvSpPr/>
          <p:nvPr/>
        </p:nvSpPr>
        <p:spPr>
          <a:xfrm>
            <a:off x="7334035" y="9959968"/>
            <a:ext cx="2099533" cy="1745660"/>
          </a:xfrm>
          <a:prstGeom prst="rect">
            <a:avLst/>
          </a:prstGeom>
          <a:solidFill>
            <a:srgbClr val="F94B5C">
              <a:alpha val="803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Media</a:t>
            </a:r>
            <a:endParaRPr sz="4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0" name="Google Shape;257;p34"/>
          <p:cNvSpPr/>
          <p:nvPr/>
        </p:nvSpPr>
        <p:spPr>
          <a:xfrm>
            <a:off x="20040872" y="9954344"/>
            <a:ext cx="2449232" cy="1745660"/>
          </a:xfrm>
          <a:prstGeom prst="rect">
            <a:avLst/>
          </a:prstGeom>
          <a:solidFill>
            <a:srgbClr val="F94B5C">
              <a:alpha val="803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 err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Travel</a:t>
            </a:r>
            <a:endParaRPr sz="4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1" name="Google Shape;257;p34"/>
          <p:cNvSpPr/>
          <p:nvPr/>
        </p:nvSpPr>
        <p:spPr>
          <a:xfrm>
            <a:off x="12516514" y="9962890"/>
            <a:ext cx="2099533" cy="1745660"/>
          </a:xfrm>
          <a:prstGeom prst="rect">
            <a:avLst/>
          </a:prstGeom>
          <a:solidFill>
            <a:srgbClr val="F94B5C">
              <a:alpha val="803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 err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Retail</a:t>
            </a:r>
            <a:endParaRPr sz="4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2" name="Google Shape;257;p34"/>
          <p:cNvSpPr/>
          <p:nvPr/>
        </p:nvSpPr>
        <p:spPr>
          <a:xfrm>
            <a:off x="14784288" y="9962890"/>
            <a:ext cx="2864786" cy="1745660"/>
          </a:xfrm>
          <a:prstGeom prst="rect">
            <a:avLst/>
          </a:prstGeom>
          <a:solidFill>
            <a:srgbClr val="F94B5C">
              <a:alpha val="803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 err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Tech</a:t>
            </a:r>
            <a:r>
              <a:rPr lang="es-ES" sz="4000" dirty="0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s-ES" sz="4000" dirty="0" err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Services</a:t>
            </a:r>
            <a:endParaRPr sz="4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3" name="Google Shape;257;p34"/>
          <p:cNvSpPr/>
          <p:nvPr/>
        </p:nvSpPr>
        <p:spPr>
          <a:xfrm>
            <a:off x="9543238" y="9962890"/>
            <a:ext cx="2864786" cy="1745660"/>
          </a:xfrm>
          <a:prstGeom prst="rect">
            <a:avLst/>
          </a:prstGeom>
          <a:solidFill>
            <a:srgbClr val="F94B5C">
              <a:alpha val="803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Non </a:t>
            </a:r>
            <a:r>
              <a:rPr lang="es-ES" sz="4000" dirty="0" err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Profit</a:t>
            </a:r>
            <a:endParaRPr sz="4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84" name="Google Shape;175;p30" descr="MARCADOR-UNIFICADO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2290" y="3545633"/>
            <a:ext cx="321276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175;p30" descr="MARCADOR-UNIFICADO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5216" y="3905672"/>
            <a:ext cx="331718" cy="533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320;p35" descr="logo-0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68750" y="2156849"/>
            <a:ext cx="4511482" cy="1604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1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eCoolTour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9695234" y="5072316"/>
            <a:ext cx="12361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Tourists lost in a maze of an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excess of offering which they can hardly discriminate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279232" y="7349444"/>
            <a:ext cx="13369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DMO heavily investing in data and services that most frequently do not reach general public </a:t>
            </a:r>
          </a:p>
        </p:txBody>
      </p:sp>
      <p:pic>
        <p:nvPicPr>
          <p:cNvPr id="1028" name="Picture 4" descr="Resultado de imagen de images of ict work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92" y="9143669"/>
            <a:ext cx="4594244" cy="275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695234" y="9544330"/>
            <a:ext cx="12001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ICT developers restlessly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providing brand-new solutions and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perpetually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REINVENTING THE WHEEL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0" name="Picture 6" descr="Resultado de imagen de images of public administ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600" y="6580661"/>
            <a:ext cx="4651284" cy="23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images of tourist in maz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88" y="4769768"/>
            <a:ext cx="4394448" cy="257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164504" y="2478976"/>
            <a:ext cx="22022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Technology-based Tourism Services: a dysfunctional arena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Introduction (1)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0800" y="1367755"/>
            <a:ext cx="21098344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 smtClean="0">
                <a:solidFill>
                  <a:srgbClr val="00B0F0"/>
                </a:solidFill>
              </a:rPr>
              <a:t> </a:t>
            </a:r>
            <a:endParaRPr lang="en-GB" sz="4800" i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</a:t>
            </a:r>
            <a:r>
              <a:rPr lang="en-GB" sz="2800" b="1" dirty="0" err="1" smtClean="0">
                <a:solidFill>
                  <a:schemeClr val="accent1">
                    <a:lumMod val="75000"/>
                  </a:schemeClr>
                </a:solidFill>
              </a:rPr>
              <a:t>eCoolTour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063208" y="2986808"/>
            <a:ext cx="16129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In this scenario main strategic </a:t>
            </a:r>
            <a:r>
              <a:rPr lang="en-US" sz="4400" b="1" dirty="0" smtClean="0"/>
              <a:t>objectives of </a:t>
            </a:r>
            <a:r>
              <a:rPr lang="en-US" sz="4400" b="1" dirty="0" err="1" smtClean="0"/>
              <a:t>eCoolTour</a:t>
            </a:r>
            <a:r>
              <a:rPr lang="en-US" sz="4400" b="1" dirty="0" smtClean="0"/>
              <a:t> are: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72" y="4328536"/>
            <a:ext cx="4165580" cy="355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8373850" y="8567602"/>
            <a:ext cx="96846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Supply </a:t>
            </a:r>
            <a:r>
              <a:rPr lang="en-US" sz="3200" dirty="0"/>
              <a:t>Public Administrations involved in tourism planning and management (DMO) with a </a:t>
            </a:r>
            <a:r>
              <a:rPr lang="en-US" sz="3200" b="1" dirty="0" err="1" smtClean="0"/>
              <a:t>BigData</a:t>
            </a:r>
            <a:r>
              <a:rPr lang="en-US" sz="3200" b="1" dirty="0" smtClean="0"/>
              <a:t>-based</a:t>
            </a:r>
            <a:r>
              <a:rPr lang="en-US" sz="3200" dirty="0" smtClean="0"/>
              <a:t> tool to </a:t>
            </a:r>
            <a:r>
              <a:rPr lang="en-US" sz="3200" dirty="0"/>
              <a:t>asses and improve the touristic offering in their area of responsibility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4" name="13 Rectángulo"/>
          <p:cNvSpPr/>
          <p:nvPr/>
        </p:nvSpPr>
        <p:spPr>
          <a:xfrm>
            <a:off x="8343303" y="6281936"/>
            <a:ext cx="97151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Open </a:t>
            </a:r>
            <a:r>
              <a:rPr lang="en-US" sz="3200" b="1" dirty="0"/>
              <a:t>to final users </a:t>
            </a:r>
            <a:r>
              <a:rPr lang="en-US" sz="3200" dirty="0"/>
              <a:t>a significant amount of public-owned data resources related to tourism </a:t>
            </a:r>
            <a:r>
              <a:rPr lang="en-US" sz="3200" dirty="0" smtClean="0"/>
              <a:t>that so far </a:t>
            </a:r>
            <a:r>
              <a:rPr lang="en-US" sz="3200" dirty="0"/>
              <a:t>are overwhelmingly unknown by both final users and developers community.</a:t>
            </a:r>
            <a:endParaRPr lang="es-ES" sz="3200" dirty="0"/>
          </a:p>
        </p:txBody>
      </p:sp>
      <p:sp>
        <p:nvSpPr>
          <p:cNvPr id="15" name="14 Rectángulo"/>
          <p:cNvSpPr/>
          <p:nvPr/>
        </p:nvSpPr>
        <p:spPr>
          <a:xfrm>
            <a:off x="8373850" y="10962456"/>
            <a:ext cx="96846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Coordinate develop</a:t>
            </a:r>
            <a:r>
              <a:rPr lang="en-US" sz="3200" dirty="0" smtClean="0"/>
              <a:t>ments </a:t>
            </a:r>
            <a:r>
              <a:rPr lang="en-US" sz="3200" dirty="0"/>
              <a:t>made by </a:t>
            </a:r>
            <a:r>
              <a:rPr lang="en-US" sz="3200" dirty="0" smtClean="0"/>
              <a:t>technology-based </a:t>
            </a:r>
            <a:r>
              <a:rPr lang="en-US" sz="3200" dirty="0"/>
              <a:t>tourism services </a:t>
            </a:r>
            <a:r>
              <a:rPr lang="en-US" sz="3200" dirty="0" smtClean="0"/>
              <a:t>providers, </a:t>
            </a:r>
            <a:r>
              <a:rPr lang="en-US" sz="3200" dirty="0"/>
              <a:t>synchronizing individual efforts and avoiding redundancies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6" name="15 Rectángulo"/>
          <p:cNvSpPr/>
          <p:nvPr/>
        </p:nvSpPr>
        <p:spPr>
          <a:xfrm>
            <a:off x="8343303" y="4042473"/>
            <a:ext cx="94653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Build </a:t>
            </a:r>
            <a:r>
              <a:rPr lang="en-US" sz="3200" dirty="0"/>
              <a:t>a </a:t>
            </a:r>
            <a:r>
              <a:rPr lang="en-US" sz="3200" b="1" dirty="0"/>
              <a:t>single </a:t>
            </a:r>
            <a:r>
              <a:rPr lang="en-US" sz="3200" b="1" dirty="0" smtClean="0"/>
              <a:t>access </a:t>
            </a:r>
            <a:r>
              <a:rPr lang="en-US" sz="3200" b="1" dirty="0"/>
              <a:t>point </a:t>
            </a:r>
            <a:r>
              <a:rPr lang="en-US" sz="3200" dirty="0"/>
              <a:t>to a broad offering </a:t>
            </a:r>
            <a:r>
              <a:rPr lang="en-US" sz="3200" dirty="0" smtClean="0"/>
              <a:t>tourism </a:t>
            </a:r>
            <a:r>
              <a:rPr lang="en-US" sz="3200" dirty="0"/>
              <a:t>services/data and their corresponding </a:t>
            </a:r>
            <a:r>
              <a:rPr lang="en-US" sz="3200" dirty="0" smtClean="0"/>
              <a:t>technology-based touristic services (TTS) in </a:t>
            </a:r>
            <a:r>
              <a:rPr lang="en-US" sz="3200" dirty="0"/>
              <a:t>a specific geographical area </a:t>
            </a:r>
            <a:endParaRPr lang="es-ES" sz="3200" dirty="0"/>
          </a:p>
        </p:txBody>
      </p:sp>
      <p:pic>
        <p:nvPicPr>
          <p:cNvPr id="17" name="Picture 5" descr="C:\Users\Toni\AppData\Local\Microsoft\Windows\Temporary Internet Files\Content.IE5\9XCONNCU\MP90044438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240" y="6281936"/>
            <a:ext cx="3494558" cy="404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imagenes ICT work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04" y="9450288"/>
            <a:ext cx="3877548" cy="28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Introduction (2)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053890" y="4923592"/>
            <a:ext cx="5635000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B0F0"/>
                </a:solidFill>
              </a:rPr>
              <a:t>Schedule</a:t>
            </a:r>
            <a:endParaRPr lang="en-GB" sz="48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</a:t>
            </a:r>
            <a:r>
              <a:rPr lang="en-GB" sz="2800" b="1" dirty="0" err="1" smtClean="0">
                <a:solidFill>
                  <a:schemeClr val="accent1">
                    <a:lumMod val="75000"/>
                  </a:schemeClr>
                </a:solidFill>
              </a:rPr>
              <a:t>eCoolTour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17" y="4409728"/>
            <a:ext cx="7918008" cy="593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6265746"/>
            <a:ext cx="652766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4"/>
          <p:cNvSpPr txBox="1"/>
          <p:nvPr/>
        </p:nvSpPr>
        <p:spPr>
          <a:xfrm>
            <a:off x="2236520" y="3087762"/>
            <a:ext cx="5635000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B0F0"/>
                </a:solidFill>
              </a:rPr>
              <a:t>Architecture</a:t>
            </a:r>
            <a:endParaRPr lang="en-GB" sz="4800" b="1" dirty="0">
              <a:solidFill>
                <a:srgbClr val="00B0F0"/>
              </a:solidFill>
            </a:endParaRPr>
          </a:p>
        </p:txBody>
      </p:sp>
      <p:sp>
        <p:nvSpPr>
          <p:cNvPr id="29" name="TextBox 4"/>
          <p:cNvSpPr txBox="1"/>
          <p:nvPr/>
        </p:nvSpPr>
        <p:spPr>
          <a:xfrm>
            <a:off x="9951818" y="3689648"/>
            <a:ext cx="5976664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B0F0"/>
                </a:solidFill>
              </a:rPr>
              <a:t>Components/WPs</a:t>
            </a:r>
            <a:endParaRPr lang="en-GB" sz="4800" b="1" dirty="0">
              <a:solidFill>
                <a:srgbClr val="00B0F0"/>
              </a:solidFill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10497967" y="7146032"/>
            <a:ext cx="2410816" cy="1465382"/>
            <a:chOff x="216026" y="3140578"/>
            <a:chExt cx="1043104" cy="5953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30 Rectángulo redondeado"/>
            <p:cNvSpPr/>
            <p:nvPr/>
          </p:nvSpPr>
          <p:spPr>
            <a:xfrm>
              <a:off x="216026" y="3140578"/>
              <a:ext cx="1043104" cy="595329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233463" y="3158015"/>
              <a:ext cx="1008230" cy="560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err="1" smtClean="0"/>
                <a:t>Services</a:t>
              </a:r>
              <a:r>
                <a:rPr lang="es-ES" sz="2800" kern="1200" dirty="0" smtClean="0"/>
                <a:t> </a:t>
              </a:r>
              <a:r>
                <a:rPr lang="es-ES" sz="2800" kern="1200" dirty="0" err="1" smtClean="0"/>
                <a:t>Search</a:t>
              </a:r>
              <a:r>
                <a:rPr lang="es-ES" sz="2800" kern="1200" dirty="0" smtClean="0"/>
                <a:t> and </a:t>
              </a:r>
              <a:r>
                <a:rPr lang="es-ES" sz="2800" kern="1200" dirty="0" err="1" smtClean="0"/>
                <a:t>Request</a:t>
              </a:r>
              <a:endParaRPr lang="es-ES" sz="2800" kern="1200" dirty="0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13056097" y="4985792"/>
            <a:ext cx="2448271" cy="1258180"/>
            <a:chOff x="216026" y="3140578"/>
            <a:chExt cx="1144049" cy="5953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35 Rectángulo redondeado"/>
            <p:cNvSpPr/>
            <p:nvPr/>
          </p:nvSpPr>
          <p:spPr>
            <a:xfrm>
              <a:off x="216026" y="3140578"/>
              <a:ext cx="1144049" cy="595329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233463" y="3158015"/>
              <a:ext cx="1126612" cy="560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/>
                <a:t>Data Management </a:t>
              </a:r>
              <a:r>
                <a:rPr lang="es-ES" sz="3200" kern="1200" dirty="0" err="1" smtClean="0"/>
                <a:t>System</a:t>
              </a:r>
              <a:r>
                <a:rPr lang="es-ES" sz="3200" kern="1200" dirty="0" smtClean="0"/>
                <a:t> </a:t>
              </a:r>
              <a:endParaRPr lang="es-ES" sz="3200" kern="1200" dirty="0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10497966" y="5402842"/>
            <a:ext cx="2370516" cy="1815199"/>
            <a:chOff x="233463" y="3078169"/>
            <a:chExt cx="1055757" cy="8337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38 Rectángulo redondeado"/>
            <p:cNvSpPr/>
            <p:nvPr/>
          </p:nvSpPr>
          <p:spPr>
            <a:xfrm>
              <a:off x="246116" y="3085058"/>
              <a:ext cx="1043104" cy="73634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39 Rectángulo"/>
            <p:cNvSpPr/>
            <p:nvPr/>
          </p:nvSpPr>
          <p:spPr>
            <a:xfrm>
              <a:off x="233463" y="3078169"/>
              <a:ext cx="1055757" cy="8337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err="1" smtClean="0"/>
                <a:t>Services</a:t>
              </a:r>
              <a:r>
                <a:rPr lang="es-ES" sz="2800" kern="1200" dirty="0" smtClean="0"/>
                <a:t> </a:t>
              </a:r>
              <a:r>
                <a:rPr lang="es-ES" sz="2800" kern="1200" dirty="0" err="1" smtClean="0"/>
                <a:t>Interoperability</a:t>
              </a:r>
              <a:r>
                <a:rPr lang="es-ES" sz="2800" kern="1200" dirty="0" smtClean="0"/>
                <a:t> Module</a:t>
              </a:r>
              <a:endParaRPr lang="es-ES" sz="2800" kern="1200" dirty="0"/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10463808" y="11394504"/>
            <a:ext cx="2376265" cy="1469530"/>
            <a:chOff x="233463" y="3117500"/>
            <a:chExt cx="1071155" cy="60097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41 Rectángulo redondeado"/>
            <p:cNvSpPr/>
            <p:nvPr/>
          </p:nvSpPr>
          <p:spPr>
            <a:xfrm>
              <a:off x="261514" y="3117500"/>
              <a:ext cx="1043104" cy="595329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42 Rectángulo"/>
            <p:cNvSpPr/>
            <p:nvPr/>
          </p:nvSpPr>
          <p:spPr>
            <a:xfrm>
              <a:off x="233463" y="3158015"/>
              <a:ext cx="1008230" cy="560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err="1" smtClean="0"/>
                <a:t>User</a:t>
              </a:r>
              <a:r>
                <a:rPr lang="es-ES" sz="3200" kern="1200" dirty="0" smtClean="0"/>
                <a:t> Interfaces</a:t>
              </a:r>
              <a:endParaRPr lang="es-ES" sz="3200" kern="1200" dirty="0"/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10391800" y="8514184"/>
            <a:ext cx="2548350" cy="1457481"/>
            <a:chOff x="233463" y="3158015"/>
            <a:chExt cx="1082010" cy="5604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5" name="44 Rectángulo redondeado"/>
            <p:cNvSpPr/>
            <p:nvPr/>
          </p:nvSpPr>
          <p:spPr>
            <a:xfrm>
              <a:off x="272369" y="3242497"/>
              <a:ext cx="1043104" cy="47072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45 Rectángulo"/>
            <p:cNvSpPr/>
            <p:nvPr/>
          </p:nvSpPr>
          <p:spPr>
            <a:xfrm>
              <a:off x="233463" y="3158015"/>
              <a:ext cx="1008230" cy="560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err="1" smtClean="0"/>
                <a:t>Services</a:t>
              </a:r>
              <a:r>
                <a:rPr lang="es-ES" sz="3200" kern="1200" dirty="0" smtClean="0"/>
                <a:t> </a:t>
              </a:r>
              <a:r>
                <a:rPr lang="es-ES" sz="3200" kern="1200" dirty="0" err="1" smtClean="0"/>
                <a:t>Orchestrator</a:t>
              </a:r>
              <a:endParaRPr lang="es-ES" sz="3200" kern="1200" dirty="0"/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13112357" y="10897996"/>
            <a:ext cx="2410956" cy="1323446"/>
            <a:chOff x="216026" y="3140578"/>
            <a:chExt cx="1109371" cy="5953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9" name="48 Rectángulo redondeado"/>
            <p:cNvSpPr/>
            <p:nvPr/>
          </p:nvSpPr>
          <p:spPr>
            <a:xfrm>
              <a:off x="216026" y="3140578"/>
              <a:ext cx="1109371" cy="595329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49 Rectángulo"/>
            <p:cNvSpPr/>
            <p:nvPr/>
          </p:nvSpPr>
          <p:spPr>
            <a:xfrm>
              <a:off x="233462" y="3158015"/>
              <a:ext cx="1091934" cy="560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err="1" smtClean="0"/>
                <a:t>Transactions</a:t>
              </a:r>
              <a:r>
                <a:rPr lang="es-ES" sz="3200" kern="1200" dirty="0" smtClean="0"/>
                <a:t> Management </a:t>
              </a:r>
              <a:r>
                <a:rPr lang="es-ES" sz="3200" kern="1200" dirty="0" err="1" smtClean="0"/>
                <a:t>System</a:t>
              </a:r>
              <a:endParaRPr lang="es-ES" sz="3200" kern="1200" dirty="0"/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13131302" y="9443259"/>
            <a:ext cx="2410956" cy="1323446"/>
            <a:chOff x="216026" y="3140578"/>
            <a:chExt cx="1109371" cy="5953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5" name="54 Rectángulo redondeado"/>
            <p:cNvSpPr/>
            <p:nvPr/>
          </p:nvSpPr>
          <p:spPr>
            <a:xfrm>
              <a:off x="216026" y="3140578"/>
              <a:ext cx="1109371" cy="595329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55 Rectángulo"/>
            <p:cNvSpPr/>
            <p:nvPr/>
          </p:nvSpPr>
          <p:spPr>
            <a:xfrm>
              <a:off x="233462" y="3158015"/>
              <a:ext cx="1091934" cy="560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err="1" smtClean="0"/>
                <a:t>Knowledge</a:t>
              </a:r>
              <a:r>
                <a:rPr lang="es-ES" sz="3200" kern="1200" dirty="0" smtClean="0"/>
                <a:t> Management </a:t>
              </a:r>
              <a:r>
                <a:rPr lang="es-ES" sz="3200" kern="1200" dirty="0" err="1" smtClean="0"/>
                <a:t>System</a:t>
              </a:r>
              <a:endParaRPr lang="es-E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eCoolTour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grpSp>
        <p:nvGrpSpPr>
          <p:cNvPr id="8" name="7 Grupo"/>
          <p:cNvGrpSpPr/>
          <p:nvPr/>
        </p:nvGrpSpPr>
        <p:grpSpPr>
          <a:xfrm>
            <a:off x="1969291" y="3156404"/>
            <a:ext cx="3611071" cy="8327688"/>
            <a:chOff x="1757562" y="0"/>
            <a:chExt cx="2359927" cy="67961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8 Rectángulo redondeado"/>
            <p:cNvSpPr/>
            <p:nvPr/>
          </p:nvSpPr>
          <p:spPr>
            <a:xfrm>
              <a:off x="1764536" y="171404"/>
              <a:ext cx="2352953" cy="6624736"/>
            </a:xfrm>
            <a:prstGeom prst="roundRect">
              <a:avLst>
                <a:gd name="adj" fmla="val 10000"/>
              </a:avLst>
            </a:prstGeom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1757562" y="0"/>
              <a:ext cx="2352953" cy="1987420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300" kern="1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5639273" y="3473625"/>
            <a:ext cx="3384376" cy="8117657"/>
            <a:chOff x="1757562" y="-1"/>
            <a:chExt cx="2359927" cy="66247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13 Rectángulo redondeado"/>
            <p:cNvSpPr/>
            <p:nvPr/>
          </p:nvSpPr>
          <p:spPr>
            <a:xfrm>
              <a:off x="1962126" y="-1"/>
              <a:ext cx="2155363" cy="6624736"/>
            </a:xfrm>
            <a:prstGeom prst="roundRect">
              <a:avLst>
                <a:gd name="adj" fmla="val 10000"/>
              </a:avLst>
            </a:prstGeom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1757562" y="0"/>
              <a:ext cx="2352953" cy="1987420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300" kern="120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9239672" y="3475589"/>
            <a:ext cx="3889063" cy="8062931"/>
            <a:chOff x="1407191" y="-205813"/>
            <a:chExt cx="2703324" cy="779185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16 Rectángulo redondeado"/>
            <p:cNvSpPr/>
            <p:nvPr/>
          </p:nvSpPr>
          <p:spPr>
            <a:xfrm>
              <a:off x="1407191" y="-205813"/>
              <a:ext cx="2352953" cy="7791859"/>
            </a:xfrm>
            <a:prstGeom prst="roundRect">
              <a:avLst>
                <a:gd name="adj" fmla="val 10000"/>
              </a:avLst>
            </a:prstGeom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1757562" y="0"/>
              <a:ext cx="2352953" cy="1987420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300" kern="1200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13098162" y="3973841"/>
            <a:ext cx="10257576" cy="8291468"/>
            <a:chOff x="1757562" y="-1"/>
            <a:chExt cx="2530848" cy="66247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19 Rectángulo redondeado"/>
            <p:cNvSpPr/>
            <p:nvPr/>
          </p:nvSpPr>
          <p:spPr>
            <a:xfrm>
              <a:off x="1935457" y="-1"/>
              <a:ext cx="2352953" cy="6624736"/>
            </a:xfrm>
            <a:prstGeom prst="roundRect">
              <a:avLst>
                <a:gd name="adj" fmla="val 10000"/>
              </a:avLst>
            </a:prstGeom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1757562" y="0"/>
              <a:ext cx="2352953" cy="1987420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300" kern="1200" dirty="0"/>
            </a:p>
          </p:txBody>
        </p:sp>
      </p:grpSp>
      <p:pic>
        <p:nvPicPr>
          <p:cNvPr id="22" name="Google Shape;320;p35" descr="logo-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2888" y="3598925"/>
            <a:ext cx="3240264" cy="119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2 Imagen" descr="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39" y="3610527"/>
            <a:ext cx="3091009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7" name="Picture 9" descr="Universidad de Cádi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04" y="3716877"/>
            <a:ext cx="2846372" cy="10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51 Grupo"/>
          <p:cNvGrpSpPr/>
          <p:nvPr/>
        </p:nvGrpSpPr>
        <p:grpSpPr>
          <a:xfrm>
            <a:off x="13973252" y="4121696"/>
            <a:ext cx="2762974" cy="1973226"/>
            <a:chOff x="216026" y="3140578"/>
            <a:chExt cx="1164500" cy="5953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3" name="52 Rectángulo redondeado"/>
            <p:cNvSpPr/>
            <p:nvPr/>
          </p:nvSpPr>
          <p:spPr>
            <a:xfrm>
              <a:off x="216026" y="3140578"/>
              <a:ext cx="1164500" cy="595329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53 Rectángulo"/>
            <p:cNvSpPr/>
            <p:nvPr/>
          </p:nvSpPr>
          <p:spPr>
            <a:xfrm>
              <a:off x="233463" y="3158015"/>
              <a:ext cx="1147063" cy="560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/>
                <a:t>Data Management </a:t>
              </a:r>
              <a:r>
                <a:rPr lang="es-ES" sz="3200" kern="1200" dirty="0" err="1" smtClean="0"/>
                <a:t>System</a:t>
              </a:r>
              <a:endParaRPr lang="es-ES" sz="3200" kern="1200" dirty="0"/>
            </a:p>
          </p:txBody>
        </p:sp>
      </p:grpSp>
      <p:grpSp>
        <p:nvGrpSpPr>
          <p:cNvPr id="55" name="54 Grupo"/>
          <p:cNvGrpSpPr/>
          <p:nvPr/>
        </p:nvGrpSpPr>
        <p:grpSpPr>
          <a:xfrm>
            <a:off x="14029099" y="8082136"/>
            <a:ext cx="2736306" cy="1868417"/>
            <a:chOff x="141056" y="2904661"/>
            <a:chExt cx="1165823" cy="5953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6" name="55 Rectángulo redondeado"/>
            <p:cNvSpPr/>
            <p:nvPr/>
          </p:nvSpPr>
          <p:spPr>
            <a:xfrm>
              <a:off x="141056" y="2904661"/>
              <a:ext cx="1165823" cy="595329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56 Rectángulo"/>
            <p:cNvSpPr/>
            <p:nvPr/>
          </p:nvSpPr>
          <p:spPr>
            <a:xfrm>
              <a:off x="235344" y="2916590"/>
              <a:ext cx="1008230" cy="560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err="1" smtClean="0"/>
                <a:t>Knowledge</a:t>
              </a:r>
              <a:r>
                <a:rPr lang="es-ES" sz="3200" kern="1200" dirty="0" smtClean="0"/>
                <a:t> Management </a:t>
              </a:r>
              <a:r>
                <a:rPr lang="es-ES" sz="3200" kern="1200" dirty="0" err="1" smtClean="0"/>
                <a:t>System</a:t>
              </a:r>
              <a:endParaRPr lang="es-ES" sz="3200" kern="1200" dirty="0"/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14890780" y="3108389"/>
            <a:ext cx="3336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Partner</a:t>
            </a:r>
            <a:r>
              <a:rPr lang="es-ES" dirty="0" smtClean="0"/>
              <a:t>??</a:t>
            </a:r>
            <a:endParaRPr lang="es-ES" dirty="0"/>
          </a:p>
        </p:txBody>
      </p:sp>
      <p:sp>
        <p:nvSpPr>
          <p:cNvPr id="27" name="26 Rectángulo"/>
          <p:cNvSpPr/>
          <p:nvPr/>
        </p:nvSpPr>
        <p:spPr>
          <a:xfrm>
            <a:off x="16736226" y="3905672"/>
            <a:ext cx="67498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Data storage/Data processing,</a:t>
            </a:r>
            <a:r>
              <a:rPr lang="en-GB" sz="3200" b="1" dirty="0"/>
              <a:t> </a:t>
            </a:r>
            <a:r>
              <a:rPr lang="en-GB" sz="3200" dirty="0"/>
              <a:t>specifically </a:t>
            </a:r>
            <a:r>
              <a:rPr lang="en-GB" sz="3200" dirty="0" smtClean="0"/>
              <a:t>in: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Aerial </a:t>
            </a:r>
            <a:r>
              <a:rPr lang="en-GB" sz="3200" dirty="0"/>
              <a:t>imagery gathering &amp; processing,  </a:t>
            </a:r>
            <a:endParaRPr lang="en-GB" sz="3200" dirty="0" smtClean="0"/>
          </a:p>
          <a:p>
            <a:pPr marL="457200" indent="-457200">
              <a:buFontTx/>
              <a:buChar char="-"/>
            </a:pPr>
            <a:r>
              <a:rPr lang="en-GB" sz="3200" dirty="0" smtClean="0"/>
              <a:t>Remote </a:t>
            </a:r>
            <a:r>
              <a:rPr lang="en-GB" sz="3200" dirty="0"/>
              <a:t>sensing technologies, </a:t>
            </a:r>
            <a:endParaRPr lang="en-GB" sz="3200" dirty="0" smtClean="0"/>
          </a:p>
          <a:p>
            <a:pPr marL="457200" indent="-457200">
              <a:buFontTx/>
              <a:buChar char="-"/>
            </a:pPr>
            <a:r>
              <a:rPr lang="en-GB" sz="3200" dirty="0" err="1" smtClean="0"/>
              <a:t>IoT</a:t>
            </a:r>
            <a:r>
              <a:rPr lang="en-GB" sz="3200" dirty="0" smtClean="0"/>
              <a:t> </a:t>
            </a:r>
            <a:r>
              <a:rPr lang="en-GB" sz="3200" dirty="0"/>
              <a:t>data gathering &amp; </a:t>
            </a:r>
            <a:r>
              <a:rPr lang="en-GB" sz="3200" dirty="0" smtClean="0"/>
              <a:t>processing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Cultural Content,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Unstructured </a:t>
            </a:r>
            <a:r>
              <a:rPr lang="en-GB" sz="3200" dirty="0"/>
              <a:t>Data Bases</a:t>
            </a:r>
            <a:endParaRPr lang="es-ES" sz="3200" dirty="0"/>
          </a:p>
        </p:txBody>
      </p:sp>
      <p:sp>
        <p:nvSpPr>
          <p:cNvPr id="2048" name="2047 Rectángulo"/>
          <p:cNvSpPr/>
          <p:nvPr/>
        </p:nvSpPr>
        <p:spPr>
          <a:xfrm>
            <a:off x="17016536" y="8442176"/>
            <a:ext cx="77661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Extensive and relevant </a:t>
            </a:r>
            <a:endParaRPr lang="en-GB" sz="3200" dirty="0" smtClean="0"/>
          </a:p>
          <a:p>
            <a:r>
              <a:rPr lang="en-GB" sz="3200" dirty="0" smtClean="0"/>
              <a:t>experience </a:t>
            </a:r>
            <a:r>
              <a:rPr lang="en-GB" sz="3200" dirty="0"/>
              <a:t>in Big Data analysis</a:t>
            </a:r>
            <a:endParaRPr lang="es-ES" sz="3200" dirty="0"/>
          </a:p>
        </p:txBody>
      </p:sp>
      <p:grpSp>
        <p:nvGrpSpPr>
          <p:cNvPr id="61" name="60 Grupo"/>
          <p:cNvGrpSpPr/>
          <p:nvPr/>
        </p:nvGrpSpPr>
        <p:grpSpPr>
          <a:xfrm>
            <a:off x="2486446" y="4553745"/>
            <a:ext cx="2576762" cy="1894203"/>
            <a:chOff x="141607" y="3078169"/>
            <a:chExt cx="1147613" cy="87002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2" name="61 Rectángulo redondeado"/>
            <p:cNvSpPr/>
            <p:nvPr/>
          </p:nvSpPr>
          <p:spPr>
            <a:xfrm>
              <a:off x="141607" y="3211848"/>
              <a:ext cx="1147613" cy="73634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62 Rectángulo"/>
            <p:cNvSpPr/>
            <p:nvPr/>
          </p:nvSpPr>
          <p:spPr>
            <a:xfrm>
              <a:off x="233463" y="3078169"/>
              <a:ext cx="1055757" cy="8337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err="1" smtClean="0"/>
                <a:t>Services</a:t>
              </a:r>
              <a:r>
                <a:rPr lang="es-ES" sz="2800" kern="1200" dirty="0" smtClean="0"/>
                <a:t> </a:t>
              </a:r>
              <a:r>
                <a:rPr lang="es-ES" sz="2800" kern="1200" dirty="0" err="1" smtClean="0"/>
                <a:t>Interoperability</a:t>
              </a:r>
              <a:r>
                <a:rPr lang="es-ES" sz="2800" kern="1200" dirty="0" smtClean="0"/>
                <a:t> Module</a:t>
              </a:r>
              <a:endParaRPr lang="es-ES" sz="2800" kern="1200" dirty="0"/>
            </a:p>
          </p:txBody>
        </p:sp>
      </p:grpSp>
      <p:grpSp>
        <p:nvGrpSpPr>
          <p:cNvPr id="64" name="63 Grupo"/>
          <p:cNvGrpSpPr/>
          <p:nvPr/>
        </p:nvGrpSpPr>
        <p:grpSpPr>
          <a:xfrm>
            <a:off x="2439212" y="6569970"/>
            <a:ext cx="2623995" cy="1573699"/>
            <a:chOff x="233463" y="3079136"/>
            <a:chExt cx="1135341" cy="63933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5" name="64 Rectángulo redondeado"/>
            <p:cNvSpPr/>
            <p:nvPr/>
          </p:nvSpPr>
          <p:spPr>
            <a:xfrm>
              <a:off x="250902" y="3079136"/>
              <a:ext cx="1117902" cy="595329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233463" y="3158015"/>
              <a:ext cx="1008230" cy="560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err="1" smtClean="0"/>
                <a:t>Services</a:t>
              </a:r>
              <a:r>
                <a:rPr lang="es-ES" sz="2800" kern="1200" dirty="0" smtClean="0"/>
                <a:t> </a:t>
              </a:r>
              <a:r>
                <a:rPr lang="es-ES" sz="2800" kern="1200" dirty="0" err="1" smtClean="0"/>
                <a:t>Search</a:t>
              </a:r>
              <a:r>
                <a:rPr lang="es-ES" sz="2800" kern="1200" dirty="0" smtClean="0"/>
                <a:t> and </a:t>
              </a:r>
              <a:r>
                <a:rPr lang="es-ES" sz="2800" kern="1200" dirty="0" err="1" smtClean="0"/>
                <a:t>Request</a:t>
              </a:r>
              <a:endParaRPr lang="es-ES" sz="2800" kern="1200" dirty="0"/>
            </a:p>
          </p:txBody>
        </p:sp>
      </p:grpSp>
      <p:grpSp>
        <p:nvGrpSpPr>
          <p:cNvPr id="67" name="66 Grupo"/>
          <p:cNvGrpSpPr/>
          <p:nvPr/>
        </p:nvGrpSpPr>
        <p:grpSpPr>
          <a:xfrm>
            <a:off x="9743728" y="6785534"/>
            <a:ext cx="2410816" cy="1465382"/>
            <a:chOff x="216026" y="3140578"/>
            <a:chExt cx="1043104" cy="5953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8" name="67 Rectángulo redondeado"/>
            <p:cNvSpPr/>
            <p:nvPr/>
          </p:nvSpPr>
          <p:spPr>
            <a:xfrm>
              <a:off x="216026" y="3140578"/>
              <a:ext cx="1043104" cy="595329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233463" y="3158015"/>
              <a:ext cx="1008230" cy="560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err="1" smtClean="0"/>
                <a:t>Services</a:t>
              </a:r>
              <a:r>
                <a:rPr lang="es-ES" sz="2800" kern="1200" dirty="0" smtClean="0"/>
                <a:t> </a:t>
              </a:r>
              <a:r>
                <a:rPr lang="es-ES" sz="2800" kern="1200" dirty="0" err="1" smtClean="0"/>
                <a:t>Search</a:t>
              </a:r>
              <a:r>
                <a:rPr lang="es-ES" sz="2800" kern="1200" dirty="0" smtClean="0"/>
                <a:t> and </a:t>
              </a:r>
              <a:r>
                <a:rPr lang="es-ES" sz="2800" kern="1200" dirty="0" err="1" smtClean="0"/>
                <a:t>Request</a:t>
              </a:r>
              <a:endParaRPr lang="es-ES" sz="2800" kern="1200" dirty="0"/>
            </a:p>
          </p:txBody>
        </p:sp>
      </p:grpSp>
      <p:grpSp>
        <p:nvGrpSpPr>
          <p:cNvPr id="70" name="69 Grupo"/>
          <p:cNvGrpSpPr/>
          <p:nvPr/>
        </p:nvGrpSpPr>
        <p:grpSpPr>
          <a:xfrm>
            <a:off x="9671720" y="8298160"/>
            <a:ext cx="2548350" cy="1457481"/>
            <a:chOff x="233463" y="3158015"/>
            <a:chExt cx="1082010" cy="5604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1" name="70 Rectángulo redondeado"/>
            <p:cNvSpPr/>
            <p:nvPr/>
          </p:nvSpPr>
          <p:spPr>
            <a:xfrm>
              <a:off x="272369" y="3242497"/>
              <a:ext cx="1043104" cy="47072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71 Rectángulo"/>
            <p:cNvSpPr/>
            <p:nvPr/>
          </p:nvSpPr>
          <p:spPr>
            <a:xfrm>
              <a:off x="233463" y="3158015"/>
              <a:ext cx="1008230" cy="560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err="1" smtClean="0"/>
                <a:t>Services</a:t>
              </a:r>
              <a:r>
                <a:rPr lang="es-ES" sz="3200" kern="1200" dirty="0" smtClean="0"/>
                <a:t> </a:t>
              </a:r>
              <a:r>
                <a:rPr lang="es-ES" sz="3200" kern="1200" dirty="0" err="1" smtClean="0"/>
                <a:t>Orchestrator</a:t>
              </a:r>
              <a:endParaRPr lang="es-ES" sz="3200" kern="1200" dirty="0"/>
            </a:p>
          </p:txBody>
        </p:sp>
      </p:grpSp>
      <p:grpSp>
        <p:nvGrpSpPr>
          <p:cNvPr id="73" name="72 Grupo"/>
          <p:cNvGrpSpPr/>
          <p:nvPr/>
        </p:nvGrpSpPr>
        <p:grpSpPr>
          <a:xfrm>
            <a:off x="6254007" y="4851275"/>
            <a:ext cx="2448271" cy="1258180"/>
            <a:chOff x="216026" y="3140578"/>
            <a:chExt cx="1144049" cy="5953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4" name="73 Rectángulo redondeado"/>
            <p:cNvSpPr/>
            <p:nvPr/>
          </p:nvSpPr>
          <p:spPr>
            <a:xfrm>
              <a:off x="216026" y="3140578"/>
              <a:ext cx="1144049" cy="595329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75" name="74 Rectángulo"/>
            <p:cNvSpPr/>
            <p:nvPr/>
          </p:nvSpPr>
          <p:spPr>
            <a:xfrm>
              <a:off x="233463" y="3158015"/>
              <a:ext cx="1126612" cy="560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/>
                <a:t>Data Management </a:t>
              </a:r>
              <a:r>
                <a:rPr lang="es-ES" sz="3200" kern="1200" dirty="0" err="1" smtClean="0"/>
                <a:t>System</a:t>
              </a:r>
              <a:r>
                <a:rPr lang="es-ES" sz="3200" kern="1200" dirty="0" smtClean="0"/>
                <a:t> </a:t>
              </a:r>
              <a:endParaRPr lang="es-ES" sz="3200" kern="1200" dirty="0"/>
            </a:p>
          </p:txBody>
        </p:sp>
      </p:grpSp>
      <p:grpSp>
        <p:nvGrpSpPr>
          <p:cNvPr id="76" name="75 Grupo"/>
          <p:cNvGrpSpPr/>
          <p:nvPr/>
        </p:nvGrpSpPr>
        <p:grpSpPr>
          <a:xfrm>
            <a:off x="2430790" y="8207998"/>
            <a:ext cx="2632417" cy="1423639"/>
            <a:chOff x="233462" y="3078071"/>
            <a:chExt cx="1211273" cy="64039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7" name="76 Rectángulo redondeado"/>
            <p:cNvSpPr/>
            <p:nvPr/>
          </p:nvSpPr>
          <p:spPr>
            <a:xfrm>
              <a:off x="238834" y="3078071"/>
              <a:ext cx="1205901" cy="595329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77 Rectángulo"/>
            <p:cNvSpPr/>
            <p:nvPr/>
          </p:nvSpPr>
          <p:spPr>
            <a:xfrm>
              <a:off x="233462" y="3158015"/>
              <a:ext cx="1091934" cy="560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err="1" smtClean="0"/>
                <a:t>Knowledge</a:t>
              </a:r>
              <a:r>
                <a:rPr lang="es-ES" sz="3200" kern="1200" dirty="0" smtClean="0"/>
                <a:t> Management </a:t>
              </a:r>
              <a:r>
                <a:rPr lang="es-ES" sz="3200" kern="1200" dirty="0" err="1" smtClean="0"/>
                <a:t>System</a:t>
              </a:r>
              <a:endParaRPr lang="es-ES" sz="3200" kern="1200" dirty="0"/>
            </a:p>
          </p:txBody>
        </p:sp>
      </p:grpSp>
      <p:grpSp>
        <p:nvGrpSpPr>
          <p:cNvPr id="79" name="78 Grupo"/>
          <p:cNvGrpSpPr/>
          <p:nvPr/>
        </p:nvGrpSpPr>
        <p:grpSpPr>
          <a:xfrm>
            <a:off x="2326903" y="9822016"/>
            <a:ext cx="2736304" cy="1497423"/>
            <a:chOff x="179657" y="3106093"/>
            <a:chExt cx="1089933" cy="6123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0" name="79 Rectángulo redondeado"/>
            <p:cNvSpPr/>
            <p:nvPr/>
          </p:nvSpPr>
          <p:spPr>
            <a:xfrm>
              <a:off x="226486" y="3106093"/>
              <a:ext cx="1043104" cy="595329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80 Rectángulo"/>
            <p:cNvSpPr/>
            <p:nvPr/>
          </p:nvSpPr>
          <p:spPr>
            <a:xfrm>
              <a:off x="179657" y="3158015"/>
              <a:ext cx="1008230" cy="560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err="1" smtClean="0"/>
                <a:t>User</a:t>
              </a:r>
              <a:r>
                <a:rPr lang="es-ES" sz="3200" kern="1200" dirty="0" smtClean="0"/>
                <a:t> Interfaces</a:t>
              </a:r>
              <a:endParaRPr lang="es-ES" sz="3200" kern="1200" dirty="0"/>
            </a:p>
          </p:txBody>
        </p:sp>
      </p:grpSp>
      <p:grpSp>
        <p:nvGrpSpPr>
          <p:cNvPr id="82" name="81 Grupo"/>
          <p:cNvGrpSpPr/>
          <p:nvPr/>
        </p:nvGrpSpPr>
        <p:grpSpPr>
          <a:xfrm>
            <a:off x="13986587" y="10164950"/>
            <a:ext cx="2736306" cy="2012878"/>
            <a:chOff x="131292" y="3077112"/>
            <a:chExt cx="1165823" cy="64135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3" name="82 Rectángulo redondeado"/>
            <p:cNvSpPr/>
            <p:nvPr/>
          </p:nvSpPr>
          <p:spPr>
            <a:xfrm>
              <a:off x="131292" y="3077112"/>
              <a:ext cx="1165823" cy="595329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83 Rectángulo"/>
            <p:cNvSpPr/>
            <p:nvPr/>
          </p:nvSpPr>
          <p:spPr>
            <a:xfrm>
              <a:off x="155063" y="3158015"/>
              <a:ext cx="1008230" cy="560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err="1" smtClean="0"/>
                <a:t>Transactions</a:t>
              </a:r>
              <a:r>
                <a:rPr lang="es-ES" sz="3200" kern="1200" dirty="0" smtClean="0"/>
                <a:t> Management </a:t>
              </a:r>
              <a:r>
                <a:rPr lang="es-ES" sz="3200" kern="1200" dirty="0" err="1" smtClean="0"/>
                <a:t>System</a:t>
              </a:r>
              <a:endParaRPr lang="es-ES" sz="3200" kern="1200" dirty="0"/>
            </a:p>
          </p:txBody>
        </p:sp>
      </p:grpSp>
      <p:sp>
        <p:nvSpPr>
          <p:cNvPr id="85" name="84 Rectángulo"/>
          <p:cNvSpPr/>
          <p:nvPr/>
        </p:nvSpPr>
        <p:spPr>
          <a:xfrm>
            <a:off x="17153878" y="10163461"/>
            <a:ext cx="59145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Extensive and relevant </a:t>
            </a:r>
            <a:endParaRPr lang="en-GB" sz="3200" dirty="0" smtClean="0"/>
          </a:p>
          <a:p>
            <a:r>
              <a:rPr lang="en-GB" sz="3200" dirty="0" smtClean="0"/>
              <a:t>experience </a:t>
            </a:r>
            <a:r>
              <a:rPr lang="en-GB" sz="3200" dirty="0"/>
              <a:t>in </a:t>
            </a:r>
            <a:r>
              <a:rPr lang="en-GB" sz="3200" dirty="0" err="1" smtClean="0"/>
              <a:t>Blockchain</a:t>
            </a:r>
            <a:r>
              <a:rPr lang="en-GB" sz="3200" dirty="0" smtClean="0"/>
              <a:t> solutions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86692" y="2947613"/>
            <a:ext cx="22078516" cy="10114853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48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GB" sz="4300" dirty="0" smtClean="0">
                <a:solidFill>
                  <a:srgbClr val="0070C0"/>
                </a:solidFill>
              </a:rPr>
              <a:t>Joaquin M. Fernández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GB" sz="4300" dirty="0" smtClean="0">
                <a:solidFill>
                  <a:srgbClr val="0070C0"/>
                </a:solidFill>
                <a:hlinkClick r:id="rId2"/>
              </a:rPr>
              <a:t>joaquin.fernandez@irdetec.com</a:t>
            </a:r>
            <a:endParaRPr lang="en-GB" sz="4300" dirty="0" smtClean="0">
              <a:solidFill>
                <a:srgbClr val="0070C0"/>
              </a:solidFill>
            </a:endParaRPr>
          </a:p>
          <a:p>
            <a:r>
              <a:rPr lang="en-GB" sz="4300" dirty="0" smtClean="0">
                <a:solidFill>
                  <a:srgbClr val="0070C0"/>
                </a:solidFill>
              </a:rPr>
              <a:t>		Manuel Giménez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GB" sz="4300" dirty="0" smtClean="0">
                <a:solidFill>
                  <a:srgbClr val="0070C0"/>
                </a:solidFill>
                <a:hlinkClick r:id="rId3"/>
              </a:rPr>
              <a:t>mgimenez@emergya.com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 smtClean="0">
                <a:solidFill>
                  <a:srgbClr val="0070C0"/>
                </a:solidFill>
              </a:rPr>
              <a:t>		34 954 517577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GB" sz="4300" dirty="0" smtClean="0">
                <a:solidFill>
                  <a:srgbClr val="0070C0"/>
                </a:solidFill>
              </a:rPr>
              <a:t>c/Luis de Morales 32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</a:t>
            </a:r>
            <a:r>
              <a:rPr lang="en-GB" sz="4300" dirty="0" smtClean="0">
                <a:solidFill>
                  <a:srgbClr val="0070C0"/>
                </a:solidFill>
              </a:rPr>
              <a:t>	41018-Sevilla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GB" sz="4300" dirty="0" smtClean="0">
                <a:solidFill>
                  <a:srgbClr val="0070C0"/>
                </a:solidFill>
              </a:rPr>
              <a:t>www.emergya.com</a:t>
            </a:r>
            <a:endParaRPr lang="de-DE" sz="54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pPr lvl="8"/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Presentation </a:t>
            </a:r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available </a:t>
            </a:r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via:</a:t>
            </a:r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pPr lvl="8"/>
            <a:r>
              <a:rPr lang="en-GB" sz="4800" dirty="0" smtClean="0">
                <a:solidFill>
                  <a:srgbClr val="0070C0"/>
                </a:solidFill>
              </a:rPr>
              <a:t>       www.tiny.cc/projectidea  </a:t>
            </a:r>
            <a:endParaRPr lang="en-GB" sz="4800" dirty="0">
              <a:solidFill>
                <a:srgbClr val="0070C0"/>
              </a:solidFill>
            </a:endParaRPr>
          </a:p>
          <a:p>
            <a:pPr lvl="8"/>
            <a:endParaRPr lang="de-DE" sz="4800" dirty="0" smtClean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099" y="9882336"/>
            <a:ext cx="2661271" cy="26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13" name="Google Shape;320;p35" descr="logo-01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14885" y="5979593"/>
            <a:ext cx="4483222" cy="2053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Join the follow-up Telco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A206F493-BCA8-4278-A408-9CC6CA8C2F0B}"/>
              </a:ext>
            </a:extLst>
          </p:cNvPr>
          <p:cNvSpPr/>
          <p:nvPr/>
        </p:nvSpPr>
        <p:spPr>
          <a:xfrm>
            <a:off x="1174776" y="1247462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office@celticplus.eu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176" y="3689648"/>
            <a:ext cx="7371307" cy="78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41442" y="4913784"/>
            <a:ext cx="11711612" cy="686781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For PSTN Access, dial </a:t>
            </a:r>
            <a:r>
              <a:rPr lang="en-US" sz="3600" dirty="0">
                <a:solidFill>
                  <a:srgbClr val="0099FF"/>
                </a:solidFill>
                <a:hlinkClick r:id="rId4"/>
              </a:rPr>
              <a:t>+</a:t>
            </a:r>
            <a:r>
              <a:rPr lang="en-US" sz="3600" dirty="0" smtClean="0">
                <a:solidFill>
                  <a:srgbClr val="0099FF"/>
                </a:solidFill>
                <a:hlinkClick r:id="rId4"/>
              </a:rPr>
              <a:t>49-6221-905280</a:t>
            </a:r>
            <a:endParaRPr lang="en-US" sz="3600" dirty="0" smtClean="0">
              <a:solidFill>
                <a:srgbClr val="0099FF"/>
              </a:solidFill>
            </a:endParaRP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After or during the voice prompt, 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dial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5-digit conference </a:t>
            </a:r>
            <a:r>
              <a:rPr lang="en-US" sz="3600">
                <a:solidFill>
                  <a:srgbClr val="0099FF"/>
                </a:solidFill>
              </a:rPr>
              <a:t>ID </a:t>
            </a:r>
            <a:r>
              <a:rPr lang="en-US" sz="3600" b="1" smtClean="0">
                <a:solidFill>
                  <a:srgbClr val="0099FF"/>
                </a:solidFill>
              </a:rPr>
              <a:t>30702</a:t>
            </a:r>
            <a:r>
              <a:rPr lang="en-US" sz="3600" dirty="0">
                <a:solidFill>
                  <a:srgbClr val="0099FF"/>
                </a:solidFill>
              </a:rPr>
              <a:t>  </a:t>
            </a:r>
            <a:endParaRPr lang="en-US" sz="3600" dirty="0" smtClean="0">
              <a:solidFill>
                <a:srgbClr val="0099FF"/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using DTMF or softphone keypad)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For International access numbers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http://vc.eurescom.eu/international-info.html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For Voip (SIP) Access, dial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ac@eurescom.eu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For help with Voip (SIP) client setup,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http://vc.eurescom.eu/voip-info.html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371600" y="1601416"/>
            <a:ext cx="12404576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 fontScale="25000" lnSpcReduction="20000"/>
          </a:bodyPr>
          <a:lstStyle>
            <a:lvl1pPr algn="ctr" defTabSz="2176857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endParaRPr lang="de-DE" sz="9200" b="1" dirty="0" smtClean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 smtClean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368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1st</a:t>
            </a: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 </a:t>
            </a:r>
            <a:r>
              <a:rPr lang="de-DE" sz="368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of </a:t>
            </a: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October  16 </a:t>
            </a: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CET </a:t>
            </a:r>
            <a:endParaRPr lang="en-GB" sz="368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52662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389</Words>
  <Characters>0</Characters>
  <Application>Microsoft Office PowerPoint</Application>
  <PresentationFormat>Custom</PresentationFormat>
  <Lines>0</Lines>
  <Paragraphs>108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1_Spanish Chair Eureka 2016 interno</vt:lpstr>
      <vt:lpstr>Office Theme</vt:lpstr>
      <vt:lpstr>PowerPoint Presentation</vt:lpstr>
      <vt:lpstr>Organisation Profile</vt:lpstr>
      <vt:lpstr>Teaser</vt:lpstr>
      <vt:lpstr>Proposal Introduction (1)</vt:lpstr>
      <vt:lpstr>Proposal Introduction (2)</vt:lpstr>
      <vt:lpstr>Partners</vt:lpstr>
      <vt:lpstr>Contact Info</vt:lpstr>
      <vt:lpstr>Join the follow-up Telco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303</cp:revision>
  <dcterms:modified xsi:type="dcterms:W3CDTF">2018-09-26T04:50:29Z</dcterms:modified>
</cp:coreProperties>
</file>