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62" r:id="rId1"/>
  </p:sldMasterIdLst>
  <p:notesMasterIdLst>
    <p:notesMasterId r:id="rId18"/>
  </p:notesMasterIdLst>
  <p:sldIdLst>
    <p:sldId id="340" r:id="rId2"/>
    <p:sldId id="433" r:id="rId3"/>
    <p:sldId id="406" r:id="rId4"/>
    <p:sldId id="3314" r:id="rId5"/>
    <p:sldId id="3315" r:id="rId6"/>
    <p:sldId id="431" r:id="rId7"/>
    <p:sldId id="429" r:id="rId8"/>
    <p:sldId id="315" r:id="rId9"/>
    <p:sldId id="3367" r:id="rId10"/>
    <p:sldId id="399" r:id="rId11"/>
    <p:sldId id="427" r:id="rId12"/>
    <p:sldId id="346" r:id="rId13"/>
    <p:sldId id="348" r:id="rId14"/>
    <p:sldId id="349" r:id="rId15"/>
    <p:sldId id="430" r:id="rId16"/>
    <p:sldId id="372" r:id="rId17"/>
  </p:sldIdLst>
  <p:sldSz cx="24384000" cy="13716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Herrmann" initials="P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908"/>
    <a:srgbClr val="3399FF"/>
    <a:srgbClr val="0099FF"/>
    <a:srgbClr val="336600"/>
    <a:srgbClr val="663300"/>
    <a:srgbClr val="996633"/>
    <a:srgbClr val="D60093"/>
    <a:srgbClr val="9E2286"/>
    <a:srgbClr val="D0DFFC"/>
    <a:srgbClr val="52B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1" autoAdjust="0"/>
    <p:restoredTop sz="94670"/>
  </p:normalViewPr>
  <p:slideViewPr>
    <p:cSldViewPr>
      <p:cViewPr varScale="1">
        <p:scale>
          <a:sx n="44" d="100"/>
          <a:sy n="44" d="100"/>
        </p:scale>
        <p:origin x="108" y="128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6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6BFDA-1E9F-F84F-B5F6-24F08505F6FC}" type="doc">
      <dgm:prSet loTypeId="urn:microsoft.com/office/officeart/2005/8/layout/hProcess9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20B781-45C3-D34D-9DB1-741317979B26}">
      <dgm:prSet phldrT="[Text]"/>
      <dgm:spPr/>
      <dgm:t>
        <a:bodyPr/>
        <a:lstStyle/>
        <a:p>
          <a:r>
            <a:rPr lang="en-GB" baseline="0" dirty="0">
              <a:latin typeface="Calibri" panose="020F0502020204030204" pitchFamily="34" charset="0"/>
            </a:rPr>
            <a:t>Project Sub</a:t>
          </a:r>
          <a:r>
            <a:rPr lang="en-DE" baseline="0" dirty="0">
              <a:latin typeface="Calibri" panose="020F0502020204030204" pitchFamily="34" charset="0"/>
            </a:rPr>
            <a:t>m</a:t>
          </a:r>
          <a:r>
            <a:rPr lang="en-GB" baseline="0" dirty="0" err="1">
              <a:latin typeface="Calibri" panose="020F0502020204030204" pitchFamily="34" charset="0"/>
            </a:rPr>
            <a:t>ission</a:t>
          </a:r>
          <a:endParaRPr lang="en-GB" baseline="0" dirty="0">
            <a:latin typeface="Calibri" panose="020F0502020204030204" pitchFamily="34" charset="0"/>
          </a:endParaRPr>
        </a:p>
        <a:p>
          <a:r>
            <a:rPr lang="en-DE" baseline="0" dirty="0">
              <a:latin typeface="Calibri" panose="020F0502020204030204" pitchFamily="34" charset="0"/>
            </a:rPr>
            <a:t>May 3</a:t>
          </a:r>
          <a:r>
            <a:rPr lang="en-DE" baseline="30000" dirty="0">
              <a:latin typeface="Calibri" panose="020F0502020204030204" pitchFamily="34" charset="0"/>
            </a:rPr>
            <a:t>rd, </a:t>
          </a:r>
          <a:r>
            <a:rPr lang="en-GB" baseline="0" dirty="0">
              <a:latin typeface="Calibri" panose="020F0502020204030204" pitchFamily="34" charset="0"/>
            </a:rPr>
            <a:t> 202</a:t>
          </a:r>
          <a:r>
            <a:rPr lang="en-DE" baseline="0" dirty="0">
              <a:latin typeface="Calibri" panose="020F0502020204030204" pitchFamily="34" charset="0"/>
            </a:rPr>
            <a:t>4</a:t>
          </a:r>
          <a:endParaRPr lang="en-GB" baseline="0" dirty="0">
            <a:latin typeface="Calibri" panose="020F0502020204030204" pitchFamily="34" charset="0"/>
          </a:endParaRPr>
        </a:p>
      </dgm:t>
    </dgm:pt>
    <dgm:pt modelId="{DBA52424-317F-7641-8844-CED96131A84D}" type="parTrans" cxnId="{867EC000-77A9-9F48-BC1C-26A91C947578}">
      <dgm:prSet/>
      <dgm:spPr/>
      <dgm:t>
        <a:bodyPr/>
        <a:lstStyle/>
        <a:p>
          <a:endParaRPr lang="en-GB" baseline="0">
            <a:latin typeface="Calibri" panose="020F0502020204030204" pitchFamily="34" charset="0"/>
          </a:endParaRPr>
        </a:p>
      </dgm:t>
    </dgm:pt>
    <dgm:pt modelId="{29ECD269-9EB9-F347-BF78-C5D3BA94EFBB}" type="sibTrans" cxnId="{867EC000-77A9-9F48-BC1C-26A91C947578}">
      <dgm:prSet/>
      <dgm:spPr/>
      <dgm:t>
        <a:bodyPr/>
        <a:lstStyle/>
        <a:p>
          <a:endParaRPr lang="en-GB" baseline="0">
            <a:latin typeface="Calibri" panose="020F0502020204030204" pitchFamily="34" charset="0"/>
          </a:endParaRPr>
        </a:p>
      </dgm:t>
    </dgm:pt>
    <dgm:pt modelId="{E34EBD41-AF99-FD45-931B-A505E315AED8}">
      <dgm:prSet phldrT="[Text]"/>
      <dgm:spPr/>
      <dgm:t>
        <a:bodyPr/>
        <a:lstStyle/>
        <a:p>
          <a:r>
            <a:rPr lang="en-GB" baseline="0" dirty="0">
              <a:latin typeface="Calibri" panose="020F0502020204030204" pitchFamily="34" charset="0"/>
            </a:rPr>
            <a:t>Project Evaluation &amp; Labelling</a:t>
          </a:r>
        </a:p>
        <a:p>
          <a:r>
            <a:rPr lang="de-DE" baseline="0" dirty="0">
              <a:latin typeface="Calibri" panose="020F0502020204030204" pitchFamily="34" charset="0"/>
            </a:rPr>
            <a:t> </a:t>
          </a:r>
          <a:r>
            <a:rPr lang="en-DE" baseline="0" dirty="0">
              <a:latin typeface="Calibri" panose="020F0502020204030204" pitchFamily="34" charset="0"/>
            </a:rPr>
            <a:t>May-June</a:t>
          </a:r>
          <a:r>
            <a:rPr lang="de-DE" baseline="0" dirty="0">
              <a:latin typeface="Calibri" panose="020F0502020204030204" pitchFamily="34" charset="0"/>
            </a:rPr>
            <a:t> 2</a:t>
          </a:r>
          <a:r>
            <a:rPr lang="en-DE" baseline="0" dirty="0">
              <a:latin typeface="Calibri" panose="020F0502020204030204" pitchFamily="34" charset="0"/>
            </a:rPr>
            <a:t>0</a:t>
          </a:r>
          <a:r>
            <a:rPr lang="de-DE" baseline="0" dirty="0">
              <a:latin typeface="Calibri" panose="020F0502020204030204" pitchFamily="34" charset="0"/>
            </a:rPr>
            <a:t>24</a:t>
          </a:r>
          <a:endParaRPr lang="en-DE" baseline="0" dirty="0">
            <a:latin typeface="Calibri" panose="020F0502020204030204" pitchFamily="34" charset="0"/>
          </a:endParaRPr>
        </a:p>
      </dgm:t>
    </dgm:pt>
    <dgm:pt modelId="{9B53FB4C-713A-5744-BD8A-0B7FB598446A}" type="parTrans" cxnId="{97394D49-EC98-414F-8594-2C3FA4B05CE6}">
      <dgm:prSet/>
      <dgm:spPr/>
      <dgm:t>
        <a:bodyPr/>
        <a:lstStyle/>
        <a:p>
          <a:endParaRPr lang="en-GB" baseline="0">
            <a:latin typeface="Calibri" panose="020F0502020204030204" pitchFamily="34" charset="0"/>
          </a:endParaRPr>
        </a:p>
      </dgm:t>
    </dgm:pt>
    <dgm:pt modelId="{B9531E34-15E7-AE40-969F-E5C15534819E}" type="sibTrans" cxnId="{97394D49-EC98-414F-8594-2C3FA4B05CE6}">
      <dgm:prSet/>
      <dgm:spPr/>
      <dgm:t>
        <a:bodyPr/>
        <a:lstStyle/>
        <a:p>
          <a:endParaRPr lang="en-GB" baseline="0">
            <a:latin typeface="Calibri" panose="020F0502020204030204" pitchFamily="34" charset="0"/>
          </a:endParaRPr>
        </a:p>
      </dgm:t>
    </dgm:pt>
    <dgm:pt modelId="{85CECCC2-9F52-0142-BF2D-65FC7CA680C4}">
      <dgm:prSet phldrT="[Text]"/>
      <dgm:spPr/>
      <dgm:t>
        <a:bodyPr/>
        <a:lstStyle/>
        <a:p>
          <a:r>
            <a:rPr lang="en-GB" baseline="0" dirty="0">
              <a:latin typeface="Calibri" panose="020F0502020204030204" pitchFamily="34" charset="0"/>
            </a:rPr>
            <a:t>Project Start</a:t>
          </a:r>
        </a:p>
        <a:p>
          <a:r>
            <a:rPr lang="en-GB" baseline="0" dirty="0">
              <a:latin typeface="Calibri" panose="020F0502020204030204" pitchFamily="34" charset="0"/>
            </a:rPr>
            <a:t>from </a:t>
          </a:r>
          <a:r>
            <a:rPr lang="en-DE" baseline="0" dirty="0">
              <a:latin typeface="Calibri" panose="020F0502020204030204" pitchFamily="34" charset="0"/>
            </a:rPr>
            <a:t>Sept</a:t>
          </a:r>
          <a:r>
            <a:rPr lang="en-GB" baseline="0" dirty="0">
              <a:latin typeface="Calibri" panose="020F0502020204030204" pitchFamily="34" charset="0"/>
            </a:rPr>
            <a:t>. 2024</a:t>
          </a:r>
        </a:p>
      </dgm:t>
    </dgm:pt>
    <dgm:pt modelId="{8C0E452D-C7FA-EC45-B40F-0EAB181E2491}" type="parTrans" cxnId="{108FA167-200C-A046-9757-64825DF75B0D}">
      <dgm:prSet/>
      <dgm:spPr/>
      <dgm:t>
        <a:bodyPr/>
        <a:lstStyle/>
        <a:p>
          <a:endParaRPr lang="en-GB" baseline="0">
            <a:latin typeface="Calibri" panose="020F0502020204030204" pitchFamily="34" charset="0"/>
          </a:endParaRPr>
        </a:p>
      </dgm:t>
    </dgm:pt>
    <dgm:pt modelId="{1245E547-900F-7846-820E-845C1D11B23F}" type="sibTrans" cxnId="{108FA167-200C-A046-9757-64825DF75B0D}">
      <dgm:prSet/>
      <dgm:spPr/>
      <dgm:t>
        <a:bodyPr/>
        <a:lstStyle/>
        <a:p>
          <a:endParaRPr lang="en-GB" baseline="0">
            <a:latin typeface="Calibri" panose="020F0502020204030204" pitchFamily="34" charset="0"/>
          </a:endParaRPr>
        </a:p>
      </dgm:t>
    </dgm:pt>
    <dgm:pt modelId="{186739D9-BEEF-E248-BB53-0A7926862704}">
      <dgm:prSet phldrT="[Text]"/>
      <dgm:spPr/>
      <dgm:t>
        <a:bodyPr/>
        <a:lstStyle/>
        <a:p>
          <a:r>
            <a:rPr lang="en-GB" baseline="0" dirty="0">
              <a:latin typeface="Calibri" panose="020F0502020204030204" pitchFamily="34" charset="0"/>
            </a:rPr>
            <a:t>Call Opening</a:t>
          </a:r>
        </a:p>
        <a:p>
          <a:r>
            <a:rPr lang="en-DE" baseline="0" dirty="0">
              <a:latin typeface="Calibri" panose="020F0502020204030204" pitchFamily="34" charset="0"/>
            </a:rPr>
            <a:t>Nov. 13th,</a:t>
          </a:r>
          <a:r>
            <a:rPr lang="en-GB" baseline="0" dirty="0">
              <a:latin typeface="Calibri" panose="020F0502020204030204" pitchFamily="34" charset="0"/>
            </a:rPr>
            <a:t> </a:t>
          </a:r>
          <a:r>
            <a:rPr lang="en-DE" baseline="0" dirty="0">
              <a:latin typeface="Calibri" panose="020F0502020204030204" pitchFamily="34" charset="0"/>
            </a:rPr>
            <a:t>202</a:t>
          </a:r>
          <a:r>
            <a:rPr lang="de-DE" baseline="0" dirty="0">
              <a:latin typeface="Calibri" panose="020F0502020204030204" pitchFamily="34" charset="0"/>
            </a:rPr>
            <a:t>3</a:t>
          </a:r>
          <a:endParaRPr lang="en-GB" baseline="0" dirty="0">
            <a:latin typeface="Calibri" panose="020F0502020204030204" pitchFamily="34" charset="0"/>
          </a:endParaRPr>
        </a:p>
      </dgm:t>
    </dgm:pt>
    <dgm:pt modelId="{7E321A1B-3A29-3D44-86C5-0504F9BE5ACD}" type="parTrans" cxnId="{DFFAE106-EEB7-B44B-B540-CA1054EBA162}">
      <dgm:prSet/>
      <dgm:spPr/>
      <dgm:t>
        <a:bodyPr/>
        <a:lstStyle/>
        <a:p>
          <a:endParaRPr lang="en-GB" baseline="0">
            <a:latin typeface="Calibri" panose="020F0502020204030204" pitchFamily="34" charset="0"/>
          </a:endParaRPr>
        </a:p>
      </dgm:t>
    </dgm:pt>
    <dgm:pt modelId="{512FEC15-6CC3-8346-8EC5-F06A29DCF499}" type="sibTrans" cxnId="{DFFAE106-EEB7-B44B-B540-CA1054EBA162}">
      <dgm:prSet/>
      <dgm:spPr/>
      <dgm:t>
        <a:bodyPr/>
        <a:lstStyle/>
        <a:p>
          <a:endParaRPr lang="en-GB" baseline="0">
            <a:latin typeface="Calibri" panose="020F0502020204030204" pitchFamily="34" charset="0"/>
          </a:endParaRPr>
        </a:p>
      </dgm:t>
    </dgm:pt>
    <dgm:pt modelId="{D861F641-15A3-A143-8C7E-9C4CA4FD1177}" type="pres">
      <dgm:prSet presAssocID="{C7B6BFDA-1E9F-F84F-B5F6-24F08505F6FC}" presName="CompostProcess" presStyleCnt="0">
        <dgm:presLayoutVars>
          <dgm:dir/>
          <dgm:resizeHandles val="exact"/>
        </dgm:presLayoutVars>
      </dgm:prSet>
      <dgm:spPr/>
    </dgm:pt>
    <dgm:pt modelId="{35A65E4A-3AA0-1F47-924F-7717C555D1AE}" type="pres">
      <dgm:prSet presAssocID="{C7B6BFDA-1E9F-F84F-B5F6-24F08505F6FC}" presName="arrow" presStyleLbl="bgShp" presStyleIdx="0" presStyleCnt="1" custLinFactNeighborX="10328" custLinFactNeighborY="-964"/>
      <dgm:spPr/>
    </dgm:pt>
    <dgm:pt modelId="{6AE75CA4-7A13-9543-9B2E-172AD857634C}" type="pres">
      <dgm:prSet presAssocID="{C7B6BFDA-1E9F-F84F-B5F6-24F08505F6FC}" presName="linearProcess" presStyleCnt="0"/>
      <dgm:spPr/>
    </dgm:pt>
    <dgm:pt modelId="{202C4189-F110-554C-9747-5F3CF016B5EF}" type="pres">
      <dgm:prSet presAssocID="{186739D9-BEEF-E248-BB53-0A7926862704}" presName="textNode" presStyleLbl="node1" presStyleIdx="0" presStyleCnt="4">
        <dgm:presLayoutVars>
          <dgm:bulletEnabled val="1"/>
        </dgm:presLayoutVars>
      </dgm:prSet>
      <dgm:spPr/>
    </dgm:pt>
    <dgm:pt modelId="{381EAA6E-E7EC-B347-BB59-BFFC0A19B14C}" type="pres">
      <dgm:prSet presAssocID="{512FEC15-6CC3-8346-8EC5-F06A29DCF499}" presName="sibTrans" presStyleCnt="0"/>
      <dgm:spPr/>
    </dgm:pt>
    <dgm:pt modelId="{A01BF5FA-F0D0-B043-972C-0B6D35678088}" type="pres">
      <dgm:prSet presAssocID="{3B20B781-45C3-D34D-9DB1-741317979B26}" presName="textNode" presStyleLbl="node1" presStyleIdx="1" presStyleCnt="4">
        <dgm:presLayoutVars>
          <dgm:bulletEnabled val="1"/>
        </dgm:presLayoutVars>
      </dgm:prSet>
      <dgm:spPr/>
    </dgm:pt>
    <dgm:pt modelId="{3A5CF74A-988F-BB46-835A-FE816C83FE03}" type="pres">
      <dgm:prSet presAssocID="{29ECD269-9EB9-F347-BF78-C5D3BA94EFBB}" presName="sibTrans" presStyleCnt="0"/>
      <dgm:spPr/>
    </dgm:pt>
    <dgm:pt modelId="{E26B7E37-AA4D-4A4E-9540-DF46DDAA9816}" type="pres">
      <dgm:prSet presAssocID="{E34EBD41-AF99-FD45-931B-A505E315AED8}" presName="textNode" presStyleLbl="node1" presStyleIdx="2" presStyleCnt="4">
        <dgm:presLayoutVars>
          <dgm:bulletEnabled val="1"/>
        </dgm:presLayoutVars>
      </dgm:prSet>
      <dgm:spPr/>
    </dgm:pt>
    <dgm:pt modelId="{833B49DB-090E-1844-A570-42E80D6EFA41}" type="pres">
      <dgm:prSet presAssocID="{B9531E34-15E7-AE40-969F-E5C15534819E}" presName="sibTrans" presStyleCnt="0"/>
      <dgm:spPr/>
    </dgm:pt>
    <dgm:pt modelId="{4EB10C50-918F-6341-B3CA-D8A6A52D223C}" type="pres">
      <dgm:prSet presAssocID="{85CECCC2-9F52-0142-BF2D-65FC7CA680C4}" presName="textNode" presStyleLbl="node1" presStyleIdx="3" presStyleCnt="4" custLinFactNeighborX="5069" custLinFactNeighborY="2812">
        <dgm:presLayoutVars>
          <dgm:bulletEnabled val="1"/>
        </dgm:presLayoutVars>
      </dgm:prSet>
      <dgm:spPr/>
    </dgm:pt>
  </dgm:ptLst>
  <dgm:cxnLst>
    <dgm:cxn modelId="{867EC000-77A9-9F48-BC1C-26A91C947578}" srcId="{C7B6BFDA-1E9F-F84F-B5F6-24F08505F6FC}" destId="{3B20B781-45C3-D34D-9DB1-741317979B26}" srcOrd="1" destOrd="0" parTransId="{DBA52424-317F-7641-8844-CED96131A84D}" sibTransId="{29ECD269-9EB9-F347-BF78-C5D3BA94EFBB}"/>
    <dgm:cxn modelId="{DFFAE106-EEB7-B44B-B540-CA1054EBA162}" srcId="{C7B6BFDA-1E9F-F84F-B5F6-24F08505F6FC}" destId="{186739D9-BEEF-E248-BB53-0A7926862704}" srcOrd="0" destOrd="0" parTransId="{7E321A1B-3A29-3D44-86C5-0504F9BE5ACD}" sibTransId="{512FEC15-6CC3-8346-8EC5-F06A29DCF499}"/>
    <dgm:cxn modelId="{B2C5F330-A158-4414-AC15-A5FC861F9A22}" type="presOf" srcId="{C7B6BFDA-1E9F-F84F-B5F6-24F08505F6FC}" destId="{D861F641-15A3-A143-8C7E-9C4CA4FD1177}" srcOrd="0" destOrd="0" presId="urn:microsoft.com/office/officeart/2005/8/layout/hProcess9"/>
    <dgm:cxn modelId="{108FA167-200C-A046-9757-64825DF75B0D}" srcId="{C7B6BFDA-1E9F-F84F-B5F6-24F08505F6FC}" destId="{85CECCC2-9F52-0142-BF2D-65FC7CA680C4}" srcOrd="3" destOrd="0" parTransId="{8C0E452D-C7FA-EC45-B40F-0EAB181E2491}" sibTransId="{1245E547-900F-7846-820E-845C1D11B23F}"/>
    <dgm:cxn modelId="{97394D49-EC98-414F-8594-2C3FA4B05CE6}" srcId="{C7B6BFDA-1E9F-F84F-B5F6-24F08505F6FC}" destId="{E34EBD41-AF99-FD45-931B-A505E315AED8}" srcOrd="2" destOrd="0" parTransId="{9B53FB4C-713A-5744-BD8A-0B7FB598446A}" sibTransId="{B9531E34-15E7-AE40-969F-E5C15534819E}"/>
    <dgm:cxn modelId="{7B0F4E53-7BD4-4D13-8A7E-FED63013E453}" type="presOf" srcId="{85CECCC2-9F52-0142-BF2D-65FC7CA680C4}" destId="{4EB10C50-918F-6341-B3CA-D8A6A52D223C}" srcOrd="0" destOrd="0" presId="urn:microsoft.com/office/officeart/2005/8/layout/hProcess9"/>
    <dgm:cxn modelId="{CE3EBB7A-6634-4CB8-9D3F-6A7AD32E1C7F}" type="presOf" srcId="{E34EBD41-AF99-FD45-931B-A505E315AED8}" destId="{E26B7E37-AA4D-4A4E-9540-DF46DDAA9816}" srcOrd="0" destOrd="0" presId="urn:microsoft.com/office/officeart/2005/8/layout/hProcess9"/>
    <dgm:cxn modelId="{367FEE80-2245-44A3-BAF2-30B00D586DC7}" type="presOf" srcId="{3B20B781-45C3-D34D-9DB1-741317979B26}" destId="{A01BF5FA-F0D0-B043-972C-0B6D35678088}" srcOrd="0" destOrd="0" presId="urn:microsoft.com/office/officeart/2005/8/layout/hProcess9"/>
    <dgm:cxn modelId="{23D8CF81-6A18-4C7E-AEE5-908728C2D798}" type="presOf" srcId="{186739D9-BEEF-E248-BB53-0A7926862704}" destId="{202C4189-F110-554C-9747-5F3CF016B5EF}" srcOrd="0" destOrd="0" presId="urn:microsoft.com/office/officeart/2005/8/layout/hProcess9"/>
    <dgm:cxn modelId="{4E9A83B5-86AA-46BC-8EEE-41A5B2097E25}" type="presParOf" srcId="{D861F641-15A3-A143-8C7E-9C4CA4FD1177}" destId="{35A65E4A-3AA0-1F47-924F-7717C555D1AE}" srcOrd="0" destOrd="0" presId="urn:microsoft.com/office/officeart/2005/8/layout/hProcess9"/>
    <dgm:cxn modelId="{388D1066-FE93-4BD0-9F11-EE59D36A5E72}" type="presParOf" srcId="{D861F641-15A3-A143-8C7E-9C4CA4FD1177}" destId="{6AE75CA4-7A13-9543-9B2E-172AD857634C}" srcOrd="1" destOrd="0" presId="urn:microsoft.com/office/officeart/2005/8/layout/hProcess9"/>
    <dgm:cxn modelId="{F878975D-06B8-48BF-8FE0-E9C3846A806C}" type="presParOf" srcId="{6AE75CA4-7A13-9543-9B2E-172AD857634C}" destId="{202C4189-F110-554C-9747-5F3CF016B5EF}" srcOrd="0" destOrd="0" presId="urn:microsoft.com/office/officeart/2005/8/layout/hProcess9"/>
    <dgm:cxn modelId="{25CAB02C-003E-444F-B5B0-A464ACD9EBCE}" type="presParOf" srcId="{6AE75CA4-7A13-9543-9B2E-172AD857634C}" destId="{381EAA6E-E7EC-B347-BB59-BFFC0A19B14C}" srcOrd="1" destOrd="0" presId="urn:microsoft.com/office/officeart/2005/8/layout/hProcess9"/>
    <dgm:cxn modelId="{79E61DD1-0264-44ED-839B-893F3BD4C180}" type="presParOf" srcId="{6AE75CA4-7A13-9543-9B2E-172AD857634C}" destId="{A01BF5FA-F0D0-B043-972C-0B6D35678088}" srcOrd="2" destOrd="0" presId="urn:microsoft.com/office/officeart/2005/8/layout/hProcess9"/>
    <dgm:cxn modelId="{BC4B1984-2480-4179-A664-8F38F4682BA1}" type="presParOf" srcId="{6AE75CA4-7A13-9543-9B2E-172AD857634C}" destId="{3A5CF74A-988F-BB46-835A-FE816C83FE03}" srcOrd="3" destOrd="0" presId="urn:microsoft.com/office/officeart/2005/8/layout/hProcess9"/>
    <dgm:cxn modelId="{D5CE9FFE-DD06-4219-B68E-E1E4FBEB8FE5}" type="presParOf" srcId="{6AE75CA4-7A13-9543-9B2E-172AD857634C}" destId="{E26B7E37-AA4D-4A4E-9540-DF46DDAA9816}" srcOrd="4" destOrd="0" presId="urn:microsoft.com/office/officeart/2005/8/layout/hProcess9"/>
    <dgm:cxn modelId="{F3CF8190-A58F-46F8-9626-B61C9E529072}" type="presParOf" srcId="{6AE75CA4-7A13-9543-9B2E-172AD857634C}" destId="{833B49DB-090E-1844-A570-42E80D6EFA41}" srcOrd="5" destOrd="0" presId="urn:microsoft.com/office/officeart/2005/8/layout/hProcess9"/>
    <dgm:cxn modelId="{6BE4815D-8F4E-426D-91A0-FC2E32BACFFD}" type="presParOf" srcId="{6AE75CA4-7A13-9543-9B2E-172AD857634C}" destId="{4EB10C50-918F-6341-B3CA-D8A6A52D223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65E4A-3AA0-1F47-924F-7717C555D1AE}">
      <dsp:nvSpPr>
        <dsp:cNvPr id="0" name=""/>
        <dsp:cNvSpPr/>
      </dsp:nvSpPr>
      <dsp:spPr>
        <a:xfrm>
          <a:off x="2897299" y="0"/>
          <a:ext cx="16418032" cy="1083733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C4189-F110-554C-9747-5F3CF016B5EF}">
      <dsp:nvSpPr>
        <dsp:cNvPr id="0" name=""/>
        <dsp:cNvSpPr/>
      </dsp:nvSpPr>
      <dsp:spPr>
        <a:xfrm>
          <a:off x="589" y="3251200"/>
          <a:ext cx="4379371" cy="4334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  <a:sp3d extrusionH="28000" prstMaterial="matte"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baseline="0" dirty="0">
              <a:latin typeface="Calibri" panose="020F0502020204030204" pitchFamily="34" charset="0"/>
            </a:rPr>
            <a:t>Call Opening</a:t>
          </a:r>
        </a:p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E" sz="4700" kern="1200" baseline="0" dirty="0">
              <a:latin typeface="Calibri" panose="020F0502020204030204" pitchFamily="34" charset="0"/>
            </a:rPr>
            <a:t>Nov. 13th,</a:t>
          </a:r>
          <a:r>
            <a:rPr lang="en-GB" sz="4700" kern="1200" baseline="0" dirty="0">
              <a:latin typeface="Calibri" panose="020F0502020204030204" pitchFamily="34" charset="0"/>
            </a:rPr>
            <a:t> </a:t>
          </a:r>
          <a:r>
            <a:rPr lang="en-DE" sz="4700" kern="1200" baseline="0" dirty="0">
              <a:latin typeface="Calibri" panose="020F0502020204030204" pitchFamily="34" charset="0"/>
            </a:rPr>
            <a:t>202</a:t>
          </a:r>
          <a:r>
            <a:rPr lang="de-DE" sz="4700" kern="1200" baseline="0" dirty="0">
              <a:latin typeface="Calibri" panose="020F0502020204030204" pitchFamily="34" charset="0"/>
            </a:rPr>
            <a:t>3</a:t>
          </a:r>
          <a:endParaRPr lang="en-GB" sz="4700" kern="1200" baseline="0" dirty="0">
            <a:latin typeface="Calibri" panose="020F0502020204030204" pitchFamily="34" charset="0"/>
          </a:endParaRPr>
        </a:p>
      </dsp:txBody>
      <dsp:txXfrm>
        <a:off x="212203" y="3462814"/>
        <a:ext cx="3956143" cy="3911705"/>
      </dsp:txXfrm>
    </dsp:sp>
    <dsp:sp modelId="{A01BF5FA-F0D0-B043-972C-0B6D35678088}">
      <dsp:nvSpPr>
        <dsp:cNvPr id="0" name=""/>
        <dsp:cNvSpPr/>
      </dsp:nvSpPr>
      <dsp:spPr>
        <a:xfrm>
          <a:off x="4978849" y="3251200"/>
          <a:ext cx="4379371" cy="4334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  <a:sp3d extrusionH="28000" prstMaterial="matte"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baseline="0" dirty="0">
              <a:latin typeface="Calibri" panose="020F0502020204030204" pitchFamily="34" charset="0"/>
            </a:rPr>
            <a:t>Project Sub</a:t>
          </a:r>
          <a:r>
            <a:rPr lang="en-DE" sz="4700" kern="1200" baseline="0" dirty="0">
              <a:latin typeface="Calibri" panose="020F0502020204030204" pitchFamily="34" charset="0"/>
            </a:rPr>
            <a:t>m</a:t>
          </a:r>
          <a:r>
            <a:rPr lang="en-GB" sz="4700" kern="1200" baseline="0" dirty="0" err="1">
              <a:latin typeface="Calibri" panose="020F0502020204030204" pitchFamily="34" charset="0"/>
            </a:rPr>
            <a:t>ission</a:t>
          </a:r>
          <a:endParaRPr lang="en-GB" sz="4700" kern="1200" baseline="0" dirty="0">
            <a:latin typeface="Calibri" panose="020F0502020204030204" pitchFamily="34" charset="0"/>
          </a:endParaRPr>
        </a:p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E" sz="4700" kern="1200" baseline="0" dirty="0">
              <a:latin typeface="Calibri" panose="020F0502020204030204" pitchFamily="34" charset="0"/>
            </a:rPr>
            <a:t>May 3</a:t>
          </a:r>
          <a:r>
            <a:rPr lang="en-DE" sz="4700" kern="1200" baseline="30000" dirty="0">
              <a:latin typeface="Calibri" panose="020F0502020204030204" pitchFamily="34" charset="0"/>
            </a:rPr>
            <a:t>rd, </a:t>
          </a:r>
          <a:r>
            <a:rPr lang="en-GB" sz="4700" kern="1200" baseline="0" dirty="0">
              <a:latin typeface="Calibri" panose="020F0502020204030204" pitchFamily="34" charset="0"/>
            </a:rPr>
            <a:t> 202</a:t>
          </a:r>
          <a:r>
            <a:rPr lang="en-DE" sz="4700" kern="1200" baseline="0" dirty="0">
              <a:latin typeface="Calibri" panose="020F0502020204030204" pitchFamily="34" charset="0"/>
            </a:rPr>
            <a:t>4</a:t>
          </a:r>
          <a:endParaRPr lang="en-GB" sz="4700" kern="1200" baseline="0" dirty="0">
            <a:latin typeface="Calibri" panose="020F0502020204030204" pitchFamily="34" charset="0"/>
          </a:endParaRPr>
        </a:p>
      </dsp:txBody>
      <dsp:txXfrm>
        <a:off x="5190463" y="3462814"/>
        <a:ext cx="3956143" cy="3911705"/>
      </dsp:txXfrm>
    </dsp:sp>
    <dsp:sp modelId="{E26B7E37-AA4D-4A4E-9540-DF46DDAA9816}">
      <dsp:nvSpPr>
        <dsp:cNvPr id="0" name=""/>
        <dsp:cNvSpPr/>
      </dsp:nvSpPr>
      <dsp:spPr>
        <a:xfrm>
          <a:off x="9957110" y="3251200"/>
          <a:ext cx="4379371" cy="4334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  <a:sp3d extrusionH="28000" prstMaterial="matte"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baseline="0" dirty="0">
              <a:latin typeface="Calibri" panose="020F0502020204030204" pitchFamily="34" charset="0"/>
            </a:rPr>
            <a:t>Project Evaluation &amp; Labelling</a:t>
          </a:r>
        </a:p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700" kern="1200" baseline="0" dirty="0">
              <a:latin typeface="Calibri" panose="020F0502020204030204" pitchFamily="34" charset="0"/>
            </a:rPr>
            <a:t> </a:t>
          </a:r>
          <a:r>
            <a:rPr lang="en-DE" sz="4700" kern="1200" baseline="0" dirty="0">
              <a:latin typeface="Calibri" panose="020F0502020204030204" pitchFamily="34" charset="0"/>
            </a:rPr>
            <a:t>May-June</a:t>
          </a:r>
          <a:r>
            <a:rPr lang="de-DE" sz="4700" kern="1200" baseline="0" dirty="0">
              <a:latin typeface="Calibri" panose="020F0502020204030204" pitchFamily="34" charset="0"/>
            </a:rPr>
            <a:t> 2</a:t>
          </a:r>
          <a:r>
            <a:rPr lang="en-DE" sz="4700" kern="1200" baseline="0" dirty="0">
              <a:latin typeface="Calibri" panose="020F0502020204030204" pitchFamily="34" charset="0"/>
            </a:rPr>
            <a:t>0</a:t>
          </a:r>
          <a:r>
            <a:rPr lang="de-DE" sz="4700" kern="1200" baseline="0" dirty="0">
              <a:latin typeface="Calibri" panose="020F0502020204030204" pitchFamily="34" charset="0"/>
            </a:rPr>
            <a:t>24</a:t>
          </a:r>
          <a:endParaRPr lang="en-DE" sz="4700" kern="1200" baseline="0" dirty="0">
            <a:latin typeface="Calibri" panose="020F0502020204030204" pitchFamily="34" charset="0"/>
          </a:endParaRPr>
        </a:p>
      </dsp:txBody>
      <dsp:txXfrm>
        <a:off x="10168724" y="3462814"/>
        <a:ext cx="3956143" cy="3911705"/>
      </dsp:txXfrm>
    </dsp:sp>
    <dsp:sp modelId="{4EB10C50-918F-6341-B3CA-D8A6A52D223C}">
      <dsp:nvSpPr>
        <dsp:cNvPr id="0" name=""/>
        <dsp:cNvSpPr/>
      </dsp:nvSpPr>
      <dsp:spPr>
        <a:xfrm>
          <a:off x="14935960" y="3373098"/>
          <a:ext cx="4379371" cy="4334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  <a:sp3d extrusionH="28000" prstMaterial="matte"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baseline="0" dirty="0">
              <a:latin typeface="Calibri" panose="020F0502020204030204" pitchFamily="34" charset="0"/>
            </a:rPr>
            <a:t>Project Start</a:t>
          </a:r>
        </a:p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baseline="0" dirty="0">
              <a:latin typeface="Calibri" panose="020F0502020204030204" pitchFamily="34" charset="0"/>
            </a:rPr>
            <a:t>from </a:t>
          </a:r>
          <a:r>
            <a:rPr lang="en-DE" sz="4700" kern="1200" baseline="0" dirty="0">
              <a:latin typeface="Calibri" panose="020F0502020204030204" pitchFamily="34" charset="0"/>
            </a:rPr>
            <a:t>Sept</a:t>
          </a:r>
          <a:r>
            <a:rPr lang="en-GB" sz="4700" kern="1200" baseline="0" dirty="0">
              <a:latin typeface="Calibri" panose="020F0502020204030204" pitchFamily="34" charset="0"/>
            </a:rPr>
            <a:t>. 2024</a:t>
          </a:r>
        </a:p>
      </dsp:txBody>
      <dsp:txXfrm>
        <a:off x="15147574" y="3584712"/>
        <a:ext cx="3956143" cy="3911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92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11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73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12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45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13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62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C4C30-3AEA-45C5-8179-4FAEC7A75DA8}" type="slidenum">
              <a:rPr lang="en-GB"/>
              <a:pPr/>
              <a:t>14</a:t>
            </a:fld>
            <a:endParaRPr lang="en-GB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1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7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4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6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7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95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4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23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8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75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53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92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62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114981" y="2880000"/>
            <a:ext cx="22156800" cy="9494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300">
                <a:solidFill>
                  <a:schemeClr val="tx2"/>
                </a:solidFill>
              </a:defRPr>
            </a:lvl1pPr>
            <a:lvl2pPr marL="1228663" algn="l">
              <a:defRPr sz="3800">
                <a:solidFill>
                  <a:schemeClr val="tx2"/>
                </a:solidFill>
              </a:defRPr>
            </a:lvl2pPr>
            <a:lvl3pPr marL="1842993" indent="-614329" algn="l">
              <a:defRPr sz="3100">
                <a:solidFill>
                  <a:schemeClr val="tx2"/>
                </a:solidFill>
              </a:defRPr>
            </a:lvl3pPr>
            <a:lvl4pPr marL="2457322" algn="l">
              <a:defRPr sz="2900">
                <a:solidFill>
                  <a:schemeClr val="tx2"/>
                </a:solidFill>
              </a:defRPr>
            </a:lvl4pPr>
            <a:lvl5pPr marL="3071656" algn="l">
              <a:defRPr sz="2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7180800" y="12844800"/>
            <a:ext cx="6883200" cy="326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21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>
                <a:cs typeface="Arial" panose="020B0604020202020204" pitchFamily="34" charset="0"/>
              </a:rPr>
              <a:t>Confidential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113600" y="744664"/>
            <a:ext cx="22156800" cy="825600"/>
          </a:xfrm>
        </p:spPr>
        <p:txBody>
          <a:bodyPr/>
          <a:lstStyle>
            <a:lvl1pPr>
              <a:defRPr sz="5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3365" y="1574400"/>
            <a:ext cx="22156800" cy="82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0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55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12190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763120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2EDDA70-9794-4B4A-B159-920787141A10}"/>
              </a:ext>
            </a:extLst>
          </p:cNvPr>
          <p:cNvSpPr/>
          <p:nvPr/>
        </p:nvSpPr>
        <p:spPr>
          <a:xfrm>
            <a:off x="0" y="2657476"/>
            <a:ext cx="24384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12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436342" y="2995058"/>
            <a:ext cx="17307596" cy="13017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0" b="0" i="0" baseline="0">
                <a:solidFill>
                  <a:srgbClr val="C1222A"/>
                </a:solidFill>
                <a:latin typeface="Arial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4CCED54-BC4E-AA4C-85E9-B4E9AF496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36340" y="5537034"/>
            <a:ext cx="19509260" cy="6394556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3200"/>
              </a:lnSpc>
              <a:spcBef>
                <a:spcPts val="0"/>
              </a:spcBef>
              <a:buClr>
                <a:srgbClr val="19A84F"/>
              </a:buClr>
              <a:buFont typeface="Arial" panose="020B0604020202020204" pitchFamily="34" charset="0"/>
              <a:buNone/>
              <a:defRPr lang="de-AT" sz="2400" b="0" smtClean="0">
                <a:effectLst/>
              </a:defRPr>
            </a:lvl1pPr>
            <a:lvl2pPr>
              <a:buClr>
                <a:srgbClr val="19A84F"/>
              </a:buClr>
              <a:buSzPct val="90000"/>
              <a:defRPr sz="3600" baseline="0">
                <a:latin typeface="Arial" panose="020B0604020202020204" pitchFamily="34" charset="0"/>
              </a:defRPr>
            </a:lvl2pPr>
            <a:lvl3pPr marL="1828800" indent="0">
              <a:lnSpc>
                <a:spcPts val="3600"/>
              </a:lnSpc>
              <a:buClr>
                <a:srgbClr val="19A84F"/>
              </a:buClr>
              <a:buNone/>
              <a:defRPr sz="24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9D7750-06A5-F144-B665-6CAC1BBF7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340" y="4883042"/>
            <a:ext cx="19509260" cy="582968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de-AT" sz="2400" b="1" i="0" baseline="0" smtClean="0">
                <a:solidFill>
                  <a:srgbClr val="19A84F"/>
                </a:solidFill>
                <a:effectLst/>
              </a:defRPr>
            </a:lvl1pPr>
            <a:lvl2pPr>
              <a:buClr>
                <a:srgbClr val="19A84F"/>
              </a:buClr>
              <a:buSzPct val="90000"/>
              <a:defRPr sz="3600" baseline="0">
                <a:latin typeface="Arial" panose="020B0604020202020204" pitchFamily="34" charset="0"/>
              </a:defRPr>
            </a:lvl2pPr>
            <a:lvl3pPr marL="1828800" indent="0">
              <a:lnSpc>
                <a:spcPts val="3600"/>
              </a:lnSpc>
              <a:buClr>
                <a:srgbClr val="19A84F"/>
              </a:buClr>
              <a:buNone/>
              <a:defRPr sz="24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4A7A5334-7C5B-AA41-BBF2-7D4AB04D4E2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8446750" y="12712701"/>
            <a:ext cx="5486400" cy="730250"/>
          </a:xfrm>
        </p:spPr>
        <p:txBody>
          <a:bodyPr/>
          <a:lstStyle>
            <a:lvl1pPr algn="r">
              <a:defRPr sz="2400" baseline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971B47-9225-4DB4-A145-DD9CDE84B29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3705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7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25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333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666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00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33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66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99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3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65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3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25"/>
            <a:ext cx="29057600" cy="18103850"/>
          </a:xfrm>
        </p:spPr>
        <p:txBody>
          <a:bodyPr/>
          <a:lstStyle>
            <a:lvl1pPr>
              <a:defRPr sz="69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25"/>
            <a:ext cx="29057600" cy="18103850"/>
          </a:xfrm>
        </p:spPr>
        <p:txBody>
          <a:bodyPr/>
          <a:lstStyle>
            <a:lvl1pPr>
              <a:defRPr sz="69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5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0" y="3070226"/>
            <a:ext cx="1077383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333" indent="0">
              <a:buNone/>
              <a:defRPr sz="4800" b="1"/>
            </a:lvl2pPr>
            <a:lvl3pPr marL="2176666" indent="0">
              <a:buNone/>
              <a:defRPr sz="4300" b="1"/>
            </a:lvl3pPr>
            <a:lvl4pPr marL="3265000" indent="0">
              <a:buNone/>
              <a:defRPr sz="3800" b="1"/>
            </a:lvl4pPr>
            <a:lvl5pPr marL="4353333" indent="0">
              <a:buNone/>
              <a:defRPr sz="3800" b="1"/>
            </a:lvl5pPr>
            <a:lvl6pPr marL="5441666" indent="0">
              <a:buNone/>
              <a:defRPr sz="3800" b="1"/>
            </a:lvl6pPr>
            <a:lvl7pPr marL="6529997" indent="0">
              <a:buNone/>
              <a:defRPr sz="3800" b="1"/>
            </a:lvl7pPr>
            <a:lvl8pPr marL="7618325" indent="0">
              <a:buNone/>
              <a:defRPr sz="3800" b="1"/>
            </a:lvl8pPr>
            <a:lvl9pPr marL="8706658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10" y="4349750"/>
            <a:ext cx="1077383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7" y="3070226"/>
            <a:ext cx="10778069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333" indent="0">
              <a:buNone/>
              <a:defRPr sz="4800" b="1"/>
            </a:lvl2pPr>
            <a:lvl3pPr marL="2176666" indent="0">
              <a:buNone/>
              <a:defRPr sz="4300" b="1"/>
            </a:lvl3pPr>
            <a:lvl4pPr marL="3265000" indent="0">
              <a:buNone/>
              <a:defRPr sz="3800" b="1"/>
            </a:lvl4pPr>
            <a:lvl5pPr marL="4353333" indent="0">
              <a:buNone/>
              <a:defRPr sz="3800" b="1"/>
            </a:lvl5pPr>
            <a:lvl6pPr marL="5441666" indent="0">
              <a:buNone/>
              <a:defRPr sz="3800" b="1"/>
            </a:lvl6pPr>
            <a:lvl7pPr marL="6529997" indent="0">
              <a:buNone/>
              <a:defRPr sz="3800" b="1"/>
            </a:lvl7pPr>
            <a:lvl8pPr marL="7618325" indent="0">
              <a:buNone/>
              <a:defRPr sz="3800" b="1"/>
            </a:lvl8pPr>
            <a:lvl9pPr marL="8706658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7" y="4349750"/>
            <a:ext cx="10778069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1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71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0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9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75" y="546125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9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9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333" indent="0">
              <a:buNone/>
              <a:defRPr sz="3100"/>
            </a:lvl2pPr>
            <a:lvl3pPr marL="2176666" indent="0">
              <a:buNone/>
              <a:defRPr sz="2400"/>
            </a:lvl3pPr>
            <a:lvl4pPr marL="3265000" indent="0">
              <a:buNone/>
              <a:defRPr sz="2100"/>
            </a:lvl4pPr>
            <a:lvl5pPr marL="4353333" indent="0">
              <a:buNone/>
              <a:defRPr sz="2100"/>
            </a:lvl5pPr>
            <a:lvl6pPr marL="5441666" indent="0">
              <a:buNone/>
              <a:defRPr sz="2100"/>
            </a:lvl6pPr>
            <a:lvl7pPr marL="6529997" indent="0">
              <a:buNone/>
              <a:defRPr sz="2100"/>
            </a:lvl7pPr>
            <a:lvl8pPr marL="7618325" indent="0">
              <a:buNone/>
              <a:defRPr sz="2100"/>
            </a:lvl8pPr>
            <a:lvl9pPr marL="8706658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89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7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7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333" indent="0">
              <a:buNone/>
              <a:defRPr sz="6900"/>
            </a:lvl2pPr>
            <a:lvl3pPr marL="2176666" indent="0">
              <a:buNone/>
              <a:defRPr sz="5700"/>
            </a:lvl3pPr>
            <a:lvl4pPr marL="3265000" indent="0">
              <a:buNone/>
              <a:defRPr sz="4800"/>
            </a:lvl4pPr>
            <a:lvl5pPr marL="4353333" indent="0">
              <a:buNone/>
              <a:defRPr sz="4800"/>
            </a:lvl5pPr>
            <a:lvl6pPr marL="5441666" indent="0">
              <a:buNone/>
              <a:defRPr sz="4800"/>
            </a:lvl6pPr>
            <a:lvl7pPr marL="6529997" indent="0">
              <a:buNone/>
              <a:defRPr sz="4800"/>
            </a:lvl7pPr>
            <a:lvl8pPr marL="7618325" indent="0">
              <a:buNone/>
              <a:defRPr sz="4800"/>
            </a:lvl8pPr>
            <a:lvl9pPr marL="8706658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7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333" indent="0">
              <a:buNone/>
              <a:defRPr sz="3100"/>
            </a:lvl2pPr>
            <a:lvl3pPr marL="2176666" indent="0">
              <a:buNone/>
              <a:defRPr sz="2400"/>
            </a:lvl3pPr>
            <a:lvl4pPr marL="3265000" indent="0">
              <a:buNone/>
              <a:defRPr sz="2100"/>
            </a:lvl4pPr>
            <a:lvl5pPr marL="4353333" indent="0">
              <a:buNone/>
              <a:defRPr sz="2100"/>
            </a:lvl5pPr>
            <a:lvl6pPr marL="5441666" indent="0">
              <a:buNone/>
              <a:defRPr sz="2100"/>
            </a:lvl6pPr>
            <a:lvl7pPr marL="6529997" indent="0">
              <a:buNone/>
              <a:defRPr sz="2100"/>
            </a:lvl7pPr>
            <a:lvl8pPr marL="7618325" indent="0">
              <a:buNone/>
              <a:defRPr sz="2100"/>
            </a:lvl8pPr>
            <a:lvl9pPr marL="8706658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8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67" tIns="108833" rIns="217667" bIns="10883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3"/>
            <a:ext cx="21945600" cy="9051926"/>
          </a:xfrm>
          <a:prstGeom prst="rect">
            <a:avLst/>
          </a:prstGeom>
        </p:spPr>
        <p:txBody>
          <a:bodyPr vert="horz" lIns="217667" tIns="108833" rIns="217667" bIns="10883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25"/>
            <a:ext cx="5689600" cy="730250"/>
          </a:xfrm>
          <a:prstGeom prst="rect">
            <a:avLst/>
          </a:prstGeom>
        </p:spPr>
        <p:txBody>
          <a:bodyPr vert="horz" lIns="217667" tIns="108833" rIns="217667" bIns="108833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25"/>
            <a:ext cx="7721600" cy="730250"/>
          </a:xfrm>
          <a:prstGeom prst="rect">
            <a:avLst/>
          </a:prstGeom>
        </p:spPr>
        <p:txBody>
          <a:bodyPr vert="horz" lIns="217667" tIns="108833" rIns="217667" bIns="108833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25"/>
            <a:ext cx="5689600" cy="730250"/>
          </a:xfrm>
          <a:prstGeom prst="rect">
            <a:avLst/>
          </a:prstGeom>
        </p:spPr>
        <p:txBody>
          <a:bodyPr vert="horz" lIns="217667" tIns="108833" rIns="217667" bIns="108833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4C2E9DB-4CBB-4B0F-B799-85B4BBDE14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18" y="212701"/>
            <a:ext cx="4907644" cy="981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BF9402-7737-614A-C995-8693E12B05F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686" y="201346"/>
            <a:ext cx="3131696" cy="12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6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hf hdr="0" ftr="0" dt="0"/>
  <p:txStyles>
    <p:titleStyle>
      <a:lvl1pPr algn="ctr" defTabSz="2176666" rtl="0" eaLnBrk="1" latinLnBrk="0" hangingPunct="1">
        <a:spcBef>
          <a:spcPct val="0"/>
        </a:spcBef>
        <a:buNone/>
        <a:defRPr sz="10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44" indent="-816244" algn="l" defTabSz="2176666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544" indent="-680214" algn="l" defTabSz="2176666" rtl="0" eaLnBrk="1" latinLnBrk="0" hangingPunct="1">
        <a:spcBef>
          <a:spcPct val="20000"/>
        </a:spcBef>
        <a:buFont typeface="Arial" panose="020B0604020202020204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833" indent="-544167" algn="l" defTabSz="21766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166" indent="-544167" algn="l" defTabSz="2176666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499" indent="-544167" algn="l" defTabSz="2176666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830" indent="-544167" algn="l" defTabSz="217666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161" indent="-544167" algn="l" defTabSz="217666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489" indent="-544167" algn="l" defTabSz="217666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820" indent="-544167" algn="l" defTabSz="217666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66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33" algn="l" defTabSz="217666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666" algn="l" defTabSz="217666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000" algn="l" defTabSz="217666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333" algn="l" defTabSz="217666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666" algn="l" defTabSz="217666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997" algn="l" defTabSz="217666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325" algn="l" defTabSz="217666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658" algn="l" defTabSz="217666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uster-projects.eurestools.e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hyperlink" Target="https://cluster-projects.eurestools.e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groups/12181580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next.eu/research-area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celticnext.eu/research-area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next.eu/guides-contracts-templat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bscw.celticnext.eu/pub/bscw.cgi/d135264/CELTIC-NEXT-Proposer%27s%20Guide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0.png"/><Relationship Id="rId7" Type="http://schemas.openxmlformats.org/officeDocument/2006/relationships/diagramData" Target="../diagrams/data1.xml"/><Relationship Id="rId12" Type="http://schemas.openxmlformats.org/officeDocument/2006/relationships/hyperlink" Target="https://www.celticnext.eu/national-public-contacts-funding-schem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openxmlformats.org/officeDocument/2006/relationships/hyperlink" Target="https://www.celticnext.eu/call-information/" TargetMode="External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73570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51640" y="12317119"/>
            <a:ext cx="57706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www.celticnext.eu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2281608" y="4265712"/>
            <a:ext cx="29523280" cy="17306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217686" tIns="108843" rIns="217686" bIns="108843" rtlCol="0" anchor="ctr">
            <a:noAutofit/>
          </a:bodyPr>
          <a:lstStyle>
            <a:lvl1pPr algn="ctr" defTabSz="2176857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1768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Gill Sans" charset="0"/>
              </a:rPr>
              <a:t>What is a good Proposal</a:t>
            </a:r>
            <a:endParaRPr kumimoji="0" lang="en-DE" sz="1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j-ea"/>
              <a:cs typeface="+mj-cs"/>
              <a:sym typeface="Gill Sans" charset="0"/>
            </a:endParaRPr>
          </a:p>
          <a:p>
            <a:pPr marL="0" marR="0" lvl="0" indent="0" algn="ctr" defTabSz="21768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15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Gill Sans" charset="0"/>
              </a:rPr>
              <a:t>Spring Call 2024</a:t>
            </a:r>
            <a:endParaRPr kumimoji="0" lang="en-GB" sz="115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leo"/>
              <a:ea typeface="+mj-ea"/>
              <a:cs typeface="+mj-cs"/>
              <a:sym typeface="Gill Sans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B9FB0-E4CB-C107-B4E2-BB0181629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800" y="8595312"/>
            <a:ext cx="1152128" cy="92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F01B4B-AE89-78F7-B24A-D0F163275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399" y="8457200"/>
            <a:ext cx="35626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914400" rtl="0" eaLnBrk="1" latinLnBrk="0" hangingPunct="1"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914400" rtl="0" eaLnBrk="1" latinLnBrk="0" hangingPunct="1"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914400" rtl="0" eaLnBrk="1" latinLnBrk="0" hangingPunct="1"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914400" rtl="0" eaLnBrk="1" latinLnBrk="0" hangingPunct="1"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@CelticNext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en-US" sz="36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#CelticPropDay</a:t>
            </a:r>
            <a:endParaRPr kumimoji="0" lang="en-GB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83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11"/>
          <p:cNvSpPr>
            <a:spLocks/>
          </p:cNvSpPr>
          <p:nvPr/>
        </p:nvSpPr>
        <p:spPr bwMode="auto">
          <a:xfrm>
            <a:off x="1204344" y="984235"/>
            <a:ext cx="1425758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sz="8000" b="1" dirty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A: Submit your proposal</a:t>
            </a:r>
            <a:endParaRPr lang="en-US" sz="80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3" name="Rectangle 12"/>
          <p:cNvSpPr>
            <a:spLocks/>
          </p:cNvSpPr>
          <p:nvPr/>
        </p:nvSpPr>
        <p:spPr bwMode="auto">
          <a:xfrm>
            <a:off x="382688" y="4193704"/>
            <a:ext cx="12673408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GB" sz="6000" b="1" dirty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By </a:t>
            </a:r>
            <a:r>
              <a:rPr lang="en-DE" sz="6000" b="1" dirty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3</a:t>
            </a:r>
            <a:r>
              <a:rPr lang="en-DE" sz="6000" b="1" baseline="30000" dirty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rd</a:t>
            </a:r>
            <a:r>
              <a:rPr lang="en-GB" sz="6000" b="1" dirty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DE" sz="6000" b="1" dirty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May</a:t>
            </a:r>
            <a:r>
              <a:rPr lang="en-GB" sz="6000" b="1" dirty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202</a:t>
            </a:r>
            <a:r>
              <a:rPr lang="en-DE" sz="6000" b="1" dirty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4</a:t>
            </a:r>
            <a:endParaRPr lang="en-GB" sz="4400" b="1" dirty="0">
              <a:solidFill>
                <a:schemeClr val="tx1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marL="1314450" lvl="1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Register on the Cluster Projects Tool</a:t>
            </a:r>
          </a:p>
          <a:p>
            <a:pPr marL="1314450" lvl="1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Fill in the web forms </a:t>
            </a:r>
          </a:p>
          <a:p>
            <a:pPr marL="1314450" lvl="1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Download the proposal templates for proposal</a:t>
            </a:r>
          </a:p>
          <a:p>
            <a:pPr marL="1314450" lvl="1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Upload your proposal to the Cluster Projects Tool</a:t>
            </a:r>
            <a:r>
              <a:rPr lang="en-GB" sz="4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: </a:t>
            </a:r>
            <a:r>
              <a:rPr lang="en-GB" sz="4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3"/>
              </a:rPr>
              <a:t>https://cluster-projects.eurestools.eu</a:t>
            </a:r>
            <a:r>
              <a:rPr lang="en-GB" sz="4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br>
              <a:rPr lang="en-GB" sz="4400" b="1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</a:br>
            <a:endParaRPr lang="en-GB" sz="4400" b="1" dirty="0">
              <a:solidFill>
                <a:srgbClr val="0070C0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algn="l" eaLnBrk="1" hangingPunct="1">
              <a:spcAft>
                <a:spcPts val="600"/>
              </a:spcAft>
            </a:pPr>
            <a:endParaRPr lang="en-GB" sz="4400" b="1" dirty="0">
              <a:solidFill>
                <a:schemeClr val="tx1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4936" y="12107185"/>
            <a:ext cx="20371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n-GB" sz="4800" b="1" dirty="0">
                <a:solidFill>
                  <a:schemeClr val="accent6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Any innovative ICT subject is eligible, including application to vertical sectors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1CD34C-A8ED-4981-8D76-13218284C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2200" y="2780912"/>
            <a:ext cx="8210816" cy="8355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485FB7-A7C7-411B-A686-C39ED4EB38A3}"/>
              </a:ext>
            </a:extLst>
          </p:cNvPr>
          <p:cNvSpPr txBox="1"/>
          <p:nvPr/>
        </p:nvSpPr>
        <p:spPr>
          <a:xfrm>
            <a:off x="15461928" y="11102662"/>
            <a:ext cx="5271360" cy="78996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de-DE" sz="45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www.celticnext.eu</a:t>
            </a:r>
            <a:r>
              <a:rPr lang="en-GB" sz="1600" dirty="0"/>
              <a:t>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8194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910" y="505333"/>
            <a:ext cx="2094248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defTabSz="2176857" eaLnBrk="1" latinLnBrk="0" hangingPunct="1">
              <a:buNone/>
              <a:defRPr sz="9200" b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defRPr>
            </a:lvl1pPr>
          </a:lstStyle>
          <a:p>
            <a:r>
              <a:rPr lang="en-GB" sz="8800" dirty="0"/>
              <a:t>A: The Submission Interface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408" y="9450288"/>
            <a:ext cx="7272808" cy="378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17119088" y="12510210"/>
            <a:ext cx="4866000" cy="6124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849" y="11341616"/>
            <a:ext cx="13825538" cy="194338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CPP (Cluster Project Proposal) template available on CELTIC Web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6140" y="2027268"/>
            <a:ext cx="93910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alibri"/>
              </a:rPr>
              <a:t>Register to the Tool:</a:t>
            </a:r>
          </a:p>
          <a:p>
            <a:r>
              <a:rPr lang="en-GB" sz="4400" b="1" dirty="0">
                <a:latin typeface="Calibri"/>
                <a:hlinkClick r:id="rId4"/>
              </a:rPr>
              <a:t>https://cluster-projects.eurestools.eu/</a:t>
            </a:r>
            <a:r>
              <a:rPr lang="en-GB" sz="4400" b="1" dirty="0">
                <a:latin typeface="Calibri"/>
              </a:rPr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13686707" y="9450288"/>
            <a:ext cx="7938341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060B92-9B20-AE80-5254-548C48D6B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3701" y="2465512"/>
            <a:ext cx="10505309" cy="668964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3272120" y="2665547"/>
            <a:ext cx="5901938" cy="1446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44" y="4567302"/>
            <a:ext cx="2032000" cy="2025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D9B16A-EA00-E3D5-2EC5-3CB70F7616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647" y="3489705"/>
            <a:ext cx="10952784" cy="785191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01910" y="8222482"/>
            <a:ext cx="8167763" cy="24390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0491167">
            <a:off x="10369459" y="10592208"/>
            <a:ext cx="3661040" cy="517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91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760" y="1109473"/>
            <a:ext cx="1366967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defTabSz="2176857" eaLnBrk="1" latinLnBrk="0" hangingPunct="1">
              <a:buNone/>
              <a:defRPr sz="9200" b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defRPr>
            </a:lvl1pPr>
          </a:lstStyle>
          <a:p>
            <a:r>
              <a:rPr lang="en-GB" sz="8800" dirty="0"/>
              <a:t>B: Proposal Evaluation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037109" y="3020585"/>
            <a:ext cx="19790357" cy="144016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7709" tIns="108855" rIns="217709" bIns="10885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714"/>
              </a:spcBef>
              <a:buNone/>
            </a:pPr>
            <a:r>
              <a:rPr lang="en-GB" sz="6000" b="1" dirty="0">
                <a:solidFill>
                  <a:srgbClr val="0070C0"/>
                </a:solidFill>
              </a:rPr>
              <a:t>Evaluation by the CELTIC Experts </a:t>
            </a:r>
            <a:r>
              <a:rPr lang="en-GB" sz="6000" b="1" baseline="30000" dirty="0">
                <a:solidFill>
                  <a:srgbClr val="0070C0"/>
                </a:solidFill>
              </a:rPr>
              <a:t>*)</a:t>
            </a:r>
            <a:r>
              <a:rPr lang="en-GB" sz="6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6784" y="4522186"/>
            <a:ext cx="18626069" cy="4867262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Calibri"/>
              </a:rPr>
              <a:t>List of Evaluation Criteria:</a:t>
            </a:r>
          </a:p>
          <a:p>
            <a:endParaRPr lang="en-GB" dirty="0">
              <a:solidFill>
                <a:srgbClr val="0070C0"/>
              </a:solidFill>
              <a:latin typeface="Calibri"/>
            </a:endParaRPr>
          </a:p>
          <a:p>
            <a:r>
              <a:rPr lang="en-GB" sz="3800" dirty="0">
                <a:solidFill>
                  <a:srgbClr val="0070C0"/>
                </a:solidFill>
                <a:latin typeface="Calibri"/>
              </a:rPr>
              <a:t>1. Excellence and technological innovation</a:t>
            </a:r>
          </a:p>
          <a:p>
            <a:r>
              <a:rPr lang="en-GB" sz="3800" dirty="0">
                <a:solidFill>
                  <a:srgbClr val="0070C0"/>
                </a:solidFill>
                <a:latin typeface="Calibri"/>
              </a:rPr>
              <a:t>2. Strategic relevance and impact</a:t>
            </a:r>
          </a:p>
          <a:p>
            <a:r>
              <a:rPr lang="en-GB" sz="3800" dirty="0">
                <a:solidFill>
                  <a:srgbClr val="0070C0"/>
                </a:solidFill>
                <a:latin typeface="Calibri"/>
              </a:rPr>
              <a:t>3. Potentials for exploitation of the results and for future business</a:t>
            </a:r>
          </a:p>
          <a:p>
            <a:r>
              <a:rPr lang="en-GB" sz="3800" dirty="0">
                <a:solidFill>
                  <a:srgbClr val="0070C0"/>
                </a:solidFill>
                <a:latin typeface="Calibri"/>
              </a:rPr>
              <a:t>4. Quality and efficiency of the implementation of the project proposal</a:t>
            </a:r>
          </a:p>
          <a:p>
            <a:r>
              <a:rPr lang="en-GB" sz="3800" dirty="0">
                <a:solidFill>
                  <a:srgbClr val="0070C0"/>
                </a:solidFill>
                <a:latin typeface="Calibri"/>
              </a:rPr>
              <a:t>5. Quality of the proposed consortium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5881" y="9675106"/>
            <a:ext cx="6709015" cy="197416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GB" sz="3800" dirty="0">
                <a:solidFill>
                  <a:srgbClr val="0070C0"/>
                </a:solidFill>
              </a:rPr>
              <a:t>S = Suitable for Labelling</a:t>
            </a:r>
          </a:p>
          <a:p>
            <a:r>
              <a:rPr lang="en-GB" sz="3800" dirty="0">
                <a:solidFill>
                  <a:srgbClr val="0070C0"/>
                </a:solidFill>
              </a:rPr>
              <a:t>M = Modifications required</a:t>
            </a:r>
          </a:p>
          <a:p>
            <a:r>
              <a:rPr lang="en-GB" sz="3800" dirty="0">
                <a:solidFill>
                  <a:srgbClr val="0070C0"/>
                </a:solidFill>
              </a:rPr>
              <a:t>N = Not suitable for Labelling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239" y="9357146"/>
            <a:ext cx="9097009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40405" y="7844877"/>
            <a:ext cx="7872875" cy="1389387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3800" dirty="0"/>
              <a:t>Example of a typical outcome of the evaluations of the 3 reviewers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2808" y="12162134"/>
            <a:ext cx="1121704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b="1" baseline="30000" dirty="0">
                <a:solidFill>
                  <a:srgbClr val="0070C0"/>
                </a:solidFill>
                <a:latin typeface="Calibri"/>
              </a:rPr>
              <a:t>*)</a:t>
            </a:r>
            <a:r>
              <a:rPr lang="en-GB" sz="3800" b="1" dirty="0">
                <a:solidFill>
                  <a:srgbClr val="0070C0"/>
                </a:solidFill>
                <a:latin typeface="Calibri"/>
              </a:rPr>
              <a:t>  Most Experts are from Industry</a:t>
            </a:r>
          </a:p>
          <a:p>
            <a:r>
              <a:rPr lang="en-GB" sz="3800" b="1" dirty="0">
                <a:solidFill>
                  <a:srgbClr val="0070C0"/>
                </a:solidFill>
                <a:latin typeface="Calibri"/>
              </a:rPr>
              <a:t>They provide their Industry Knowhow to the proposals</a:t>
            </a:r>
          </a:p>
          <a:p>
            <a:r>
              <a:rPr lang="en-GB" sz="3800" b="1" dirty="0">
                <a:solidFill>
                  <a:srgbClr val="0070C0"/>
                </a:solidFill>
                <a:latin typeface="Calibri"/>
              </a:rPr>
              <a:t>    </a:t>
            </a:r>
          </a:p>
          <a:p>
            <a:r>
              <a:rPr lang="en-GB" sz="3800" b="1" dirty="0">
                <a:solidFill>
                  <a:srgbClr val="0070C0"/>
                </a:solidFill>
                <a:latin typeface="Calibri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7784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760" y="1224814"/>
            <a:ext cx="2094248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defTabSz="2176857" eaLnBrk="1" latinLnBrk="0" hangingPunct="1">
              <a:buNone/>
              <a:defRPr sz="9200" b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defRPr>
            </a:lvl1pPr>
          </a:lstStyle>
          <a:p>
            <a:r>
              <a:rPr lang="en-GB" dirty="0"/>
              <a:t>C: Label Decision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9152" y="5329270"/>
            <a:ext cx="21891424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6000" dirty="0">
                <a:solidFill>
                  <a:srgbClr val="0070C0"/>
                </a:solidFill>
              </a:rPr>
              <a:t>Important criteria for labelling decision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6000" dirty="0">
                <a:solidFill>
                  <a:srgbClr val="0070C0"/>
                </a:solidFill>
              </a:rPr>
              <a:t>Technical quality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6000" dirty="0">
                <a:solidFill>
                  <a:srgbClr val="0070C0"/>
                </a:solidFill>
              </a:rPr>
              <a:t>Business relevance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6000" dirty="0">
                <a:solidFill>
                  <a:srgbClr val="0070C0"/>
                </a:solidFill>
              </a:rPr>
              <a:t>but also national priorities where they exist</a:t>
            </a:r>
            <a:br>
              <a:rPr lang="en-GB" sz="6000" dirty="0">
                <a:solidFill>
                  <a:srgbClr val="0070C0"/>
                </a:solidFill>
              </a:rPr>
            </a:br>
            <a:endParaRPr lang="en-GB" sz="6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816736" y="12402616"/>
            <a:ext cx="5116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www.celticnext.eu</a:t>
            </a:r>
            <a:r>
              <a:rPr lang="en-GB" sz="1600" dirty="0"/>
              <a:t>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060159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58752" y="665312"/>
            <a:ext cx="20726400" cy="228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Start </a:t>
            </a:r>
            <a:r>
              <a:rPr lang="de-DE" sz="9200" b="1" dirty="0" err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the</a:t>
            </a: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 Project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630827" y="2521296"/>
            <a:ext cx="14977664" cy="1119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>
                <a:solidFill>
                  <a:srgbClr val="0070C0"/>
                </a:solidFill>
              </a:rPr>
              <a:t>Starting and running a Labelled project</a:t>
            </a:r>
          </a:p>
          <a:p>
            <a:pPr marL="0" indent="0">
              <a:buNone/>
            </a:pPr>
            <a:endParaRPr lang="en-GB" sz="4800" b="1" dirty="0">
              <a:solidFill>
                <a:srgbClr val="0070C0"/>
              </a:solidFill>
            </a:endParaRPr>
          </a:p>
          <a:p>
            <a:pPr>
              <a:spcBef>
                <a:spcPts val="476"/>
              </a:spcBef>
            </a:pPr>
            <a:r>
              <a:rPr lang="en-GB" sz="4800" dirty="0">
                <a:solidFill>
                  <a:srgbClr val="0070C0"/>
                </a:solidFill>
              </a:rPr>
              <a:t>In EUREKA projects the funding is granted by ministries or Funding Agencies of the participating countries.</a:t>
            </a:r>
          </a:p>
          <a:p>
            <a:pPr>
              <a:spcBef>
                <a:spcPts val="476"/>
              </a:spcBef>
            </a:pPr>
            <a:endParaRPr lang="en-GB" sz="4800" dirty="0">
              <a:solidFill>
                <a:srgbClr val="0070C0"/>
              </a:solidFill>
            </a:endParaRPr>
          </a:p>
          <a:p>
            <a:pPr>
              <a:spcBef>
                <a:spcPts val="476"/>
              </a:spcBef>
            </a:pPr>
            <a:r>
              <a:rPr lang="en-GB" sz="4800" dirty="0">
                <a:solidFill>
                  <a:srgbClr val="0070C0"/>
                </a:solidFill>
              </a:rPr>
              <a:t>Projects can usually start when mandatory partners have green light for funding.</a:t>
            </a:r>
          </a:p>
          <a:p>
            <a:pPr marL="0" indent="0">
              <a:spcBef>
                <a:spcPts val="476"/>
              </a:spcBef>
              <a:buNone/>
            </a:pPr>
            <a:r>
              <a:rPr lang="en-GB" sz="4800" kern="0" dirty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476"/>
              </a:spcBef>
            </a:pPr>
            <a:r>
              <a:rPr lang="en-GB" sz="4800" kern="0" dirty="0">
                <a:solidFill>
                  <a:srgbClr val="0070C0"/>
                </a:solidFill>
              </a:rPr>
              <a:t>In the last years a success rate for running projects of more than 50 % has been achieved.</a:t>
            </a:r>
          </a:p>
          <a:p>
            <a:pPr>
              <a:spcBef>
                <a:spcPts val="476"/>
              </a:spcBef>
            </a:pPr>
            <a:endParaRPr lang="de-DE" sz="4800" kern="0" dirty="0">
              <a:solidFill>
                <a:srgbClr val="0070C0"/>
              </a:solidFill>
            </a:endParaRPr>
          </a:p>
          <a:p>
            <a:pPr>
              <a:spcBef>
                <a:spcPts val="476"/>
              </a:spcBef>
            </a:pPr>
            <a:r>
              <a:rPr lang="en-GB" sz="4800" kern="0" dirty="0">
                <a:solidFill>
                  <a:srgbClr val="0070C0"/>
                </a:solidFill>
              </a:rPr>
              <a:t>When a partner becomes active in a running project he will pay the CELTIC contribution of 1.5% of his budget.</a:t>
            </a:r>
            <a:endParaRPr lang="en-GB" sz="4800" dirty="0">
              <a:solidFill>
                <a:srgbClr val="0070C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491" y="4177480"/>
            <a:ext cx="6479659" cy="620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816736" y="12402616"/>
            <a:ext cx="5116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www.celticnext.eu</a:t>
            </a:r>
            <a:r>
              <a:rPr lang="en-GB" sz="1600" dirty="0"/>
              <a:t>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85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20" y="1495945"/>
            <a:ext cx="21031200" cy="1663253"/>
          </a:xfrm>
        </p:spPr>
        <p:txBody>
          <a:bodyPr>
            <a:noAutofit/>
          </a:bodyPr>
          <a:lstStyle/>
          <a:p>
            <a:pPr algn="l"/>
            <a:r>
              <a:rPr lang="en-GB" sz="9600" dirty="0">
                <a:solidFill>
                  <a:srgbClr val="0070C0"/>
                </a:solidFill>
              </a:rPr>
              <a:t>CELTIC Label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810" y="3329609"/>
            <a:ext cx="7743293" cy="8702675"/>
          </a:xfrm>
        </p:spPr>
        <p:txBody>
          <a:bodyPr>
            <a:normAutofit fontScale="92500" lnSpcReduction="10000"/>
          </a:bodyPr>
          <a:lstStyle/>
          <a:p>
            <a:pPr marL="457189" indent="-457189">
              <a:spcBef>
                <a:spcPts val="301"/>
              </a:spcBef>
              <a:buSzPct val="120000"/>
              <a:buFont typeface="+mj-lt"/>
              <a:buAutoNum type="arabicPeriod"/>
            </a:pPr>
            <a:endParaRPr lang="en-GB" sz="4000" dirty="0">
              <a:cs typeface="Arial" panose="020B0604020202020204" pitchFamily="34" charset="0"/>
            </a:endParaRPr>
          </a:p>
          <a:p>
            <a:pPr marL="914400" indent="-914400">
              <a:spcBef>
                <a:spcPts val="301"/>
              </a:spcBef>
              <a:buSzPct val="120000"/>
              <a:buFont typeface="+mj-lt"/>
              <a:buAutoNum type="alphaUcPeriod"/>
            </a:pPr>
            <a:r>
              <a:rPr lang="en-GB" sz="5300" dirty="0">
                <a:cs typeface="Arial" panose="020B0604020202020204" pitchFamily="34" charset="0"/>
              </a:rPr>
              <a:t>Proposal Submission by proposers </a:t>
            </a:r>
            <a:br>
              <a:rPr lang="en-GB" sz="5300" dirty="0">
                <a:cs typeface="Arial" panose="020B0604020202020204" pitchFamily="34" charset="0"/>
              </a:rPr>
            </a:br>
            <a:r>
              <a:rPr lang="en-GB" sz="5300" dirty="0">
                <a:cs typeface="Arial" panose="020B0604020202020204" pitchFamily="34" charset="0"/>
              </a:rPr>
              <a:t>(one stage process)</a:t>
            </a:r>
          </a:p>
          <a:p>
            <a:pPr marL="914400" indent="-914400">
              <a:spcBef>
                <a:spcPts val="301"/>
              </a:spcBef>
              <a:buSzPct val="120000"/>
              <a:buFont typeface="+mj-lt"/>
              <a:buAutoNum type="alphaUcPeriod"/>
            </a:pPr>
            <a:endParaRPr lang="en-GB" sz="5300" dirty="0">
              <a:cs typeface="Arial" panose="020B0604020202020204" pitchFamily="34" charset="0"/>
            </a:endParaRPr>
          </a:p>
          <a:p>
            <a:pPr marL="914400" indent="-914400">
              <a:spcBef>
                <a:spcPts val="301"/>
              </a:spcBef>
              <a:buSzPct val="120000"/>
              <a:buFont typeface="+mj-lt"/>
              <a:buAutoNum type="alphaUcPeriod"/>
            </a:pPr>
            <a:r>
              <a:rPr lang="en-GB" sz="5300" dirty="0">
                <a:cs typeface="Arial" panose="020B0604020202020204" pitchFamily="34" charset="0"/>
              </a:rPr>
              <a:t>Evaluation by: </a:t>
            </a:r>
            <a:br>
              <a:rPr lang="en-GB" sz="5300" dirty="0">
                <a:cs typeface="Arial" panose="020B0604020202020204" pitchFamily="34" charset="0"/>
              </a:rPr>
            </a:br>
            <a:r>
              <a:rPr lang="en-GB" sz="5300" dirty="0">
                <a:cs typeface="Arial" panose="020B0604020202020204" pitchFamily="34" charset="0"/>
              </a:rPr>
              <a:t>Industry Experts </a:t>
            </a:r>
            <a:br>
              <a:rPr lang="en-GB" sz="5300" dirty="0">
                <a:cs typeface="Arial" panose="020B0604020202020204" pitchFamily="34" charset="0"/>
              </a:rPr>
            </a:br>
            <a:r>
              <a:rPr lang="en-GB" sz="5300" dirty="0">
                <a:cs typeface="Arial" panose="020B0604020202020204" pitchFamily="34" charset="0"/>
              </a:rPr>
              <a:t>and Public Authorities</a:t>
            </a:r>
          </a:p>
          <a:p>
            <a:pPr marL="914400" indent="-914400">
              <a:spcBef>
                <a:spcPts val="301"/>
              </a:spcBef>
              <a:buSzPct val="120000"/>
              <a:buFont typeface="+mj-lt"/>
              <a:buAutoNum type="alphaUcPeriod"/>
            </a:pPr>
            <a:endParaRPr lang="en-GB" sz="5300" dirty="0">
              <a:cs typeface="Arial" panose="020B0604020202020204" pitchFamily="34" charset="0"/>
            </a:endParaRPr>
          </a:p>
          <a:p>
            <a:pPr marL="914400" indent="-914400">
              <a:spcBef>
                <a:spcPts val="301"/>
              </a:spcBef>
              <a:buSzPct val="120000"/>
              <a:buFont typeface="+mj-lt"/>
              <a:buAutoNum type="alphaUcPeriod"/>
            </a:pPr>
            <a:r>
              <a:rPr lang="en-GB" sz="5300" dirty="0">
                <a:cs typeface="Arial" panose="020B0604020202020204" pitchFamily="34" charset="0"/>
              </a:rPr>
              <a:t>Label Decision:   </a:t>
            </a:r>
            <a:br>
              <a:rPr lang="en-GB" sz="5300" dirty="0">
                <a:cs typeface="Arial" panose="020B0604020202020204" pitchFamily="34" charset="0"/>
              </a:rPr>
            </a:br>
            <a:r>
              <a:rPr lang="en-GB" sz="5300" dirty="0">
                <a:cs typeface="Arial" panose="020B0604020202020204" pitchFamily="34" charset="0"/>
              </a:rPr>
              <a:t>Public Authorities </a:t>
            </a:r>
            <a:br>
              <a:rPr lang="en-GB" sz="5300" dirty="0">
                <a:cs typeface="Arial" panose="020B0604020202020204" pitchFamily="34" charset="0"/>
              </a:rPr>
            </a:br>
            <a:r>
              <a:rPr lang="en-GB" sz="5300" dirty="0">
                <a:cs typeface="Arial" panose="020B0604020202020204" pitchFamily="34" charset="0"/>
              </a:rPr>
              <a:t>and CELTIC Core Group</a:t>
            </a:r>
          </a:p>
          <a:p>
            <a:pPr marL="914400" indent="-914400">
              <a:spcBef>
                <a:spcPts val="301"/>
              </a:spcBef>
              <a:buSzPct val="120000"/>
              <a:buFont typeface="+mj-lt"/>
              <a:buAutoNum type="alphaUcPeriod"/>
            </a:pPr>
            <a:endParaRPr lang="en-GB" sz="5300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3481465" y="8586193"/>
            <a:ext cx="11449272" cy="316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9595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9595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9595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+mn-lt"/>
              </a:defRPr>
            </a:lvl9pPr>
          </a:lstStyle>
          <a:p>
            <a:pPr marL="457189" indent="-457189">
              <a:spcBef>
                <a:spcPts val="301"/>
              </a:spcBef>
              <a:buFont typeface="+mj-lt"/>
              <a:buAutoNum type="arabicPeriod"/>
            </a:pPr>
            <a:endParaRPr lang="en-GB" sz="4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103769" y="4265712"/>
            <a:ext cx="12398026" cy="5424991"/>
            <a:chOff x="9887744" y="6224444"/>
            <a:chExt cx="12398025" cy="5424993"/>
          </a:xfrm>
        </p:grpSpPr>
        <p:sp>
          <p:nvSpPr>
            <p:cNvPr id="9" name="Right Arrow 8"/>
            <p:cNvSpPr/>
            <p:nvPr/>
          </p:nvSpPr>
          <p:spPr>
            <a:xfrm>
              <a:off x="10895856" y="9090248"/>
              <a:ext cx="11377264" cy="720080"/>
            </a:xfrm>
            <a:prstGeom prst="rightArrow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339069" y="8730208"/>
              <a:ext cx="152503" cy="162018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887744" y="6440468"/>
              <a:ext cx="3089307" cy="1569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800" b="1" dirty="0">
                  <a:latin typeface="Calibri"/>
                </a:rPr>
                <a:t>Project</a:t>
              </a:r>
            </a:p>
            <a:p>
              <a:r>
                <a:rPr lang="de-DE" sz="4800" b="1" dirty="0">
                  <a:latin typeface="Calibri"/>
                </a:rPr>
                <a:t>Submission</a:t>
              </a:r>
              <a:endParaRPr lang="en-GB" sz="4800" b="1" dirty="0"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906519" y="8265061"/>
              <a:ext cx="5982225" cy="2409363"/>
            </a:xfrm>
            <a:prstGeom prst="rect">
              <a:avLst/>
            </a:prstGeom>
            <a:solidFill>
              <a:srgbClr val="0062AC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prstClr val="white"/>
                  </a:solidFill>
                </a:rPr>
                <a:t>Evaluation by:</a:t>
              </a:r>
            </a:p>
            <a:p>
              <a:pPr marL="1074712" indent="-914377">
                <a:buFont typeface="+mj-lt"/>
                <a:buAutoNum type="arabicPeriod"/>
              </a:pPr>
              <a:r>
                <a:rPr lang="en-GB" sz="4800" b="1" dirty="0">
                  <a:solidFill>
                    <a:prstClr val="white"/>
                  </a:solidFill>
                </a:rPr>
                <a:t>Industry Experts</a:t>
              </a:r>
            </a:p>
            <a:p>
              <a:pPr marL="1074712" indent="-914377">
                <a:buFont typeface="+mj-lt"/>
                <a:buAutoNum type="arabicPeriod"/>
              </a:pPr>
              <a:r>
                <a:rPr lang="en-GB" sz="4800" b="1" dirty="0">
                  <a:solidFill>
                    <a:prstClr val="white"/>
                  </a:solidFill>
                </a:rPr>
                <a:t>Public Authorities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183888" y="8559904"/>
              <a:ext cx="144016" cy="18002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973837" y="6224444"/>
              <a:ext cx="3311932" cy="1569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alibri"/>
                </a:rPr>
                <a:t>CELTIC Label</a:t>
              </a:r>
            </a:p>
            <a:p>
              <a:pPr algn="ctr"/>
              <a:r>
                <a:rPr lang="en-GB" sz="4800" b="1" dirty="0">
                  <a:latin typeface="Calibri"/>
                </a:rPr>
                <a:t>Decision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552040" y="10818440"/>
              <a:ext cx="68584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alibri"/>
                </a:rPr>
                <a:t>Time line: 6 weeks in total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8488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1" name="Rectangle 20"/>
          <p:cNvSpPr>
            <a:spLocks/>
          </p:cNvSpPr>
          <p:nvPr/>
        </p:nvSpPr>
        <p:spPr bwMode="auto">
          <a:xfrm>
            <a:off x="2526188" y="1363005"/>
            <a:ext cx="14400000" cy="257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138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Contact:</a:t>
            </a:r>
          </a:p>
        </p:txBody>
      </p:sp>
      <p:sp>
        <p:nvSpPr>
          <p:cNvPr id="20504" name="Rectangle 23"/>
          <p:cNvSpPr>
            <a:spLocks/>
          </p:cNvSpPr>
          <p:nvPr/>
        </p:nvSpPr>
        <p:spPr bwMode="auto">
          <a:xfrm>
            <a:off x="11619240" y="8106594"/>
            <a:ext cx="662143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000" b="1" dirty="0">
                <a:solidFill>
                  <a:srgbClr val="0070C0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https://twitter.com/CelticNext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375576" y="11106472"/>
            <a:ext cx="12511852" cy="1155032"/>
            <a:chOff x="8825164" y="11106472"/>
            <a:chExt cx="12511852" cy="1155032"/>
          </a:xfrm>
        </p:grpSpPr>
        <p:sp>
          <p:nvSpPr>
            <p:cNvPr id="55" name="Rectangle 22"/>
            <p:cNvSpPr>
              <a:spLocks/>
            </p:cNvSpPr>
            <p:nvPr/>
          </p:nvSpPr>
          <p:spPr bwMode="auto">
            <a:xfrm>
              <a:off x="10346803" y="11393487"/>
              <a:ext cx="1099021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endParaRPr lang="en-US" sz="4000" b="1" dirty="0">
                <a:solidFill>
                  <a:srgbClr val="0070C0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5164" y="11106472"/>
              <a:ext cx="1206596" cy="1155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8951640" y="9538689"/>
            <a:ext cx="13465496" cy="1135735"/>
            <a:chOff x="9335199" y="9466681"/>
            <a:chExt cx="12721897" cy="1135735"/>
          </a:xfrm>
        </p:grpSpPr>
        <p:sp>
          <p:nvSpPr>
            <p:cNvPr id="41" name="Rectangle 22"/>
            <p:cNvSpPr>
              <a:spLocks/>
            </p:cNvSpPr>
            <p:nvPr/>
          </p:nvSpPr>
          <p:spPr bwMode="auto">
            <a:xfrm>
              <a:off x="11738784" y="9649271"/>
              <a:ext cx="1031831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000" b="1" dirty="0">
                  <a:solidFill>
                    <a:srgbClr val="0070C0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https://www.youtube.com/user/CelticplusVideos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199" y="9466681"/>
              <a:ext cx="2136721" cy="113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1982212" y="4570201"/>
            <a:ext cx="7990080" cy="1355123"/>
            <a:chOff x="12047984" y="4399730"/>
            <a:chExt cx="7990080" cy="1355123"/>
          </a:xfrm>
        </p:grpSpPr>
        <p:sp>
          <p:nvSpPr>
            <p:cNvPr id="48" name="Rectangle 22"/>
            <p:cNvSpPr>
              <a:spLocks/>
            </p:cNvSpPr>
            <p:nvPr/>
          </p:nvSpPr>
          <p:spPr bwMode="auto">
            <a:xfrm>
              <a:off x="14280232" y="4769516"/>
              <a:ext cx="575783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000" b="1" dirty="0">
                  <a:solidFill>
                    <a:srgbClr val="0070C0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www.celticnext.eu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0" b="17810"/>
            <a:stretch/>
          </p:blipFill>
          <p:spPr>
            <a:xfrm>
              <a:off x="12047984" y="4399730"/>
              <a:ext cx="2104900" cy="135512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0967864" y="6150949"/>
            <a:ext cx="8208912" cy="1355123"/>
            <a:chOff x="11039872" y="5993904"/>
            <a:chExt cx="8208912" cy="1355123"/>
          </a:xfrm>
        </p:grpSpPr>
        <p:sp>
          <p:nvSpPr>
            <p:cNvPr id="20503" name="Rectangle 22"/>
            <p:cNvSpPr>
              <a:spLocks/>
            </p:cNvSpPr>
            <p:nvPr/>
          </p:nvSpPr>
          <p:spPr bwMode="auto">
            <a:xfrm>
              <a:off x="13490952" y="6386463"/>
              <a:ext cx="575783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DE" sz="4000" b="1" dirty="0">
                  <a:solidFill>
                    <a:srgbClr val="0070C0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office</a:t>
              </a:r>
              <a:r>
                <a:rPr lang="en-US" sz="4000" b="1" dirty="0">
                  <a:solidFill>
                    <a:srgbClr val="0070C0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@celticnext.eu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0" b="17810"/>
            <a:stretch/>
          </p:blipFill>
          <p:spPr>
            <a:xfrm>
              <a:off x="11039872" y="5993904"/>
              <a:ext cx="2104900" cy="135512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3029808" y="2982597"/>
            <a:ext cx="5993332" cy="1355123"/>
            <a:chOff x="12751396" y="2910589"/>
            <a:chExt cx="5993332" cy="1355123"/>
          </a:xfrm>
        </p:grpSpPr>
        <p:sp>
          <p:nvSpPr>
            <p:cNvPr id="20484" name="Rectangle 3"/>
            <p:cNvSpPr>
              <a:spLocks/>
            </p:cNvSpPr>
            <p:nvPr/>
          </p:nvSpPr>
          <p:spPr bwMode="auto">
            <a:xfrm>
              <a:off x="14297703" y="3280375"/>
              <a:ext cx="444702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r" eaLnBrk="1" hangingPunct="1"/>
              <a:r>
                <a:rPr lang="en-US" sz="4000" b="1" dirty="0">
                  <a:solidFill>
                    <a:srgbClr val="0070C0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+ 49 6221 989 000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0" b="17810"/>
            <a:stretch/>
          </p:blipFill>
          <p:spPr>
            <a:xfrm>
              <a:off x="12751396" y="2910589"/>
              <a:ext cx="2104900" cy="1355123"/>
            </a:xfrm>
            <a:prstGeom prst="rect">
              <a:avLst/>
            </a:prstGeom>
          </p:spPr>
        </p:pic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768" y="7938120"/>
            <a:ext cx="133070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20064" y="11206934"/>
            <a:ext cx="14137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hlinkClick r:id="rId6"/>
              </a:rPr>
              <a:t>https://www.linkedin.com/groups/12181580</a:t>
            </a:r>
            <a:r>
              <a:rPr lang="en-GB" dirty="0">
                <a:hlinkClick r:id="rId6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90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11" name="TextBox 4"/>
          <p:cNvSpPr txBox="1"/>
          <p:nvPr/>
        </p:nvSpPr>
        <p:spPr>
          <a:xfrm>
            <a:off x="1174776" y="2753544"/>
            <a:ext cx="22466496" cy="1088429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DE" sz="4400" b="1" dirty="0">
                <a:solidFill>
                  <a:srgbClr val="0070C0"/>
                </a:solidFill>
                <a:latin typeface="+mn-lt"/>
              </a:rPr>
              <a:t>The “Basics”:</a:t>
            </a:r>
          </a:p>
          <a:p>
            <a:pPr marL="742950" indent="-742950">
              <a:spcAft>
                <a:spcPts val="3000"/>
              </a:spcAft>
              <a:buFont typeface="+mj-lt"/>
              <a:buAutoNum type="arabicPeriod"/>
            </a:pPr>
            <a:r>
              <a:rPr lang="en-GB" sz="4400" dirty="0">
                <a:solidFill>
                  <a:srgbClr val="0070C0"/>
                </a:solidFill>
                <a:latin typeface="+mn-lt"/>
              </a:rPr>
              <a:t>Targeting the </a:t>
            </a:r>
            <a:r>
              <a:rPr lang="en-DE" sz="4400" dirty="0">
                <a:solidFill>
                  <a:srgbClr val="0070C0"/>
                </a:solidFill>
                <a:latin typeface="+mn-lt"/>
              </a:rPr>
              <a:t>Scope of the CELTIC-NEXT Strategic</a:t>
            </a:r>
            <a:r>
              <a:rPr lang="en-GB" sz="4400" dirty="0">
                <a:solidFill>
                  <a:srgbClr val="0070C0"/>
                </a:solidFill>
                <a:latin typeface="+mn-lt"/>
              </a:rPr>
              <a:t> Roadmap</a:t>
            </a:r>
            <a:r>
              <a:rPr lang="en-DE" sz="4400" dirty="0">
                <a:solidFill>
                  <a:srgbClr val="0070C0"/>
                </a:solidFill>
                <a:latin typeface="+mn-lt"/>
              </a:rPr>
              <a:t> 2021-2025</a:t>
            </a:r>
          </a:p>
          <a:p>
            <a:pPr lvl="2">
              <a:spcAft>
                <a:spcPts val="3000"/>
              </a:spcAft>
            </a:pPr>
            <a:r>
              <a:rPr lang="en-GB" sz="3600" b="1" dirty="0">
                <a:solidFill>
                  <a:srgbClr val="0070C0"/>
                </a:solidFill>
                <a:latin typeface="+mn-lt"/>
                <a:hlinkClick r:id="rId3"/>
              </a:rPr>
              <a:t>https://www.celticnext.eu/research-areas/</a:t>
            </a:r>
            <a:r>
              <a:rPr lang="en-DE" sz="3600" b="1" dirty="0">
                <a:solidFill>
                  <a:srgbClr val="0070C0"/>
                </a:solidFill>
                <a:latin typeface="+mn-lt"/>
              </a:rPr>
              <a:t>  </a:t>
            </a:r>
            <a:endParaRPr lang="en-GB" sz="3600" b="1" dirty="0">
              <a:solidFill>
                <a:srgbClr val="0070C0"/>
              </a:solidFill>
              <a:latin typeface="+mn-lt"/>
            </a:endParaRPr>
          </a:p>
          <a:p>
            <a:pPr marL="742950" indent="-742950">
              <a:spcAft>
                <a:spcPts val="3000"/>
              </a:spcAft>
              <a:buFont typeface="+mj-lt"/>
              <a:buAutoNum type="arabicPeriod"/>
            </a:pPr>
            <a:r>
              <a:rPr lang="en-GB" sz="4400" dirty="0">
                <a:solidFill>
                  <a:srgbClr val="0070C0"/>
                </a:solidFill>
                <a:latin typeface="+mn-lt"/>
              </a:rPr>
              <a:t>Technological Innovation</a:t>
            </a:r>
            <a:endParaRPr lang="en-DE" sz="4400" dirty="0">
              <a:solidFill>
                <a:srgbClr val="0070C0"/>
              </a:solidFill>
              <a:latin typeface="+mn-lt"/>
            </a:endParaRPr>
          </a:p>
          <a:p>
            <a:pPr lvl="2">
              <a:spcAft>
                <a:spcPts val="3000"/>
              </a:spcAft>
            </a:pPr>
            <a:r>
              <a:rPr lang="en-DE" sz="4000" b="1" dirty="0">
                <a:solidFill>
                  <a:srgbClr val="0070C0"/>
                </a:solidFill>
                <a:latin typeface="+mn-lt"/>
              </a:rPr>
              <a:t>It has to be new, innovative, forward bringing project for the community!</a:t>
            </a:r>
            <a:endParaRPr lang="en-GB" sz="4000" b="1" dirty="0">
              <a:solidFill>
                <a:srgbClr val="0070C0"/>
              </a:solidFill>
              <a:latin typeface="+mn-lt"/>
            </a:endParaRPr>
          </a:p>
          <a:p>
            <a:pPr marL="742950" indent="-742950">
              <a:spcAft>
                <a:spcPts val="3000"/>
              </a:spcAft>
              <a:buFont typeface="+mj-lt"/>
              <a:buAutoNum type="arabicPeriod"/>
            </a:pPr>
            <a:r>
              <a:rPr lang="en-GB" sz="4400" dirty="0">
                <a:solidFill>
                  <a:srgbClr val="0070C0"/>
                </a:solidFill>
                <a:latin typeface="+mn-lt"/>
              </a:rPr>
              <a:t>Market relevance and exploitation potential</a:t>
            </a:r>
            <a:endParaRPr lang="en-DE" sz="4400" dirty="0">
              <a:solidFill>
                <a:srgbClr val="0070C0"/>
              </a:solidFill>
              <a:latin typeface="+mn-lt"/>
            </a:endParaRPr>
          </a:p>
          <a:p>
            <a:pPr lvl="2">
              <a:spcAft>
                <a:spcPts val="3000"/>
              </a:spcAft>
            </a:pPr>
            <a:r>
              <a:rPr lang="en-DE" sz="4000" b="1" dirty="0">
                <a:solidFill>
                  <a:srgbClr val="0070C0"/>
                </a:solidFill>
                <a:latin typeface="+mn-lt"/>
              </a:rPr>
              <a:t>It must return value for money to the Consortium and to the Funding Countries!</a:t>
            </a:r>
            <a:endParaRPr lang="en-GB" sz="4000" b="1" dirty="0">
              <a:solidFill>
                <a:srgbClr val="0070C0"/>
              </a:solidFill>
              <a:latin typeface="+mn-lt"/>
            </a:endParaRPr>
          </a:p>
          <a:p>
            <a:pPr marL="742950" indent="-742950">
              <a:spcAft>
                <a:spcPts val="3000"/>
              </a:spcAft>
              <a:buFont typeface="+mj-lt"/>
              <a:buAutoNum type="arabicPeriod"/>
            </a:pPr>
            <a:r>
              <a:rPr lang="en-DE" sz="4400" dirty="0">
                <a:solidFill>
                  <a:srgbClr val="0070C0"/>
                </a:solidFill>
                <a:latin typeface="+mn-lt"/>
              </a:rPr>
              <a:t>Follow the </a:t>
            </a:r>
            <a:r>
              <a:rPr lang="de-DE" sz="4400" dirty="0">
                <a:solidFill>
                  <a:srgbClr val="0070C0"/>
                </a:solidFill>
                <a:latin typeface="+mn-lt"/>
              </a:rPr>
              <a:t>r</a:t>
            </a:r>
            <a:r>
              <a:rPr lang="en-DE" sz="4400" dirty="0">
                <a:solidFill>
                  <a:srgbClr val="0070C0"/>
                </a:solidFill>
                <a:latin typeface="+mn-lt"/>
              </a:rPr>
              <a:t>ules with </a:t>
            </a:r>
            <a:r>
              <a:rPr lang="en-GB" sz="4400" dirty="0">
                <a:solidFill>
                  <a:srgbClr val="0070C0"/>
                </a:solidFill>
                <a:latin typeface="+mn-lt"/>
              </a:rPr>
              <a:t>right mix </a:t>
            </a:r>
            <a:r>
              <a:rPr lang="en-DE" sz="4400" dirty="0">
                <a:solidFill>
                  <a:srgbClr val="0070C0"/>
                </a:solidFill>
                <a:latin typeface="+mn-lt"/>
              </a:rPr>
              <a:t>and balance </a:t>
            </a:r>
            <a:r>
              <a:rPr lang="en-GB" sz="4400" dirty="0">
                <a:solidFill>
                  <a:srgbClr val="0070C0"/>
                </a:solidFill>
                <a:latin typeface="+mn-lt"/>
              </a:rPr>
              <a:t>of participating countries</a:t>
            </a:r>
            <a:r>
              <a:rPr lang="en-DE" sz="4400" dirty="0">
                <a:solidFill>
                  <a:srgbClr val="0070C0"/>
                </a:solidFill>
                <a:latin typeface="+mn-lt"/>
              </a:rPr>
              <a:t> and </a:t>
            </a:r>
            <a:r>
              <a:rPr lang="de-DE" sz="4400" dirty="0">
                <a:solidFill>
                  <a:srgbClr val="0070C0"/>
                </a:solidFill>
                <a:latin typeface="+mn-lt"/>
              </a:rPr>
              <a:t>p</a:t>
            </a:r>
            <a:r>
              <a:rPr lang="en-DE" sz="4400" dirty="0">
                <a:solidFill>
                  <a:srgbClr val="0070C0"/>
                </a:solidFill>
                <a:latin typeface="+mn-lt"/>
              </a:rPr>
              <a:t>artners</a:t>
            </a:r>
          </a:p>
          <a:p>
            <a:pPr lvl="2">
              <a:spcAft>
                <a:spcPts val="3000"/>
              </a:spcAft>
            </a:pPr>
            <a:r>
              <a:rPr lang="en-US" sz="4000" b="1" dirty="0">
                <a:solidFill>
                  <a:srgbClr val="0070C0"/>
                </a:solidFill>
                <a:latin typeface="+mn-lt"/>
              </a:rPr>
              <a:t>Create a good consortium (balanced, different countries and company profiles)</a:t>
            </a:r>
            <a:r>
              <a:rPr lang="en-DE" sz="4000" b="1" dirty="0">
                <a:solidFill>
                  <a:srgbClr val="0070C0"/>
                </a:solidFill>
                <a:latin typeface="+mn-lt"/>
              </a:rPr>
              <a:t>!</a:t>
            </a:r>
            <a:endParaRPr lang="en-US" sz="4000" b="1" dirty="0">
              <a:solidFill>
                <a:srgbClr val="0070C0"/>
              </a:solidFill>
              <a:latin typeface="+mn-lt"/>
            </a:endParaRPr>
          </a:p>
          <a:p>
            <a:pPr lvl="2">
              <a:spcAft>
                <a:spcPts val="3000"/>
              </a:spcAft>
            </a:pPr>
            <a:r>
              <a:rPr lang="en-DE" sz="4000" i="1" dirty="0">
                <a:solidFill>
                  <a:srgbClr val="0070C0"/>
                </a:solidFill>
                <a:latin typeface="+mn-lt"/>
              </a:rPr>
              <a:t>It is not a National Project with “some” links abroad, but a true international balanced cooperation, ideally with no more than 60% and never over 75% of effort and/or budget in one country only.</a:t>
            </a:r>
            <a:endParaRPr lang="en-GB" sz="4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4AD3B5B-2EA6-4310-9762-F3BCF1DF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What shall a successful proposal target?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305870-6415-4D98-B6E4-C520B928C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5317" y="4049688"/>
            <a:ext cx="291583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7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576C40B-7B80-4A2B-BD69-B7731549B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118" y="7167641"/>
            <a:ext cx="4568742" cy="6431159"/>
          </a:xfrm>
          <a:prstGeom prst="rect">
            <a:avLst/>
          </a:prstGeom>
        </p:spPr>
      </p:pic>
      <p:sp>
        <p:nvSpPr>
          <p:cNvPr id="9" name="Rectangle 4"/>
          <p:cNvSpPr>
            <a:spLocks/>
          </p:cNvSpPr>
          <p:nvPr/>
        </p:nvSpPr>
        <p:spPr bwMode="auto">
          <a:xfrm>
            <a:off x="3051435" y="549085"/>
            <a:ext cx="21314368" cy="161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8800" b="1" dirty="0">
                <a:solidFill>
                  <a:srgbClr val="0070C0"/>
                </a:solidFill>
                <a:latin typeface="+mn-lt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           Targeting the Scope of </a:t>
            </a:r>
          </a:p>
          <a:p>
            <a:pPr algn="l" eaLnBrk="1" hangingPunct="1"/>
            <a:r>
              <a:rPr lang="en-US" sz="8800" b="1" dirty="0">
                <a:solidFill>
                  <a:srgbClr val="0070C0"/>
                </a:solidFill>
                <a:latin typeface="+mn-lt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 CELTIC-NEXT Strategic Roadmap 2021-2025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0283FD7-10BF-4EFD-85F6-02A55822D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3251" y="3730123"/>
            <a:ext cx="13969552" cy="10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0070C0"/>
                </a:solidFill>
                <a:hlinkClick r:id="rId4"/>
              </a:rPr>
              <a:t>https://www.celticnext.eu/research-areas/</a:t>
            </a:r>
            <a:r>
              <a:rPr lang="en-DE" sz="4400" dirty="0">
                <a:solidFill>
                  <a:srgbClr val="0070C0"/>
                </a:solidFill>
              </a:rPr>
              <a:t> </a:t>
            </a:r>
            <a:r>
              <a:rPr lang="en-GB" sz="4400" dirty="0">
                <a:solidFill>
                  <a:srgbClr val="0070C0"/>
                </a:solidFill>
              </a:rPr>
              <a:t> </a:t>
            </a:r>
            <a:r>
              <a:rPr lang="en-DE" sz="4400" dirty="0">
                <a:solidFill>
                  <a:srgbClr val="0070C0"/>
                </a:solidFill>
              </a:rPr>
              <a:t> 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831" y="3472190"/>
            <a:ext cx="95770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lphaUcPeriod"/>
            </a:pPr>
            <a:r>
              <a:rPr lang="en-GB" sz="4400" b="1" dirty="0">
                <a:latin typeface="+mn-lt"/>
              </a:rPr>
              <a:t>NETWORKING</a:t>
            </a:r>
            <a:endParaRPr lang="en-GB" sz="4400" dirty="0">
              <a:latin typeface="+mn-lt"/>
            </a:endParaRPr>
          </a:p>
          <a:p>
            <a:pPr marL="914400" indent="-914400">
              <a:buFont typeface="+mj-lt"/>
              <a:buAutoNum type="alphaUcPeriod"/>
            </a:pPr>
            <a:r>
              <a:rPr lang="en-GB" sz="4400" b="1" dirty="0">
                <a:latin typeface="+mn-lt"/>
              </a:rPr>
              <a:t>SERVICES AND APPLICATIONS</a:t>
            </a:r>
            <a:endParaRPr lang="en-GB" sz="4400" dirty="0">
              <a:latin typeface="+mn-lt"/>
            </a:endParaRPr>
          </a:p>
          <a:p>
            <a:pPr marL="914400" indent="-914400">
              <a:buFont typeface="+mj-lt"/>
              <a:buAutoNum type="alphaUcPeriod"/>
            </a:pPr>
            <a:r>
              <a:rPr lang="en-GB" sz="4400" b="1" dirty="0">
                <a:latin typeface="+mn-lt"/>
              </a:rPr>
              <a:t>FUTURE SERVICE ENABLERS</a:t>
            </a:r>
            <a:endParaRPr lang="en-GB" sz="4400" dirty="0">
              <a:latin typeface="+mn-lt"/>
            </a:endParaRPr>
          </a:p>
          <a:p>
            <a:pPr marL="914400" indent="-914400">
              <a:buFont typeface="+mj-lt"/>
              <a:buAutoNum type="alphaUcPeriod"/>
            </a:pPr>
            <a:r>
              <a:rPr lang="en-GB" sz="4400" b="1" dirty="0">
                <a:latin typeface="+mn-lt"/>
              </a:rPr>
              <a:t>FUTURE INTERNET / CLOUDS</a:t>
            </a:r>
            <a:endParaRPr lang="en-GB" sz="4400" dirty="0">
              <a:latin typeface="+mn-lt"/>
            </a:endParaRPr>
          </a:p>
          <a:p>
            <a:pPr marL="914400" indent="-914400">
              <a:buFont typeface="+mj-lt"/>
              <a:buAutoNum type="alphaUcPeriod"/>
            </a:pPr>
            <a:r>
              <a:rPr lang="en-GB" sz="4400" b="1" dirty="0">
                <a:latin typeface="+mn-lt"/>
              </a:rPr>
              <a:t>FUTURE USAGE AREAS AND MULTI-DISCIPLINARY APPROACH</a:t>
            </a:r>
            <a:endParaRPr lang="en-GB" sz="4400" dirty="0">
              <a:latin typeface="+mn-lt"/>
            </a:endParaRPr>
          </a:p>
          <a:p>
            <a:pPr marL="914400" indent="-914400">
              <a:buFont typeface="+mj-lt"/>
              <a:buAutoNum type="alphaUcPeriod"/>
            </a:pPr>
            <a:endParaRPr lang="en-GB" sz="44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23"/>
          <a:stretch/>
        </p:blipFill>
        <p:spPr bwMode="auto">
          <a:xfrm>
            <a:off x="181831" y="7938120"/>
            <a:ext cx="6168200" cy="56421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>
            <a:off x="502798" y="3730123"/>
            <a:ext cx="787574" cy="4081032"/>
          </a:xfrm>
          <a:prstGeom prst="downArrow">
            <a:avLst>
              <a:gd name="adj1" fmla="val 21956"/>
              <a:gd name="adj2" fmla="val 46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D360BE-62F5-4118-BE0B-0305F3845ED0}"/>
              </a:ext>
            </a:extLst>
          </p:cNvPr>
          <p:cNvSpPr txBox="1"/>
          <p:nvPr/>
        </p:nvSpPr>
        <p:spPr>
          <a:xfrm>
            <a:off x="2398912" y="2646852"/>
            <a:ext cx="252120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800" b="1" dirty="0">
                <a:solidFill>
                  <a:srgbClr val="0070C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CELTIC-NEXT puts emphasis on</a:t>
            </a:r>
            <a:r>
              <a:rPr lang="en-DE" sz="4800" b="1" dirty="0">
                <a:solidFill>
                  <a:srgbClr val="0070C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en-GB" sz="4800" b="1" dirty="0">
                <a:solidFill>
                  <a:srgbClr val="0070C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Core technologies, Applications and </a:t>
            </a:r>
            <a:r>
              <a:rPr lang="en-DE" sz="4800" b="1" dirty="0">
                <a:solidFill>
                  <a:srgbClr val="0070C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E2E </a:t>
            </a:r>
            <a:r>
              <a:rPr lang="en-GB" sz="4800" b="1" dirty="0">
                <a:solidFill>
                  <a:srgbClr val="0070C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Services </a:t>
            </a:r>
            <a:endParaRPr lang="fr-FR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0BED33-83B0-4CA5-8AB7-A4459686429B}"/>
              </a:ext>
            </a:extLst>
          </p:cNvPr>
          <p:cNvGrpSpPr/>
          <p:nvPr/>
        </p:nvGrpSpPr>
        <p:grpSpPr>
          <a:xfrm>
            <a:off x="11812048" y="8861939"/>
            <a:ext cx="12571952" cy="4681220"/>
            <a:chOff x="5576512" y="3610934"/>
            <a:chExt cx="6285976" cy="234061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7DA8F8-A2FA-41E3-A862-750793CE6596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003" y="3610934"/>
              <a:ext cx="5912485" cy="2340610"/>
            </a:xfrm>
            <a:prstGeom prst="rect">
              <a:avLst/>
            </a:prstGeom>
            <a:noFill/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F45206-D154-4E8F-9452-12F12D9A3DB2}"/>
                </a:ext>
              </a:extLst>
            </p:cNvPr>
            <p:cNvSpPr/>
            <p:nvPr/>
          </p:nvSpPr>
          <p:spPr>
            <a:xfrm>
              <a:off x="5576512" y="3627916"/>
              <a:ext cx="175397" cy="22810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100" b="1" dirty="0"/>
                <a:t>ICT Technologies</a:t>
              </a:r>
              <a:endParaRPr lang="fr-FR" sz="2100" b="1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6D5EDA-7288-41E9-8340-52F18B4EB9D1}"/>
              </a:ext>
            </a:extLst>
          </p:cNvPr>
          <p:cNvGrpSpPr/>
          <p:nvPr/>
        </p:nvGrpSpPr>
        <p:grpSpPr>
          <a:xfrm>
            <a:off x="12206960" y="4766528"/>
            <a:ext cx="12160184" cy="4683760"/>
            <a:chOff x="5773968" y="1561023"/>
            <a:chExt cx="6080092" cy="23418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2A795E8-DCAB-498B-95C9-EB8552F51300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765" y="1561023"/>
              <a:ext cx="5916295" cy="2341880"/>
            </a:xfrm>
            <a:prstGeom prst="rect">
              <a:avLst/>
            </a:prstGeom>
            <a:noFill/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9B228D-C77F-4E6E-AB2E-C2F0025AD65C}"/>
                </a:ext>
              </a:extLst>
            </p:cNvPr>
            <p:cNvSpPr/>
            <p:nvPr/>
          </p:nvSpPr>
          <p:spPr>
            <a:xfrm>
              <a:off x="5773968" y="1593098"/>
              <a:ext cx="175397" cy="22810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100" b="1" dirty="0"/>
                <a:t>Fields of Application supported</a:t>
              </a:r>
              <a:endParaRPr lang="fr-FR" sz="2100" b="1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45F7DF-0EFB-48BA-96C5-8F5D43378FF4}"/>
              </a:ext>
            </a:extLst>
          </p:cNvPr>
          <p:cNvGrpSpPr/>
          <p:nvPr/>
        </p:nvGrpSpPr>
        <p:grpSpPr>
          <a:xfrm>
            <a:off x="12984088" y="8514184"/>
            <a:ext cx="10875858" cy="1257802"/>
            <a:chOff x="6183577" y="3224412"/>
            <a:chExt cx="5437929" cy="62890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24BD53C-74A9-4A3E-B2EF-13BFE40E1AF8}"/>
                </a:ext>
              </a:extLst>
            </p:cNvPr>
            <p:cNvSpPr/>
            <p:nvPr/>
          </p:nvSpPr>
          <p:spPr>
            <a:xfrm>
              <a:off x="6991004" y="3237768"/>
              <a:ext cx="574307" cy="1518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/>
                <a:t>ICT</a:t>
              </a:r>
              <a:endParaRPr lang="fr-FR" sz="2200" b="1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E108CC2-FBED-4C29-851E-3782F7EAD844}"/>
                </a:ext>
              </a:extLst>
            </p:cNvPr>
            <p:cNvSpPr/>
            <p:nvPr/>
          </p:nvSpPr>
          <p:spPr>
            <a:xfrm>
              <a:off x="6183577" y="3701425"/>
              <a:ext cx="574307" cy="1518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/>
                <a:t>CELTIC</a:t>
              </a:r>
              <a:endParaRPr lang="fr-FR" sz="2200" b="1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388F164-21E7-4DC4-A8CE-4640C7C441C9}"/>
                </a:ext>
              </a:extLst>
            </p:cNvPr>
            <p:cNvSpPr/>
            <p:nvPr/>
          </p:nvSpPr>
          <p:spPr>
            <a:xfrm>
              <a:off x="8608758" y="3237768"/>
              <a:ext cx="574307" cy="1518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/>
                <a:t>SUPPORT</a:t>
              </a:r>
              <a:endParaRPr lang="fr-FR" sz="2200" b="1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6F77CA1-AD2C-419A-84F0-1EC4D47A0743}"/>
                </a:ext>
              </a:extLst>
            </p:cNvPr>
            <p:cNvSpPr/>
            <p:nvPr/>
          </p:nvSpPr>
          <p:spPr>
            <a:xfrm>
              <a:off x="7791979" y="3701425"/>
              <a:ext cx="574307" cy="1518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/>
                <a:t>CLUSTER</a:t>
              </a:r>
              <a:endParaRPr lang="fr-FR" sz="2200" b="1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C8F2C43-173F-4E58-9AA8-D64BA4F4857A}"/>
                </a:ext>
              </a:extLst>
            </p:cNvPr>
            <p:cNvSpPr/>
            <p:nvPr/>
          </p:nvSpPr>
          <p:spPr>
            <a:xfrm>
              <a:off x="9425664" y="3688710"/>
              <a:ext cx="574307" cy="1518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/>
                <a:t>TO</a:t>
              </a:r>
              <a:endParaRPr lang="fr-FR" sz="2200" b="1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AEB60E2-74C9-4782-9F34-6EFDAAEC9D01}"/>
                </a:ext>
              </a:extLst>
            </p:cNvPr>
            <p:cNvSpPr/>
            <p:nvPr/>
          </p:nvSpPr>
          <p:spPr>
            <a:xfrm>
              <a:off x="10226512" y="3224412"/>
              <a:ext cx="574307" cy="1518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/>
                <a:t>DIGITAL</a:t>
              </a:r>
              <a:endParaRPr lang="fr-FR" sz="2200" b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1F65E6A-E08E-4A20-8CD7-CCFCCC4DCB2E}"/>
                </a:ext>
              </a:extLst>
            </p:cNvPr>
            <p:cNvSpPr/>
            <p:nvPr/>
          </p:nvSpPr>
          <p:spPr>
            <a:xfrm>
              <a:off x="11047199" y="3688710"/>
              <a:ext cx="574307" cy="1518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/>
                <a:t>SOCIETY</a:t>
              </a:r>
              <a:endParaRPr lang="fr-FR" sz="2200" b="1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12646FC-6648-4EBF-91A3-A805D2AF5A12}"/>
                </a:ext>
              </a:extLst>
            </p:cNvPr>
            <p:cNvCxnSpPr>
              <a:stCxn id="25" idx="3"/>
              <a:endCxn id="24" idx="1"/>
            </p:cNvCxnSpPr>
            <p:nvPr/>
          </p:nvCxnSpPr>
          <p:spPr>
            <a:xfrm flipV="1">
              <a:off x="6757884" y="3313712"/>
              <a:ext cx="233120" cy="463657"/>
            </a:xfrm>
            <a:prstGeom prst="line">
              <a:avLst/>
            </a:prstGeom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976415D-25DC-4ED1-848C-19A2C508D768}"/>
                </a:ext>
              </a:extLst>
            </p:cNvPr>
            <p:cNvCxnSpPr>
              <a:cxnSpLocks/>
              <a:stCxn id="27" idx="1"/>
              <a:endCxn id="24" idx="3"/>
            </p:cNvCxnSpPr>
            <p:nvPr/>
          </p:nvCxnSpPr>
          <p:spPr>
            <a:xfrm flipH="1" flipV="1">
              <a:off x="7565311" y="3313712"/>
              <a:ext cx="226668" cy="463657"/>
            </a:xfrm>
            <a:prstGeom prst="line">
              <a:avLst/>
            </a:prstGeom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307F0A9-3FB4-4DAB-B705-3D7FAD308413}"/>
                </a:ext>
              </a:extLst>
            </p:cNvPr>
            <p:cNvCxnSpPr>
              <a:cxnSpLocks/>
              <a:stCxn id="27" idx="3"/>
              <a:endCxn id="26" idx="1"/>
            </p:cNvCxnSpPr>
            <p:nvPr/>
          </p:nvCxnSpPr>
          <p:spPr>
            <a:xfrm flipV="1">
              <a:off x="8366286" y="3313712"/>
              <a:ext cx="242472" cy="463657"/>
            </a:xfrm>
            <a:prstGeom prst="line">
              <a:avLst/>
            </a:prstGeom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338B914-BF1B-4E7B-9254-D1ADFEAF80C6}"/>
                </a:ext>
              </a:extLst>
            </p:cNvPr>
            <p:cNvCxnSpPr>
              <a:cxnSpLocks/>
              <a:stCxn id="28" idx="1"/>
              <a:endCxn id="26" idx="3"/>
            </p:cNvCxnSpPr>
            <p:nvPr/>
          </p:nvCxnSpPr>
          <p:spPr>
            <a:xfrm flipH="1" flipV="1">
              <a:off x="9183065" y="3313712"/>
              <a:ext cx="242599" cy="450942"/>
            </a:xfrm>
            <a:prstGeom prst="line">
              <a:avLst/>
            </a:prstGeom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5F6C88D-D4B6-4E59-8270-94C025CEC42F}"/>
                </a:ext>
              </a:extLst>
            </p:cNvPr>
            <p:cNvCxnSpPr>
              <a:cxnSpLocks/>
              <a:stCxn id="28" idx="3"/>
              <a:endCxn id="29" idx="1"/>
            </p:cNvCxnSpPr>
            <p:nvPr/>
          </p:nvCxnSpPr>
          <p:spPr>
            <a:xfrm flipV="1">
              <a:off x="9999971" y="3300356"/>
              <a:ext cx="226541" cy="464298"/>
            </a:xfrm>
            <a:prstGeom prst="line">
              <a:avLst/>
            </a:prstGeom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AB769B6-88E9-4F80-9EB5-577DF7E06EAB}"/>
                </a:ext>
              </a:extLst>
            </p:cNvPr>
            <p:cNvCxnSpPr>
              <a:cxnSpLocks/>
              <a:stCxn id="30" idx="1"/>
              <a:endCxn id="29" idx="3"/>
            </p:cNvCxnSpPr>
            <p:nvPr/>
          </p:nvCxnSpPr>
          <p:spPr>
            <a:xfrm flipH="1" flipV="1">
              <a:off x="10800819" y="3300356"/>
              <a:ext cx="246380" cy="464298"/>
            </a:xfrm>
            <a:prstGeom prst="line">
              <a:avLst/>
            </a:prstGeom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19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567" y="593304"/>
            <a:ext cx="2094248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defTabSz="2176857" eaLnBrk="1" latinLnBrk="0" hangingPunct="1">
              <a:buNone/>
              <a:defRPr sz="9200" b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defRPr>
            </a:lvl1pPr>
          </a:lstStyle>
          <a:p>
            <a:pPr>
              <a:spcAft>
                <a:spcPts val="3000"/>
              </a:spcAft>
            </a:pPr>
            <a:r>
              <a:rPr lang="en-GB" sz="8800" dirty="0"/>
              <a:t>Technological Innovation</a:t>
            </a:r>
          </a:p>
        </p:txBody>
      </p:sp>
      <p:sp>
        <p:nvSpPr>
          <p:cNvPr id="13" name="Espace réservé du contenu 1"/>
          <p:cNvSpPr>
            <a:spLocks noGrp="1"/>
          </p:cNvSpPr>
          <p:nvPr>
            <p:ph idx="1"/>
          </p:nvPr>
        </p:nvSpPr>
        <p:spPr>
          <a:xfrm>
            <a:off x="761567" y="3041576"/>
            <a:ext cx="23137216" cy="97210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6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 above the State of the Art (SoA) is a Key Criterion</a:t>
            </a:r>
          </a:p>
          <a:p>
            <a:endParaRPr lang="en-GB" sz="5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5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Rationale for the project: </a:t>
            </a:r>
            <a:r>
              <a:rPr lang="en-GB" sz="5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is the subject of the proposed project important; which problems will be solved and which results will be generated that are currently not available?</a:t>
            </a:r>
          </a:p>
          <a:p>
            <a:endParaRPr lang="de-DE" sz="5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5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State-of-the-art situation:</a:t>
            </a:r>
            <a:r>
              <a:rPr lang="en-GB" sz="5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Describe the current technological situation, the current problems and gaps and indicate the technological improvements that you want to achieve. </a:t>
            </a:r>
            <a:endParaRPr lang="de-DE" sz="5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5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5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Technological innovation and strategic relevance:  </a:t>
            </a:r>
            <a:r>
              <a:rPr lang="en-GB" sz="5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relevance and expected impact of your proposal on a per-country perspective. What new businesses will be generated.</a:t>
            </a:r>
          </a:p>
          <a:p>
            <a:pPr marL="0" indent="0">
              <a:buNone/>
            </a:pPr>
            <a:endParaRPr lang="de-DE" sz="5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5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50 % of criticism of the Cluster experts during proposal evaluation are related to insufficient description of the SoA</a:t>
            </a:r>
            <a:endParaRPr lang="fr-FR" sz="6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0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/>
          </p:cNvSpPr>
          <p:nvPr/>
        </p:nvSpPr>
        <p:spPr bwMode="auto">
          <a:xfrm>
            <a:off x="1674769" y="2172568"/>
            <a:ext cx="19082120" cy="130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sz="9200" b="1" dirty="0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Market relevance and</a:t>
            </a:r>
          </a:p>
          <a:p>
            <a:pPr algn="l" eaLnBrk="1" hangingPunct="1"/>
            <a:r>
              <a:rPr lang="en-GB" sz="9200" b="1" dirty="0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exploitation potential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4574" y="4894029"/>
            <a:ext cx="19058586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800" b="1" dirty="0">
                <a:solidFill>
                  <a:srgbClr val="0070C0"/>
                </a:solidFill>
                <a:latin typeface="+mn-lt"/>
              </a:rPr>
              <a:t>Market analysis: </a:t>
            </a:r>
            <a:r>
              <a:rPr lang="en-GB" sz="4800" dirty="0">
                <a:solidFill>
                  <a:srgbClr val="0070C0"/>
                </a:solidFill>
                <a:latin typeface="+mn-lt"/>
              </a:rPr>
              <a:t>Technological value chain and added value of the collaboration</a:t>
            </a:r>
            <a:endParaRPr lang="en-GB" sz="4400" b="1" dirty="0">
              <a:solidFill>
                <a:srgbClr val="0070C0"/>
              </a:solidFill>
              <a:latin typeface="+mn-lt"/>
            </a:endParaRPr>
          </a:p>
          <a:p>
            <a:pPr marL="571500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0070C0"/>
                </a:solidFill>
                <a:latin typeface="+mn-lt"/>
              </a:rPr>
              <a:t>Value chain: Right mix of partners in the Consortium</a:t>
            </a:r>
          </a:p>
          <a:p>
            <a:pPr marL="571500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0070C0"/>
                </a:solidFill>
                <a:latin typeface="+mn-lt"/>
              </a:rPr>
              <a:t>Added value of the cooperation at technology level </a:t>
            </a:r>
          </a:p>
          <a:p>
            <a:pPr marL="571500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0070C0"/>
                </a:solidFill>
                <a:latin typeface="+mn-lt"/>
              </a:rPr>
              <a:t>Added value of the cooperation at business level </a:t>
            </a:r>
          </a:p>
          <a:p>
            <a:pPr marL="571500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0070C0"/>
                </a:solidFill>
                <a:latin typeface="+mn-lt"/>
              </a:rPr>
              <a:t>Consortium/partner access to the market </a:t>
            </a:r>
          </a:p>
          <a:p>
            <a:pPr>
              <a:spcAft>
                <a:spcPts val="3000"/>
              </a:spcAft>
            </a:pPr>
            <a:endParaRPr lang="en-GB" sz="4400" b="1" dirty="0">
              <a:solidFill>
                <a:srgbClr val="0070C0"/>
              </a:solidFill>
              <a:latin typeface="+mn-lt"/>
            </a:endParaRPr>
          </a:p>
          <a:p>
            <a:pPr marL="571500" indent="-571500"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GB" sz="4400" b="1" dirty="0">
                <a:solidFill>
                  <a:srgbClr val="0070C0"/>
                </a:solidFill>
                <a:latin typeface="+mn-lt"/>
              </a:rPr>
              <a:t>These are Key aspects to motivate Public Authorities to fund your project</a:t>
            </a:r>
          </a:p>
        </p:txBody>
      </p:sp>
    </p:spTree>
    <p:extLst>
      <p:ext uri="{BB962C8B-B14F-4D97-AF65-F5344CB8AC3E}">
        <p14:creationId xmlns:p14="http://schemas.microsoft.com/office/powerpoint/2010/main" val="340356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sp>
        <p:nvSpPr>
          <p:cNvPr id="11" name="TextBox 4"/>
          <p:cNvSpPr txBox="1"/>
          <p:nvPr/>
        </p:nvSpPr>
        <p:spPr>
          <a:xfrm>
            <a:off x="1174776" y="3064012"/>
            <a:ext cx="21990024" cy="979168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685800" indent="-685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DE" sz="4400" dirty="0">
                <a:solidFill>
                  <a:srgbClr val="0070C0"/>
                </a:solidFill>
              </a:rPr>
              <a:t>“</a:t>
            </a:r>
            <a:r>
              <a:rPr lang="en-US" sz="4400" dirty="0">
                <a:solidFill>
                  <a:srgbClr val="0070C0"/>
                </a:solidFill>
              </a:rPr>
              <a:t>Your CELTIC-NEXT project should be successful and beneficial, and it must be managed and controlled properly in order to achieve this</a:t>
            </a:r>
            <a:r>
              <a:rPr lang="en-DE" sz="4400" dirty="0">
                <a:solidFill>
                  <a:srgbClr val="0070C0"/>
                </a:solidFill>
              </a:rPr>
              <a:t>”</a:t>
            </a:r>
          </a:p>
          <a:p>
            <a:pPr marL="685800" indent="-685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DE" sz="4400" dirty="0">
              <a:solidFill>
                <a:srgbClr val="0070C0"/>
              </a:solidFill>
            </a:endParaRPr>
          </a:p>
          <a:p>
            <a:pPr marL="1942977" lvl="3" indent="-5715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DE" sz="4400" b="1" dirty="0">
                <a:solidFill>
                  <a:srgbClr val="0070C0"/>
                </a:solidFill>
              </a:rPr>
              <a:t>Give confidence to the Experts and the Public Funders that you will be in control !</a:t>
            </a:r>
          </a:p>
          <a:p>
            <a:pPr marL="685800" indent="-685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0070C0"/>
              </a:solidFill>
            </a:endParaRPr>
          </a:p>
          <a:p>
            <a:pPr marL="685800" indent="-685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DE" sz="4400" dirty="0">
                <a:solidFill>
                  <a:srgbClr val="0070C0"/>
                </a:solidFill>
              </a:rPr>
              <a:t>“</a:t>
            </a:r>
            <a:r>
              <a:rPr lang="en-US" sz="4400" dirty="0">
                <a:solidFill>
                  <a:srgbClr val="0070C0"/>
                </a:solidFill>
              </a:rPr>
              <a:t>It should be used as a tool to develop your business, if the project scope is aligned with your strategies and future plans. However, it may take some time to reach commercial success</a:t>
            </a:r>
            <a:r>
              <a:rPr lang="en-DE" sz="4400" dirty="0">
                <a:solidFill>
                  <a:srgbClr val="0070C0"/>
                </a:solidFill>
              </a:rPr>
              <a:t>.”</a:t>
            </a:r>
          </a:p>
          <a:p>
            <a:pPr marL="685800" indent="-685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DE" sz="4400" dirty="0">
              <a:solidFill>
                <a:srgbClr val="0070C0"/>
              </a:solidFill>
            </a:endParaRPr>
          </a:p>
          <a:p>
            <a:pPr marL="1942977" lvl="3" indent="-5715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DE" sz="4400" b="1" dirty="0">
                <a:solidFill>
                  <a:srgbClr val="0070C0"/>
                </a:solidFill>
              </a:rPr>
              <a:t>Provide a clear outlook on your commercialisation plan, per product/partner and as a whole !</a:t>
            </a:r>
          </a:p>
          <a:p>
            <a:pPr marL="685800" indent="-685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0070C0"/>
              </a:solidFill>
            </a:endParaRPr>
          </a:p>
          <a:p>
            <a:pPr marL="685800" indent="-685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4AD3B5B-2EA6-4310-9762-F3BCF1DF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Key points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3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 dirty="0"/>
          </a:p>
        </p:txBody>
      </p:sp>
      <p:sp>
        <p:nvSpPr>
          <p:cNvPr id="11" name="TextBox 4"/>
          <p:cNvSpPr txBox="1"/>
          <p:nvPr/>
        </p:nvSpPr>
        <p:spPr>
          <a:xfrm>
            <a:off x="1174776" y="2979968"/>
            <a:ext cx="21197936" cy="11222848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685800" indent="-685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DE" sz="4400" dirty="0">
                <a:solidFill>
                  <a:srgbClr val="0070C0"/>
                </a:solidFill>
              </a:rPr>
              <a:t>“</a:t>
            </a:r>
            <a:r>
              <a:rPr lang="en-US" sz="4400" dirty="0">
                <a:solidFill>
                  <a:srgbClr val="0070C0"/>
                </a:solidFill>
              </a:rPr>
              <a:t>The best practices that help to carry out the project activities properly are based on the commitment of the consortium from the beginning to the end of the project</a:t>
            </a:r>
            <a:r>
              <a:rPr lang="en-DE" sz="4400" dirty="0">
                <a:solidFill>
                  <a:srgbClr val="0070C0"/>
                </a:solidFill>
              </a:rPr>
              <a:t>”</a:t>
            </a:r>
          </a:p>
          <a:p>
            <a:pPr marL="1485823" lvl="2" indent="-5715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DE" sz="4400" b="1" dirty="0">
                <a:solidFill>
                  <a:srgbClr val="0070C0"/>
                </a:solidFill>
              </a:rPr>
              <a:t>Build a strong and committed consortium and show clearly its commitment in the proposal!</a:t>
            </a:r>
          </a:p>
          <a:p>
            <a:pPr marL="685800" indent="-685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0070C0"/>
              </a:solidFill>
            </a:endParaRPr>
          </a:p>
          <a:p>
            <a:pPr marL="685800" indent="-685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DE" sz="4400" dirty="0">
                <a:solidFill>
                  <a:srgbClr val="0070C0"/>
                </a:solidFill>
              </a:rPr>
              <a:t>“</a:t>
            </a:r>
            <a:r>
              <a:rPr lang="en-US" sz="4400" dirty="0">
                <a:solidFill>
                  <a:srgbClr val="0070C0"/>
                </a:solidFill>
              </a:rPr>
              <a:t>The success of the project relies on three actions: deliverables, dissemination and exploitation of project activities</a:t>
            </a:r>
            <a:r>
              <a:rPr lang="en-DE" sz="4400" dirty="0">
                <a:solidFill>
                  <a:srgbClr val="0070C0"/>
                </a:solidFill>
              </a:rPr>
              <a:t>”</a:t>
            </a:r>
          </a:p>
          <a:p>
            <a:pPr marL="1485823" lvl="2" indent="-5715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0070C0"/>
                </a:solidFill>
              </a:rPr>
              <a:t>Write a good proposal (not only research but also business impact, exploitation plan and dissemination; coordination and WP structure)</a:t>
            </a:r>
            <a:r>
              <a:rPr lang="en-DE" sz="4400" b="1" dirty="0">
                <a:solidFill>
                  <a:srgbClr val="0070C0"/>
                </a:solidFill>
              </a:rPr>
              <a:t>!</a:t>
            </a:r>
          </a:p>
          <a:p>
            <a:pPr marL="685800" indent="-685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0070C0"/>
              </a:solidFill>
            </a:endParaRPr>
          </a:p>
          <a:p>
            <a:pPr marL="685800" indent="-685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DE" sz="4400" dirty="0">
                <a:solidFill>
                  <a:srgbClr val="0070C0"/>
                </a:solidFill>
              </a:rPr>
              <a:t>“</a:t>
            </a:r>
            <a:r>
              <a:rPr lang="en-US" sz="4400" dirty="0">
                <a:solidFill>
                  <a:srgbClr val="0070C0"/>
                </a:solidFill>
              </a:rPr>
              <a:t>Be aware that there may be changes in the project (consortium, activities, funding, etc.) that might affect the initial plans (Project Description)</a:t>
            </a:r>
            <a:r>
              <a:rPr lang="en-DE" sz="4400" dirty="0">
                <a:solidFill>
                  <a:srgbClr val="0070C0"/>
                </a:solidFill>
              </a:rPr>
              <a:t>”</a:t>
            </a:r>
          </a:p>
          <a:p>
            <a:pPr marL="1485823" lvl="2" indent="-5715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DE" sz="4400" b="1" dirty="0">
                <a:solidFill>
                  <a:srgbClr val="0070C0"/>
                </a:solidFill>
              </a:rPr>
              <a:t>Provide a well described risk analysis section!</a:t>
            </a:r>
          </a:p>
          <a:p>
            <a:pPr marL="685800" indent="-685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0070C0"/>
              </a:solidFill>
            </a:endParaRPr>
          </a:p>
          <a:p>
            <a:pPr algn="just"/>
            <a:r>
              <a:rPr lang="en-US" sz="5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4AD3B5B-2EA6-4310-9762-F3BCF1DF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Key points 2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61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sp>
        <p:nvSpPr>
          <p:cNvPr id="11" name="TextBox 4"/>
          <p:cNvSpPr txBox="1"/>
          <p:nvPr/>
        </p:nvSpPr>
        <p:spPr>
          <a:xfrm>
            <a:off x="598711" y="5057800"/>
            <a:ext cx="12385377" cy="805275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DE" sz="4800" dirty="0">
                <a:solidFill>
                  <a:srgbClr val="0070C0"/>
                </a:solidFill>
                <a:latin typeface="+mn-lt"/>
              </a:rPr>
              <a:t>The “Guides”, “Contracts” and “Forms” to support the writing of your application:</a:t>
            </a:r>
          </a:p>
          <a:p>
            <a:pPr>
              <a:spcAft>
                <a:spcPts val="3000"/>
              </a:spcAft>
            </a:pPr>
            <a:r>
              <a:rPr lang="fr-FR" sz="4000" dirty="0">
                <a:solidFill>
                  <a:srgbClr val="0070C0"/>
                </a:solidFill>
                <a:latin typeface="+mn-lt"/>
                <a:hlinkClick r:id="rId3"/>
              </a:rPr>
              <a:t>https://www.celticnext.eu/guides-contracts-templates/</a:t>
            </a:r>
            <a:endParaRPr lang="fr-FR" sz="4000" dirty="0">
              <a:solidFill>
                <a:srgbClr val="0070C0"/>
              </a:solidFill>
              <a:latin typeface="+mn-lt"/>
            </a:endParaRPr>
          </a:p>
          <a:p>
            <a:pPr>
              <a:spcAft>
                <a:spcPts val="3000"/>
              </a:spcAft>
            </a:pPr>
            <a:endParaRPr lang="fr-FR" sz="4000" dirty="0">
              <a:solidFill>
                <a:srgbClr val="0070C0"/>
              </a:solidFill>
              <a:latin typeface="+mn-lt"/>
            </a:endParaRPr>
          </a:p>
          <a:p>
            <a:pPr>
              <a:spcAft>
                <a:spcPts val="3000"/>
              </a:spcAft>
            </a:pPr>
            <a:r>
              <a:rPr lang="fr-FR" sz="4000" dirty="0">
                <a:solidFill>
                  <a:srgbClr val="0070C0"/>
                </a:solidFill>
                <a:latin typeface="+mn-lt"/>
              </a:rPr>
              <a:t>As Proposer </a:t>
            </a:r>
            <a:r>
              <a:rPr lang="fr-FR" sz="4000" dirty="0" err="1">
                <a:solidFill>
                  <a:srgbClr val="0070C0"/>
                </a:solidFill>
                <a:latin typeface="+mn-lt"/>
              </a:rPr>
              <a:t>you</a:t>
            </a:r>
            <a:r>
              <a:rPr lang="fr-FR" sz="4000" dirty="0">
                <a:solidFill>
                  <a:srgbClr val="0070C0"/>
                </a:solidFill>
                <a:latin typeface="+mn-lt"/>
              </a:rPr>
              <a:t> can </a:t>
            </a:r>
            <a:r>
              <a:rPr lang="fr-FR" sz="4000" dirty="0" err="1">
                <a:solidFill>
                  <a:srgbClr val="0070C0"/>
                </a:solidFill>
                <a:latin typeface="+mn-lt"/>
              </a:rPr>
              <a:t>get</a:t>
            </a:r>
            <a:r>
              <a:rPr lang="fr-FR" sz="4000" dirty="0">
                <a:solidFill>
                  <a:srgbClr val="0070C0"/>
                </a:solidFill>
                <a:latin typeface="+mn-lt"/>
              </a:rPr>
              <a:t> a good guidance by </a:t>
            </a:r>
            <a:r>
              <a:rPr lang="fr-FR" sz="4000" dirty="0" err="1">
                <a:solidFill>
                  <a:srgbClr val="0070C0"/>
                </a:solidFill>
                <a:latin typeface="+mn-lt"/>
              </a:rPr>
              <a:t>reading</a:t>
            </a:r>
            <a:r>
              <a:rPr lang="fr-FR" sz="4000" dirty="0">
                <a:solidFill>
                  <a:srgbClr val="0070C0"/>
                </a:solidFill>
                <a:latin typeface="+mn-lt"/>
              </a:rPr>
              <a:t> the </a:t>
            </a:r>
            <a:r>
              <a:rPr lang="fr-FR" sz="4000" dirty="0" err="1">
                <a:solidFill>
                  <a:srgbClr val="0070C0"/>
                </a:solidFill>
                <a:latin typeface="+mn-lt"/>
              </a:rPr>
              <a:t>Proposal</a:t>
            </a:r>
            <a:r>
              <a:rPr lang="fr-FR" sz="40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4000" dirty="0" err="1">
                <a:solidFill>
                  <a:srgbClr val="0070C0"/>
                </a:solidFill>
                <a:latin typeface="+mn-lt"/>
              </a:rPr>
              <a:t>Guid</a:t>
            </a:r>
            <a:r>
              <a:rPr lang="en-DE" sz="4000" dirty="0" err="1">
                <a:solidFill>
                  <a:srgbClr val="0070C0"/>
                </a:solidFill>
                <a:latin typeface="+mn-lt"/>
              </a:rPr>
              <a:t>el</a:t>
            </a:r>
            <a:r>
              <a:rPr lang="fr-FR" sz="4000" dirty="0" err="1">
                <a:solidFill>
                  <a:srgbClr val="0070C0"/>
                </a:solidFill>
                <a:latin typeface="+mn-lt"/>
              </a:rPr>
              <a:t>ines</a:t>
            </a:r>
            <a:r>
              <a:rPr lang="fr-FR" sz="4000" dirty="0">
                <a:solidFill>
                  <a:srgbClr val="0070C0"/>
                </a:solidFill>
                <a:latin typeface="+mn-lt"/>
              </a:rPr>
              <a:t> document via:</a:t>
            </a:r>
          </a:p>
          <a:p>
            <a:pPr>
              <a:spcAft>
                <a:spcPts val="3000"/>
              </a:spcAft>
            </a:pPr>
            <a:r>
              <a:rPr lang="fr-FR" sz="4000" dirty="0">
                <a:solidFill>
                  <a:srgbClr val="0070C0"/>
                </a:solidFill>
                <a:latin typeface="+mn-lt"/>
                <a:hlinkClick r:id="rId4"/>
              </a:rPr>
              <a:t>https://bscw.celticnext.eu/pub/bscw.cgi/d135264/CELTIC-NEXT-Proposer%27s%20Guide.pdf</a:t>
            </a:r>
            <a:r>
              <a:rPr lang="fr-FR" sz="4000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pPr>
              <a:spcAft>
                <a:spcPts val="3000"/>
              </a:spcAft>
            </a:pPr>
            <a:endParaRPr lang="en-DE" sz="4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4AD3B5B-2EA6-4310-9762-F3BCF1DF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63" y="2249488"/>
            <a:ext cx="11260832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Templates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C8C24F-EE25-1703-F700-AC84C8F35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2360" y="1563985"/>
            <a:ext cx="8191500" cy="6734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99C8CE-162C-BC71-0E2C-04EB5F70D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4088" y="7180237"/>
            <a:ext cx="867727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F9443EAB-3F90-1371-7F82-B6DB70A19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59" r="9500"/>
          <a:stretch/>
        </p:blipFill>
        <p:spPr>
          <a:xfrm rot="5400000">
            <a:off x="10405868" y="-8613027"/>
            <a:ext cx="1690970" cy="18857010"/>
          </a:xfrm>
          <a:prstGeom prst="rect">
            <a:avLst/>
          </a:prstGeom>
        </p:spPr>
      </p:pic>
      <p:sp>
        <p:nvSpPr>
          <p:cNvPr id="14348" name="Rectangle 11"/>
          <p:cNvSpPr>
            <a:spLocks/>
          </p:cNvSpPr>
          <p:nvPr/>
        </p:nvSpPr>
        <p:spPr bwMode="auto">
          <a:xfrm>
            <a:off x="4261758" y="187144"/>
            <a:ext cx="15264096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7200" b="1" dirty="0">
                <a:solidFill>
                  <a:schemeClr val="bg1"/>
                </a:solidFill>
                <a:latin typeface="+mj-lt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Celtic-Next Calls and Projects Timeline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9</a:t>
            </a:fld>
            <a:endParaRPr lang="en-GB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A0B380-1B8E-6686-6656-BDF0697DE283}"/>
              </a:ext>
            </a:extLst>
          </p:cNvPr>
          <p:cNvSpPr txBox="1"/>
          <p:nvPr/>
        </p:nvSpPr>
        <p:spPr>
          <a:xfrm>
            <a:off x="6503368" y="12037960"/>
            <a:ext cx="14176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5400" dirty="0">
                <a:hlinkClick r:id="rId4"/>
              </a:rPr>
              <a:t>https://www.celticnext.eu/call-information/</a:t>
            </a:r>
            <a:r>
              <a:rPr lang="en-DE" sz="54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EF12D7-D62C-4F63-EF9A-BEE3C6EB4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825" y="12377789"/>
            <a:ext cx="3473454" cy="1400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C80523-C3C1-47EA-4D70-A6C7966550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7789"/>
            <a:ext cx="5837664" cy="1167002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EB74BDB-F25A-9146-54C7-C5019D94A5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057223"/>
              </p:ext>
            </p:extLst>
          </p:nvPr>
        </p:nvGraphicFramePr>
        <p:xfrm>
          <a:off x="4233018" y="-570137"/>
          <a:ext cx="19315332" cy="10837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FB65A20-B5FF-F604-EBA3-C7908AD80DDE}"/>
              </a:ext>
            </a:extLst>
          </p:cNvPr>
          <p:cNvSpPr txBox="1"/>
          <p:nvPr/>
        </p:nvSpPr>
        <p:spPr>
          <a:xfrm>
            <a:off x="460710" y="9011204"/>
            <a:ext cx="23114568" cy="3701496"/>
          </a:xfrm>
          <a:prstGeom prst="rect">
            <a:avLst/>
          </a:prstGeom>
          <a:noFill/>
        </p:spPr>
        <p:txBody>
          <a:bodyPr wrap="square" lIns="143996" tIns="71998" rIns="143996" bIns="71998" rtlCol="0" anchor="t">
            <a:noAutofit/>
          </a:bodyPr>
          <a:lstStyle/>
          <a:p>
            <a:pPr algn="ctr">
              <a:spcAft>
                <a:spcPts val="1200"/>
              </a:spcAft>
              <a:buSzPct val="100000"/>
            </a:pPr>
            <a:r>
              <a:rPr lang="en-GB" sz="4000" b="1" dirty="0">
                <a:solidFill>
                  <a:srgbClr val="FF0000"/>
                </a:solidFill>
                <a:cs typeface="Dosis Regular"/>
              </a:rPr>
              <a:t>Important: please contact the Public Authorities before Projects submission:</a:t>
            </a:r>
          </a:p>
          <a:p>
            <a:pPr algn="ctr">
              <a:spcAft>
                <a:spcPts val="1200"/>
              </a:spcAft>
              <a:buSzPct val="100000"/>
            </a:pPr>
            <a:r>
              <a:rPr lang="en-GB" sz="4000" b="1" dirty="0">
                <a:solidFill>
                  <a:srgbClr val="0000FF"/>
                </a:solidFill>
                <a:cs typeface="Dosis Regular"/>
                <a:hlinkClick r:id="rId12"/>
              </a:rPr>
              <a:t>https://www.celticnext.eu/national-public-contacts-funding-schemes/</a:t>
            </a:r>
            <a:endParaRPr lang="en-DE" sz="4000" b="1" dirty="0">
              <a:solidFill>
                <a:srgbClr val="0000FF"/>
              </a:solidFill>
              <a:cs typeface="Dosis Regular"/>
            </a:endParaRPr>
          </a:p>
          <a:p>
            <a:pPr algn="ctr">
              <a:spcAft>
                <a:spcPts val="1200"/>
              </a:spcAft>
              <a:buSzPct val="100000"/>
            </a:pPr>
            <a:r>
              <a:rPr lang="en-GB" sz="4000" b="1" dirty="0">
                <a:solidFill>
                  <a:srgbClr val="FF0000"/>
                </a:solidFill>
                <a:cs typeface="Dosis Regular"/>
              </a:rPr>
              <a:t>Receiving their opinion early can avoid </a:t>
            </a:r>
            <a:r>
              <a:rPr lang="en-DE" sz="4000" b="1" dirty="0">
                <a:solidFill>
                  <a:srgbClr val="FF0000"/>
                </a:solidFill>
                <a:cs typeface="Dosis Regular"/>
              </a:rPr>
              <a:t>mistakes in your proposal, and will improve your chances to get the label by aligning with National Priorities and Schemes</a:t>
            </a:r>
            <a:endParaRPr lang="en-GB" sz="4000" b="1" dirty="0">
              <a:solidFill>
                <a:srgbClr val="FF0000"/>
              </a:solidFill>
              <a:cs typeface="Dosi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8153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"/>
    </mc:Choice>
    <mc:Fallback xmlns="">
      <p:transition spd="slow" advTm="606"/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Pages>0</Pages>
  <Words>1216</Words>
  <Characters>0</Characters>
  <Application>Microsoft Office PowerPoint</Application>
  <PresentationFormat>Custom</PresentationFormat>
  <Lines>0</Lines>
  <Paragraphs>177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Aleo</vt:lpstr>
      <vt:lpstr>Arial</vt:lpstr>
      <vt:lpstr>Arial Regular</vt:lpstr>
      <vt:lpstr>Calibri</vt:lpstr>
      <vt:lpstr>Century Gothic</vt:lpstr>
      <vt:lpstr>Dosis Regular</vt:lpstr>
      <vt:lpstr>Gill Sans</vt:lpstr>
      <vt:lpstr>Lato</vt:lpstr>
      <vt:lpstr>Lato Light</vt:lpstr>
      <vt:lpstr>Wingdings</vt:lpstr>
      <vt:lpstr>2_Office Theme</vt:lpstr>
      <vt:lpstr>PowerPoint Presentation</vt:lpstr>
      <vt:lpstr>What shall a successful proposal target?</vt:lpstr>
      <vt:lpstr>PowerPoint Presentation</vt:lpstr>
      <vt:lpstr>PowerPoint Presentation</vt:lpstr>
      <vt:lpstr>PowerPoint Presentation</vt:lpstr>
      <vt:lpstr>Key points</vt:lpstr>
      <vt:lpstr>Key points 2</vt:lpstr>
      <vt:lpstr>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 the Project</vt:lpstr>
      <vt:lpstr>CELTIC Label decision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bienvenu@celticnext.eu</cp:lastModifiedBy>
  <cp:revision>441</cp:revision>
  <cp:lastPrinted>2020-09-15T10:05:20Z</cp:lastPrinted>
  <dcterms:modified xsi:type="dcterms:W3CDTF">2024-02-13T13:49:15Z</dcterms:modified>
</cp:coreProperties>
</file>