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256" r:id="rId2"/>
    <p:sldId id="278" r:id="rId3"/>
    <p:sldId id="277" r:id="rId4"/>
    <p:sldId id="273" r:id="rId5"/>
    <p:sldId id="276" r:id="rId6"/>
    <p:sldId id="274" r:id="rId7"/>
    <p:sldId id="275" r:id="rId8"/>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C53E"/>
    <a:srgbClr val="FFCC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73" d="100"/>
          <a:sy n="73" d="100"/>
        </p:scale>
        <p:origin x="-1004" y="-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18A4433-2CBD-4044-ABC1-0B0561D43206}" type="datetimeFigureOut">
              <a:rPr lang="en-GB" smtClean="0"/>
              <a:t>30/04/2016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568B30-1784-4EA2-828F-1011F6E8DA87}" type="slidenum">
              <a:rPr lang="en-GB" smtClean="0"/>
              <a:t>‹#›</a:t>
            </a:fld>
            <a:endParaRPr lang="en-GB"/>
          </a:p>
        </p:txBody>
      </p:sp>
    </p:spTree>
    <p:extLst>
      <p:ext uri="{BB962C8B-B14F-4D97-AF65-F5344CB8AC3E}">
        <p14:creationId xmlns:p14="http://schemas.microsoft.com/office/powerpoint/2010/main" val="2254648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126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12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27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127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EC2CA66-A9CB-461C-A236-F69D99339ACF}" type="slidenum">
              <a:rPr lang="en-GB" altLang="en-US"/>
              <a:pPr/>
              <a:t>‹#›</a:t>
            </a:fld>
            <a:endParaRPr lang="en-GB" altLang="en-US"/>
          </a:p>
        </p:txBody>
      </p:sp>
    </p:spTree>
    <p:extLst>
      <p:ext uri="{BB962C8B-B14F-4D97-AF65-F5344CB8AC3E}">
        <p14:creationId xmlns:p14="http://schemas.microsoft.com/office/powerpoint/2010/main" val="414360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77724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en-US" altLang="en-US" noProof="0"/>
              <a:t>Click to edit Master title style</a:t>
            </a:r>
            <a:endParaRPr lang="en-GB" altLang="en-US" noProof="0"/>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endParaRPr lang="en-GB" altLang="en-US" noProof="0"/>
          </a:p>
        </p:txBody>
      </p:sp>
      <p:sp>
        <p:nvSpPr>
          <p:cNvPr id="18436" name="Rectangle 4"/>
          <p:cNvSpPr>
            <a:spLocks noGrp="1" noChangeArrowheads="1"/>
          </p:cNvSpPr>
          <p:nvPr>
            <p:ph type="dt" sz="half" idx="2"/>
          </p:nvPr>
        </p:nvSpPr>
        <p:spPr/>
        <p:txBody>
          <a:bodyPr/>
          <a:lstStyle>
            <a:lvl1pPr>
              <a:defRPr/>
            </a:lvl1pPr>
          </a:lstStyle>
          <a:p>
            <a:endParaRPr lang="en-GB" altLang="en-US" dirty="0"/>
          </a:p>
        </p:txBody>
      </p:sp>
      <p:sp>
        <p:nvSpPr>
          <p:cNvPr id="18437" name="Rectangle 5"/>
          <p:cNvSpPr>
            <a:spLocks noGrp="1" noChangeArrowheads="1"/>
          </p:cNvSpPr>
          <p:nvPr>
            <p:ph type="ftr" sz="quarter" idx="3"/>
          </p:nvPr>
        </p:nvSpPr>
        <p:spPr/>
        <p:txBody>
          <a:bodyPr/>
          <a:lstStyle>
            <a:lvl1pPr>
              <a:defRPr/>
            </a:lvl1pPr>
          </a:lstStyle>
          <a:p>
            <a:endParaRPr lang="en-GB" altLang="en-US" dirty="0"/>
          </a:p>
        </p:txBody>
      </p:sp>
      <p:sp>
        <p:nvSpPr>
          <p:cNvPr id="18439" name="Rectangle 7"/>
          <p:cNvSpPr>
            <a:spLocks noGrp="1" noChangeArrowheads="1"/>
          </p:cNvSpPr>
          <p:nvPr>
            <p:ph type="sldNum" sz="quarter" idx="4"/>
          </p:nvPr>
        </p:nvSpPr>
        <p:spPr>
          <a:xfrm>
            <a:off x="6553200" y="6245225"/>
            <a:ext cx="2133600" cy="476250"/>
          </a:xfrm>
        </p:spPr>
        <p:txBody>
          <a:bodyPr/>
          <a:lstStyle>
            <a:lvl1pPr>
              <a:defRPr/>
            </a:lvl1pPr>
          </a:lstStyle>
          <a:p>
            <a:fld id="{17535B04-7FE3-4FE7-936F-780DBED6C7D4}" type="slidenum">
              <a:rPr lang="en-GB" altLang="en-US" smtClean="0"/>
              <a:pPr/>
              <a:t>‹#›</a:t>
            </a:fld>
            <a:endParaRPr lang="en-GB" alt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667016E-EC09-402D-9B6D-6187AC40653D}" type="slidenum">
              <a:rPr lang="en-GB" altLang="en-US"/>
              <a:pPr/>
              <a:t>‹#›</a:t>
            </a:fld>
            <a:endParaRPr lang="en-GB" altLang="en-US"/>
          </a:p>
        </p:txBody>
      </p:sp>
    </p:spTree>
    <p:extLst>
      <p:ext uri="{BB962C8B-B14F-4D97-AF65-F5344CB8AC3E}">
        <p14:creationId xmlns:p14="http://schemas.microsoft.com/office/powerpoint/2010/main" val="366523092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188913"/>
            <a:ext cx="2057400" cy="56054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11188" y="188913"/>
            <a:ext cx="6019800" cy="5605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0A367CF-8B21-4334-8669-28CA348CE34B}" type="slidenum">
              <a:rPr lang="en-GB" altLang="en-US"/>
              <a:pPr/>
              <a:t>‹#›</a:t>
            </a:fld>
            <a:endParaRPr lang="en-GB" altLang="en-US"/>
          </a:p>
        </p:txBody>
      </p:sp>
    </p:spTree>
    <p:extLst>
      <p:ext uri="{BB962C8B-B14F-4D97-AF65-F5344CB8AC3E}">
        <p14:creationId xmlns:p14="http://schemas.microsoft.com/office/powerpoint/2010/main" val="20548681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91F1B1E-6AFE-4261-906D-D1191F0F518F}" type="slidenum">
              <a:rPr lang="en-GB" altLang="en-US"/>
              <a:pPr/>
              <a:t>‹#›</a:t>
            </a:fld>
            <a:endParaRPr lang="en-GB" altLang="en-US"/>
          </a:p>
        </p:txBody>
      </p:sp>
    </p:spTree>
    <p:extLst>
      <p:ext uri="{BB962C8B-B14F-4D97-AF65-F5344CB8AC3E}">
        <p14:creationId xmlns:p14="http://schemas.microsoft.com/office/powerpoint/2010/main" val="6762409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69D0683-8E1E-4FAC-A2B7-129323BED1DE}" type="slidenum">
              <a:rPr lang="en-GB" altLang="en-US"/>
              <a:pPr/>
              <a:t>‹#›</a:t>
            </a:fld>
            <a:endParaRPr lang="en-GB" altLang="en-US"/>
          </a:p>
        </p:txBody>
      </p:sp>
    </p:spTree>
    <p:extLst>
      <p:ext uri="{BB962C8B-B14F-4D97-AF65-F5344CB8AC3E}">
        <p14:creationId xmlns:p14="http://schemas.microsoft.com/office/powerpoint/2010/main" val="2546195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11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2188"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4B39764-904A-4B00-8DD5-C588446B7848}" type="slidenum">
              <a:rPr lang="en-GB" altLang="en-US"/>
              <a:pPr/>
              <a:t>‹#›</a:t>
            </a:fld>
            <a:endParaRPr lang="en-GB" altLang="en-US"/>
          </a:p>
        </p:txBody>
      </p:sp>
    </p:spTree>
    <p:extLst>
      <p:ext uri="{BB962C8B-B14F-4D97-AF65-F5344CB8AC3E}">
        <p14:creationId xmlns:p14="http://schemas.microsoft.com/office/powerpoint/2010/main" val="27993842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B1A550CC-E884-493F-AD26-80DAE211801A}" type="slidenum">
              <a:rPr lang="en-GB" altLang="en-US"/>
              <a:pPr/>
              <a:t>‹#›</a:t>
            </a:fld>
            <a:endParaRPr lang="en-GB" altLang="en-US"/>
          </a:p>
        </p:txBody>
      </p:sp>
    </p:spTree>
    <p:extLst>
      <p:ext uri="{BB962C8B-B14F-4D97-AF65-F5344CB8AC3E}">
        <p14:creationId xmlns:p14="http://schemas.microsoft.com/office/powerpoint/2010/main" val="312005518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40ACC1E-F88D-4399-AD3A-9D953CE30C83}" type="slidenum">
              <a:rPr lang="en-GB" altLang="en-US"/>
              <a:pPr/>
              <a:t>‹#›</a:t>
            </a:fld>
            <a:endParaRPr lang="en-GB" altLang="en-US"/>
          </a:p>
        </p:txBody>
      </p:sp>
    </p:spTree>
    <p:extLst>
      <p:ext uri="{BB962C8B-B14F-4D97-AF65-F5344CB8AC3E}">
        <p14:creationId xmlns:p14="http://schemas.microsoft.com/office/powerpoint/2010/main" val="231454559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ACAB54CC-E810-46E3-BA81-CDDC90221C83}" type="slidenum">
              <a:rPr lang="en-GB" altLang="en-US"/>
              <a:pPr/>
              <a:t>‹#›</a:t>
            </a:fld>
            <a:endParaRPr lang="en-GB" altLang="en-US"/>
          </a:p>
        </p:txBody>
      </p:sp>
    </p:spTree>
    <p:extLst>
      <p:ext uri="{BB962C8B-B14F-4D97-AF65-F5344CB8AC3E}">
        <p14:creationId xmlns:p14="http://schemas.microsoft.com/office/powerpoint/2010/main" val="300633166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3CBA8A-51FA-4FB3-AFAE-0FF3ED630A20}" type="slidenum">
              <a:rPr lang="en-GB" altLang="en-US"/>
              <a:pPr/>
              <a:t>‹#›</a:t>
            </a:fld>
            <a:endParaRPr lang="en-GB" altLang="en-US"/>
          </a:p>
        </p:txBody>
      </p:sp>
    </p:spTree>
    <p:extLst>
      <p:ext uri="{BB962C8B-B14F-4D97-AF65-F5344CB8AC3E}">
        <p14:creationId xmlns:p14="http://schemas.microsoft.com/office/powerpoint/2010/main" val="165254686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54B031-5DCD-4C84-BDFA-81269EC3AB35}" type="slidenum">
              <a:rPr lang="en-GB" altLang="en-US"/>
              <a:pPr/>
              <a:t>‹#›</a:t>
            </a:fld>
            <a:endParaRPr lang="en-GB" altLang="en-US"/>
          </a:p>
        </p:txBody>
      </p:sp>
    </p:spTree>
    <p:extLst>
      <p:ext uri="{BB962C8B-B14F-4D97-AF65-F5344CB8AC3E}">
        <p14:creationId xmlns:p14="http://schemas.microsoft.com/office/powerpoint/2010/main" val="166655401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bwMode="auto">
          <a:xfrm>
            <a:off x="611188" y="12684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5367" name="Rectangle 7"/>
          <p:cNvSpPr>
            <a:spLocks noChangeArrowheads="1"/>
          </p:cNvSpPr>
          <p:nvPr/>
        </p:nvSpPr>
        <p:spPr bwMode="auto">
          <a:xfrm>
            <a:off x="7451725" y="6584950"/>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8BD17547-DBE1-4B99-9EA9-2E3A7F374022}" type="slidenum">
              <a:rPr lang="en-GB" altLang="en-US" sz="1400" b="1">
                <a:solidFill>
                  <a:schemeClr val="bg1"/>
                </a:solidFill>
              </a:rPr>
              <a:pPr algn="r"/>
              <a:t>‹#›</a:t>
            </a:fld>
            <a:endParaRPr lang="en-GB" altLang="en-US" sz="1400" b="1">
              <a:solidFill>
                <a:schemeClr val="bg1"/>
              </a:solidFill>
            </a:endParaRPr>
          </a:p>
        </p:txBody>
      </p:sp>
      <p:sp>
        <p:nvSpPr>
          <p:cNvPr id="15368" name="Rectangle 8"/>
          <p:cNvSpPr>
            <a:spLocks noGrp="1" noChangeArrowheads="1"/>
          </p:cNvSpPr>
          <p:nvPr>
            <p:ph type="sldNum" sz="quarter" idx="4"/>
          </p:nvPr>
        </p:nvSpPr>
        <p:spPr bwMode="auto">
          <a:xfrm>
            <a:off x="7451725" y="6308725"/>
            <a:ext cx="144145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chemeClr val="bg1"/>
                </a:solidFill>
              </a:defRPr>
            </a:lvl1pPr>
          </a:lstStyle>
          <a:p>
            <a:fld id="{B8D654AA-748F-4024-9A61-6977FA317985}" type="slidenum">
              <a:rPr lang="en-GB" altLang="en-US"/>
              <a:pPr/>
              <a:t>‹#›</a:t>
            </a:fld>
            <a:endParaRPr lang="en-GB" altLang="en-US"/>
          </a:p>
        </p:txBody>
      </p:sp>
      <p:sp>
        <p:nvSpPr>
          <p:cNvPr id="15370" name="Rectangle 10"/>
          <p:cNvSpPr>
            <a:spLocks noGrp="1" noChangeArrowheads="1"/>
          </p:cNvSpPr>
          <p:nvPr>
            <p:ph type="title"/>
          </p:nvPr>
        </p:nvSpPr>
        <p:spPr bwMode="auto">
          <a:xfrm>
            <a:off x="611188" y="188913"/>
            <a:ext cx="8229600" cy="868362"/>
          </a:xfrm>
          <a:prstGeom prst="rect">
            <a:avLst/>
          </a:prstGeom>
          <a:noFill/>
          <a:ln>
            <a:noFill/>
          </a:ln>
          <a:effectLst>
            <a:outerShdw dist="28398" dir="3806097"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fade/>
  </p:transition>
  <p:hf hdr="0" ftr="0" dt="0"/>
  <p:txStyles>
    <p:title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p:titleStyle>
    <p:bodyStyle>
      <a:lvl1pPr marL="342900" indent="-342900" algn="l" rtl="0" eaLnBrk="1" fontAlgn="base" hangingPunct="1">
        <a:spcBef>
          <a:spcPct val="20000"/>
        </a:spcBef>
        <a:spcAft>
          <a:spcPct val="0"/>
        </a:spcAft>
        <a:buChar char="•"/>
        <a:defRPr sz="3200">
          <a:solidFill>
            <a:srgbClr val="595959"/>
          </a:solidFill>
          <a:latin typeface="+mn-lt"/>
          <a:ea typeface="+mn-ea"/>
          <a:cs typeface="+mn-cs"/>
        </a:defRPr>
      </a:lvl1pPr>
      <a:lvl2pPr marL="742950" indent="-285750" algn="l" rtl="0" eaLnBrk="1" fontAlgn="base" hangingPunct="1">
        <a:spcBef>
          <a:spcPct val="20000"/>
        </a:spcBef>
        <a:spcAft>
          <a:spcPct val="0"/>
        </a:spcAft>
        <a:buChar char="–"/>
        <a:defRPr sz="2800">
          <a:solidFill>
            <a:srgbClr val="595959"/>
          </a:solidFill>
          <a:latin typeface="+mn-lt"/>
        </a:defRPr>
      </a:lvl2pPr>
      <a:lvl3pPr marL="1143000" indent="-228600" algn="l" rtl="0" eaLnBrk="1" fontAlgn="base" hangingPunct="1">
        <a:spcBef>
          <a:spcPct val="20000"/>
        </a:spcBef>
        <a:spcAft>
          <a:spcPct val="0"/>
        </a:spcAft>
        <a:buChar char="•"/>
        <a:defRPr sz="2400">
          <a:solidFill>
            <a:srgbClr val="595959"/>
          </a:solidFill>
          <a:latin typeface="+mn-lt"/>
        </a:defRPr>
      </a:lvl3pPr>
      <a:lvl4pPr marL="1600200" indent="-228600" algn="l" rtl="0" eaLnBrk="1" fontAlgn="base" hangingPunct="1">
        <a:spcBef>
          <a:spcPct val="20000"/>
        </a:spcBef>
        <a:spcAft>
          <a:spcPct val="0"/>
        </a:spcAft>
        <a:buChar char="–"/>
        <a:defRPr sz="2000">
          <a:solidFill>
            <a:srgbClr val="595959"/>
          </a:solidFill>
          <a:latin typeface="+mn-lt"/>
        </a:defRPr>
      </a:lvl4pPr>
      <a:lvl5pPr marL="2057400" indent="-228600" algn="l" rtl="0" eaLnBrk="1" fontAlgn="base" hangingPunct="1">
        <a:spcBef>
          <a:spcPct val="20000"/>
        </a:spcBef>
        <a:spcAft>
          <a:spcPct val="0"/>
        </a:spcAft>
        <a:buChar char="»"/>
        <a:defRPr sz="2000">
          <a:solidFill>
            <a:srgbClr val="595959"/>
          </a:solidFill>
          <a:latin typeface="+mn-lt"/>
        </a:defRPr>
      </a:lvl5pPr>
      <a:lvl6pPr marL="2514600" indent="-228600" algn="l" rtl="0" eaLnBrk="1" fontAlgn="base" hangingPunct="1">
        <a:spcBef>
          <a:spcPct val="20000"/>
        </a:spcBef>
        <a:spcAft>
          <a:spcPct val="0"/>
        </a:spcAft>
        <a:buChar char="»"/>
        <a:defRPr sz="2000">
          <a:solidFill>
            <a:srgbClr val="595959"/>
          </a:solidFill>
          <a:latin typeface="+mn-lt"/>
        </a:defRPr>
      </a:lvl6pPr>
      <a:lvl7pPr marL="2971800" indent="-228600" algn="l" rtl="0" eaLnBrk="1" fontAlgn="base" hangingPunct="1">
        <a:spcBef>
          <a:spcPct val="20000"/>
        </a:spcBef>
        <a:spcAft>
          <a:spcPct val="0"/>
        </a:spcAft>
        <a:buChar char="»"/>
        <a:defRPr sz="2000">
          <a:solidFill>
            <a:srgbClr val="595959"/>
          </a:solidFill>
          <a:latin typeface="+mn-lt"/>
        </a:defRPr>
      </a:lvl7pPr>
      <a:lvl8pPr marL="3429000" indent="-228600" algn="l" rtl="0" eaLnBrk="1" fontAlgn="base" hangingPunct="1">
        <a:spcBef>
          <a:spcPct val="20000"/>
        </a:spcBef>
        <a:spcAft>
          <a:spcPct val="0"/>
        </a:spcAft>
        <a:buChar char="»"/>
        <a:defRPr sz="2000">
          <a:solidFill>
            <a:srgbClr val="595959"/>
          </a:solidFill>
          <a:latin typeface="+mn-lt"/>
        </a:defRPr>
      </a:lvl8pPr>
      <a:lvl9pPr marL="3886200" indent="-228600" algn="l" rtl="0" eaLnBrk="1" fontAlgn="base" hangingPunct="1">
        <a:spcBef>
          <a:spcPct val="20000"/>
        </a:spcBef>
        <a:spcAft>
          <a:spcPct val="0"/>
        </a:spcAft>
        <a:buChar char="»"/>
        <a:defRPr sz="2000">
          <a:solidFill>
            <a:srgbClr val="5959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ttias.Svahn@hhs.se"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mailto:Mattias.Svahn@hhs.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Mattias.Svahn@hhs.se" TargetMode="External"/><Relationship Id="rId2" Type="http://schemas.openxmlformats.org/officeDocument/2006/relationships/hyperlink" Target="http://www.economicresearch.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twalking.com/" TargetMode="External"/><Relationship Id="rId2" Type="http://schemas.openxmlformats.org/officeDocument/2006/relationships/hyperlink" Target="mailto:Mattias.Svahn@hhs.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attias.Svahn@hhs.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Mattias.Svahn@hhs.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vahn.se/" TargetMode="External"/><Relationship Id="rId2" Type="http://schemas.openxmlformats.org/officeDocument/2006/relationships/hyperlink" Target="mailto:Mattias.Svahn@hhs.se"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linkedin.com/in/swedishgamific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771800" y="5013176"/>
            <a:ext cx="96596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7"/>
          <p:cNvSpPr>
            <a:spLocks noGrp="1" noChangeArrowheads="1"/>
          </p:cNvSpPr>
          <p:nvPr>
            <p:ph type="sldNum" sz="quarter" idx="4"/>
          </p:nvPr>
        </p:nvSpPr>
        <p:spPr/>
        <p:txBody>
          <a:bodyPr/>
          <a:lstStyle/>
          <a:p>
            <a:fld id="{8D53FB3E-8C47-4F19-A392-AFCA93838430}" type="slidenum">
              <a:rPr lang="en-GB" altLang="en-US"/>
              <a:pPr/>
              <a:t>1</a:t>
            </a:fld>
            <a:endParaRPr lang="en-GB" altLang="en-US"/>
          </a:p>
        </p:txBody>
      </p:sp>
      <p:sp>
        <p:nvSpPr>
          <p:cNvPr id="72706" name="Rectangle 2"/>
          <p:cNvSpPr>
            <a:spLocks noGrp="1" noChangeArrowheads="1"/>
          </p:cNvSpPr>
          <p:nvPr>
            <p:ph type="ctrTitle"/>
          </p:nvPr>
        </p:nvSpPr>
        <p:spPr>
          <a:xfrm>
            <a:off x="683568" y="1340768"/>
            <a:ext cx="7772400" cy="1470025"/>
          </a:xfrm>
        </p:spPr>
        <p:txBody>
          <a:bodyPr/>
          <a:lstStyle/>
          <a:p>
            <a:r>
              <a:rPr lang="en-US" altLang="en-US" sz="2800" b="0" dirty="0"/>
              <a:t>Celtic-Plus Event</a:t>
            </a:r>
            <a:br>
              <a:rPr lang="en-US" altLang="en-US" sz="2800" b="0" dirty="0"/>
            </a:br>
            <a:r>
              <a:rPr lang="en-US" altLang="en-US" sz="2800" b="0" dirty="0"/>
              <a:t>28-29 April 2016, Stockholm</a:t>
            </a:r>
          </a:p>
        </p:txBody>
      </p:sp>
      <p:sp>
        <p:nvSpPr>
          <p:cNvPr id="6" name="Rectangle 2"/>
          <p:cNvSpPr txBox="1">
            <a:spLocks noChangeArrowheads="1"/>
          </p:cNvSpPr>
          <p:nvPr/>
        </p:nvSpPr>
        <p:spPr bwMode="auto">
          <a:xfrm>
            <a:off x="35496" y="2564904"/>
            <a:ext cx="9073008"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kern="0" dirty="0"/>
              <a:t>Pitch of the Project Proposal</a:t>
            </a:r>
            <a:br>
              <a:rPr lang="en-US" altLang="en-US" kern="0" dirty="0"/>
            </a:br>
            <a:r>
              <a:rPr lang="en-US" altLang="en-US" sz="3200" i="1" kern="0" dirty="0" smtClean="0"/>
              <a:t>Invisible </a:t>
            </a:r>
            <a:r>
              <a:rPr lang="en-US" altLang="en-US" sz="3200" i="1" kern="0" dirty="0"/>
              <a:t>Wealth</a:t>
            </a:r>
          </a:p>
          <a:p>
            <a:r>
              <a:rPr lang="en-US" altLang="en-US" sz="1800" i="1" kern="0" dirty="0"/>
              <a:t>The construction and performance of monetary beliefs in a hyper digital world</a:t>
            </a:r>
            <a:r>
              <a:rPr lang="en-US" altLang="en-US" sz="1800" kern="0" dirty="0"/>
              <a:t> </a:t>
            </a:r>
          </a:p>
        </p:txBody>
      </p:sp>
      <p:sp>
        <p:nvSpPr>
          <p:cNvPr id="7" name="Rectangle 2"/>
          <p:cNvSpPr txBox="1">
            <a:spLocks noChangeArrowheads="1"/>
          </p:cNvSpPr>
          <p:nvPr/>
        </p:nvSpPr>
        <p:spPr bwMode="auto">
          <a:xfrm>
            <a:off x="539552" y="3776463"/>
            <a:ext cx="7772400" cy="123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a:solidFill>
                  <a:srgbClr val="595959"/>
                </a:solidFill>
                <a:latin typeface="+mj-lt"/>
                <a:ea typeface="+mj-ea"/>
                <a:cs typeface="+mj-cs"/>
              </a:defRPr>
            </a:lvl1pPr>
            <a:lvl2pPr algn="ctr" rtl="0" eaLnBrk="1" fontAlgn="base" hangingPunct="1">
              <a:spcBef>
                <a:spcPct val="0"/>
              </a:spcBef>
              <a:spcAft>
                <a:spcPct val="0"/>
              </a:spcAft>
              <a:defRPr sz="3600" b="1">
                <a:solidFill>
                  <a:srgbClr val="595959"/>
                </a:solidFill>
                <a:latin typeface="Arial" charset="0"/>
              </a:defRPr>
            </a:lvl2pPr>
            <a:lvl3pPr algn="ctr" rtl="0" eaLnBrk="1" fontAlgn="base" hangingPunct="1">
              <a:spcBef>
                <a:spcPct val="0"/>
              </a:spcBef>
              <a:spcAft>
                <a:spcPct val="0"/>
              </a:spcAft>
              <a:defRPr sz="3600" b="1">
                <a:solidFill>
                  <a:srgbClr val="595959"/>
                </a:solidFill>
                <a:latin typeface="Arial" charset="0"/>
              </a:defRPr>
            </a:lvl3pPr>
            <a:lvl4pPr algn="ctr" rtl="0" eaLnBrk="1" fontAlgn="base" hangingPunct="1">
              <a:spcBef>
                <a:spcPct val="0"/>
              </a:spcBef>
              <a:spcAft>
                <a:spcPct val="0"/>
              </a:spcAft>
              <a:defRPr sz="3600" b="1">
                <a:solidFill>
                  <a:srgbClr val="595959"/>
                </a:solidFill>
                <a:latin typeface="Arial" charset="0"/>
              </a:defRPr>
            </a:lvl4pPr>
            <a:lvl5pPr algn="ctr" rtl="0" eaLnBrk="1" fontAlgn="base" hangingPunct="1">
              <a:spcBef>
                <a:spcPct val="0"/>
              </a:spcBef>
              <a:spcAft>
                <a:spcPct val="0"/>
              </a:spcAft>
              <a:defRPr sz="3600" b="1">
                <a:solidFill>
                  <a:srgbClr val="595959"/>
                </a:solidFill>
                <a:latin typeface="Arial" charset="0"/>
              </a:defRPr>
            </a:lvl5pPr>
            <a:lvl6pPr marL="457200" algn="ctr" rtl="0" eaLnBrk="1" fontAlgn="base" hangingPunct="1">
              <a:spcBef>
                <a:spcPct val="0"/>
              </a:spcBef>
              <a:spcAft>
                <a:spcPct val="0"/>
              </a:spcAft>
              <a:defRPr sz="3600" b="1">
                <a:solidFill>
                  <a:srgbClr val="595959"/>
                </a:solidFill>
                <a:latin typeface="Arial" charset="0"/>
              </a:defRPr>
            </a:lvl6pPr>
            <a:lvl7pPr marL="914400" algn="ctr" rtl="0" eaLnBrk="1" fontAlgn="base" hangingPunct="1">
              <a:spcBef>
                <a:spcPct val="0"/>
              </a:spcBef>
              <a:spcAft>
                <a:spcPct val="0"/>
              </a:spcAft>
              <a:defRPr sz="3600" b="1">
                <a:solidFill>
                  <a:srgbClr val="595959"/>
                </a:solidFill>
                <a:latin typeface="Arial" charset="0"/>
              </a:defRPr>
            </a:lvl7pPr>
            <a:lvl8pPr marL="1371600" algn="ctr" rtl="0" eaLnBrk="1" fontAlgn="base" hangingPunct="1">
              <a:spcBef>
                <a:spcPct val="0"/>
              </a:spcBef>
              <a:spcAft>
                <a:spcPct val="0"/>
              </a:spcAft>
              <a:defRPr sz="3600" b="1">
                <a:solidFill>
                  <a:srgbClr val="595959"/>
                </a:solidFill>
                <a:latin typeface="Arial" charset="0"/>
              </a:defRPr>
            </a:lvl8pPr>
            <a:lvl9pPr marL="1828800" algn="ctr" rtl="0" eaLnBrk="1" fontAlgn="base" hangingPunct="1">
              <a:spcBef>
                <a:spcPct val="0"/>
              </a:spcBef>
              <a:spcAft>
                <a:spcPct val="0"/>
              </a:spcAft>
              <a:defRPr sz="3600" b="1">
                <a:solidFill>
                  <a:srgbClr val="595959"/>
                </a:solidFill>
                <a:latin typeface="Arial" charset="0"/>
              </a:defRPr>
            </a:lvl9pPr>
          </a:lstStyle>
          <a:p>
            <a:r>
              <a:rPr lang="en-US" altLang="en-US" sz="1800" b="0" i="1" kern="0" dirty="0"/>
              <a:t>Mattias Svahn, Stockholm School of Economics </a:t>
            </a:r>
          </a:p>
          <a:p>
            <a:r>
              <a:rPr lang="en-US" altLang="en-US" sz="1800" b="0" i="1" kern="0" dirty="0" smtClean="0">
                <a:hlinkClick r:id="rId2"/>
              </a:rPr>
              <a:t>Mattias.Svahn@hhs.se</a:t>
            </a:r>
            <a:r>
              <a:rPr lang="en-US" altLang="en-US" sz="1800" b="0" i="1" kern="0" dirty="0" smtClean="0"/>
              <a:t> </a:t>
            </a:r>
            <a:endParaRPr lang="en-US" altLang="en-US" sz="1800" b="0" i="1" kern="0" dirty="0"/>
          </a:p>
          <a:p>
            <a:endParaRPr lang="en-US" altLang="en-US" sz="1800" b="0" i="1" kern="0" dirty="0"/>
          </a:p>
        </p:txBody>
      </p:sp>
      <p:sp>
        <p:nvSpPr>
          <p:cNvPr id="2" name="TextBox 1"/>
          <p:cNvSpPr txBox="1"/>
          <p:nvPr/>
        </p:nvSpPr>
        <p:spPr>
          <a:xfrm>
            <a:off x="4745484" y="10614619"/>
            <a:ext cx="1937325" cy="461665"/>
          </a:xfrm>
          <a:prstGeom prst="rect">
            <a:avLst/>
          </a:prstGeom>
          <a:noFill/>
        </p:spPr>
        <p:txBody>
          <a:bodyPr wrap="none" rtlCol="0">
            <a:spAutoFit/>
          </a:bodyPr>
          <a:lstStyle/>
          <a:p>
            <a:r>
              <a:rPr lang="de-DE" dirty="0">
                <a:solidFill>
                  <a:schemeClr val="bg1">
                    <a:lumMod val="50000"/>
                  </a:schemeClr>
                </a:solidFill>
              </a:rPr>
              <a:t>&lt;</a:t>
            </a:r>
            <a:r>
              <a:rPr lang="de-DE" dirty="0" err="1">
                <a:solidFill>
                  <a:schemeClr val="bg1">
                    <a:lumMod val="50000"/>
                  </a:schemeClr>
                </a:solidFill>
              </a:rPr>
              <a:t>Your</a:t>
            </a:r>
            <a:r>
              <a:rPr lang="de-DE" dirty="0">
                <a:solidFill>
                  <a:schemeClr val="bg1">
                    <a:lumMod val="50000"/>
                  </a:schemeClr>
                </a:solidFill>
              </a:rPr>
              <a:t> Logo&gt;</a:t>
            </a:r>
          </a:p>
        </p:txBody>
      </p:sp>
      <p:pic>
        <p:nvPicPr>
          <p:cNvPr id="1026" name="Picture 2" descr="Image result for handelshögskolan stockhol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5013176"/>
            <a:ext cx="965968" cy="965969"/>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51020" y="5013176"/>
            <a:ext cx="1008112" cy="1008112"/>
          </a:xfrm>
          <a:prstGeom prst="rect">
            <a:avLst/>
          </a:prstGeom>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a:t>Teaser</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2</a:t>
            </a:fld>
            <a:endParaRPr lang="en-GB" altLang="en-US"/>
          </a:p>
        </p:txBody>
      </p:sp>
      <p:sp>
        <p:nvSpPr>
          <p:cNvPr id="5" name="TextBox 4"/>
          <p:cNvSpPr txBox="1"/>
          <p:nvPr/>
        </p:nvSpPr>
        <p:spPr>
          <a:xfrm>
            <a:off x="1691680" y="1268760"/>
            <a:ext cx="5976664" cy="4401205"/>
          </a:xfrm>
          <a:prstGeom prst="rect">
            <a:avLst/>
          </a:prstGeom>
          <a:noFill/>
        </p:spPr>
        <p:txBody>
          <a:bodyPr wrap="square" rtlCol="0">
            <a:spAutoFit/>
          </a:bodyPr>
          <a:lstStyle/>
          <a:p>
            <a:pPr algn="ctr"/>
            <a:r>
              <a:rPr lang="en-GB" sz="1400" i="1" dirty="0">
                <a:solidFill>
                  <a:srgbClr val="00B0F0"/>
                </a:solidFill>
              </a:rPr>
              <a:t> </a:t>
            </a:r>
          </a:p>
          <a:p>
            <a:pPr algn="ctr"/>
            <a:r>
              <a:rPr lang="en-GB" sz="1400" b="1" dirty="0">
                <a:solidFill>
                  <a:schemeClr val="accent1">
                    <a:lumMod val="75000"/>
                  </a:schemeClr>
                </a:solidFill>
              </a:rPr>
              <a:t>Background: </a:t>
            </a:r>
            <a:r>
              <a:rPr lang="en-GB" sz="1400" b="1" i="1" dirty="0" smtClean="0">
                <a:solidFill>
                  <a:schemeClr val="accent1">
                    <a:lumMod val="75000"/>
                  </a:schemeClr>
                </a:solidFill>
              </a:rPr>
              <a:t>Actually, what </a:t>
            </a:r>
            <a:r>
              <a:rPr lang="en-GB" sz="1400" b="1" i="1" dirty="0">
                <a:solidFill>
                  <a:schemeClr val="accent1">
                    <a:lumMod val="75000"/>
                  </a:schemeClr>
                </a:solidFill>
              </a:rPr>
              <a:t>is </a:t>
            </a:r>
            <a:r>
              <a:rPr lang="en-GB" sz="1400" b="1" i="1" dirty="0" smtClean="0">
                <a:solidFill>
                  <a:schemeClr val="accent1">
                    <a:lumMod val="75000"/>
                  </a:schemeClr>
                </a:solidFill>
              </a:rPr>
              <a:t>“money”?</a:t>
            </a:r>
            <a:r>
              <a:rPr lang="en-GB" sz="1400" b="1" dirty="0" smtClean="0">
                <a:solidFill>
                  <a:schemeClr val="accent1">
                    <a:lumMod val="75000"/>
                  </a:schemeClr>
                </a:solidFill>
              </a:rPr>
              <a:t> </a:t>
            </a:r>
            <a:endParaRPr lang="en-GB" sz="1400" b="1" dirty="0">
              <a:solidFill>
                <a:schemeClr val="accent1">
                  <a:lumMod val="75000"/>
                </a:schemeClr>
              </a:solidFill>
            </a:endParaRPr>
          </a:p>
          <a:p>
            <a:r>
              <a:rPr lang="en-GB" sz="1400" dirty="0"/>
              <a:t>Is  money an agreement? Is it an understanding; a feeling of wealth? </a:t>
            </a:r>
            <a:r>
              <a:rPr lang="en-GB" sz="1400" i="1" dirty="0"/>
              <a:t>What are the signs</a:t>
            </a:r>
            <a:r>
              <a:rPr lang="en-GB" sz="1400" dirty="0"/>
              <a:t> of a monetary agreement, in an abstract hyper digital world? </a:t>
            </a:r>
          </a:p>
          <a:p>
            <a:pPr algn="ctr"/>
            <a:endParaRPr lang="en-GB" sz="1400" dirty="0"/>
          </a:p>
          <a:p>
            <a:pPr algn="ctr"/>
            <a:r>
              <a:rPr lang="en-GB" sz="1400" i="1" dirty="0">
                <a:solidFill>
                  <a:srgbClr val="00B0F0"/>
                </a:solidFill>
              </a:rPr>
              <a:t>What is the main benefit of the idea/proposal?</a:t>
            </a:r>
          </a:p>
          <a:p>
            <a:r>
              <a:rPr lang="en-US" sz="1400" dirty="0"/>
              <a:t>When Invisible Values investigates the consumer adoption of payment apps and alternative currencies then we </a:t>
            </a:r>
            <a:r>
              <a:rPr lang="en-US" sz="1400" i="1" dirty="0" smtClean="0"/>
              <a:t>gain understanding of</a:t>
            </a:r>
            <a:r>
              <a:rPr lang="en-US" sz="1400" dirty="0" smtClean="0"/>
              <a:t>, </a:t>
            </a:r>
            <a:r>
              <a:rPr lang="en-US" sz="1400" dirty="0"/>
              <a:t>and can </a:t>
            </a:r>
            <a:r>
              <a:rPr lang="en-US" sz="1400" i="1" dirty="0"/>
              <a:t>predict</a:t>
            </a:r>
            <a:r>
              <a:rPr lang="en-US" sz="1400" dirty="0"/>
              <a:t> the near future role and meaning of “money” in society. </a:t>
            </a:r>
          </a:p>
          <a:p>
            <a:endParaRPr lang="de-DE" sz="1400" i="1" dirty="0">
              <a:solidFill>
                <a:srgbClr val="00B0F0"/>
              </a:solidFill>
            </a:endParaRPr>
          </a:p>
          <a:p>
            <a:pPr algn="ctr"/>
            <a:r>
              <a:rPr lang="en-GB" sz="1400" i="1" dirty="0">
                <a:solidFill>
                  <a:srgbClr val="00B0F0"/>
                </a:solidFill>
              </a:rPr>
              <a:t>What</a:t>
            </a:r>
            <a:r>
              <a:rPr lang="de-DE" sz="1400" i="1" dirty="0">
                <a:solidFill>
                  <a:srgbClr val="00B0F0"/>
                </a:solidFill>
              </a:rPr>
              <a:t> </a:t>
            </a:r>
            <a:r>
              <a:rPr lang="en-GB" sz="1400" i="1" dirty="0">
                <a:solidFill>
                  <a:srgbClr val="00B0F0"/>
                </a:solidFill>
              </a:rPr>
              <a:t>makes</a:t>
            </a:r>
            <a:r>
              <a:rPr lang="de-DE" sz="1400" i="1" dirty="0">
                <a:solidFill>
                  <a:srgbClr val="00B0F0"/>
                </a:solidFill>
              </a:rPr>
              <a:t> </a:t>
            </a:r>
            <a:r>
              <a:rPr lang="en-GB" sz="1400" i="1" dirty="0">
                <a:solidFill>
                  <a:srgbClr val="00B0F0"/>
                </a:solidFill>
              </a:rPr>
              <a:t>the</a:t>
            </a:r>
            <a:r>
              <a:rPr lang="de-DE" sz="1400" i="1" dirty="0">
                <a:solidFill>
                  <a:srgbClr val="00B0F0"/>
                </a:solidFill>
              </a:rPr>
              <a:t> </a:t>
            </a:r>
            <a:r>
              <a:rPr lang="en-GB" sz="1400" i="1" dirty="0">
                <a:solidFill>
                  <a:srgbClr val="00B0F0"/>
                </a:solidFill>
              </a:rPr>
              <a:t>added</a:t>
            </a:r>
            <a:r>
              <a:rPr lang="de-DE" sz="1400" i="1" dirty="0">
                <a:solidFill>
                  <a:srgbClr val="00B0F0"/>
                </a:solidFill>
              </a:rPr>
              <a:t> </a:t>
            </a:r>
            <a:r>
              <a:rPr lang="en-GB" sz="1400" i="1" dirty="0">
                <a:solidFill>
                  <a:srgbClr val="00B0F0"/>
                </a:solidFill>
              </a:rPr>
              <a:t>value</a:t>
            </a:r>
            <a:r>
              <a:rPr lang="de-DE" sz="1400" i="1" dirty="0">
                <a:solidFill>
                  <a:srgbClr val="00B0F0"/>
                </a:solidFill>
              </a:rPr>
              <a:t> of a </a:t>
            </a:r>
            <a:r>
              <a:rPr lang="de-DE" sz="1400" i="1" dirty="0" err="1">
                <a:solidFill>
                  <a:srgbClr val="00B0F0"/>
                </a:solidFill>
              </a:rPr>
              <a:t>Celtic</a:t>
            </a:r>
            <a:r>
              <a:rPr lang="de-DE" sz="1400" i="1" dirty="0">
                <a:solidFill>
                  <a:srgbClr val="00B0F0"/>
                </a:solidFill>
              </a:rPr>
              <a:t> + </a:t>
            </a:r>
            <a:r>
              <a:rPr lang="de-DE" sz="1400" i="1" dirty="0" err="1">
                <a:solidFill>
                  <a:srgbClr val="00B0F0"/>
                </a:solidFill>
              </a:rPr>
              <a:t>project</a:t>
            </a:r>
            <a:r>
              <a:rPr lang="de-DE" sz="1400" i="1" dirty="0">
                <a:solidFill>
                  <a:srgbClr val="00B0F0"/>
                </a:solidFill>
              </a:rPr>
              <a:t>? </a:t>
            </a:r>
            <a:endParaRPr lang="en-GB" sz="1400" i="1" dirty="0">
              <a:solidFill>
                <a:srgbClr val="00B0F0"/>
              </a:solidFill>
            </a:endParaRPr>
          </a:p>
          <a:p>
            <a:r>
              <a:rPr lang="en-GB" sz="1400" dirty="0"/>
              <a:t>To try out the research in a actual industrial reality, makes for both better research for the scientists and improved product development for the industry. </a:t>
            </a:r>
            <a:endParaRPr lang="en-GB" sz="1400" i="1" dirty="0">
              <a:solidFill>
                <a:srgbClr val="00B0F0"/>
              </a:solidFill>
            </a:endParaRPr>
          </a:p>
          <a:p>
            <a:pPr algn="ctr"/>
            <a:endParaRPr lang="en-GB" sz="1400" i="1" dirty="0">
              <a:solidFill>
                <a:srgbClr val="00B0F0"/>
              </a:solidFill>
            </a:endParaRPr>
          </a:p>
          <a:p>
            <a:pPr algn="ctr"/>
            <a:r>
              <a:rPr lang="en-GB" sz="1400" i="1" dirty="0">
                <a:solidFill>
                  <a:srgbClr val="00B0F0"/>
                </a:solidFill>
              </a:rPr>
              <a:t>Why should I participate in the project?</a:t>
            </a:r>
          </a:p>
          <a:p>
            <a:r>
              <a:rPr lang="en-GB" sz="1400" dirty="0"/>
              <a:t>To understand how </a:t>
            </a:r>
            <a:r>
              <a:rPr lang="en-GB" sz="1400" dirty="0" smtClean="0"/>
              <a:t>the “-</a:t>
            </a:r>
            <a:r>
              <a:rPr lang="en-GB" sz="1400" i="1" dirty="0"/>
              <a:t>I can afford this</a:t>
            </a:r>
            <a:r>
              <a:rPr lang="en-GB" sz="1400" dirty="0"/>
              <a:t>“ </a:t>
            </a:r>
            <a:r>
              <a:rPr lang="en-GB" sz="1400" dirty="0" smtClean="0"/>
              <a:t>feeling is </a:t>
            </a:r>
            <a:r>
              <a:rPr lang="en-GB" sz="1400" dirty="0"/>
              <a:t>built, in a time when no one holds “money“ in </a:t>
            </a:r>
            <a:r>
              <a:rPr lang="en-GB" sz="1400" dirty="0" smtClean="0"/>
              <a:t>their </a:t>
            </a:r>
            <a:r>
              <a:rPr lang="en-GB" sz="1400" dirty="0"/>
              <a:t>hands. No one can sell without understanding the buyers psychological concept of purchasing power. </a:t>
            </a:r>
          </a:p>
        </p:txBody>
      </p:sp>
      <p:sp>
        <p:nvSpPr>
          <p:cNvPr id="3" name="Rectangle 2"/>
          <p:cNvSpPr/>
          <p:nvPr/>
        </p:nvSpPr>
        <p:spPr>
          <a:xfrm>
            <a:off x="4068539" y="6623774"/>
            <a:ext cx="4607917" cy="261610"/>
          </a:xfrm>
          <a:prstGeom prst="rect">
            <a:avLst/>
          </a:prstGeom>
        </p:spPr>
        <p:txBody>
          <a:bodyPr wrap="square">
            <a:spAutoFit/>
          </a:bodyPr>
          <a:lstStyle/>
          <a:p>
            <a:r>
              <a:rPr lang="en-GB" sz="1050" dirty="0"/>
              <a:t>Mattias Svahn, Stockholm School of Economics </a:t>
            </a:r>
            <a:r>
              <a:rPr lang="en-GB" sz="1050" dirty="0">
                <a:hlinkClick r:id="rId2"/>
              </a:rPr>
              <a:t>Mattias.Svahn@hhs.se</a:t>
            </a:r>
            <a:endParaRPr lang="en-GB" sz="1050" dirty="0"/>
          </a:p>
        </p:txBody>
      </p:sp>
    </p:spTree>
    <p:extLst>
      <p:ext uri="{BB962C8B-B14F-4D97-AF65-F5344CB8AC3E}">
        <p14:creationId xmlns:p14="http://schemas.microsoft.com/office/powerpoint/2010/main" val="403273493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a:t>Organisation Profile</a:t>
            </a:r>
            <a:endParaRPr lang="en-GB" dirty="0"/>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3</a:t>
            </a:fld>
            <a:endParaRPr lang="en-GB" altLang="en-US"/>
          </a:p>
        </p:txBody>
      </p:sp>
      <p:sp>
        <p:nvSpPr>
          <p:cNvPr id="5" name="TextBox 4"/>
          <p:cNvSpPr txBox="1"/>
          <p:nvPr/>
        </p:nvSpPr>
        <p:spPr>
          <a:xfrm>
            <a:off x="1691680" y="1268760"/>
            <a:ext cx="5976664" cy="5909310"/>
          </a:xfrm>
          <a:prstGeom prst="rect">
            <a:avLst/>
          </a:prstGeom>
          <a:noFill/>
        </p:spPr>
        <p:txBody>
          <a:bodyPr wrap="square" rtlCol="0">
            <a:spAutoFit/>
          </a:bodyPr>
          <a:lstStyle/>
          <a:p>
            <a:pPr algn="ctr"/>
            <a:r>
              <a:rPr lang="en-GB" sz="1400" i="1" dirty="0" smtClean="0">
                <a:solidFill>
                  <a:srgbClr val="00B0F0"/>
                </a:solidFill>
              </a:rPr>
              <a:t>The </a:t>
            </a:r>
            <a:r>
              <a:rPr lang="en-GB" sz="1400" i="1" dirty="0">
                <a:solidFill>
                  <a:srgbClr val="00B0F0"/>
                </a:solidFill>
              </a:rPr>
              <a:t>coordinating organisation</a:t>
            </a:r>
          </a:p>
          <a:p>
            <a:pPr algn="ctr"/>
            <a:endParaRPr lang="en-GB" sz="1400" i="1" dirty="0">
              <a:solidFill>
                <a:srgbClr val="00B0F0"/>
              </a:solidFill>
            </a:endParaRPr>
          </a:p>
          <a:p>
            <a:pPr algn="ctr"/>
            <a:endParaRPr lang="en-GB" sz="1400" i="1" dirty="0">
              <a:solidFill>
                <a:srgbClr val="00B0F0"/>
              </a:solidFill>
            </a:endParaRPr>
          </a:p>
          <a:p>
            <a:r>
              <a:rPr lang="en-US" sz="1400" dirty="0"/>
              <a:t>“The project coordinating party would be SIR (The Stockholm School of Economics Institute for Research), a foundation founded by SSE in 2010 and managed by the SSE. </a:t>
            </a:r>
            <a:r>
              <a:rPr lang="en-US" sz="1400" dirty="0" smtClean="0">
                <a:hlinkClick r:id="rId2"/>
              </a:rPr>
              <a:t>www.economicresearch.se</a:t>
            </a:r>
            <a:r>
              <a:rPr lang="en-US" sz="1400" dirty="0" smtClean="0"/>
              <a:t> </a:t>
            </a:r>
            <a:endParaRPr lang="en-US" sz="1400" dirty="0"/>
          </a:p>
          <a:p>
            <a:endParaRPr lang="en-US" sz="1400" dirty="0"/>
          </a:p>
          <a:p>
            <a:r>
              <a:rPr lang="en-US" sz="1400" dirty="0"/>
              <a:t>SIR is an administration and management platform for highly advanced research projects. It has ca 40 employees, more than 50 research projects with approx.100 SEK million in total budget and compared to universities, minuscule overhead costs. SIR provides the groups and their members with administrative support and facilitates dissemination of research findings. </a:t>
            </a:r>
          </a:p>
          <a:p>
            <a:r>
              <a:rPr lang="en-US" sz="1400" dirty="0"/>
              <a:t> </a:t>
            </a:r>
          </a:p>
          <a:p>
            <a:r>
              <a:rPr lang="en-US" sz="1400" dirty="0"/>
              <a:t>Research at SIR is financed by external bodies like e.g. the Swedish Research Council, </a:t>
            </a:r>
            <a:r>
              <a:rPr lang="en-US" sz="1400" dirty="0" err="1"/>
              <a:t>Söderbergs</a:t>
            </a:r>
            <a:r>
              <a:rPr lang="en-US" sz="1400" dirty="0"/>
              <a:t> </a:t>
            </a:r>
            <a:r>
              <a:rPr lang="en-US" sz="1400" dirty="0" err="1"/>
              <a:t>Stiftelser</a:t>
            </a:r>
            <a:r>
              <a:rPr lang="en-US" sz="1400" dirty="0"/>
              <a:t>, RJ – The Swedish Foundation for Humanities and Social Science, VINNOVA, SIDA, the EU, the Nordic Council etc. </a:t>
            </a:r>
          </a:p>
          <a:p>
            <a:endParaRPr lang="en-US" sz="1400" dirty="0"/>
          </a:p>
          <a:p>
            <a:r>
              <a:rPr lang="en-US" sz="1400" i="1" dirty="0"/>
              <a:t>Invisible Values</a:t>
            </a:r>
            <a:r>
              <a:rPr lang="en-US" sz="1400" dirty="0"/>
              <a:t> would fall under the purview of the Center for Media and Economic Psychology within SIR, that has experience of research into the consumer psychology of digital games, </a:t>
            </a:r>
            <a:r>
              <a:rPr lang="en-US" sz="1400" dirty="0" err="1"/>
              <a:t>IoT</a:t>
            </a:r>
            <a:r>
              <a:rPr lang="en-US" sz="1400" dirty="0"/>
              <a:t> for electricity, media choice etc.” </a:t>
            </a:r>
          </a:p>
          <a:p>
            <a:endParaRPr lang="en-US" sz="1400" dirty="0"/>
          </a:p>
          <a:p>
            <a:pPr algn="ctr"/>
            <a:endParaRPr lang="en-GB" sz="1400" i="1" dirty="0">
              <a:solidFill>
                <a:srgbClr val="00B0F0"/>
              </a:solidFill>
            </a:endParaRPr>
          </a:p>
          <a:p>
            <a:pPr algn="ctr"/>
            <a:endParaRPr lang="en-GB" sz="1400" i="1" dirty="0">
              <a:solidFill>
                <a:srgbClr val="00B0F0"/>
              </a:solidFill>
            </a:endParaRPr>
          </a:p>
        </p:txBody>
      </p:sp>
      <p:sp>
        <p:nvSpPr>
          <p:cNvPr id="3" name="Rectangle 2"/>
          <p:cNvSpPr/>
          <p:nvPr/>
        </p:nvSpPr>
        <p:spPr>
          <a:xfrm>
            <a:off x="3419872" y="6623774"/>
            <a:ext cx="4806280" cy="261610"/>
          </a:xfrm>
          <a:prstGeom prst="rect">
            <a:avLst/>
          </a:prstGeom>
        </p:spPr>
        <p:txBody>
          <a:bodyPr wrap="square">
            <a:spAutoFit/>
          </a:bodyPr>
          <a:lstStyle/>
          <a:p>
            <a:r>
              <a:rPr lang="en-GB" sz="1100" dirty="0"/>
              <a:t>Mattias Svahn, Stockholm School of Economics  </a:t>
            </a:r>
            <a:r>
              <a:rPr lang="en-GB" sz="1100" dirty="0">
                <a:hlinkClick r:id="rId3"/>
              </a:rPr>
              <a:t>Mattias.Svahn@hhs.se</a:t>
            </a:r>
            <a:endParaRPr lang="en-GB" sz="1100" dirty="0"/>
          </a:p>
        </p:txBody>
      </p:sp>
    </p:spTree>
    <p:extLst>
      <p:ext uri="{BB962C8B-B14F-4D97-AF65-F5344CB8AC3E}">
        <p14:creationId xmlns:p14="http://schemas.microsoft.com/office/powerpoint/2010/main" val="163563924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Proposal Introduction (1)</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4</a:t>
            </a:fld>
            <a:endParaRPr lang="en-GB" altLang="en-US"/>
          </a:p>
        </p:txBody>
      </p:sp>
      <p:sp>
        <p:nvSpPr>
          <p:cNvPr id="5" name="TextBox 4"/>
          <p:cNvSpPr txBox="1"/>
          <p:nvPr/>
        </p:nvSpPr>
        <p:spPr>
          <a:xfrm>
            <a:off x="1691680" y="1268760"/>
            <a:ext cx="5976664" cy="4832092"/>
          </a:xfrm>
          <a:prstGeom prst="rect">
            <a:avLst/>
          </a:prstGeom>
          <a:noFill/>
        </p:spPr>
        <p:txBody>
          <a:bodyPr wrap="square" rtlCol="0">
            <a:spAutoFit/>
          </a:bodyPr>
          <a:lstStyle/>
          <a:p>
            <a:pPr algn="ctr"/>
            <a:r>
              <a:rPr lang="en-GB" sz="1400" i="1" dirty="0">
                <a:solidFill>
                  <a:srgbClr val="00B0F0"/>
                </a:solidFill>
              </a:rPr>
              <a:t>Vision</a:t>
            </a:r>
          </a:p>
          <a:p>
            <a:pPr algn="ctr"/>
            <a:r>
              <a:rPr lang="en-GB" sz="1400" dirty="0"/>
              <a:t>To gain </a:t>
            </a:r>
            <a:r>
              <a:rPr lang="en-GB" sz="1400" i="1" dirty="0"/>
              <a:t>executable</a:t>
            </a:r>
            <a:r>
              <a:rPr lang="en-GB" sz="1400" dirty="0"/>
              <a:t> knowledge about the design of digital media based payment systems. With this knowledge better such systems can be custom made for payment rituals of the near future. </a:t>
            </a:r>
          </a:p>
          <a:p>
            <a:pPr algn="ctr"/>
            <a:endParaRPr lang="en-GB" sz="1400" i="1" dirty="0">
              <a:solidFill>
                <a:srgbClr val="00B0F0"/>
              </a:solidFill>
            </a:endParaRPr>
          </a:p>
          <a:p>
            <a:pPr algn="ctr"/>
            <a:r>
              <a:rPr lang="en-GB" sz="1400" i="1" dirty="0">
                <a:solidFill>
                  <a:srgbClr val="00B0F0"/>
                </a:solidFill>
              </a:rPr>
              <a:t>Motivation, </a:t>
            </a:r>
          </a:p>
          <a:p>
            <a:r>
              <a:rPr lang="en-US" sz="1400" dirty="0"/>
              <a:t>Money is a social convention that has evolved for centuries as an integral part of commerce in a nation state. </a:t>
            </a:r>
            <a:r>
              <a:rPr lang="en-US" sz="1400" dirty="0" smtClean="0"/>
              <a:t>The </a:t>
            </a:r>
            <a:r>
              <a:rPr lang="en-US" sz="1400" dirty="0"/>
              <a:t>national currencies, the Euros, Pounds, and Dollars are still dominant in the world of commerce. But Bitcoins, Bristol Pounds, Amazon Coins </a:t>
            </a:r>
            <a:r>
              <a:rPr lang="en-US" sz="1400" dirty="0" err="1"/>
              <a:t>Bitwalking</a:t>
            </a:r>
            <a:r>
              <a:rPr lang="en-US" sz="1400" dirty="0"/>
              <a:t>(1) and payment apps both specialized (e.g. for parking) and more general are rapidly changing the monetary landscape in both developed and less developed regions. The social media giants have applied for banking licenses, and retirement savings are gamified.  </a:t>
            </a:r>
          </a:p>
          <a:p>
            <a:endParaRPr lang="en-US" sz="1400" dirty="0"/>
          </a:p>
          <a:p>
            <a:r>
              <a:rPr lang="en-US" sz="1400" dirty="0"/>
              <a:t>We have to anticipate the possibility that, as “money” changes, people may not relate to and reproduce older payment rituals in the future. </a:t>
            </a:r>
          </a:p>
          <a:p>
            <a:endParaRPr lang="en-US" sz="1400" dirty="0"/>
          </a:p>
          <a:p>
            <a:r>
              <a:rPr lang="en-US" sz="1400" i="1" dirty="0"/>
              <a:t>Research Issues:</a:t>
            </a:r>
          </a:p>
          <a:p>
            <a:pPr marL="285750" indent="-285750">
              <a:buFont typeface="Arial" panose="020B0604020202020204" pitchFamily="34" charset="0"/>
              <a:buChar char="•"/>
            </a:pPr>
            <a:r>
              <a:rPr lang="en-US" sz="1400" dirty="0"/>
              <a:t>Trust and Confidence in feelings of “monetary value”</a:t>
            </a:r>
            <a:r>
              <a:rPr lang="en-US" sz="1400" b="1" dirty="0"/>
              <a:t>. </a:t>
            </a:r>
            <a:endParaRPr lang="en-US" sz="1400" dirty="0"/>
          </a:p>
          <a:p>
            <a:pPr marL="285750" indent="-285750">
              <a:buFont typeface="Arial" panose="020B0604020202020204" pitchFamily="34" charset="0"/>
              <a:buChar char="•"/>
            </a:pPr>
            <a:r>
              <a:rPr lang="en-US" sz="1400" dirty="0"/>
              <a:t>Emergent behavior outcomes from design of security systems. </a:t>
            </a:r>
          </a:p>
          <a:p>
            <a:pPr algn="ctr"/>
            <a:endParaRPr lang="en-GB" sz="1400" i="1" dirty="0">
              <a:solidFill>
                <a:srgbClr val="00B0F0"/>
              </a:solidFill>
            </a:endParaRPr>
          </a:p>
        </p:txBody>
      </p:sp>
      <p:sp>
        <p:nvSpPr>
          <p:cNvPr id="6" name="Rectangle 5"/>
          <p:cNvSpPr/>
          <p:nvPr/>
        </p:nvSpPr>
        <p:spPr>
          <a:xfrm>
            <a:off x="4139952" y="6623774"/>
            <a:ext cx="5256584" cy="430887"/>
          </a:xfrm>
          <a:prstGeom prst="rect">
            <a:avLst/>
          </a:prstGeom>
        </p:spPr>
        <p:txBody>
          <a:bodyPr wrap="square">
            <a:spAutoFit/>
          </a:bodyPr>
          <a:lstStyle/>
          <a:p>
            <a:r>
              <a:rPr lang="en-GB" sz="1100" dirty="0"/>
              <a:t>Mattias Svahn, Stockholm School of Economics </a:t>
            </a:r>
            <a:r>
              <a:rPr lang="en-GB" sz="1100" dirty="0">
                <a:hlinkClick r:id="rId2"/>
              </a:rPr>
              <a:t>Mattias.Svahn@hhs.se</a:t>
            </a:r>
            <a:endParaRPr lang="en-GB" sz="1100" dirty="0"/>
          </a:p>
          <a:p>
            <a:endParaRPr lang="en-GB" sz="1100" dirty="0"/>
          </a:p>
        </p:txBody>
      </p:sp>
      <p:sp>
        <p:nvSpPr>
          <p:cNvPr id="3" name="Platshållare för sidfot 2"/>
          <p:cNvSpPr>
            <a:spLocks noGrp="1"/>
          </p:cNvSpPr>
          <p:nvPr>
            <p:ph type="ftr" sz="quarter" idx="11"/>
          </p:nvPr>
        </p:nvSpPr>
        <p:spPr/>
        <p:txBody>
          <a:bodyPr/>
          <a:lstStyle/>
          <a:p>
            <a:r>
              <a:rPr lang="en-GB" altLang="en-US" dirty="0"/>
              <a:t>(1) </a:t>
            </a:r>
            <a:r>
              <a:rPr lang="en-GB" altLang="en-US" dirty="0">
                <a:hlinkClick r:id="rId3"/>
              </a:rPr>
              <a:t>http://www.bitwalking.com/</a:t>
            </a:r>
            <a:r>
              <a:rPr lang="en-GB" altLang="en-US" dirty="0"/>
              <a:t> </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Proposal Introduction (2)</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5</a:t>
            </a:fld>
            <a:endParaRPr lang="en-GB" altLang="en-US"/>
          </a:p>
        </p:txBody>
      </p:sp>
      <p:sp>
        <p:nvSpPr>
          <p:cNvPr id="5" name="TextBox 4"/>
          <p:cNvSpPr txBox="1"/>
          <p:nvPr/>
        </p:nvSpPr>
        <p:spPr>
          <a:xfrm>
            <a:off x="1547664" y="1268760"/>
            <a:ext cx="6768752" cy="5478423"/>
          </a:xfrm>
          <a:prstGeom prst="rect">
            <a:avLst/>
          </a:prstGeom>
          <a:noFill/>
        </p:spPr>
        <p:txBody>
          <a:bodyPr wrap="square" rtlCol="0">
            <a:spAutoFit/>
          </a:bodyPr>
          <a:lstStyle/>
          <a:p>
            <a:pPr algn="ctr"/>
            <a:r>
              <a:rPr lang="en-GB" sz="1400" i="1" dirty="0">
                <a:solidFill>
                  <a:srgbClr val="00B0F0"/>
                </a:solidFill>
              </a:rPr>
              <a:t>Short info on expected outcome, </a:t>
            </a:r>
          </a:p>
          <a:p>
            <a:pPr marL="285750" indent="-285750">
              <a:buFont typeface="Arial" panose="020B0604020202020204" pitchFamily="34" charset="0"/>
              <a:buChar char="•"/>
            </a:pPr>
            <a:r>
              <a:rPr lang="en-GB" sz="1400" dirty="0"/>
              <a:t>Knowledge </a:t>
            </a:r>
            <a:r>
              <a:rPr lang="en-GB" sz="1400" dirty="0" smtClean="0"/>
              <a:t>about executable </a:t>
            </a:r>
            <a:r>
              <a:rPr lang="en-GB" sz="1400" dirty="0"/>
              <a:t>design </a:t>
            </a:r>
            <a:r>
              <a:rPr lang="en-GB" sz="1400" dirty="0" smtClean="0"/>
              <a:t>solutions for:</a:t>
            </a:r>
          </a:p>
          <a:p>
            <a:pPr marL="285750" indent="-285750">
              <a:buFont typeface="Arial" panose="020B0604020202020204" pitchFamily="34" charset="0"/>
              <a:buChar char="•"/>
            </a:pPr>
            <a:r>
              <a:rPr lang="en-GB" sz="1400" dirty="0"/>
              <a:t>P</a:t>
            </a:r>
            <a:r>
              <a:rPr lang="en-GB" sz="1400" dirty="0" smtClean="0"/>
              <a:t>rototype </a:t>
            </a:r>
            <a:r>
              <a:rPr lang="en-GB" sz="1400" dirty="0"/>
              <a:t>products </a:t>
            </a:r>
            <a:r>
              <a:rPr lang="en-GB" sz="1400" dirty="0" smtClean="0"/>
              <a:t>for: </a:t>
            </a:r>
          </a:p>
          <a:p>
            <a:r>
              <a:rPr lang="en-GB" sz="1400" dirty="0"/>
              <a:t>H</a:t>
            </a:r>
            <a:r>
              <a:rPr lang="en-GB" sz="1400" dirty="0" smtClean="0"/>
              <a:t>ow </a:t>
            </a:r>
            <a:r>
              <a:rPr lang="en-GB" sz="1400" dirty="0"/>
              <a:t>the feeling of monetary wealth is built in a world where the power to make an exchange of wealth has no tangible association whatsoever.</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What are the near future payment rituals, how are they driven?</a:t>
            </a:r>
          </a:p>
          <a:p>
            <a:pPr marL="285750" indent="-285750">
              <a:buFont typeface="Arial" panose="020B0604020202020204" pitchFamily="34" charset="0"/>
              <a:buChar char="•"/>
            </a:pPr>
            <a:r>
              <a:rPr lang="en-GB" sz="1400" dirty="0"/>
              <a:t>How are they shaped? </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..We will be the ones that know.  </a:t>
            </a:r>
          </a:p>
          <a:p>
            <a:pPr algn="ctr"/>
            <a:endParaRPr lang="en-GB" sz="1400" i="1" dirty="0">
              <a:solidFill>
                <a:srgbClr val="00B0F0"/>
              </a:solidFill>
            </a:endParaRPr>
          </a:p>
          <a:p>
            <a:pPr algn="ctr"/>
            <a:r>
              <a:rPr lang="en-GB" sz="1400" i="1" dirty="0" smtClean="0">
                <a:solidFill>
                  <a:srgbClr val="00B0F0"/>
                </a:solidFill>
              </a:rPr>
              <a:t>Work Plan </a:t>
            </a:r>
            <a:endParaRPr lang="en-GB" sz="1400" i="1" dirty="0">
              <a:solidFill>
                <a:srgbClr val="00B0F0"/>
              </a:solidFill>
            </a:endParaRPr>
          </a:p>
          <a:p>
            <a:r>
              <a:rPr lang="en-US" sz="1400" dirty="0" smtClean="0"/>
              <a:t>We will develop ideas for how the feeling of money is built, execute the ideas in the form of  prototype </a:t>
            </a:r>
            <a:r>
              <a:rPr lang="en-US" sz="1400" dirty="0"/>
              <a:t>novel systems for invisible payments, and analyze their impact om the consumers. </a:t>
            </a:r>
          </a:p>
          <a:p>
            <a:pPr marL="285750" indent="-285750">
              <a:buFont typeface="Arial" panose="020B0604020202020204" pitchFamily="34" charset="0"/>
              <a:buChar char="•"/>
            </a:pPr>
            <a:r>
              <a:rPr lang="en-US" sz="1400" dirty="0"/>
              <a:t>These prototypes will be free for  commercial uptake of corporate partners.</a:t>
            </a:r>
          </a:p>
          <a:p>
            <a:pPr marL="285750" indent="-285750">
              <a:buFont typeface="Arial" panose="020B0604020202020204" pitchFamily="34" charset="0"/>
              <a:buChar char="•"/>
            </a:pPr>
            <a:r>
              <a:rPr lang="en-US" sz="1400" dirty="0"/>
              <a:t>This will ensure both scientific and commercial impact. </a:t>
            </a:r>
            <a:endParaRPr lang="en-GB" sz="1400" i="1" dirty="0">
              <a:solidFill>
                <a:srgbClr val="00B0F0"/>
              </a:solidFill>
            </a:endParaRPr>
          </a:p>
          <a:p>
            <a:pPr algn="ctr"/>
            <a:endParaRPr lang="en-GB" sz="1400" i="1" dirty="0">
              <a:solidFill>
                <a:srgbClr val="00B0F0"/>
              </a:solidFill>
            </a:endParaRPr>
          </a:p>
          <a:p>
            <a:pPr algn="ctr"/>
            <a:r>
              <a:rPr lang="en-GB" sz="1400" i="1" dirty="0">
                <a:solidFill>
                  <a:srgbClr val="00B0F0"/>
                </a:solidFill>
              </a:rPr>
              <a:t>Schedule </a:t>
            </a:r>
          </a:p>
          <a:p>
            <a:pPr marL="285750" indent="-285750">
              <a:buFont typeface="Arial" panose="020B0604020202020204" pitchFamily="34" charset="0"/>
              <a:buChar char="•"/>
            </a:pPr>
            <a:r>
              <a:rPr lang="en-GB" sz="1400" dirty="0"/>
              <a:t>Starting as soon as possible after approval.</a:t>
            </a:r>
          </a:p>
          <a:p>
            <a:pPr marL="285750" indent="-285750">
              <a:buFont typeface="Arial" panose="020B0604020202020204" pitchFamily="34" charset="0"/>
              <a:buChar char="•"/>
            </a:pPr>
            <a:r>
              <a:rPr lang="en-GB" sz="1400" dirty="0"/>
              <a:t>Running 48 months. </a:t>
            </a:r>
          </a:p>
          <a:p>
            <a:pPr marL="285750" indent="-285750">
              <a:buFont typeface="Arial" panose="020B0604020202020204" pitchFamily="34" charset="0"/>
              <a:buChar char="•"/>
            </a:pPr>
            <a:r>
              <a:rPr lang="en-GB" sz="1400" dirty="0"/>
              <a:t>First 12 </a:t>
            </a:r>
            <a:r>
              <a:rPr lang="en-GB" sz="1400" dirty="0" smtClean="0"/>
              <a:t>months focus </a:t>
            </a:r>
            <a:r>
              <a:rPr lang="en-GB" sz="1400" dirty="0"/>
              <a:t>on design </a:t>
            </a:r>
          </a:p>
          <a:p>
            <a:pPr marL="285750" indent="-285750">
              <a:buFont typeface="Arial" panose="020B0604020202020204" pitchFamily="34" charset="0"/>
              <a:buChar char="•"/>
            </a:pPr>
            <a:r>
              <a:rPr lang="en-GB" sz="1400" dirty="0"/>
              <a:t>Second 24 </a:t>
            </a:r>
            <a:r>
              <a:rPr lang="en-GB" sz="1400" dirty="0" smtClean="0"/>
              <a:t>months on </a:t>
            </a:r>
            <a:r>
              <a:rPr lang="en-GB" sz="1400" dirty="0"/>
              <a:t>development, field work and re-prototyping</a:t>
            </a:r>
          </a:p>
          <a:p>
            <a:pPr marL="285750" indent="-285750">
              <a:buFont typeface="Arial" panose="020B0604020202020204" pitchFamily="34" charset="0"/>
              <a:buChar char="•"/>
            </a:pPr>
            <a:r>
              <a:rPr lang="en-GB" sz="1400" dirty="0"/>
              <a:t>Last 24 on packaging </a:t>
            </a:r>
          </a:p>
          <a:p>
            <a:pPr marL="285750" indent="-285750">
              <a:buFont typeface="Arial" panose="020B0604020202020204" pitchFamily="34" charset="0"/>
              <a:buChar char="•"/>
            </a:pPr>
            <a:r>
              <a:rPr lang="en-GB" sz="1400" dirty="0"/>
              <a:t>PR-work runs from day 1. </a:t>
            </a:r>
          </a:p>
        </p:txBody>
      </p:sp>
      <p:sp>
        <p:nvSpPr>
          <p:cNvPr id="6" name="Rectangle 5"/>
          <p:cNvSpPr/>
          <p:nvPr/>
        </p:nvSpPr>
        <p:spPr>
          <a:xfrm>
            <a:off x="4086200" y="6623774"/>
            <a:ext cx="4878288" cy="261610"/>
          </a:xfrm>
          <a:prstGeom prst="rect">
            <a:avLst/>
          </a:prstGeom>
        </p:spPr>
        <p:txBody>
          <a:bodyPr wrap="square">
            <a:spAutoFit/>
          </a:bodyPr>
          <a:lstStyle/>
          <a:p>
            <a:r>
              <a:rPr lang="en-GB" sz="1100" dirty="0"/>
              <a:t>Mattias Svahn, Stockholm School of Economics  </a:t>
            </a:r>
            <a:r>
              <a:rPr lang="en-GB" sz="1100" dirty="0">
                <a:hlinkClick r:id="rId2"/>
              </a:rPr>
              <a:t>Mattias.Svahn@hhs.se</a:t>
            </a:r>
            <a:endParaRPr lang="en-GB" sz="1100" dirty="0"/>
          </a:p>
        </p:txBody>
      </p:sp>
    </p:spTree>
    <p:extLst>
      <p:ext uri="{BB962C8B-B14F-4D97-AF65-F5344CB8AC3E}">
        <p14:creationId xmlns:p14="http://schemas.microsoft.com/office/powerpoint/2010/main" val="323917651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Partners</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6</a:t>
            </a:fld>
            <a:endParaRPr lang="en-GB" altLang="en-US"/>
          </a:p>
        </p:txBody>
      </p:sp>
      <p:sp>
        <p:nvSpPr>
          <p:cNvPr id="5" name="TextBox 4"/>
          <p:cNvSpPr txBox="1"/>
          <p:nvPr/>
        </p:nvSpPr>
        <p:spPr>
          <a:xfrm>
            <a:off x="1331640" y="1280954"/>
            <a:ext cx="7200800" cy="3323987"/>
          </a:xfrm>
          <a:prstGeom prst="rect">
            <a:avLst/>
          </a:prstGeom>
          <a:noFill/>
        </p:spPr>
        <p:txBody>
          <a:bodyPr wrap="square" rtlCol="0">
            <a:spAutoFit/>
          </a:bodyPr>
          <a:lstStyle/>
          <a:p>
            <a:pPr algn="ctr"/>
            <a:r>
              <a:rPr lang="en-GB" sz="1400" i="1" dirty="0" smtClean="0">
                <a:solidFill>
                  <a:srgbClr val="00B0F0"/>
                </a:solidFill>
              </a:rPr>
              <a:t>The now </a:t>
            </a:r>
            <a:r>
              <a:rPr lang="en-GB" sz="1400" i="1" dirty="0">
                <a:solidFill>
                  <a:srgbClr val="00B0F0"/>
                </a:solidFill>
              </a:rPr>
              <a:t>e</a:t>
            </a:r>
            <a:r>
              <a:rPr lang="en-GB" sz="1400" i="1" dirty="0" smtClean="0">
                <a:solidFill>
                  <a:srgbClr val="00B0F0"/>
                </a:solidFill>
              </a:rPr>
              <a:t>xisting consortium &amp; </a:t>
            </a:r>
            <a:r>
              <a:rPr lang="en-GB" sz="1400" i="1" dirty="0">
                <a:solidFill>
                  <a:srgbClr val="00B0F0"/>
                </a:solidFill>
              </a:rPr>
              <a:t>involved countries.</a:t>
            </a:r>
          </a:p>
          <a:p>
            <a:pPr algn="ctr"/>
            <a:r>
              <a:rPr lang="en-GB" sz="1400" b="1" i="1" dirty="0"/>
              <a:t>Current: </a:t>
            </a:r>
          </a:p>
          <a:p>
            <a:pPr marL="285750" indent="-285750">
              <a:buFont typeface="Arial" panose="020B0604020202020204" pitchFamily="34" charset="0"/>
              <a:buChar char="•"/>
            </a:pPr>
            <a:r>
              <a:rPr lang="en-GB" sz="1400" i="1" dirty="0"/>
              <a:t>Stockholm School of Economics; dept. of media and economic psychology  Sweden </a:t>
            </a:r>
          </a:p>
          <a:p>
            <a:pPr marL="285750" indent="-285750">
              <a:buFont typeface="Arial" panose="020B0604020202020204" pitchFamily="34" charset="0"/>
              <a:buChar char="•"/>
            </a:pPr>
            <a:r>
              <a:rPr lang="en-GB" sz="1400" i="1" dirty="0"/>
              <a:t>Uppsala University; dept. of informatics, Sweden </a:t>
            </a:r>
          </a:p>
          <a:p>
            <a:pPr marL="285750" indent="-285750">
              <a:buFont typeface="Arial" panose="020B0604020202020204" pitchFamily="34" charset="0"/>
              <a:buChar char="•"/>
            </a:pPr>
            <a:r>
              <a:rPr lang="en-GB" sz="1400" i="1" dirty="0"/>
              <a:t>Stockholm School of Economics in Riga, Latvia </a:t>
            </a:r>
            <a:endParaRPr lang="en-GB" sz="1400" i="1" dirty="0" smtClean="0"/>
          </a:p>
          <a:p>
            <a:r>
              <a:rPr lang="en-GB" sz="1400" i="1" dirty="0" smtClean="0"/>
              <a:t>These institutes contribute with a team with a deep knowledge in consumer psychology and media design.  </a:t>
            </a:r>
            <a:endParaRPr lang="en-GB" sz="1400" i="1" dirty="0"/>
          </a:p>
          <a:p>
            <a:pPr algn="ctr"/>
            <a:endParaRPr lang="en-GB" sz="1400" i="1" dirty="0">
              <a:solidFill>
                <a:srgbClr val="00B0F0"/>
              </a:solidFill>
            </a:endParaRPr>
          </a:p>
          <a:p>
            <a:pPr algn="ctr"/>
            <a:r>
              <a:rPr lang="en-GB" sz="1400" i="1" dirty="0" smtClean="0">
                <a:solidFill>
                  <a:srgbClr val="00B0F0"/>
                </a:solidFill>
              </a:rPr>
              <a:t>We want:.</a:t>
            </a:r>
            <a:endParaRPr lang="en-GB" sz="1400" i="1" dirty="0">
              <a:solidFill>
                <a:srgbClr val="00B0F0"/>
              </a:solidFill>
            </a:endParaRPr>
          </a:p>
          <a:p>
            <a:pPr marL="285750" indent="-285750">
              <a:buFont typeface="Arial" panose="020B0604020202020204" pitchFamily="34" charset="0"/>
              <a:buChar char="•"/>
            </a:pPr>
            <a:r>
              <a:rPr lang="en-GB" sz="1400" i="1" dirty="0"/>
              <a:t>Corporate Partners working in the area of alternative digital </a:t>
            </a:r>
            <a:r>
              <a:rPr lang="en-GB" sz="1400" i="1" dirty="0" smtClean="0"/>
              <a:t>currencies,  </a:t>
            </a:r>
            <a:r>
              <a:rPr lang="en-GB" sz="1400" i="1" dirty="0"/>
              <a:t>payment apps, security systems and </a:t>
            </a:r>
            <a:r>
              <a:rPr lang="en-GB" sz="1400" i="1" dirty="0" smtClean="0"/>
              <a:t>gamification, or other areas relevant for the research. </a:t>
            </a:r>
          </a:p>
          <a:p>
            <a:pPr marL="285750" indent="-285750">
              <a:buFont typeface="Arial" panose="020B0604020202020204" pitchFamily="34" charset="0"/>
              <a:buChar char="•"/>
            </a:pPr>
            <a:r>
              <a:rPr lang="en-GB" sz="1400" i="1" dirty="0" smtClean="0"/>
              <a:t>These will contribute with the business aspects of the research.  </a:t>
            </a:r>
            <a:endParaRPr lang="en-GB" sz="1400" i="1" dirty="0"/>
          </a:p>
          <a:p>
            <a:endParaRPr lang="en-GB" sz="1400" i="1" dirty="0"/>
          </a:p>
          <a:p>
            <a:pPr marL="285750" indent="-285750">
              <a:buFont typeface="Arial" panose="020B0604020202020204" pitchFamily="34" charset="0"/>
              <a:buChar char="•"/>
            </a:pPr>
            <a:r>
              <a:rPr lang="en-GB" sz="1400" i="1" dirty="0"/>
              <a:t>Both SME:s and large </a:t>
            </a:r>
            <a:r>
              <a:rPr lang="en-GB" sz="1400" i="1" dirty="0" smtClean="0"/>
              <a:t>corporations. </a:t>
            </a:r>
            <a:r>
              <a:rPr lang="en-GB" sz="1400" i="1" dirty="0"/>
              <a:t/>
            </a:r>
            <a:br>
              <a:rPr lang="en-GB" sz="1400" i="1" dirty="0"/>
            </a:br>
            <a:endParaRPr lang="en-GB" sz="1400" i="1" dirty="0"/>
          </a:p>
        </p:txBody>
      </p:sp>
      <p:sp>
        <p:nvSpPr>
          <p:cNvPr id="6" name="Rectangle 5"/>
          <p:cNvSpPr/>
          <p:nvPr/>
        </p:nvSpPr>
        <p:spPr>
          <a:xfrm>
            <a:off x="4014192" y="6623774"/>
            <a:ext cx="4734272" cy="261610"/>
          </a:xfrm>
          <a:prstGeom prst="rect">
            <a:avLst/>
          </a:prstGeom>
        </p:spPr>
        <p:txBody>
          <a:bodyPr wrap="square">
            <a:spAutoFit/>
          </a:bodyPr>
          <a:lstStyle/>
          <a:p>
            <a:r>
              <a:rPr lang="en-GB" sz="1100" dirty="0"/>
              <a:t>Mattias Svahn, Stockholm School of Economics </a:t>
            </a:r>
            <a:r>
              <a:rPr lang="en-GB" sz="1100" dirty="0">
                <a:hlinkClick r:id="rId2"/>
              </a:rPr>
              <a:t>Mattias.Svahn@hhs.se</a:t>
            </a:r>
            <a:endParaRPr lang="en-GB" sz="1100" dirty="0"/>
          </a:p>
        </p:txBody>
      </p:sp>
    </p:spTree>
    <p:extLst>
      <p:ext uri="{BB962C8B-B14F-4D97-AF65-F5344CB8AC3E}">
        <p14:creationId xmlns:p14="http://schemas.microsoft.com/office/powerpoint/2010/main" val="70751164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Contact Info</a:t>
            </a:r>
          </a:p>
        </p:txBody>
      </p:sp>
      <p:sp>
        <p:nvSpPr>
          <p:cNvPr id="4" name="Espace réservé du numéro de diapositive 3"/>
          <p:cNvSpPr>
            <a:spLocks noGrp="1"/>
          </p:cNvSpPr>
          <p:nvPr>
            <p:ph type="sldNum" sz="quarter" idx="12"/>
          </p:nvPr>
        </p:nvSpPr>
        <p:spPr/>
        <p:txBody>
          <a:bodyPr/>
          <a:lstStyle/>
          <a:p>
            <a:fld id="{291F1B1E-6AFE-4261-906D-D1191F0F518F}" type="slidenum">
              <a:rPr lang="en-GB" altLang="en-US" smtClean="0"/>
              <a:pPr/>
              <a:t>7</a:t>
            </a:fld>
            <a:endParaRPr lang="en-GB" altLang="en-US"/>
          </a:p>
        </p:txBody>
      </p:sp>
      <p:sp>
        <p:nvSpPr>
          <p:cNvPr id="5" name="TextBox 4"/>
          <p:cNvSpPr txBox="1"/>
          <p:nvPr/>
        </p:nvSpPr>
        <p:spPr>
          <a:xfrm>
            <a:off x="1475656" y="1948979"/>
            <a:ext cx="5976664" cy="4524315"/>
          </a:xfrm>
          <a:prstGeom prst="rect">
            <a:avLst/>
          </a:prstGeom>
          <a:noFill/>
        </p:spPr>
        <p:txBody>
          <a:bodyPr wrap="square" rtlCol="0">
            <a:spAutoFit/>
          </a:bodyPr>
          <a:lstStyle/>
          <a:p>
            <a:r>
              <a:rPr lang="en-GB" sz="2000" dirty="0"/>
              <a:t>For more information and for interest to participate please contact:</a:t>
            </a:r>
          </a:p>
          <a:p>
            <a:endParaRPr lang="en-GB" sz="2000" dirty="0"/>
          </a:p>
          <a:p>
            <a:r>
              <a:rPr lang="en-GB" sz="2000" dirty="0"/>
              <a:t>		</a:t>
            </a:r>
            <a:r>
              <a:rPr lang="en-GB" sz="1800" dirty="0">
                <a:solidFill>
                  <a:srgbClr val="00B0F0"/>
                </a:solidFill>
              </a:rPr>
              <a:t>Mattias Svahn </a:t>
            </a:r>
          </a:p>
          <a:p>
            <a:r>
              <a:rPr lang="en-GB" sz="1800" dirty="0">
                <a:solidFill>
                  <a:srgbClr val="00B0F0"/>
                </a:solidFill>
              </a:rPr>
              <a:t>		</a:t>
            </a:r>
            <a:r>
              <a:rPr lang="en-GB" sz="1800" dirty="0">
                <a:solidFill>
                  <a:srgbClr val="00B0F0"/>
                </a:solidFill>
                <a:hlinkClick r:id="rId2"/>
              </a:rPr>
              <a:t>Mattias.Svahn@hhs.se</a:t>
            </a:r>
            <a:endParaRPr lang="en-GB" sz="1800" dirty="0">
              <a:solidFill>
                <a:srgbClr val="00B0F0"/>
              </a:solidFill>
            </a:endParaRPr>
          </a:p>
          <a:p>
            <a:endParaRPr lang="en-GB" sz="1800" dirty="0">
              <a:solidFill>
                <a:srgbClr val="00B0F0"/>
              </a:solidFill>
            </a:endParaRPr>
          </a:p>
          <a:p>
            <a:r>
              <a:rPr lang="en-GB" sz="1800" dirty="0">
                <a:solidFill>
                  <a:srgbClr val="00B0F0"/>
                </a:solidFill>
              </a:rPr>
              <a:t>		+46 733 31 08 37 </a:t>
            </a:r>
          </a:p>
          <a:p>
            <a:r>
              <a:rPr lang="en-GB" sz="1800" dirty="0">
                <a:solidFill>
                  <a:srgbClr val="00B0F0"/>
                </a:solidFill>
              </a:rPr>
              <a:t>		</a:t>
            </a:r>
            <a:r>
              <a:rPr lang="en-GB" sz="1800" dirty="0">
                <a:solidFill>
                  <a:srgbClr val="00B0F0"/>
                </a:solidFill>
                <a:hlinkClick r:id="rId3"/>
              </a:rPr>
              <a:t>www.Svahn.se</a:t>
            </a:r>
            <a:r>
              <a:rPr lang="en-GB" sz="1800" dirty="0">
                <a:solidFill>
                  <a:srgbClr val="00B0F0"/>
                </a:solidFill>
              </a:rPr>
              <a:t> </a:t>
            </a:r>
            <a:endParaRPr lang="en-GB" sz="1800" dirty="0" smtClean="0">
              <a:solidFill>
                <a:srgbClr val="00B0F0"/>
              </a:solidFill>
            </a:endParaRPr>
          </a:p>
          <a:p>
            <a:r>
              <a:rPr lang="en-GB" sz="1800" dirty="0">
                <a:solidFill>
                  <a:srgbClr val="00B0F0"/>
                </a:solidFill>
                <a:hlinkClick r:id="rId4"/>
              </a:rPr>
              <a:t>https://</a:t>
            </a:r>
            <a:r>
              <a:rPr lang="en-GB" sz="1800" dirty="0" smtClean="0">
                <a:solidFill>
                  <a:srgbClr val="00B0F0"/>
                </a:solidFill>
                <a:hlinkClick r:id="rId4"/>
              </a:rPr>
              <a:t>www.linkedin.com/in/swedishgamification</a:t>
            </a:r>
            <a:r>
              <a:rPr lang="en-GB" sz="1800" dirty="0" smtClean="0">
                <a:solidFill>
                  <a:srgbClr val="00B0F0"/>
                </a:solidFill>
              </a:rPr>
              <a:t> </a:t>
            </a:r>
            <a:endParaRPr lang="en-GB" sz="1800" dirty="0">
              <a:solidFill>
                <a:srgbClr val="00B0F0"/>
              </a:solidFill>
            </a:endParaRPr>
          </a:p>
          <a:p>
            <a:r>
              <a:rPr lang="en-GB" sz="1800" dirty="0">
                <a:solidFill>
                  <a:srgbClr val="00B0F0"/>
                </a:solidFill>
              </a:rPr>
              <a:t>	</a:t>
            </a:r>
            <a:endParaRPr lang="en-GB" sz="2000" dirty="0"/>
          </a:p>
          <a:p>
            <a:endParaRPr lang="en-GB" sz="2000" dirty="0"/>
          </a:p>
          <a:p>
            <a:endParaRPr lang="en-GB" sz="2000" dirty="0"/>
          </a:p>
          <a:p>
            <a:endParaRPr lang="en-GB" sz="2000" dirty="0"/>
          </a:p>
          <a:p>
            <a:endParaRPr lang="en-GB" sz="2000" dirty="0"/>
          </a:p>
          <a:p>
            <a:endParaRPr lang="en-GB" sz="2000" dirty="0"/>
          </a:p>
        </p:txBody>
      </p:sp>
      <p:sp>
        <p:nvSpPr>
          <p:cNvPr id="6" name="Rectangle 5"/>
          <p:cNvSpPr/>
          <p:nvPr/>
        </p:nvSpPr>
        <p:spPr>
          <a:xfrm>
            <a:off x="4139952" y="6623774"/>
            <a:ext cx="5020808" cy="261610"/>
          </a:xfrm>
          <a:prstGeom prst="rect">
            <a:avLst/>
          </a:prstGeom>
        </p:spPr>
        <p:txBody>
          <a:bodyPr wrap="square">
            <a:spAutoFit/>
          </a:bodyPr>
          <a:lstStyle/>
          <a:p>
            <a:r>
              <a:rPr lang="en-GB" sz="1100" dirty="0"/>
              <a:t>Mattias Svahn, Stockholm School of Economics </a:t>
            </a:r>
            <a:r>
              <a:rPr lang="en-GB" sz="1100" dirty="0">
                <a:hlinkClick r:id="rId2"/>
              </a:rPr>
              <a:t>Mattias.Svahn@hhs.se</a:t>
            </a:r>
            <a:endParaRPr lang="en-GB" sz="1100" dirty="0"/>
          </a:p>
        </p:txBody>
      </p:sp>
      <p:sp>
        <p:nvSpPr>
          <p:cNvPr id="3" name="Rectangle 2"/>
          <p:cNvSpPr/>
          <p:nvPr/>
        </p:nvSpPr>
        <p:spPr>
          <a:xfrm>
            <a:off x="1979712" y="3225170"/>
            <a:ext cx="854721" cy="707886"/>
          </a:xfrm>
          <a:prstGeom prst="rect">
            <a:avLst/>
          </a:prstGeom>
        </p:spPr>
        <p:txBody>
          <a:bodyPr wrap="none">
            <a:spAutoFit/>
          </a:bodyPr>
          <a:lstStyle/>
          <a:p>
            <a:pPr algn="ctr"/>
            <a:r>
              <a:rPr lang="de-DE" sz="2000" dirty="0" err="1">
                <a:solidFill>
                  <a:srgbClr val="00B0F0"/>
                </a:solidFill>
              </a:rPr>
              <a:t>Your</a:t>
            </a:r>
            <a:endParaRPr lang="de-DE" sz="2000" dirty="0">
              <a:solidFill>
                <a:srgbClr val="00B0F0"/>
              </a:solidFill>
            </a:endParaRPr>
          </a:p>
          <a:p>
            <a:pPr algn="ctr"/>
            <a:r>
              <a:rPr lang="de-DE" sz="2000" dirty="0" err="1">
                <a:solidFill>
                  <a:srgbClr val="00B0F0"/>
                </a:solidFill>
              </a:rPr>
              <a:t>Photo</a:t>
            </a:r>
            <a:endParaRPr lang="en-GB" sz="2000" dirty="0">
              <a:solidFill>
                <a:srgbClr val="00B0F0"/>
              </a:solidFill>
            </a:endParaRPr>
          </a:p>
        </p:txBody>
      </p:sp>
      <p:pic>
        <p:nvPicPr>
          <p:cNvPr id="2050" name="Picture 2" descr="https://www.hhs.se/globalassets/media-imagesdocuments/images/person-images/1633.jpg?maxwidth=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636912"/>
            <a:ext cx="1225632" cy="1497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398133"/>
      </p:ext>
    </p:extLst>
  </p:cSld>
  <p:clrMapOvr>
    <a:masterClrMapping/>
  </p:clrMapOvr>
  <p:transition spd="slow">
    <p:fade/>
  </p:transition>
</p:sld>
</file>

<file path=ppt/theme/theme1.xml><?xml version="1.0" encoding="utf-8"?>
<a:theme xmlns:a="http://schemas.openxmlformats.org/drawingml/2006/main" name="Celtic-Plus-whi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Celtic-Plus-white</Template>
  <TotalTime>0</TotalTime>
  <Words>908</Words>
  <Application>Microsoft Office PowerPoint</Application>
  <PresentationFormat>On-screen Show (4:3)</PresentationFormat>
  <Paragraphs>108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Celtic-Plus-white</vt:lpstr>
      <vt:lpstr>Celtic-Plus Event 28-29 April 2016, Stockholm</vt:lpstr>
      <vt:lpstr>Teaser</vt:lpstr>
      <vt:lpstr>Organisation Profile</vt:lpstr>
      <vt:lpstr>Proposal Introduction (1)</vt:lpstr>
      <vt:lpstr>Proposal Introduction (2)</vt:lpstr>
      <vt:lpstr>Partners</vt:lpstr>
      <vt:lpstr>Contact Info</vt:lpstr>
    </vt:vector>
  </TitlesOfParts>
  <Company>Eurescom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 – RfP Summary</dc:title>
  <dc:creator>Peter Stollenmayer</dc:creator>
  <cp:lastModifiedBy>Peter Herrmann</cp:lastModifiedBy>
  <cp:revision>111</cp:revision>
  <cp:lastPrinted>2014-09-11T12:29:40Z</cp:lastPrinted>
  <dcterms:created xsi:type="dcterms:W3CDTF">2014-06-18T11:29:22Z</dcterms:created>
  <dcterms:modified xsi:type="dcterms:W3CDTF">2016-04-30T08:04:01Z</dcterms:modified>
</cp:coreProperties>
</file>