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256" r:id="rId2"/>
    <p:sldId id="278" r:id="rId3"/>
    <p:sldId id="277" r:id="rId4"/>
    <p:sldId id="279" r:id="rId5"/>
    <p:sldId id="273" r:id="rId6"/>
    <p:sldId id="274" r:id="rId7"/>
    <p:sldId id="275" r:id="rId8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53E"/>
    <a:srgbClr val="FFCC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688" autoAdjust="0"/>
    <p:restoredTop sz="94660"/>
  </p:normalViewPr>
  <p:slideViewPr>
    <p:cSldViewPr showGuides="1">
      <p:cViewPr>
        <p:scale>
          <a:sx n="90" d="100"/>
          <a:sy n="90" d="100"/>
        </p:scale>
        <p:origin x="-924" y="3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A4433-2CBD-4044-ABC1-0B0561D43206}" type="datetimeFigureOut">
              <a:rPr lang="en-GB" smtClean="0"/>
              <a:t>24/04/2016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68B30-1784-4EA2-828F-1011F6E8DA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648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C2CA66-A9CB-461C-A236-F69D99339A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3600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535B04-7FE3-4FE7-936F-780DBED6C7D4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7016E-EC09-402D-9B6D-6187AC4065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523092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188913"/>
            <a:ext cx="2057400" cy="5605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88913"/>
            <a:ext cx="6019800" cy="5605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367CF-8B21-4334-8669-28CA348CE3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486813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F1B1E-6AFE-4261-906D-D1191F0F51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62409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D0683-8E1E-4FAC-A2B7-129323BED1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61959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39764-904A-4B00-8DD5-C588446B78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938426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550CC-E884-493F-AD26-80DAE21180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005518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ACC1E-F88D-4399-AD3A-9D953CE30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454559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B54CC-E810-46E3-BA81-CDDC90221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633166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CBA8A-51FA-4FB3-AFAE-0FF3ED630A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254686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4B031-5DCD-4C84-BDFA-81269EC3AB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655401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451725" y="6584950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BD17547-DBE1-4B99-9EA9-2E3A7F374022}" type="slidenum">
              <a:rPr lang="en-GB" altLang="en-US" sz="1400" b="1">
                <a:solidFill>
                  <a:schemeClr val="bg1"/>
                </a:solidFill>
              </a:rPr>
              <a:pPr algn="r"/>
              <a:t>‹#›</a:t>
            </a:fld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308725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B8D654AA-748F-4024-9A61-6977FA31798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88913"/>
            <a:ext cx="8229600" cy="86836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fad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9595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9595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9595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09936" y="5013176"/>
            <a:ext cx="280608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D53FB3E-8C47-4F19-A392-AFCA93838430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r>
              <a:rPr lang="en-US" altLang="en-US" sz="2800" b="0" dirty="0" smtClean="0"/>
              <a:t>Celtic-Plus Event</a:t>
            </a:r>
            <a:br>
              <a:rPr lang="en-US" altLang="en-US" sz="2800" b="0" dirty="0" smtClean="0"/>
            </a:br>
            <a:r>
              <a:rPr lang="en-US" altLang="en-US" sz="2800" b="0" dirty="0" smtClean="0"/>
              <a:t>28-29 April 2016, Stockholm</a:t>
            </a:r>
            <a:endParaRPr lang="en-US" altLang="en-US" sz="2800" b="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496" y="2564904"/>
            <a:ext cx="907300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US" altLang="en-US" sz="4000" kern="0" dirty="0" smtClean="0"/>
              <a:t>Smartly connected world based on low threshold Ge on Si laser</a:t>
            </a:r>
            <a:endParaRPr lang="en-US" altLang="en-US" sz="4000" kern="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350385" y="4174190"/>
            <a:ext cx="4824536" cy="89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US" altLang="en-US" sz="1800" b="0" i="1" kern="0" dirty="0" smtClean="0"/>
              <a:t>Wan-</a:t>
            </a:r>
            <a:r>
              <a:rPr lang="en-US" altLang="en-US" sz="1800" b="0" i="1" kern="0" dirty="0" err="1" smtClean="0"/>
              <a:t>Gyu</a:t>
            </a:r>
            <a:r>
              <a:rPr lang="en-US" altLang="en-US" sz="1800" b="0" i="1" kern="0" dirty="0" smtClean="0"/>
              <a:t> Lee and National </a:t>
            </a:r>
            <a:r>
              <a:rPr lang="en-US" altLang="en-US" sz="1800" b="0" i="1" kern="0" dirty="0" err="1" smtClean="0"/>
              <a:t>NanoFab</a:t>
            </a:r>
            <a:r>
              <a:rPr lang="en-US" altLang="en-US" sz="1800" b="0" i="1" kern="0" dirty="0" smtClean="0"/>
              <a:t> Center</a:t>
            </a:r>
          </a:p>
          <a:p>
            <a:r>
              <a:rPr lang="en-US" altLang="en-US" sz="1800" b="0" i="1" kern="0" dirty="0" smtClean="0"/>
              <a:t>Wan-</a:t>
            </a:r>
            <a:r>
              <a:rPr lang="en-US" altLang="en-US" sz="1800" b="0" i="1" kern="0" dirty="0" err="1" smtClean="0"/>
              <a:t>Gyu</a:t>
            </a:r>
            <a:r>
              <a:rPr lang="en-US" altLang="en-US" sz="1800" b="0" i="1" kern="0" dirty="0" smtClean="0"/>
              <a:t> LEE</a:t>
            </a:r>
            <a:endParaRPr lang="en-US" altLang="en-US" sz="1800" b="0" i="1" kern="0" dirty="0"/>
          </a:p>
        </p:txBody>
      </p:sp>
      <p:pic>
        <p:nvPicPr>
          <p:cNvPr id="8" name="Picture 2" descr="C:\Users\kmh\AppData\Local\Microsoft\Windows\Temporary Internet Files\Content.IE5\YWUUV9IS\나노종합기술원_로고(국영문조합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0610" y="5050953"/>
            <a:ext cx="2644732" cy="86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6"/>
          <p:cNvSpPr txBox="1">
            <a:spLocks noChangeArrowheads="1"/>
          </p:cNvSpPr>
          <p:nvPr/>
        </p:nvSpPr>
        <p:spPr bwMode="auto">
          <a:xfrm>
            <a:off x="4388197" y="5050953"/>
            <a:ext cx="284024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latinLnBrk="1" hangingPunct="1"/>
            <a:r>
              <a:rPr lang="en-US" altLang="ko-KR" sz="1200" b="1" dirty="0">
                <a:latin typeface="Calibri" pitchFamily="34" charset="0"/>
                <a:ea typeface="맑은 고딕" pitchFamily="50" charset="-127"/>
              </a:rPr>
              <a:t>NNFC, Where Nanotechnology Meets</a:t>
            </a:r>
            <a:r>
              <a:rPr lang="en-US" altLang="ko-KR" sz="1000" b="1" dirty="0">
                <a:solidFill>
                  <a:schemeClr val="bg1"/>
                </a:solidFill>
                <a:latin typeface="Calibri" pitchFamily="34" charset="0"/>
                <a:ea typeface="맑은 고딕" pitchFamily="50" charset="-127"/>
              </a:rPr>
              <a:t>!</a:t>
            </a:r>
            <a:endParaRPr lang="ko-KR" altLang="en-US" sz="1000" b="1" dirty="0">
              <a:solidFill>
                <a:schemeClr val="bg1"/>
              </a:solidFill>
              <a:latin typeface="Calibri" pitchFamily="34" charset="0"/>
              <a:ea typeface="맑은 고딕" pitchFamily="50" charset="-127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Teaser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3" name="Rectangle 2"/>
          <p:cNvSpPr/>
          <p:nvPr/>
        </p:nvSpPr>
        <p:spPr>
          <a:xfrm>
            <a:off x="4283968" y="6623774"/>
            <a:ext cx="43924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Wan-</a:t>
            </a:r>
            <a:r>
              <a:rPr lang="en-GB" sz="1100" dirty="0" err="1" smtClean="0"/>
              <a:t>Gyu</a:t>
            </a:r>
            <a:r>
              <a:rPr lang="en-GB" sz="1100" dirty="0" smtClean="0"/>
              <a:t> LEE, National </a:t>
            </a:r>
            <a:r>
              <a:rPr lang="en-GB" sz="1100" dirty="0" err="1" smtClean="0"/>
              <a:t>NanoFab</a:t>
            </a:r>
            <a:r>
              <a:rPr lang="en-GB" sz="1100" dirty="0" smtClean="0"/>
              <a:t> </a:t>
            </a:r>
            <a:r>
              <a:rPr lang="en-GB" sz="1100" dirty="0" err="1" smtClean="0"/>
              <a:t>Center</a:t>
            </a:r>
            <a:r>
              <a:rPr lang="en-GB" sz="1100" dirty="0" smtClean="0"/>
              <a:t>, &amp; wangyulee@nnfc.re.kr</a:t>
            </a:r>
            <a:endParaRPr lang="en-GB" sz="1100" dirty="0"/>
          </a:p>
        </p:txBody>
      </p:sp>
      <p:sp>
        <p:nvSpPr>
          <p:cNvPr id="6" name="Espace réservé du contenu 4"/>
          <p:cNvSpPr>
            <a:spLocks noGrp="1"/>
          </p:cNvSpPr>
          <p:nvPr>
            <p:ph idx="1"/>
          </p:nvPr>
        </p:nvSpPr>
        <p:spPr bwMode="auto">
          <a:xfrm>
            <a:off x="184150" y="1412776"/>
            <a:ext cx="4099818" cy="273630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3000"/>
              </a:lnSpc>
            </a:pPr>
            <a:r>
              <a:rPr lang="en-GB" altLang="ko-KR" sz="2800" dirty="0" smtClean="0">
                <a:solidFill>
                  <a:schemeClr val="tx1"/>
                </a:solidFill>
                <a:latin typeface="Arial" charset="0"/>
                <a:ea typeface="굴림" pitchFamily="50" charset="-127"/>
                <a:cs typeface="Arial" charset="0"/>
              </a:rPr>
              <a:t>One of the most efficient solutions for the increasing demand in bandwidth, distance, and energy consumption; data </a:t>
            </a:r>
            <a:r>
              <a:rPr lang="en-GB" altLang="ko-KR" sz="2800" dirty="0" err="1" smtClean="0">
                <a:solidFill>
                  <a:schemeClr val="tx1"/>
                </a:solidFill>
                <a:latin typeface="Arial" charset="0"/>
                <a:ea typeface="굴림" pitchFamily="50" charset="-127"/>
                <a:cs typeface="Arial" charset="0"/>
              </a:rPr>
              <a:t>centers</a:t>
            </a:r>
            <a:r>
              <a:rPr lang="en-GB" altLang="ko-KR" sz="2800" dirty="0" smtClean="0">
                <a:solidFill>
                  <a:schemeClr val="tx1"/>
                </a:solidFill>
                <a:latin typeface="Arial" charset="0"/>
                <a:ea typeface="굴림" pitchFamily="50" charset="-127"/>
                <a:cs typeface="Arial" charset="0"/>
              </a:rPr>
              <a:t> face.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80728"/>
            <a:ext cx="486003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33056"/>
            <a:ext cx="3122357" cy="269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contenu 4"/>
          <p:cNvSpPr txBox="1">
            <a:spLocks/>
          </p:cNvSpPr>
          <p:nvPr/>
        </p:nvSpPr>
        <p:spPr bwMode="auto">
          <a:xfrm>
            <a:off x="163260" y="5546780"/>
            <a:ext cx="5488860" cy="906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ts val="2900"/>
              </a:lnSpc>
              <a:spcBef>
                <a:spcPct val="20000"/>
              </a:spcBef>
              <a:buFont typeface="Arial" charset="0"/>
              <a:buChar char="•"/>
            </a:pPr>
            <a:r>
              <a:rPr kumimoji="0" lang="en-GB" altLang="ko-KR" sz="2800" dirty="0" smtClean="0">
                <a:latin typeface="Arial" charset="0"/>
                <a:cs typeface="Arial" charset="0"/>
              </a:rPr>
              <a:t>Si photonics markets will grow </a:t>
            </a:r>
          </a:p>
          <a:p>
            <a:pPr eaLnBrk="1" hangingPunct="1">
              <a:lnSpc>
                <a:spcPts val="2900"/>
              </a:lnSpc>
              <a:spcBef>
                <a:spcPct val="20000"/>
              </a:spcBef>
            </a:pPr>
            <a:r>
              <a:rPr lang="en-GB" altLang="ko-KR" sz="2800" dirty="0">
                <a:cs typeface="Arial" charset="0"/>
              </a:rPr>
              <a:t> </a:t>
            </a:r>
            <a:r>
              <a:rPr lang="en-GB" altLang="ko-KR" sz="2800" dirty="0" smtClean="0">
                <a:cs typeface="Arial" charset="0"/>
              </a:rPr>
              <a:t>   </a:t>
            </a:r>
            <a:r>
              <a:rPr kumimoji="0" lang="en-GB" altLang="ko-KR" sz="2800" dirty="0" smtClean="0">
                <a:latin typeface="Arial" charset="0"/>
                <a:cs typeface="Arial" charset="0"/>
              </a:rPr>
              <a:t>very </a:t>
            </a:r>
            <a:r>
              <a:rPr kumimoji="0" lang="en-GB" altLang="ko-KR" sz="2800" dirty="0">
                <a:latin typeface="Arial" charset="0"/>
                <a:cs typeface="Arial" charset="0"/>
              </a:rPr>
              <a:t>fast; </a:t>
            </a:r>
            <a:r>
              <a:rPr lang="en-GB" altLang="ko-KR" sz="2800" dirty="0" smtClean="0">
                <a:cs typeface="Arial" charset="0"/>
              </a:rPr>
              <a:t>38</a:t>
            </a:r>
            <a:r>
              <a:rPr kumimoji="0" lang="en-GB" altLang="ko-KR" sz="2800" dirty="0" smtClean="0">
                <a:latin typeface="Arial" charset="0"/>
                <a:cs typeface="Arial" charset="0"/>
              </a:rPr>
              <a:t>% </a:t>
            </a:r>
            <a:r>
              <a:rPr kumimoji="0" lang="en-GB" altLang="ko-KR" sz="2800" dirty="0">
                <a:latin typeface="Arial" charset="0"/>
                <a:cs typeface="Arial" charset="0"/>
              </a:rPr>
              <a:t>in CAGR.</a:t>
            </a:r>
            <a:endParaRPr kumimoji="0" lang="fr-FR" altLang="ko-KR" sz="2800" dirty="0">
              <a:latin typeface="Arial" charset="0"/>
              <a:cs typeface="Arial" charset="0"/>
            </a:endParaRPr>
          </a:p>
        </p:txBody>
      </p:sp>
      <p:sp>
        <p:nvSpPr>
          <p:cNvPr id="8" name="오른쪽 화살표 7"/>
          <p:cNvSpPr/>
          <p:nvPr/>
        </p:nvSpPr>
        <p:spPr>
          <a:xfrm rot="-2700000">
            <a:off x="6955003" y="5575594"/>
            <a:ext cx="1046638" cy="40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38%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 bwMode="auto">
          <a:xfrm>
            <a:off x="81260" y="4094663"/>
            <a:ext cx="8955236" cy="120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ts val="2900"/>
              </a:lnSpc>
              <a:spcBef>
                <a:spcPct val="20000"/>
              </a:spcBef>
              <a:buFont typeface="Arial" charset="0"/>
              <a:buChar char="•"/>
            </a:pPr>
            <a:r>
              <a:rPr kumimoji="0" lang="en-GB" altLang="ko-KR" sz="2800" dirty="0">
                <a:latin typeface="Arial" charset="0"/>
                <a:cs typeface="Arial" charset="0"/>
              </a:rPr>
              <a:t>The </a:t>
            </a:r>
            <a:r>
              <a:rPr kumimoji="0" lang="en-GB" altLang="ko-KR" sz="2800" dirty="0" smtClean="0">
                <a:latin typeface="Arial" charset="0"/>
                <a:cs typeface="Arial" charset="0"/>
              </a:rPr>
              <a:t>lowest power Ge laser on Si photonics provides; </a:t>
            </a:r>
            <a:r>
              <a:rPr kumimoji="0" lang="en-GB" altLang="ko-KR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single mode optics, longer distance (&gt;300m), highest data rates (100Gbps).</a:t>
            </a:r>
            <a:endParaRPr kumimoji="0" lang="en-GB" altLang="ko-KR" sz="28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734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Organisation(NNFC) Profile</a:t>
            </a:r>
            <a:endParaRPr lang="en-GB" dirty="0"/>
          </a:p>
        </p:txBody>
      </p:sp>
      <p:sp>
        <p:nvSpPr>
          <p:cNvPr id="9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451725" y="5360755"/>
            <a:ext cx="1441450" cy="358775"/>
          </a:xfrm>
        </p:spPr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/>
          </a:p>
        </p:txBody>
      </p:sp>
      <p:grpSp>
        <p:nvGrpSpPr>
          <p:cNvPr id="99" name="그룹 98"/>
          <p:cNvGrpSpPr/>
          <p:nvPr/>
        </p:nvGrpSpPr>
        <p:grpSpPr>
          <a:xfrm>
            <a:off x="301463" y="4539701"/>
            <a:ext cx="2833492" cy="2066110"/>
            <a:chOff x="439492" y="4409174"/>
            <a:chExt cx="2833492" cy="2066110"/>
          </a:xfrm>
        </p:grpSpPr>
        <p:sp>
          <p:nvSpPr>
            <p:cNvPr id="100" name="TextBox 99"/>
            <p:cNvSpPr txBox="1"/>
            <p:nvPr/>
          </p:nvSpPr>
          <p:spPr>
            <a:xfrm>
              <a:off x="442180" y="4409174"/>
              <a:ext cx="2830804" cy="646331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Development of Smallest 3nm</a:t>
              </a:r>
            </a:p>
            <a:p>
              <a:pPr algn="ctr"/>
              <a:r>
                <a:rPr lang="en-US" altLang="ko-KR" sz="12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FinFet</a:t>
              </a:r>
              <a:r>
                <a:rPr lang="en-US" altLang="ko-KR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in the world</a:t>
              </a:r>
              <a:endParaRPr lang="ko-KR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altLang="ko-KR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(Collaborated with KAIST)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7" name="Group 4"/>
            <p:cNvGrpSpPr>
              <a:grpSpLocks/>
            </p:cNvGrpSpPr>
            <p:nvPr/>
          </p:nvGrpSpPr>
          <p:grpSpPr bwMode="auto">
            <a:xfrm>
              <a:off x="439492" y="5015478"/>
              <a:ext cx="2833492" cy="1459806"/>
              <a:chOff x="-288" y="1908"/>
              <a:chExt cx="3906" cy="2140"/>
            </a:xfrm>
          </p:grpSpPr>
          <p:pic>
            <p:nvPicPr>
              <p:cNvPr id="116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69" y="1908"/>
                <a:ext cx="2749" cy="2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18" name="Group 6"/>
              <p:cNvGrpSpPr>
                <a:grpSpLocks/>
              </p:cNvGrpSpPr>
              <p:nvPr/>
            </p:nvGrpSpPr>
            <p:grpSpPr bwMode="auto">
              <a:xfrm>
                <a:off x="-288" y="1962"/>
                <a:ext cx="1622" cy="2086"/>
                <a:chOff x="-242" y="2031"/>
                <a:chExt cx="1622" cy="2086"/>
              </a:xfrm>
            </p:grpSpPr>
            <p:pic>
              <p:nvPicPr>
                <p:cNvPr id="119" name="Picture 7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-242" y="2031"/>
                  <a:ext cx="1622" cy="20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grpSp>
              <p:nvGrpSpPr>
                <p:cNvPr id="120" name="Group 8"/>
                <p:cNvGrpSpPr>
                  <a:grpSpLocks/>
                </p:cNvGrpSpPr>
                <p:nvPr/>
              </p:nvGrpSpPr>
              <p:grpSpPr bwMode="auto">
                <a:xfrm>
                  <a:off x="294" y="3395"/>
                  <a:ext cx="522" cy="173"/>
                  <a:chOff x="398" y="2362"/>
                  <a:chExt cx="1313" cy="372"/>
                </a:xfrm>
              </p:grpSpPr>
              <p:sp>
                <p:nvSpPr>
                  <p:cNvPr id="121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8" y="2362"/>
                    <a:ext cx="1313" cy="2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2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398" y="2390"/>
                    <a:ext cx="0" cy="34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3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688" y="2362"/>
                    <a:ext cx="0" cy="34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124" name="그룹 123"/>
          <p:cNvGrpSpPr/>
          <p:nvPr/>
        </p:nvGrpSpPr>
        <p:grpSpPr>
          <a:xfrm>
            <a:off x="458353" y="1494294"/>
            <a:ext cx="2814632" cy="2080133"/>
            <a:chOff x="458353" y="1545128"/>
            <a:chExt cx="2814632" cy="2080133"/>
          </a:xfrm>
        </p:grpSpPr>
        <p:sp>
          <p:nvSpPr>
            <p:cNvPr id="125" name="TextBox 124"/>
            <p:cNvSpPr txBox="1"/>
            <p:nvPr/>
          </p:nvSpPr>
          <p:spPr>
            <a:xfrm>
              <a:off x="458353" y="1545128"/>
              <a:ext cx="2814632" cy="646331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Development of 3D-IC Technology</a:t>
              </a:r>
            </a:p>
            <a:p>
              <a:pPr algn="ctr"/>
              <a:r>
                <a:rPr lang="en-US" altLang="ko-KR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&amp; Vertical Device</a:t>
              </a:r>
            </a:p>
            <a:p>
              <a:pPr algn="ctr"/>
              <a:r>
                <a:rPr lang="en-US" altLang="ko-KR" sz="1200" b="1" kern="0" spc="-4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(Cooperated with </a:t>
              </a:r>
              <a:r>
                <a:rPr lang="en-US" altLang="ko-KR" sz="1200" b="1" kern="0" spc="-4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Besang</a:t>
              </a:r>
              <a:r>
                <a:rPr lang="en-US" altLang="ko-KR" sz="1200" b="1" kern="0" spc="-4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Inc. &amp; SNF)</a:t>
              </a:r>
              <a:endParaRPr lang="ko-KR" altLang="en-US" sz="1200" b="1" kern="0" spc="-4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6" name="Picture 3" descr="EMB00001370000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1600000">
              <a:off x="458353" y="2160666"/>
              <a:ext cx="2814631" cy="1464595"/>
            </a:xfrm>
            <a:prstGeom prst="rect">
              <a:avLst/>
            </a:prstGeom>
            <a:noFill/>
          </p:spPr>
        </p:pic>
      </p:grpSp>
      <p:sp>
        <p:nvSpPr>
          <p:cNvPr id="127" name="타원 126"/>
          <p:cNvSpPr/>
          <p:nvPr/>
        </p:nvSpPr>
        <p:spPr>
          <a:xfrm>
            <a:off x="3977537" y="3855098"/>
            <a:ext cx="130692" cy="6770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innerShdw blurRad="114300" dist="50800" dir="5400000">
              <a:prstClr val="black">
                <a:alpha val="6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8" name="그룹 127"/>
          <p:cNvGrpSpPr/>
          <p:nvPr/>
        </p:nvGrpSpPr>
        <p:grpSpPr>
          <a:xfrm>
            <a:off x="3391185" y="4554341"/>
            <a:ext cx="3200444" cy="1992177"/>
            <a:chOff x="3391185" y="4418980"/>
            <a:chExt cx="3200444" cy="1992177"/>
          </a:xfrm>
        </p:grpSpPr>
        <p:sp>
          <p:nvSpPr>
            <p:cNvPr id="129" name="TextBox 128"/>
            <p:cNvSpPr txBox="1"/>
            <p:nvPr/>
          </p:nvSpPr>
          <p:spPr>
            <a:xfrm>
              <a:off x="3391185" y="4418980"/>
              <a:ext cx="3200444" cy="646331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Development of Portable Barcode for the identification of species and the place of origin using DNA chip and Lab-on a chip 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0" name="_x65755760" descr="EMB0000054816d1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2104" t="-9956" r="-2104" b="9956"/>
            <a:stretch/>
          </p:blipFill>
          <p:spPr bwMode="auto">
            <a:xfrm>
              <a:off x="3419584" y="4877136"/>
              <a:ext cx="3058416" cy="1534021"/>
            </a:xfrm>
            <a:prstGeom prst="rect">
              <a:avLst/>
            </a:prstGeom>
            <a:noFill/>
          </p:spPr>
        </p:pic>
      </p:grpSp>
      <p:sp>
        <p:nvSpPr>
          <p:cNvPr id="131" name="타원 130"/>
          <p:cNvSpPr/>
          <p:nvPr/>
        </p:nvSpPr>
        <p:spPr>
          <a:xfrm>
            <a:off x="8545016" y="3855098"/>
            <a:ext cx="149753" cy="6770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innerShdw blurRad="114300" dist="50800" dir="5400000">
              <a:prstClr val="black">
                <a:alpha val="6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2" name="그룹 131"/>
          <p:cNvGrpSpPr/>
          <p:nvPr/>
        </p:nvGrpSpPr>
        <p:grpSpPr>
          <a:xfrm>
            <a:off x="143399" y="1483723"/>
            <a:ext cx="9000601" cy="5106693"/>
            <a:chOff x="143399" y="1534557"/>
            <a:chExt cx="9000601" cy="5106693"/>
          </a:xfrm>
        </p:grpSpPr>
        <p:sp>
          <p:nvSpPr>
            <p:cNvPr id="133" name="TextBox 132"/>
            <p:cNvSpPr txBox="1"/>
            <p:nvPr/>
          </p:nvSpPr>
          <p:spPr>
            <a:xfrm>
              <a:off x="1095330" y="4007497"/>
              <a:ext cx="935425" cy="137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300" b="1" dirty="0" smtClean="0">
                  <a:latin typeface="Arial" pitchFamily="34" charset="0"/>
                  <a:cs typeface="Arial" pitchFamily="34" charset="0"/>
                </a:rPr>
                <a:t>2007</a:t>
              </a:r>
              <a:endParaRPr lang="ko-KR" altLang="en-US" sz="13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43399" y="4007497"/>
              <a:ext cx="785672" cy="1374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300" b="1" dirty="0" smtClean="0">
                  <a:latin typeface="Arial" pitchFamily="34" charset="0"/>
                  <a:cs typeface="Arial" pitchFamily="34" charset="0"/>
                </a:rPr>
                <a:t>2006</a:t>
              </a:r>
              <a:endParaRPr lang="ko-KR" altLang="en-US" sz="13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218474" y="4007497"/>
              <a:ext cx="935425" cy="137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300" b="1" dirty="0" smtClean="0">
                  <a:latin typeface="Arial" pitchFamily="34" charset="0"/>
                  <a:cs typeface="Arial" pitchFamily="34" charset="0"/>
                </a:rPr>
                <a:t>2008</a:t>
              </a:r>
              <a:endParaRPr lang="ko-KR" altLang="en-US" sz="13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3238213" y="4007497"/>
              <a:ext cx="935425" cy="137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300" b="1" dirty="0" smtClean="0">
                  <a:latin typeface="Arial" pitchFamily="34" charset="0"/>
                  <a:cs typeface="Arial" pitchFamily="34" charset="0"/>
                </a:rPr>
                <a:t>2009</a:t>
              </a:r>
              <a:endParaRPr lang="ko-KR" altLang="en-US" sz="13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315009" y="4007497"/>
              <a:ext cx="935425" cy="137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300" b="1" dirty="0" smtClean="0">
                  <a:latin typeface="Arial" pitchFamily="34" charset="0"/>
                  <a:cs typeface="Arial" pitchFamily="34" charset="0"/>
                </a:rPr>
                <a:t>2010</a:t>
              </a:r>
              <a:endParaRPr lang="ko-KR" altLang="en-US" sz="13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523331" y="4007497"/>
              <a:ext cx="935425" cy="137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300" b="1" dirty="0" smtClean="0">
                  <a:latin typeface="Arial" pitchFamily="34" charset="0"/>
                  <a:cs typeface="Arial" pitchFamily="34" charset="0"/>
                </a:rPr>
                <a:t>2012</a:t>
              </a:r>
              <a:endParaRPr lang="ko-KR" altLang="en-US" sz="13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796227" y="4007497"/>
              <a:ext cx="748763" cy="137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300" b="1" dirty="0" smtClean="0">
                  <a:latin typeface="Arial" pitchFamily="34" charset="0"/>
                  <a:cs typeface="Arial" pitchFamily="34" charset="0"/>
                </a:rPr>
                <a:t>2013</a:t>
              </a:r>
              <a:endParaRPr lang="ko-KR" altLang="en-US" sz="13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367950" y="4007497"/>
              <a:ext cx="935425" cy="137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300" b="1" dirty="0" smtClean="0">
                  <a:latin typeface="Arial" pitchFamily="34" charset="0"/>
                  <a:cs typeface="Arial" pitchFamily="34" charset="0"/>
                </a:rPr>
                <a:t>2011</a:t>
              </a:r>
              <a:endParaRPr lang="ko-KR" altLang="en-US" sz="13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1" name="그룹 120"/>
            <p:cNvGrpSpPr/>
            <p:nvPr/>
          </p:nvGrpSpPr>
          <p:grpSpPr>
            <a:xfrm>
              <a:off x="233725" y="3872082"/>
              <a:ext cx="8835399" cy="135414"/>
              <a:chOff x="323528" y="3429000"/>
              <a:chExt cx="8496944" cy="288032"/>
            </a:xfrm>
          </p:grpSpPr>
          <p:cxnSp>
            <p:nvCxnSpPr>
              <p:cNvPr id="173" name="직선 화살표 연결선 172"/>
              <p:cNvCxnSpPr/>
              <p:nvPr/>
            </p:nvCxnSpPr>
            <p:spPr>
              <a:xfrm>
                <a:off x="323528" y="3573016"/>
                <a:ext cx="849694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직선 연결선 173"/>
              <p:cNvCxnSpPr/>
              <p:nvPr/>
            </p:nvCxnSpPr>
            <p:spPr>
              <a:xfrm rot="5400000">
                <a:off x="523678" y="3573016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직선 연결선 174"/>
              <p:cNvCxnSpPr/>
              <p:nvPr/>
            </p:nvCxnSpPr>
            <p:spPr>
              <a:xfrm rot="5400000">
                <a:off x="1511152" y="3573016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직선 연결선 175"/>
              <p:cNvCxnSpPr/>
              <p:nvPr/>
            </p:nvCxnSpPr>
            <p:spPr>
              <a:xfrm rot="5400000">
                <a:off x="2520280" y="3573016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직선 연결선 176"/>
              <p:cNvCxnSpPr/>
              <p:nvPr/>
            </p:nvCxnSpPr>
            <p:spPr>
              <a:xfrm rot="5400000">
                <a:off x="3518208" y="3573016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직선 연결선 177"/>
              <p:cNvCxnSpPr/>
              <p:nvPr/>
            </p:nvCxnSpPr>
            <p:spPr>
              <a:xfrm rot="5400000">
                <a:off x="4536503" y="3573016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직선 연결선 178"/>
              <p:cNvCxnSpPr/>
              <p:nvPr/>
            </p:nvCxnSpPr>
            <p:spPr>
              <a:xfrm rot="5400000">
                <a:off x="7812360" y="3573016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직선 연결선 179"/>
              <p:cNvCxnSpPr/>
              <p:nvPr/>
            </p:nvCxnSpPr>
            <p:spPr>
              <a:xfrm rot="5400000">
                <a:off x="6706362" y="3573016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직선 연결선 180"/>
              <p:cNvCxnSpPr/>
              <p:nvPr/>
            </p:nvCxnSpPr>
            <p:spPr>
              <a:xfrm rot="5400000">
                <a:off x="5595240" y="3573016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그룹 141"/>
            <p:cNvGrpSpPr/>
            <p:nvPr/>
          </p:nvGrpSpPr>
          <p:grpSpPr>
            <a:xfrm>
              <a:off x="810591" y="3901102"/>
              <a:ext cx="149753" cy="720000"/>
              <a:chOff x="878294" y="3490734"/>
              <a:chExt cx="144016" cy="777930"/>
            </a:xfrm>
          </p:grpSpPr>
          <p:sp>
            <p:nvSpPr>
              <p:cNvPr id="171" name="타원 170"/>
              <p:cNvSpPr/>
              <p:nvPr/>
            </p:nvSpPr>
            <p:spPr>
              <a:xfrm>
                <a:off x="878294" y="3490734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innerShdw blurRad="114300" dist="50800" dir="5400000">
                  <a:prstClr val="black">
                    <a:alpha val="6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172" name="직선 연결선 171"/>
              <p:cNvCxnSpPr/>
              <p:nvPr/>
            </p:nvCxnSpPr>
            <p:spPr>
              <a:xfrm>
                <a:off x="950212" y="3579500"/>
                <a:ext cx="0" cy="68916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" name="그룹 142"/>
            <p:cNvGrpSpPr/>
            <p:nvPr/>
          </p:nvGrpSpPr>
          <p:grpSpPr>
            <a:xfrm>
              <a:off x="1431746" y="3563647"/>
              <a:ext cx="2085758" cy="409996"/>
              <a:chOff x="1475656" y="2772945"/>
              <a:chExt cx="2005860" cy="872079"/>
            </a:xfrm>
          </p:grpSpPr>
          <p:cxnSp>
            <p:nvCxnSpPr>
              <p:cNvPr id="168" name="직선 연결선 167"/>
              <p:cNvCxnSpPr/>
              <p:nvPr/>
            </p:nvCxnSpPr>
            <p:spPr>
              <a:xfrm>
                <a:off x="1488311" y="2772945"/>
                <a:ext cx="0" cy="57606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타원 168"/>
              <p:cNvSpPr/>
              <p:nvPr/>
            </p:nvSpPr>
            <p:spPr>
              <a:xfrm>
                <a:off x="3337500" y="350100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innerShdw blurRad="114300" dist="50800" dir="5400000">
                  <a:prstClr val="black">
                    <a:alpha val="6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170" name="직선 연결선 169"/>
              <p:cNvCxnSpPr/>
              <p:nvPr/>
            </p:nvCxnSpPr>
            <p:spPr>
              <a:xfrm flipH="1" flipV="1">
                <a:off x="1475656" y="3355102"/>
                <a:ext cx="1944216" cy="189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4" name="직선 연결선 143"/>
            <p:cNvCxnSpPr/>
            <p:nvPr/>
          </p:nvCxnSpPr>
          <p:spPr>
            <a:xfrm>
              <a:off x="3441025" y="3838229"/>
              <a:ext cx="0" cy="846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5" name="그룹 124"/>
            <p:cNvGrpSpPr/>
            <p:nvPr/>
          </p:nvGrpSpPr>
          <p:grpSpPr>
            <a:xfrm rot="21600000">
              <a:off x="3744258" y="1534557"/>
              <a:ext cx="2853855" cy="2096535"/>
              <a:chOff x="3419872" y="1383159"/>
              <a:chExt cx="2736305" cy="2016224"/>
            </a:xfrm>
          </p:grpSpPr>
          <p:sp>
            <p:nvSpPr>
              <p:cNvPr id="166" name="TextBox 165"/>
              <p:cNvSpPr txBox="1"/>
              <p:nvPr/>
            </p:nvSpPr>
            <p:spPr>
              <a:xfrm>
                <a:off x="3419872" y="1383159"/>
                <a:ext cx="2736304" cy="461665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Development of SOD Material</a:t>
                </a:r>
              </a:p>
              <a:p>
                <a:pPr algn="ctr"/>
                <a:r>
                  <a:rPr lang="en-US" altLang="ko-KR" sz="12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(Joint R&amp;D with A, B Inc.)</a:t>
                </a:r>
                <a:endParaRPr lang="ko-KR" alt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67" name="_x79310624" descr="EMB00000ca40b2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419873" y="1887215"/>
                <a:ext cx="2736304" cy="1512168"/>
              </a:xfrm>
              <a:prstGeom prst="rect">
                <a:avLst/>
              </a:prstGeom>
              <a:noFill/>
            </p:spPr>
          </p:pic>
        </p:grpSp>
        <p:cxnSp>
          <p:nvCxnSpPr>
            <p:cNvPr id="146" name="직선 연결선 145"/>
            <p:cNvCxnSpPr/>
            <p:nvPr/>
          </p:nvCxnSpPr>
          <p:spPr>
            <a:xfrm>
              <a:off x="4049938" y="3597120"/>
              <a:ext cx="0" cy="324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직선 연결선 146"/>
            <p:cNvCxnSpPr/>
            <p:nvPr/>
          </p:nvCxnSpPr>
          <p:spPr>
            <a:xfrm>
              <a:off x="7236296" y="3567400"/>
              <a:ext cx="0" cy="2708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8" name="그룹 126"/>
            <p:cNvGrpSpPr/>
            <p:nvPr/>
          </p:nvGrpSpPr>
          <p:grpSpPr>
            <a:xfrm rot="21600000">
              <a:off x="6697148" y="1542620"/>
              <a:ext cx="2446852" cy="2092487"/>
              <a:chOff x="6471558" y="1429443"/>
              <a:chExt cx="2780962" cy="2012331"/>
            </a:xfrm>
          </p:grpSpPr>
          <p:sp>
            <p:nvSpPr>
              <p:cNvPr id="164" name="TextBox 163"/>
              <p:cNvSpPr txBox="1"/>
              <p:nvPr/>
            </p:nvSpPr>
            <p:spPr>
              <a:xfrm>
                <a:off x="6471558" y="1429443"/>
                <a:ext cx="2736304" cy="461665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Development of 2D </a:t>
                </a:r>
                <a:r>
                  <a:rPr lang="en-US" altLang="ko-KR" sz="12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Dopant</a:t>
                </a:r>
                <a:r>
                  <a:rPr lang="en-US" altLang="ko-KR" sz="12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algn="ctr"/>
                <a:r>
                  <a:rPr lang="en-US" altLang="ko-KR" sz="12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Profile Techniques (NNFC)</a:t>
                </a:r>
              </a:p>
            </p:txBody>
          </p:sp>
          <p:pic>
            <p:nvPicPr>
              <p:cNvPr id="165" name="_x79303240" descr="EMB00000ca40b2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497390" y="1887215"/>
                <a:ext cx="2755130" cy="1554559"/>
              </a:xfrm>
              <a:prstGeom prst="rect">
                <a:avLst/>
              </a:prstGeom>
              <a:noFill/>
            </p:spPr>
          </p:pic>
        </p:grpSp>
        <p:grpSp>
          <p:nvGrpSpPr>
            <p:cNvPr id="149" name="그룹 148"/>
            <p:cNvGrpSpPr/>
            <p:nvPr/>
          </p:nvGrpSpPr>
          <p:grpSpPr>
            <a:xfrm>
              <a:off x="6180906" y="3838229"/>
              <a:ext cx="1044000" cy="135414"/>
              <a:chOff x="6042892" y="3356992"/>
              <a:chExt cx="1541539" cy="288032"/>
            </a:xfrm>
          </p:grpSpPr>
          <p:sp>
            <p:nvSpPr>
              <p:cNvPr id="161" name="타원 160"/>
              <p:cNvSpPr/>
              <p:nvPr/>
            </p:nvSpPr>
            <p:spPr>
              <a:xfrm>
                <a:off x="6042892" y="350100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innerShdw blurRad="114300" dist="50800" dir="5400000">
                  <a:prstClr val="black">
                    <a:alpha val="6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162" name="직선 연결선 161"/>
              <p:cNvCxnSpPr/>
              <p:nvPr/>
            </p:nvCxnSpPr>
            <p:spPr>
              <a:xfrm>
                <a:off x="6115740" y="3356992"/>
                <a:ext cx="0" cy="180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직선 연결선 162"/>
              <p:cNvCxnSpPr/>
              <p:nvPr/>
            </p:nvCxnSpPr>
            <p:spPr>
              <a:xfrm flipH="1">
                <a:off x="6103175" y="3356992"/>
                <a:ext cx="148125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그룹 149"/>
            <p:cNvGrpSpPr/>
            <p:nvPr/>
          </p:nvGrpSpPr>
          <p:grpSpPr>
            <a:xfrm>
              <a:off x="6264118" y="4368422"/>
              <a:ext cx="324119" cy="270828"/>
              <a:chOff x="5546829" y="4144318"/>
              <a:chExt cx="311703" cy="576064"/>
            </a:xfrm>
          </p:grpSpPr>
          <p:cxnSp>
            <p:nvCxnSpPr>
              <p:cNvPr id="159" name="직선 연결선 158"/>
              <p:cNvCxnSpPr/>
              <p:nvPr/>
            </p:nvCxnSpPr>
            <p:spPr>
              <a:xfrm>
                <a:off x="5546829" y="4144318"/>
                <a:ext cx="0" cy="57606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직선 연결선 159"/>
              <p:cNvCxnSpPr/>
              <p:nvPr/>
            </p:nvCxnSpPr>
            <p:spPr>
              <a:xfrm flipH="1" flipV="1">
                <a:off x="5546942" y="4149079"/>
                <a:ext cx="31159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1" name="직선 연결선 150"/>
            <p:cNvCxnSpPr/>
            <p:nvPr/>
          </p:nvCxnSpPr>
          <p:spPr>
            <a:xfrm>
              <a:off x="6598114" y="3939831"/>
              <a:ext cx="0" cy="432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2" name="그룹 127"/>
            <p:cNvGrpSpPr/>
            <p:nvPr/>
          </p:nvGrpSpPr>
          <p:grpSpPr>
            <a:xfrm rot="21600000">
              <a:off x="6615609" y="4598262"/>
              <a:ext cx="2528390" cy="2042988"/>
              <a:chOff x="6381676" y="4293096"/>
              <a:chExt cx="2042264" cy="1964728"/>
            </a:xfrm>
          </p:grpSpPr>
          <p:sp>
            <p:nvSpPr>
              <p:cNvPr id="154" name="TextBox 153"/>
              <p:cNvSpPr txBox="1"/>
              <p:nvPr/>
            </p:nvSpPr>
            <p:spPr>
              <a:xfrm>
                <a:off x="6381676" y="4293096"/>
                <a:ext cx="2042264" cy="621572"/>
              </a:xfrm>
              <a:prstGeom prst="rect">
                <a:avLst/>
              </a:prstGeom>
              <a:solidFill>
                <a:schemeClr val="tx2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Technology transfer for mass production of 180nm SOI RF </a:t>
                </a:r>
              </a:p>
              <a:p>
                <a:pPr algn="ctr"/>
                <a:r>
                  <a:rPr lang="en-US" altLang="ko-KR" sz="12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(to </a:t>
                </a:r>
                <a:r>
                  <a:rPr lang="en-US" altLang="ko-KR" sz="12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Magnachip</a:t>
                </a:r>
                <a:r>
                  <a:rPr lang="en-US" altLang="ko-KR" sz="12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endParaRPr lang="en-US" altLang="ko-KR" sz="1200" b="1" dirty="0" smtClean="0">
                  <a:solidFill>
                    <a:schemeClr val="bg1"/>
                  </a:solidFill>
                  <a:latin typeface="ari"/>
                  <a:cs typeface="Arial" pitchFamily="34" charset="0"/>
                </a:endParaRPr>
              </a:p>
            </p:txBody>
          </p:sp>
          <p:grpSp>
            <p:nvGrpSpPr>
              <p:cNvPr id="155" name="그룹 9"/>
              <p:cNvGrpSpPr>
                <a:grpSpLocks noChangeAspect="1"/>
              </p:cNvGrpSpPr>
              <p:nvPr/>
            </p:nvGrpSpPr>
            <p:grpSpPr>
              <a:xfrm>
                <a:off x="6403135" y="4991241"/>
                <a:ext cx="1960327" cy="1266583"/>
                <a:chOff x="2220298" y="48438"/>
                <a:chExt cx="3319118" cy="3812460"/>
              </a:xfrm>
            </p:grpSpPr>
            <p:pic>
              <p:nvPicPr>
                <p:cNvPr id="156" name="그림 155" descr="11.jpg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2220298" y="48438"/>
                  <a:ext cx="3319118" cy="381246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sp>
              <p:nvSpPr>
                <p:cNvPr id="157" name="TextBox 156"/>
                <p:cNvSpPr txBox="1"/>
                <p:nvPr/>
              </p:nvSpPr>
              <p:spPr>
                <a:xfrm>
                  <a:off x="2784352" y="2602868"/>
                  <a:ext cx="1207527" cy="7411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000" b="1" dirty="0" smtClean="0">
                      <a:solidFill>
                        <a:srgbClr val="0000FF"/>
                      </a:solidFill>
                      <a:latin typeface="+mn-ea"/>
                    </a:rPr>
                    <a:t>BOX</a:t>
                  </a:r>
                  <a:endParaRPr lang="ko-KR" altLang="en-US" sz="1000" b="1" dirty="0">
                    <a:solidFill>
                      <a:srgbClr val="0000FF"/>
                    </a:solidFill>
                    <a:latin typeface="+mn-ea"/>
                  </a:endParaRPr>
                </a:p>
              </p:txBody>
            </p:sp>
            <p:sp>
              <p:nvSpPr>
                <p:cNvPr id="158" name="TextBox 157"/>
                <p:cNvSpPr txBox="1"/>
                <p:nvPr/>
              </p:nvSpPr>
              <p:spPr>
                <a:xfrm rot="1435490">
                  <a:off x="3535806" y="1676956"/>
                  <a:ext cx="1361197" cy="7411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000" b="1" dirty="0" smtClean="0">
                      <a:solidFill>
                        <a:srgbClr val="00B050"/>
                      </a:solidFill>
                      <a:latin typeface="+mn-ea"/>
                    </a:rPr>
                    <a:t>Unit TR</a:t>
                  </a:r>
                  <a:endParaRPr lang="ko-KR" altLang="en-US" sz="1000" b="1" dirty="0">
                    <a:solidFill>
                      <a:srgbClr val="00B050"/>
                    </a:solidFill>
                    <a:latin typeface="+mn-ea"/>
                  </a:endParaRPr>
                </a:p>
              </p:txBody>
            </p:sp>
          </p:grpSp>
        </p:grpSp>
        <p:cxnSp>
          <p:nvCxnSpPr>
            <p:cNvPr id="153" name="직선 연결선 152"/>
            <p:cNvCxnSpPr/>
            <p:nvPr/>
          </p:nvCxnSpPr>
          <p:spPr>
            <a:xfrm>
              <a:off x="8619773" y="3939831"/>
              <a:ext cx="0" cy="684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2" name="TextBox 181"/>
          <p:cNvSpPr txBox="1"/>
          <p:nvPr/>
        </p:nvSpPr>
        <p:spPr>
          <a:xfrm>
            <a:off x="4031773" y="4214086"/>
            <a:ext cx="1542356" cy="276999"/>
          </a:xfrm>
          <a:prstGeom prst="rect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Certified ISO 9001</a:t>
            </a:r>
            <a:endParaRPr lang="ko-KR" altLang="en-US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타원 182"/>
          <p:cNvSpPr/>
          <p:nvPr/>
        </p:nvSpPr>
        <p:spPr>
          <a:xfrm>
            <a:off x="4956320" y="3849207"/>
            <a:ext cx="158758" cy="10745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114300" dist="50800" dir="5400000">
              <a:prstClr val="black">
                <a:alpha val="6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4" name="타원 183"/>
          <p:cNvSpPr/>
          <p:nvPr/>
        </p:nvSpPr>
        <p:spPr>
          <a:xfrm>
            <a:off x="7900694" y="3808431"/>
            <a:ext cx="158758" cy="10745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114300" dist="50800" dir="5400000">
              <a:prstClr val="black">
                <a:alpha val="6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5" name="TextBox 184"/>
          <p:cNvSpPr txBox="1"/>
          <p:nvPr/>
        </p:nvSpPr>
        <p:spPr>
          <a:xfrm>
            <a:off x="6735146" y="4236249"/>
            <a:ext cx="1829578" cy="276999"/>
          </a:xfrm>
          <a:prstGeom prst="rect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Certified ISO 14001</a:t>
            </a:r>
            <a:endParaRPr lang="ko-KR" altLang="en-US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6" name="직선 연결선 185"/>
          <p:cNvCxnSpPr/>
          <p:nvPr/>
        </p:nvCxnSpPr>
        <p:spPr>
          <a:xfrm>
            <a:off x="5040144" y="3906286"/>
            <a:ext cx="0" cy="324000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직선 연결선 186"/>
          <p:cNvCxnSpPr/>
          <p:nvPr/>
        </p:nvCxnSpPr>
        <p:spPr>
          <a:xfrm>
            <a:off x="7968408" y="3906286"/>
            <a:ext cx="0" cy="360000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타원 187"/>
          <p:cNvSpPr/>
          <p:nvPr/>
        </p:nvSpPr>
        <p:spPr>
          <a:xfrm>
            <a:off x="104645" y="3821248"/>
            <a:ext cx="158758" cy="10745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114300" dist="50800" dir="5400000">
              <a:prstClr val="black">
                <a:alpha val="6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9" name="타원 188"/>
          <p:cNvSpPr/>
          <p:nvPr/>
        </p:nvSpPr>
        <p:spPr>
          <a:xfrm>
            <a:off x="2026257" y="3839566"/>
            <a:ext cx="158758" cy="10745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114300" dist="50800" dir="5400000">
              <a:prstClr val="black">
                <a:alpha val="6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0" name="TextBox 189"/>
          <p:cNvSpPr txBox="1"/>
          <p:nvPr/>
        </p:nvSpPr>
        <p:spPr>
          <a:xfrm>
            <a:off x="1236865" y="4223134"/>
            <a:ext cx="2276893" cy="276999"/>
          </a:xfrm>
          <a:prstGeom prst="rect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CMOS baseline technology</a:t>
            </a:r>
            <a:endParaRPr lang="ko-KR" altLang="en-US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1" name="직선 연결선 190"/>
          <p:cNvCxnSpPr/>
          <p:nvPr/>
        </p:nvCxnSpPr>
        <p:spPr>
          <a:xfrm>
            <a:off x="2099664" y="3894254"/>
            <a:ext cx="0" cy="324000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직선 연결선 191"/>
          <p:cNvCxnSpPr/>
          <p:nvPr/>
        </p:nvCxnSpPr>
        <p:spPr>
          <a:xfrm>
            <a:off x="4860032" y="3702222"/>
            <a:ext cx="0" cy="180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Box 192"/>
          <p:cNvSpPr txBox="1"/>
          <p:nvPr/>
        </p:nvSpPr>
        <p:spPr>
          <a:xfrm>
            <a:off x="4211960" y="3509151"/>
            <a:ext cx="2963701" cy="276999"/>
          </a:xfrm>
          <a:prstGeom prst="rect">
            <a:avLst/>
          </a:prstGeom>
          <a:noFill/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Educational center by government</a:t>
            </a:r>
            <a:endParaRPr lang="ko-KR" altLang="en-US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7207025" y="3532743"/>
            <a:ext cx="1980000" cy="276999"/>
          </a:xfrm>
          <a:prstGeom prst="rect">
            <a:avLst/>
          </a:prstGeom>
          <a:noFill/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Promoted as an Institute</a:t>
            </a:r>
            <a:endParaRPr lang="ko-KR" altLang="en-US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5" name="직선 연결선 194"/>
          <p:cNvCxnSpPr/>
          <p:nvPr/>
        </p:nvCxnSpPr>
        <p:spPr>
          <a:xfrm>
            <a:off x="8481698" y="3716940"/>
            <a:ext cx="0" cy="180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Rectangle 2"/>
          <p:cNvSpPr/>
          <p:nvPr/>
        </p:nvSpPr>
        <p:spPr>
          <a:xfrm>
            <a:off x="4283968" y="6623774"/>
            <a:ext cx="43924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Wan-</a:t>
            </a:r>
            <a:r>
              <a:rPr lang="en-GB" sz="1100" dirty="0" err="1" smtClean="0"/>
              <a:t>Gyu</a:t>
            </a:r>
            <a:r>
              <a:rPr lang="en-GB" sz="1100" dirty="0" smtClean="0"/>
              <a:t> LEE, National </a:t>
            </a:r>
            <a:r>
              <a:rPr lang="en-GB" sz="1100" dirty="0" err="1" smtClean="0"/>
              <a:t>NanoFab</a:t>
            </a:r>
            <a:r>
              <a:rPr lang="en-GB" sz="1100" dirty="0" smtClean="0"/>
              <a:t> </a:t>
            </a:r>
            <a:r>
              <a:rPr lang="en-GB" sz="1100" dirty="0" err="1" smtClean="0"/>
              <a:t>Center</a:t>
            </a:r>
            <a:r>
              <a:rPr lang="en-GB" sz="1100" dirty="0" smtClean="0"/>
              <a:t>, &amp; wangyulee@nnfc.re.kr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635639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Proposal Introduction (1)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7" name="Espace réservé du contenu 4"/>
          <p:cNvSpPr>
            <a:spLocks noGrp="1"/>
          </p:cNvSpPr>
          <p:nvPr>
            <p:ph idx="1"/>
          </p:nvPr>
        </p:nvSpPr>
        <p:spPr bwMode="auto">
          <a:xfrm>
            <a:off x="1906" y="1340768"/>
            <a:ext cx="9129712" cy="6985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2500"/>
              </a:lnSpc>
              <a:buFont typeface="Arial" panose="020B0604020202020204" pitchFamily="34" charset="0"/>
              <a:buChar char="•"/>
              <a:defRPr/>
            </a:pPr>
            <a:r>
              <a:rPr lang="en-GB" altLang="ko-KR" dirty="0" smtClean="0">
                <a:ea typeface="굴림" panose="020B0600000101010101" pitchFamily="50" charset="-127"/>
              </a:rPr>
              <a:t>Smartly connected world based on low threshold Ge on Si laser.</a:t>
            </a:r>
          </a:p>
          <a:p>
            <a:pPr marL="0" indent="0" eaLnBrk="1" hangingPunct="1">
              <a:lnSpc>
                <a:spcPts val="1500"/>
              </a:lnSpc>
              <a:buFont typeface="Arial" panose="020B0604020202020204" pitchFamily="34" charset="0"/>
              <a:buNone/>
              <a:defRPr/>
            </a:pPr>
            <a:endParaRPr lang="en-GB" altLang="ko-KR" dirty="0" smtClean="0">
              <a:ea typeface="굴림" panose="020B0600000101010101" pitchFamily="50" charset="-127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fr-FR" altLang="ko-KR" dirty="0" smtClean="0">
              <a:ea typeface="굴림" panose="020B0600000101010101" pitchFamily="50" charset="-127"/>
            </a:endParaRPr>
          </a:p>
        </p:txBody>
      </p:sp>
      <p:sp>
        <p:nvSpPr>
          <p:cNvPr id="8" name="Espace réservé du contenu 4"/>
          <p:cNvSpPr txBox="1">
            <a:spLocks/>
          </p:cNvSpPr>
          <p:nvPr/>
        </p:nvSpPr>
        <p:spPr bwMode="auto">
          <a:xfrm>
            <a:off x="17462" y="2068453"/>
            <a:ext cx="9126538" cy="4778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00469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00469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469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0469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0469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ts val="1500"/>
              </a:lnSpc>
              <a:buFont typeface="Arial" panose="020B0604020202020204" pitchFamily="34" charset="0"/>
              <a:buNone/>
              <a:defRPr/>
            </a:pPr>
            <a:endParaRPr kumimoji="0" lang="en-GB" altLang="ko-KR" dirty="0" smtClean="0">
              <a:ea typeface="굴림" panose="020B0600000101010101" pitchFamily="50" charset="-127"/>
            </a:endParaRPr>
          </a:p>
          <a:p>
            <a:pPr marL="0" indent="0" eaLnBrk="1" hangingPunct="1">
              <a:lnSpc>
                <a:spcPts val="1500"/>
              </a:lnSpc>
              <a:buFont typeface="Arial" panose="020B0604020202020204" pitchFamily="34" charset="0"/>
              <a:buNone/>
              <a:defRPr/>
            </a:pPr>
            <a:r>
              <a:rPr kumimoji="0" lang="en-GB" altLang="ko-KR" sz="2000" dirty="0" smtClean="0">
                <a:ea typeface="굴림" panose="020B0600000101010101" pitchFamily="50" charset="-127"/>
              </a:rPr>
              <a:t>   -. </a:t>
            </a:r>
            <a:r>
              <a:rPr kumimoji="0" lang="en-GB" altLang="ko-KR" sz="2000" b="1" dirty="0" smtClean="0">
                <a:ea typeface="굴림" panose="020B0600000101010101" pitchFamily="50" charset="-127"/>
              </a:rPr>
              <a:t>Vision</a:t>
            </a:r>
            <a:r>
              <a:rPr kumimoji="0" lang="en-GB" altLang="ko-KR" sz="2000" dirty="0" smtClean="0">
                <a:ea typeface="굴림" panose="020B0600000101010101" pitchFamily="50" charset="-127"/>
              </a:rPr>
              <a:t>: Smartly connected world between multiple big data </a:t>
            </a:r>
            <a:r>
              <a:rPr lang="en-GB" altLang="ko-KR" sz="2000" dirty="0" smtClean="0">
                <a:ea typeface="굴림" panose="020B0600000101010101" pitchFamily="50" charset="-127"/>
              </a:rPr>
              <a:t>with low power </a:t>
            </a:r>
          </a:p>
          <a:p>
            <a:pPr marL="0" indent="0" eaLnBrk="1" hangingPunct="1">
              <a:lnSpc>
                <a:spcPts val="1500"/>
              </a:lnSpc>
              <a:buFont typeface="Arial" panose="020B0604020202020204" pitchFamily="34" charset="0"/>
              <a:buNone/>
              <a:defRPr/>
            </a:pPr>
            <a:r>
              <a:rPr lang="en-GB" altLang="ko-KR" sz="2000" dirty="0">
                <a:ea typeface="굴림" panose="020B0600000101010101" pitchFamily="50" charset="-127"/>
              </a:rPr>
              <a:t> </a:t>
            </a:r>
            <a:r>
              <a:rPr lang="en-GB" altLang="ko-KR" sz="2000" dirty="0" smtClean="0">
                <a:ea typeface="굴림" panose="020B0600000101010101" pitchFamily="50" charset="-127"/>
              </a:rPr>
              <a:t>        processing</a:t>
            </a:r>
            <a:endParaRPr kumimoji="0" lang="en-GB" altLang="ko-KR" sz="2000" dirty="0" smtClean="0">
              <a:ea typeface="굴림" panose="020B0600000101010101" pitchFamily="50" charset="-127"/>
            </a:endParaRPr>
          </a:p>
          <a:p>
            <a:pPr marL="0" indent="0" eaLnBrk="1" hangingPunct="1">
              <a:lnSpc>
                <a:spcPts val="2200"/>
              </a:lnSpc>
              <a:buFont typeface="Arial" panose="020B0604020202020204" pitchFamily="34" charset="0"/>
              <a:buNone/>
              <a:defRPr/>
            </a:pPr>
            <a:r>
              <a:rPr kumimoji="0" lang="en-GB" altLang="ko-KR" sz="2000" dirty="0" smtClean="0">
                <a:ea typeface="굴림" panose="020B0600000101010101" pitchFamily="50" charset="-127"/>
              </a:rPr>
              <a:t>   -.</a:t>
            </a:r>
            <a:r>
              <a:rPr kumimoji="0" lang="en-GB" altLang="ko-KR" sz="2000" b="1" dirty="0" smtClean="0">
                <a:ea typeface="굴림" panose="020B0600000101010101" pitchFamily="50" charset="-127"/>
              </a:rPr>
              <a:t> Motivation</a:t>
            </a:r>
            <a:r>
              <a:rPr kumimoji="0" lang="en-GB" altLang="ko-KR" sz="2000" dirty="0" smtClean="0">
                <a:ea typeface="굴림" panose="020B0600000101010101" pitchFamily="50" charset="-127"/>
              </a:rPr>
              <a:t>: Si technology evolves to higher value systems, through  </a:t>
            </a:r>
          </a:p>
          <a:p>
            <a:pPr marL="0" indent="0" eaLnBrk="1" hangingPunct="1">
              <a:lnSpc>
                <a:spcPts val="2200"/>
              </a:lnSpc>
              <a:buFont typeface="Arial" panose="020B0604020202020204" pitchFamily="34" charset="0"/>
              <a:buNone/>
              <a:defRPr/>
            </a:pPr>
            <a:r>
              <a:rPr lang="en-GB" altLang="ko-KR" sz="2000" dirty="0" smtClean="0">
                <a:ea typeface="굴림" panose="020B0600000101010101" pitchFamily="50" charset="-127"/>
              </a:rPr>
              <a:t>       </a:t>
            </a:r>
            <a:r>
              <a:rPr kumimoji="0" lang="en-GB" altLang="ko-KR" sz="2000" dirty="0" smtClean="0">
                <a:ea typeface="굴림" panose="020B0600000101010101" pitchFamily="50" charset="-127"/>
              </a:rPr>
              <a:t>monolithic integration of electronics &amp; photonics together into one platform .</a:t>
            </a:r>
          </a:p>
          <a:p>
            <a:pPr marL="0" indent="0" eaLnBrk="1" hangingPunct="1">
              <a:lnSpc>
                <a:spcPts val="2200"/>
              </a:lnSpc>
              <a:buFont typeface="Arial" panose="020B0604020202020204" pitchFamily="34" charset="0"/>
              <a:buNone/>
              <a:defRPr/>
            </a:pPr>
            <a:r>
              <a:rPr kumimoji="0" lang="en-GB" altLang="ko-KR" sz="2000" dirty="0" smtClean="0">
                <a:ea typeface="굴림" panose="020B0600000101010101" pitchFamily="50" charset="-127"/>
              </a:rPr>
              <a:t>   -. </a:t>
            </a:r>
            <a:r>
              <a:rPr kumimoji="0" lang="en-GB" altLang="ko-KR" sz="2000" b="1" dirty="0" smtClean="0">
                <a:ea typeface="굴림" panose="020B0600000101010101" pitchFamily="50" charset="-127"/>
              </a:rPr>
              <a:t>Content</a:t>
            </a:r>
            <a:r>
              <a:rPr kumimoji="0" lang="en-GB" altLang="ko-KR" sz="2000" dirty="0" smtClean="0">
                <a:ea typeface="굴림" panose="020B0600000101010101" pitchFamily="50" charset="-127"/>
              </a:rPr>
              <a:t>: to realize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kumimoji="0" lang="en-GB" altLang="ko-KR" sz="2000" dirty="0" smtClean="0">
                <a:ea typeface="굴림" panose="020B0600000101010101" pitchFamily="50" charset="-127"/>
              </a:rPr>
              <a:t>     ▪ Defect free high doping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kumimoji="0" lang="en-GB" altLang="ko-KR" sz="2000" dirty="0" smtClean="0">
                <a:ea typeface="굴림" panose="020B0600000101010101" pitchFamily="50" charset="-127"/>
              </a:rPr>
              <a:t>     ▪ Optimum confinement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ko-KR" sz="2000" dirty="0">
                <a:ea typeface="굴림" panose="020B0600000101010101" pitchFamily="50" charset="-127"/>
              </a:rPr>
              <a:t> </a:t>
            </a:r>
            <a:r>
              <a:rPr lang="en-GB" altLang="ko-KR" sz="2000" dirty="0" smtClean="0">
                <a:ea typeface="굴림" panose="020B0600000101010101" pitchFamily="50" charset="-127"/>
              </a:rPr>
              <a:t>      of electrons &amp; holes</a:t>
            </a:r>
            <a:endParaRPr kumimoji="0" lang="en-GB" altLang="ko-KR" sz="2000" dirty="0" smtClean="0">
              <a:ea typeface="굴림" panose="020B0600000101010101" pitchFamily="50" charset="-127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kumimoji="0" lang="en-GB" altLang="ko-KR" sz="2000" dirty="0" smtClean="0">
                <a:ea typeface="굴림" panose="020B0600000101010101" pitchFamily="50" charset="-127"/>
              </a:rPr>
              <a:t>     ▪ </a:t>
            </a:r>
            <a:r>
              <a:rPr lang="en-GB" altLang="ko-KR" sz="2000" dirty="0" smtClean="0">
                <a:ea typeface="굴림" panose="020B0600000101010101" pitchFamily="50" charset="-127"/>
              </a:rPr>
              <a:t>State-of-the art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ko-KR" sz="2000" dirty="0">
                <a:ea typeface="굴림" panose="020B0600000101010101" pitchFamily="50" charset="-127"/>
              </a:rPr>
              <a:t> </a:t>
            </a:r>
            <a:r>
              <a:rPr lang="en-GB" altLang="ko-KR" sz="2000" dirty="0" smtClean="0">
                <a:ea typeface="굴림" panose="020B0600000101010101" pitchFamily="50" charset="-127"/>
              </a:rPr>
              <a:t>      Ge epitaxy on Si</a:t>
            </a:r>
            <a:endParaRPr kumimoji="0" lang="en-GB" altLang="ko-KR" sz="2000" dirty="0" smtClean="0">
              <a:ea typeface="굴림" panose="020B0600000101010101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22848"/>
            <a:ext cx="5868144" cy="310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/>
          <p:nvPr/>
        </p:nvSpPr>
        <p:spPr>
          <a:xfrm>
            <a:off x="4283968" y="6623774"/>
            <a:ext cx="43924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Wan-</a:t>
            </a:r>
            <a:r>
              <a:rPr lang="en-GB" sz="1100" dirty="0" err="1" smtClean="0"/>
              <a:t>Gyu</a:t>
            </a:r>
            <a:r>
              <a:rPr lang="en-GB" sz="1100" dirty="0" smtClean="0"/>
              <a:t> LEE, National </a:t>
            </a:r>
            <a:r>
              <a:rPr lang="en-GB" sz="1100" dirty="0" err="1" smtClean="0"/>
              <a:t>NanoFab</a:t>
            </a:r>
            <a:r>
              <a:rPr lang="en-GB" sz="1100" dirty="0" smtClean="0"/>
              <a:t> </a:t>
            </a:r>
            <a:r>
              <a:rPr lang="en-GB" sz="1100" dirty="0" err="1" smtClean="0"/>
              <a:t>Center</a:t>
            </a:r>
            <a:r>
              <a:rPr lang="en-GB" sz="1100" dirty="0" smtClean="0"/>
              <a:t>, &amp; wangyulee@nnfc.re.kr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0254582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Proposal Introduction (2)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7" name="Espace réservé du contenu 4"/>
          <p:cNvSpPr>
            <a:spLocks noGrp="1"/>
          </p:cNvSpPr>
          <p:nvPr>
            <p:ph idx="1"/>
          </p:nvPr>
        </p:nvSpPr>
        <p:spPr bwMode="auto">
          <a:xfrm>
            <a:off x="0" y="1170640"/>
            <a:ext cx="6084168" cy="47037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GB" altLang="ko-KR" dirty="0" smtClean="0">
                <a:ea typeface="굴림" panose="020B0600000101010101" pitchFamily="50" charset="-127"/>
              </a:rPr>
              <a:t>Expected outcome:</a:t>
            </a:r>
          </a:p>
          <a:p>
            <a:pPr marL="0" indent="0" eaLnBrk="1" hangingPunct="1">
              <a:lnSpc>
                <a:spcPts val="2500"/>
              </a:lnSpc>
              <a:buFont typeface="Arial" panose="020B0604020202020204" pitchFamily="34" charset="0"/>
              <a:buNone/>
              <a:defRPr/>
            </a:pPr>
            <a:r>
              <a:rPr lang="en-GB" altLang="ko-KR" dirty="0" smtClean="0">
                <a:ea typeface="굴림" panose="020B0600000101010101" pitchFamily="50" charset="-127"/>
              </a:rPr>
              <a:t> </a:t>
            </a:r>
            <a:r>
              <a:rPr lang="en-GB" altLang="ko-KR" sz="2400" dirty="0">
                <a:ea typeface="굴림" panose="020B0600000101010101" pitchFamily="50" charset="-127"/>
              </a:rPr>
              <a:t>-. </a:t>
            </a:r>
            <a:r>
              <a:rPr lang="en-GB" altLang="ko-KR" sz="2400" dirty="0" smtClean="0">
                <a:ea typeface="굴림" panose="020B0600000101010101" pitchFamily="50" charset="-127"/>
              </a:rPr>
              <a:t>Monolithically integrated Ge on Si laser</a:t>
            </a:r>
          </a:p>
          <a:p>
            <a:pPr marL="0" indent="0" eaLnBrk="1" hangingPunct="1">
              <a:lnSpc>
                <a:spcPts val="2500"/>
              </a:lnSpc>
              <a:buFont typeface="Arial" panose="020B0604020202020204" pitchFamily="34" charset="0"/>
              <a:buNone/>
              <a:defRPr/>
            </a:pPr>
            <a:r>
              <a:rPr lang="en-GB" altLang="ko-KR" sz="2400" dirty="0">
                <a:ea typeface="굴림" panose="020B0600000101010101" pitchFamily="50" charset="-127"/>
              </a:rPr>
              <a:t> </a:t>
            </a:r>
            <a:r>
              <a:rPr lang="en-GB" altLang="ko-KR" sz="2400" dirty="0" smtClean="0">
                <a:ea typeface="굴림" panose="020B0600000101010101" pitchFamily="50" charset="-127"/>
              </a:rPr>
              <a:t>   operating at room temperature</a:t>
            </a:r>
            <a:endParaRPr lang="en-GB" altLang="ko-KR" sz="2400" dirty="0">
              <a:ea typeface="굴림" panose="020B0600000101010101" pitchFamily="50" charset="-127"/>
            </a:endParaRPr>
          </a:p>
          <a:p>
            <a:pPr marL="0" indent="0" eaLnBrk="1" hangingPunct="1">
              <a:lnSpc>
                <a:spcPts val="2500"/>
              </a:lnSpc>
              <a:buFont typeface="Arial" panose="020B0604020202020204" pitchFamily="34" charset="0"/>
              <a:buNone/>
              <a:defRPr/>
            </a:pPr>
            <a:r>
              <a:rPr lang="en-GB" altLang="ko-KR" sz="2400" dirty="0">
                <a:ea typeface="굴림" panose="020B0600000101010101" pitchFamily="50" charset="-127"/>
              </a:rPr>
              <a:t>    </a:t>
            </a:r>
            <a:r>
              <a:rPr lang="en-GB" altLang="ko-KR" sz="2400" dirty="0" smtClean="0">
                <a:ea typeface="굴림" panose="020B0600000101010101" pitchFamily="50" charset="-127"/>
              </a:rPr>
              <a:t>with 1/100 low threshold power providing</a:t>
            </a:r>
          </a:p>
          <a:p>
            <a:pPr marL="0" indent="0" eaLnBrk="1" hangingPunct="1">
              <a:lnSpc>
                <a:spcPts val="2500"/>
              </a:lnSpc>
              <a:buFont typeface="Arial" panose="020B0604020202020204" pitchFamily="34" charset="0"/>
              <a:buNone/>
              <a:defRPr/>
            </a:pPr>
            <a:r>
              <a:rPr lang="en-GB" altLang="ko-KR" sz="2400" dirty="0">
                <a:ea typeface="굴림" panose="020B0600000101010101" pitchFamily="50" charset="-127"/>
              </a:rPr>
              <a:t> </a:t>
            </a:r>
            <a:r>
              <a:rPr lang="en-GB" altLang="ko-KR" sz="2400" dirty="0" smtClean="0">
                <a:ea typeface="굴림" panose="020B0600000101010101" pitchFamily="50" charset="-127"/>
              </a:rPr>
              <a:t>   an energy efficient processing of big data</a:t>
            </a:r>
            <a:endParaRPr lang="en-GB" altLang="ko-KR" sz="2400" dirty="0">
              <a:ea typeface="굴림" panose="020B0600000101010101" pitchFamily="50" charset="-127"/>
            </a:endParaRPr>
          </a:p>
          <a:p>
            <a:pPr marL="0" indent="0" eaLnBrk="1" hangingPunct="1">
              <a:lnSpc>
                <a:spcPts val="2500"/>
              </a:lnSpc>
              <a:buFont typeface="Arial" panose="020B0604020202020204" pitchFamily="34" charset="0"/>
              <a:buNone/>
              <a:defRPr/>
            </a:pPr>
            <a:r>
              <a:rPr lang="en-GB" altLang="ko-KR" sz="2400" dirty="0" smtClean="0">
                <a:ea typeface="굴림" panose="020B0600000101010101" pitchFamily="50" charset="-127"/>
              </a:rPr>
              <a:t>    from the connectivity of </a:t>
            </a:r>
            <a:r>
              <a:rPr lang="en-GB" altLang="ko-KR" sz="2400" dirty="0" err="1" smtClean="0">
                <a:ea typeface="굴림" panose="020B0600000101010101" pitchFamily="50" charset="-127"/>
              </a:rPr>
              <a:t>IoT</a:t>
            </a:r>
            <a:r>
              <a:rPr lang="en-GB" altLang="ko-KR" sz="2400" dirty="0" smtClean="0">
                <a:ea typeface="굴림" panose="020B0600000101010101" pitchFamily="50" charset="-127"/>
              </a:rPr>
              <a:t>   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GB" altLang="ko-KR" dirty="0" smtClean="0">
                <a:ea typeface="굴림" panose="020B0600000101010101" pitchFamily="50" charset="-127"/>
              </a:rPr>
              <a:t>Impacts:</a:t>
            </a:r>
          </a:p>
          <a:p>
            <a:pPr marL="0" indent="0" eaLnBrk="1" hangingPunct="1">
              <a:lnSpc>
                <a:spcPts val="2500"/>
              </a:lnSpc>
              <a:buFont typeface="Arial" panose="020B0604020202020204" pitchFamily="34" charset="0"/>
              <a:buNone/>
              <a:defRPr/>
            </a:pPr>
            <a:r>
              <a:rPr lang="en-GB" altLang="ko-KR" dirty="0" smtClean="0">
                <a:ea typeface="굴림" panose="020B0600000101010101" pitchFamily="50" charset="-127"/>
              </a:rPr>
              <a:t> </a:t>
            </a:r>
            <a:r>
              <a:rPr lang="en-GB" altLang="ko-KR" sz="2400" dirty="0" smtClean="0">
                <a:ea typeface="굴림" panose="020B0600000101010101" pitchFamily="50" charset="-127"/>
              </a:rPr>
              <a:t>-. Higher optical functions</a:t>
            </a:r>
          </a:p>
          <a:p>
            <a:pPr marL="0" indent="0" eaLnBrk="1" hangingPunct="1">
              <a:lnSpc>
                <a:spcPts val="2500"/>
              </a:lnSpc>
              <a:buFont typeface="Arial" panose="020B0604020202020204" pitchFamily="34" charset="0"/>
              <a:buNone/>
              <a:defRPr/>
            </a:pPr>
            <a:r>
              <a:rPr lang="en-GB" altLang="ko-KR" sz="2400" dirty="0">
                <a:ea typeface="굴림" panose="020B0600000101010101" pitchFamily="50" charset="-127"/>
              </a:rPr>
              <a:t> </a:t>
            </a:r>
            <a:r>
              <a:rPr lang="en-GB" altLang="ko-KR" sz="2400" dirty="0" smtClean="0">
                <a:ea typeface="굴림" panose="020B0600000101010101" pitchFamily="50" charset="-127"/>
              </a:rPr>
              <a:t>-. Architecture change in data </a:t>
            </a:r>
            <a:r>
              <a:rPr lang="en-GB" altLang="ko-KR" sz="2400" dirty="0" err="1" smtClean="0">
                <a:ea typeface="굴림" panose="020B0600000101010101" pitchFamily="50" charset="-127"/>
              </a:rPr>
              <a:t>center</a:t>
            </a:r>
            <a:endParaRPr lang="en-GB" altLang="ko-KR" sz="2400" dirty="0">
              <a:ea typeface="굴림" panose="020B0600000101010101" pitchFamily="50" charset="-127"/>
            </a:endParaRPr>
          </a:p>
          <a:p>
            <a:pPr marL="0" indent="0" eaLnBrk="1" hangingPunct="1">
              <a:lnSpc>
                <a:spcPts val="2500"/>
              </a:lnSpc>
              <a:buFont typeface="Arial" panose="020B0604020202020204" pitchFamily="34" charset="0"/>
              <a:buNone/>
              <a:defRPr/>
            </a:pPr>
            <a:r>
              <a:rPr lang="en-GB" altLang="ko-KR" sz="2400" dirty="0">
                <a:ea typeface="굴림" panose="020B0600000101010101" pitchFamily="50" charset="-127"/>
              </a:rPr>
              <a:t> -. </a:t>
            </a:r>
            <a:r>
              <a:rPr lang="en-GB" altLang="ko-KR" sz="2400" dirty="0" smtClean="0">
                <a:ea typeface="굴림" panose="020B0600000101010101" pitchFamily="50" charset="-127"/>
              </a:rPr>
              <a:t>cost/operation cut</a:t>
            </a:r>
          </a:p>
          <a:p>
            <a:pPr eaLnBrk="1" hangingPunct="1">
              <a:lnSpc>
                <a:spcPts val="2500"/>
              </a:lnSpc>
              <a:buFont typeface="Arial" panose="020B0604020202020204" pitchFamily="34" charset="0"/>
              <a:buChar char="•"/>
              <a:defRPr/>
            </a:pPr>
            <a:r>
              <a:rPr lang="en-GB" altLang="ko-KR" dirty="0" smtClean="0">
                <a:ea typeface="굴림" panose="020B0600000101010101" pitchFamily="50" charset="-127"/>
              </a:rPr>
              <a:t>Schedule:</a:t>
            </a:r>
          </a:p>
          <a:p>
            <a:pPr marL="0" indent="0" eaLnBrk="1" hangingPunct="1">
              <a:lnSpc>
                <a:spcPts val="2500"/>
              </a:lnSpc>
              <a:buFont typeface="Arial" panose="020B0604020202020204" pitchFamily="34" charset="0"/>
              <a:buNone/>
              <a:defRPr/>
            </a:pPr>
            <a:r>
              <a:rPr lang="en-GB" altLang="ko-KR" dirty="0" smtClean="0">
                <a:ea typeface="굴림" panose="020B0600000101010101" pitchFamily="50" charset="-127"/>
              </a:rPr>
              <a:t> </a:t>
            </a:r>
            <a:r>
              <a:rPr lang="en-GB" altLang="ko-KR" sz="2400" dirty="0" smtClean="0">
                <a:ea typeface="굴림" panose="020B0600000101010101" pitchFamily="50" charset="-127"/>
              </a:rPr>
              <a:t>-. 1/10 current threshold power @2018</a:t>
            </a:r>
          </a:p>
          <a:p>
            <a:pPr marL="0" indent="0" eaLnBrk="1" hangingPunct="1">
              <a:lnSpc>
                <a:spcPts val="2500"/>
              </a:lnSpc>
              <a:buFont typeface="Arial" panose="020B0604020202020204" pitchFamily="34" charset="0"/>
              <a:buNone/>
              <a:defRPr/>
            </a:pPr>
            <a:r>
              <a:rPr lang="en-GB" altLang="ko-KR" sz="2400" dirty="0">
                <a:ea typeface="굴림" panose="020B0600000101010101" pitchFamily="50" charset="-127"/>
              </a:rPr>
              <a:t> </a:t>
            </a:r>
            <a:r>
              <a:rPr lang="en-GB" altLang="ko-KR" sz="2400" dirty="0" smtClean="0">
                <a:ea typeface="굴림" panose="020B0600000101010101" pitchFamily="50" charset="-127"/>
              </a:rPr>
              <a:t>    1/50 current threshold power @2019</a:t>
            </a:r>
          </a:p>
        </p:txBody>
      </p:sp>
      <p:pic>
        <p:nvPicPr>
          <p:cNvPr id="3075" name="Picture 3" descr="C:\Users\user\Desktop\germanium-la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313184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gegrowt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78664"/>
            <a:ext cx="3131840" cy="254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/>
          <p:nvPr/>
        </p:nvSpPr>
        <p:spPr>
          <a:xfrm>
            <a:off x="4283968" y="6623774"/>
            <a:ext cx="43924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Wan-</a:t>
            </a:r>
            <a:r>
              <a:rPr lang="en-GB" sz="1100" dirty="0" err="1" smtClean="0"/>
              <a:t>Gyu</a:t>
            </a:r>
            <a:r>
              <a:rPr lang="en-GB" sz="1100" dirty="0" smtClean="0"/>
              <a:t> LEE, National </a:t>
            </a:r>
            <a:r>
              <a:rPr lang="en-GB" sz="1100" dirty="0" err="1" smtClean="0"/>
              <a:t>NanoFab</a:t>
            </a:r>
            <a:r>
              <a:rPr lang="en-GB" sz="1100" dirty="0" smtClean="0"/>
              <a:t> </a:t>
            </a:r>
            <a:r>
              <a:rPr lang="en-GB" sz="1100" dirty="0" err="1" smtClean="0"/>
              <a:t>Center</a:t>
            </a:r>
            <a:r>
              <a:rPr lang="en-GB" sz="1100" dirty="0" smtClean="0"/>
              <a:t>, &amp; wangyulee@nnfc.re.kr</a:t>
            </a:r>
            <a:endParaRPr lang="en-GB" sz="11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4102543"/>
            <a:ext cx="3123166" cy="251963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Partners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7" name="Espace réservé du contenu 4"/>
          <p:cNvSpPr>
            <a:spLocks noGrp="1"/>
          </p:cNvSpPr>
          <p:nvPr>
            <p:ph idx="1"/>
          </p:nvPr>
        </p:nvSpPr>
        <p:spPr bwMode="auto">
          <a:xfrm>
            <a:off x="0" y="1314182"/>
            <a:ext cx="9107487" cy="441891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lnSpc>
                <a:spcPts val="2200"/>
              </a:lnSpc>
              <a:buFont typeface="Arial" panose="020B0604020202020204" pitchFamily="34" charset="0"/>
              <a:buChar char="–"/>
              <a:defRPr/>
            </a:pPr>
            <a:r>
              <a:rPr lang="en-GB" altLang="ko-KR" sz="2400" dirty="0" smtClean="0">
                <a:ea typeface="굴림" panose="020B0600000101010101" pitchFamily="50" charset="-127"/>
              </a:rPr>
              <a:t>NNFC has been looking for research and business partners who will collaborate in convergence technology of Ge epitaxy on Si photonics &amp; Si electronics, as well as R &amp; D prototype &amp; production technology, IPR sharing, joint venture or venture companies.</a:t>
            </a:r>
          </a:p>
          <a:p>
            <a:pPr marL="457200" lvl="1" indent="0" eaLnBrk="1" hangingPunct="1">
              <a:lnSpc>
                <a:spcPts val="1800"/>
              </a:lnSpc>
              <a:buFont typeface="Arial" panose="020B0604020202020204" pitchFamily="34" charset="0"/>
              <a:buNone/>
              <a:defRPr/>
            </a:pPr>
            <a:r>
              <a:rPr lang="en-GB" altLang="ko-KR" sz="2000" dirty="0" smtClean="0">
                <a:solidFill>
                  <a:srgbClr val="FF0000"/>
                </a:solidFill>
                <a:ea typeface="굴림" panose="020B0600000101010101" pitchFamily="50" charset="-127"/>
              </a:rPr>
              <a:t>   </a:t>
            </a:r>
            <a:r>
              <a:rPr lang="en-GB" altLang="ko-KR" sz="2000" dirty="0" smtClean="0">
                <a:ea typeface="굴림" panose="020B0600000101010101" pitchFamily="50" charset="-127"/>
              </a:rPr>
              <a:t> ; system engineering that adopt Si photonics allowing much faster digital</a:t>
            </a:r>
          </a:p>
          <a:p>
            <a:pPr marL="457200" lvl="1" indent="0" eaLnBrk="1" hangingPunct="1">
              <a:lnSpc>
                <a:spcPts val="1800"/>
              </a:lnSpc>
              <a:buFont typeface="Arial" panose="020B0604020202020204" pitchFamily="34" charset="0"/>
              <a:buNone/>
              <a:defRPr/>
            </a:pPr>
            <a:r>
              <a:rPr lang="en-GB" altLang="ko-KR" sz="2000" dirty="0">
                <a:ea typeface="굴림" panose="020B0600000101010101" pitchFamily="50" charset="-127"/>
              </a:rPr>
              <a:t> </a:t>
            </a:r>
            <a:r>
              <a:rPr lang="en-GB" altLang="ko-KR" sz="2000" dirty="0" smtClean="0">
                <a:ea typeface="굴림" panose="020B0600000101010101" pitchFamily="50" charset="-127"/>
              </a:rPr>
              <a:t>     </a:t>
            </a:r>
            <a:r>
              <a:rPr lang="en-GB" altLang="ko-KR" sz="2000" dirty="0" err="1" smtClean="0">
                <a:ea typeface="굴림" panose="020B0600000101010101" pitchFamily="50" charset="-127"/>
              </a:rPr>
              <a:t>signaling</a:t>
            </a:r>
            <a:r>
              <a:rPr lang="en-GB" altLang="ko-KR" sz="2000" dirty="0" smtClean="0">
                <a:ea typeface="굴림" panose="020B0600000101010101" pitchFamily="50" charset="-127"/>
              </a:rPr>
              <a:t> than is currently possible with optical interconnection </a:t>
            </a:r>
          </a:p>
          <a:p>
            <a:pPr marL="457200" lvl="1" indent="0" eaLnBrk="1" hangingPunct="1">
              <a:lnSpc>
                <a:spcPts val="1800"/>
              </a:lnSpc>
              <a:buFont typeface="Arial" panose="020B0604020202020204" pitchFamily="34" charset="0"/>
              <a:buNone/>
              <a:defRPr/>
            </a:pPr>
            <a:r>
              <a:rPr lang="en-GB" altLang="ko-KR" sz="2000" dirty="0">
                <a:ea typeface="굴림" panose="020B0600000101010101" pitchFamily="50" charset="-127"/>
              </a:rPr>
              <a:t> </a:t>
            </a:r>
            <a:r>
              <a:rPr lang="en-GB" altLang="ko-KR" sz="2000" dirty="0" smtClean="0">
                <a:ea typeface="굴림" panose="020B0600000101010101" pitchFamily="50" charset="-127"/>
              </a:rPr>
              <a:t>   ; manufacturer who wants to adopt monolithic </a:t>
            </a:r>
            <a:r>
              <a:rPr lang="en-GB" altLang="ko-KR" sz="2000" dirty="0" err="1" smtClean="0">
                <a:ea typeface="굴림" panose="020B0600000101010101" pitchFamily="50" charset="-127"/>
              </a:rPr>
              <a:t>opto</a:t>
            </a:r>
            <a:r>
              <a:rPr lang="en-GB" altLang="ko-KR" sz="2000" dirty="0" smtClean="0">
                <a:ea typeface="굴림" panose="020B0600000101010101" pitchFamily="50" charset="-127"/>
              </a:rPr>
              <a:t>-electronic devices in </a:t>
            </a:r>
          </a:p>
          <a:p>
            <a:pPr marL="457200" lvl="1" indent="0" eaLnBrk="1" hangingPunct="1">
              <a:lnSpc>
                <a:spcPts val="1800"/>
              </a:lnSpc>
              <a:buFont typeface="Arial" panose="020B0604020202020204" pitchFamily="34" charset="0"/>
              <a:buNone/>
              <a:defRPr/>
            </a:pPr>
            <a:r>
              <a:rPr lang="en-GB" altLang="ko-KR" sz="2000" dirty="0">
                <a:ea typeface="굴림" panose="020B0600000101010101" pitchFamily="50" charset="-127"/>
              </a:rPr>
              <a:t> </a:t>
            </a:r>
            <a:r>
              <a:rPr lang="en-GB" altLang="ko-KR" sz="2000" dirty="0" smtClean="0">
                <a:ea typeface="굴림" panose="020B0600000101010101" pitchFamily="50" charset="-127"/>
              </a:rPr>
              <a:t>     a low cost Si process</a:t>
            </a:r>
          </a:p>
        </p:txBody>
      </p:sp>
      <p:sp>
        <p:nvSpPr>
          <p:cNvPr id="8" name="Rectangle 2"/>
          <p:cNvSpPr/>
          <p:nvPr/>
        </p:nvSpPr>
        <p:spPr>
          <a:xfrm>
            <a:off x="4283968" y="6623774"/>
            <a:ext cx="43924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Wan-</a:t>
            </a:r>
            <a:r>
              <a:rPr lang="en-GB" sz="1100" dirty="0" err="1" smtClean="0"/>
              <a:t>Gyu</a:t>
            </a:r>
            <a:r>
              <a:rPr lang="en-GB" sz="1100" dirty="0" smtClean="0"/>
              <a:t> LEE, National </a:t>
            </a:r>
            <a:r>
              <a:rPr lang="en-GB" sz="1100" dirty="0" err="1" smtClean="0"/>
              <a:t>NanoFab</a:t>
            </a:r>
            <a:r>
              <a:rPr lang="en-GB" sz="1100" dirty="0" smtClean="0"/>
              <a:t> </a:t>
            </a:r>
            <a:r>
              <a:rPr lang="en-GB" sz="1100" dirty="0" err="1" smtClean="0"/>
              <a:t>Center</a:t>
            </a:r>
            <a:r>
              <a:rPr lang="en-GB" sz="1100" dirty="0" smtClean="0"/>
              <a:t>, &amp; wangyulee@nnfc.re.kr</a:t>
            </a:r>
            <a:endParaRPr lang="en-GB" sz="1100" dirty="0"/>
          </a:p>
        </p:txBody>
      </p:sp>
      <p:grpSp>
        <p:nvGrpSpPr>
          <p:cNvPr id="32" name="그룹 31"/>
          <p:cNvGrpSpPr/>
          <p:nvPr/>
        </p:nvGrpSpPr>
        <p:grpSpPr>
          <a:xfrm>
            <a:off x="467544" y="3789040"/>
            <a:ext cx="8560501" cy="3216766"/>
            <a:chOff x="1577609" y="1470898"/>
            <a:chExt cx="9796130" cy="4728934"/>
          </a:xfrm>
        </p:grpSpPr>
        <p:grpSp>
          <p:nvGrpSpPr>
            <p:cNvPr id="33" name="그룹 58"/>
            <p:cNvGrpSpPr/>
            <p:nvPr/>
          </p:nvGrpSpPr>
          <p:grpSpPr>
            <a:xfrm>
              <a:off x="1577609" y="1470898"/>
              <a:ext cx="3494608" cy="1586138"/>
              <a:chOff x="107504" y="1988840"/>
              <a:chExt cx="3494608" cy="1174750"/>
            </a:xfrm>
          </p:grpSpPr>
          <p:pic>
            <p:nvPicPr>
              <p:cNvPr id="60" name="Picture 8" descr="공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7504" y="1988840"/>
                <a:ext cx="3494608" cy="1174750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>
                    <a:alpha val="50000"/>
                  </a:srgbClr>
                </a:outerShdw>
              </a:effectLst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1078605" y="2143090"/>
                <a:ext cx="2245999" cy="8662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1" dirty="0" smtClean="0">
                    <a:solidFill>
                      <a:srgbClr val="C00000"/>
                    </a:solidFill>
                    <a:latin typeface="맑은 고딕" pitchFamily="50" charset="-127"/>
                    <a:ea typeface="맑은 고딕" pitchFamily="50" charset="-127"/>
                  </a:rPr>
                  <a:t>SME</a:t>
                </a:r>
              </a:p>
              <a:p>
                <a:r>
                  <a:rPr lang="en-US" altLang="ko-KR" sz="1400" b="1" dirty="0" smtClean="0">
                    <a:solidFill>
                      <a:srgbClr val="C00000"/>
                    </a:solidFill>
                    <a:latin typeface="맑은 고딕" pitchFamily="50" charset="-127"/>
                    <a:ea typeface="맑은 고딕" pitchFamily="50" charset="-127"/>
                  </a:rPr>
                  <a:t>  -. System engineering </a:t>
                </a:r>
              </a:p>
              <a:p>
                <a:r>
                  <a:rPr lang="en-US" altLang="ko-KR" sz="1400" b="1" dirty="0">
                    <a:solidFill>
                      <a:srgbClr val="C00000"/>
                    </a:solidFill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lang="en-US" altLang="ko-KR" sz="1400" b="1" dirty="0" smtClean="0">
                    <a:solidFill>
                      <a:srgbClr val="C00000"/>
                    </a:solidFill>
                    <a:latin typeface="맑은 고딕" pitchFamily="50" charset="-127"/>
                    <a:ea typeface="맑은 고딕" pitchFamily="50" charset="-127"/>
                  </a:rPr>
                  <a:t> - Signal processing IC</a:t>
                </a:r>
              </a:p>
              <a:p>
                <a:r>
                  <a:rPr lang="en-US" altLang="ko-KR" sz="1400" b="1" dirty="0" smtClean="0">
                    <a:solidFill>
                      <a:srgbClr val="C00000"/>
                    </a:solidFill>
                    <a:latin typeface="맑은 고딕" pitchFamily="50" charset="-127"/>
                    <a:ea typeface="맑은 고딕" pitchFamily="50" charset="-127"/>
                  </a:rPr>
                  <a:t>  -. Biasing IC</a:t>
                </a:r>
              </a:p>
              <a:p>
                <a:r>
                  <a:rPr lang="en-US" altLang="ko-KR" sz="1400" b="1" dirty="0" smtClean="0">
                    <a:solidFill>
                      <a:srgbClr val="C00000"/>
                    </a:solidFill>
                    <a:latin typeface="맑은 고딕" pitchFamily="50" charset="-127"/>
                    <a:ea typeface="맑은 고딕" pitchFamily="50" charset="-127"/>
                  </a:rPr>
                  <a:t>  -. S/W</a:t>
                </a:r>
                <a:endParaRPr lang="ko-KR" altLang="en-US" sz="1400" b="1" dirty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34" name="그룹 65"/>
            <p:cNvGrpSpPr/>
            <p:nvPr/>
          </p:nvGrpSpPr>
          <p:grpSpPr>
            <a:xfrm>
              <a:off x="7879131" y="2934122"/>
              <a:ext cx="3494608" cy="1678806"/>
              <a:chOff x="1835696" y="5661273"/>
              <a:chExt cx="3494608" cy="1174750"/>
            </a:xfrm>
          </p:grpSpPr>
          <p:pic>
            <p:nvPicPr>
              <p:cNvPr id="58" name="Picture 8" descr="공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835696" y="5661273"/>
                <a:ext cx="3494608" cy="1174750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>
                    <a:alpha val="50000"/>
                  </a:srgbClr>
                </a:outerShdw>
              </a:effectLst>
            </p:spPr>
          </p:pic>
          <p:sp>
            <p:nvSpPr>
              <p:cNvPr id="59" name="TextBox 58"/>
              <p:cNvSpPr txBox="1"/>
              <p:nvPr/>
            </p:nvSpPr>
            <p:spPr>
              <a:xfrm>
                <a:off x="2837250" y="5920363"/>
                <a:ext cx="2356414" cy="6676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1" dirty="0" smtClean="0">
                    <a:solidFill>
                      <a:srgbClr val="C00000"/>
                    </a:solidFill>
                    <a:latin typeface="맑은 고딕" pitchFamily="50" charset="-127"/>
                    <a:ea typeface="맑은 고딕" pitchFamily="50" charset="-127"/>
                  </a:rPr>
                  <a:t>National </a:t>
                </a:r>
                <a:r>
                  <a:rPr lang="en-US" altLang="ko-KR" sz="1400" b="1" dirty="0" err="1" smtClean="0">
                    <a:solidFill>
                      <a:srgbClr val="C00000"/>
                    </a:solidFill>
                    <a:latin typeface="맑은 고딕" pitchFamily="50" charset="-127"/>
                    <a:ea typeface="맑은 고딕" pitchFamily="50" charset="-127"/>
                  </a:rPr>
                  <a:t>NanoFab</a:t>
                </a:r>
                <a:r>
                  <a:rPr lang="en-US" altLang="ko-KR" sz="1400" b="1" dirty="0" smtClean="0">
                    <a:solidFill>
                      <a:srgbClr val="C00000"/>
                    </a:solidFill>
                    <a:latin typeface="맑은 고딕" pitchFamily="50" charset="-127"/>
                    <a:ea typeface="맑은 고딕" pitchFamily="50" charset="-127"/>
                  </a:rPr>
                  <a:t> Center</a:t>
                </a:r>
              </a:p>
              <a:p>
                <a:r>
                  <a:rPr lang="en-US" altLang="ko-KR" sz="1400" b="1" dirty="0" smtClean="0">
                    <a:solidFill>
                      <a:srgbClr val="C00000"/>
                    </a:solidFill>
                    <a:latin typeface="맑은 고딕" pitchFamily="50" charset="-127"/>
                    <a:ea typeface="맑은 고딕" pitchFamily="50" charset="-127"/>
                  </a:rPr>
                  <a:t>  -. Si photonics</a:t>
                </a:r>
              </a:p>
              <a:p>
                <a:r>
                  <a:rPr lang="en-US" altLang="ko-KR" sz="1400" b="1" dirty="0">
                    <a:solidFill>
                      <a:srgbClr val="C00000"/>
                    </a:solidFill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lang="en-US" altLang="ko-KR" sz="1400" b="1" dirty="0" smtClean="0">
                    <a:solidFill>
                      <a:srgbClr val="C00000"/>
                    </a:solidFill>
                    <a:latin typeface="맑은 고딕" pitchFamily="50" charset="-127"/>
                    <a:ea typeface="맑은 고딕" pitchFamily="50" charset="-127"/>
                  </a:rPr>
                  <a:t> -. Process integration</a:t>
                </a:r>
              </a:p>
              <a:p>
                <a:r>
                  <a:rPr lang="en-US" altLang="ko-KR" sz="1400" b="1" dirty="0">
                    <a:solidFill>
                      <a:srgbClr val="C00000"/>
                    </a:solidFill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lang="en-US" altLang="ko-KR" sz="1400" b="1" dirty="0" smtClean="0">
                    <a:solidFill>
                      <a:srgbClr val="C00000"/>
                    </a:solidFill>
                    <a:latin typeface="맑은 고딕" pitchFamily="50" charset="-127"/>
                    <a:ea typeface="맑은 고딕" pitchFamily="50" charset="-127"/>
                  </a:rPr>
                  <a:t> -. Device fabrication</a:t>
                </a:r>
              </a:p>
            </p:txBody>
          </p:sp>
        </p:grpSp>
        <p:grpSp>
          <p:nvGrpSpPr>
            <p:cNvPr id="35" name="그룹 34"/>
            <p:cNvGrpSpPr/>
            <p:nvPr/>
          </p:nvGrpSpPr>
          <p:grpSpPr>
            <a:xfrm>
              <a:off x="1776029" y="1800434"/>
              <a:ext cx="7210668" cy="4399398"/>
              <a:chOff x="1776029" y="1800434"/>
              <a:chExt cx="7210668" cy="4399398"/>
            </a:xfrm>
          </p:grpSpPr>
          <p:sp>
            <p:nvSpPr>
              <p:cNvPr id="36" name="타원 35"/>
              <p:cNvSpPr/>
              <p:nvPr/>
            </p:nvSpPr>
            <p:spPr bwMode="auto">
              <a:xfrm>
                <a:off x="4584341" y="2208476"/>
                <a:ext cx="3096344" cy="2952328"/>
              </a:xfrm>
              <a:prstGeom prst="ellipse">
                <a:avLst/>
              </a:prstGeom>
              <a:noFill/>
              <a:ln w="101600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grpSp>
            <p:nvGrpSpPr>
              <p:cNvPr id="37" name="그룹 68"/>
              <p:cNvGrpSpPr/>
              <p:nvPr/>
            </p:nvGrpSpPr>
            <p:grpSpPr>
              <a:xfrm>
                <a:off x="4208121" y="1806534"/>
                <a:ext cx="1296144" cy="1680588"/>
                <a:chOff x="3630918" y="1648489"/>
                <a:chExt cx="1296144" cy="1680588"/>
              </a:xfrm>
            </p:grpSpPr>
            <p:pic>
              <p:nvPicPr>
                <p:cNvPr id="56" name="Picture 14" descr="05_블루볼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630918" y="1648489"/>
                  <a:ext cx="1296144" cy="16805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7" name="TextBox 56"/>
                <p:cNvSpPr txBox="1"/>
                <p:nvPr/>
              </p:nvSpPr>
              <p:spPr>
                <a:xfrm>
                  <a:off x="3961304" y="1979126"/>
                  <a:ext cx="69602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b="1" dirty="0" smtClean="0">
                      <a:solidFill>
                        <a:srgbClr val="FF99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맑은 고딕" pitchFamily="50" charset="-127"/>
                      <a:ea typeface="맑은 고딕" pitchFamily="50" charset="-127"/>
                    </a:rPr>
                    <a:t>ASIC</a:t>
                  </a:r>
                </a:p>
                <a:p>
                  <a:r>
                    <a:rPr lang="en-US" altLang="ko-KR" b="1" dirty="0" smtClean="0">
                      <a:solidFill>
                        <a:srgbClr val="FF99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맑은 고딕" pitchFamily="50" charset="-127"/>
                      <a:ea typeface="맑은 고딕" pitchFamily="50" charset="-127"/>
                    </a:rPr>
                    <a:t>S/W</a:t>
                  </a:r>
                </a:p>
              </p:txBody>
            </p:sp>
          </p:grpSp>
          <p:pic>
            <p:nvPicPr>
              <p:cNvPr id="38" name="Picture 18" descr="06_보라볼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32413" y="2712532"/>
                <a:ext cx="1775682" cy="23023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9" name="그룹 70"/>
              <p:cNvGrpSpPr/>
              <p:nvPr/>
            </p:nvGrpSpPr>
            <p:grpSpPr>
              <a:xfrm>
                <a:off x="6853089" y="2956064"/>
                <a:ext cx="1854440" cy="1680588"/>
                <a:chOff x="5010404" y="3476604"/>
                <a:chExt cx="1854440" cy="1680588"/>
              </a:xfrm>
            </p:grpSpPr>
            <p:grpSp>
              <p:nvGrpSpPr>
                <p:cNvPr id="52" name="그룹 22"/>
                <p:cNvGrpSpPr/>
                <p:nvPr/>
              </p:nvGrpSpPr>
              <p:grpSpPr>
                <a:xfrm>
                  <a:off x="5292080" y="3476604"/>
                  <a:ext cx="1572764" cy="1680588"/>
                  <a:chOff x="1714528" y="5167580"/>
                  <a:chExt cx="1572764" cy="1680588"/>
                </a:xfrm>
              </p:grpSpPr>
              <p:pic>
                <p:nvPicPr>
                  <p:cNvPr id="54" name="Picture 14" descr="05_블루볼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714528" y="5167580"/>
                    <a:ext cx="1296144" cy="16805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1745908" y="5365211"/>
                    <a:ext cx="1541384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b="1" dirty="0" smtClean="0"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rPr>
                      <a:t>Si photonics</a:t>
                    </a:r>
                  </a:p>
                  <a:p>
                    <a:r>
                      <a:rPr lang="en-US" altLang="ko-KR" b="1" dirty="0" smtClean="0"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rPr>
                      <a:t>&amp;</a:t>
                    </a:r>
                  </a:p>
                  <a:p>
                    <a:r>
                      <a:rPr lang="en-US" altLang="ko-KR" b="1" dirty="0" smtClean="0"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rPr>
                      <a:t>Integration</a:t>
                    </a:r>
                    <a:endParaRPr lang="ko-KR" altLang="en-US" b="1" dirty="0">
                      <a:solidFill>
                        <a:srgbClr val="FF99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</p:grpSp>
            <p:pic>
              <p:nvPicPr>
                <p:cNvPr id="53" name="Picture 7" descr="04_상박스화살표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rot="10800000">
                  <a:off x="5010404" y="3600220"/>
                  <a:ext cx="474928" cy="11149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40" name="Picture 7" descr="04_상박스화살표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2246890">
                <a:off x="5149264" y="2264357"/>
                <a:ext cx="470547" cy="1123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5455596" y="3199862"/>
                <a:ext cx="123944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400" b="1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Ge on</a:t>
                </a:r>
              </a:p>
              <a:p>
                <a:r>
                  <a:rPr lang="en-US" altLang="ko-KR" sz="2400" b="1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Si laser</a:t>
                </a:r>
              </a:p>
            </p:txBody>
          </p:sp>
          <p:grpSp>
            <p:nvGrpSpPr>
              <p:cNvPr id="42" name="그룹 69"/>
              <p:cNvGrpSpPr/>
              <p:nvPr/>
            </p:nvGrpSpPr>
            <p:grpSpPr>
              <a:xfrm>
                <a:off x="4512333" y="4368716"/>
                <a:ext cx="1464459" cy="1680588"/>
                <a:chOff x="2483768" y="4725144"/>
                <a:chExt cx="1464459" cy="1680588"/>
              </a:xfrm>
            </p:grpSpPr>
            <p:pic>
              <p:nvPicPr>
                <p:cNvPr id="50" name="Picture 14" descr="05_블루볼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483768" y="4725144"/>
                  <a:ext cx="1296144" cy="16805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1" name="TextBox 50"/>
                <p:cNvSpPr txBox="1"/>
                <p:nvPr/>
              </p:nvSpPr>
              <p:spPr>
                <a:xfrm>
                  <a:off x="2590163" y="4862082"/>
                  <a:ext cx="135806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b="1" dirty="0" err="1" smtClean="0">
                      <a:solidFill>
                        <a:srgbClr val="FF99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맑은 고딕" pitchFamily="50" charset="-127"/>
                      <a:ea typeface="맑은 고딕" pitchFamily="50" charset="-127"/>
                    </a:rPr>
                    <a:t>Anaysis</a:t>
                  </a:r>
                  <a:endParaRPr lang="en-US" altLang="ko-KR" b="1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b="1" dirty="0" smtClean="0">
                      <a:solidFill>
                        <a:srgbClr val="FF99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맑은 고딕" pitchFamily="50" charset="-127"/>
                      <a:ea typeface="맑은 고딕" pitchFamily="50" charset="-127"/>
                    </a:rPr>
                    <a:t>Simulation</a:t>
                  </a:r>
                  <a:endParaRPr lang="ko-KR" altLang="en-US" b="1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  <p:pic>
            <p:nvPicPr>
              <p:cNvPr id="43" name="Picture 7" descr="04_상박스화살표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8542994">
                <a:off x="5348513" y="3923681"/>
                <a:ext cx="474928" cy="1114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4" name="그룹 64"/>
              <p:cNvGrpSpPr/>
              <p:nvPr/>
            </p:nvGrpSpPr>
            <p:grpSpPr>
              <a:xfrm>
                <a:off x="1776029" y="4728755"/>
                <a:ext cx="3494608" cy="1471077"/>
                <a:chOff x="5685904" y="3838401"/>
                <a:chExt cx="3494608" cy="1174750"/>
              </a:xfrm>
            </p:grpSpPr>
            <p:pic>
              <p:nvPicPr>
                <p:cNvPr id="48" name="Picture 8" descr="공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685904" y="3838401"/>
                  <a:ext cx="3494608" cy="1174750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p:spPr>
            </p:pic>
            <p:sp>
              <p:nvSpPr>
                <p:cNvPr id="49" name="TextBox 48"/>
                <p:cNvSpPr txBox="1"/>
                <p:nvPr/>
              </p:nvSpPr>
              <p:spPr>
                <a:xfrm>
                  <a:off x="6702931" y="4055097"/>
                  <a:ext cx="2119426" cy="5898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>
                      <a:solidFill>
                        <a:srgbClr val="C00000"/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400" b="1" dirty="0" smtClean="0">
                      <a:solidFill>
                        <a:srgbClr val="C00000"/>
                      </a:solidFill>
                      <a:latin typeface="맑은 고딕" pitchFamily="50" charset="-127"/>
                      <a:ea typeface="맑은 고딕" pitchFamily="50" charset="-127"/>
                    </a:rPr>
                    <a:t>Institute or University</a:t>
                  </a:r>
                </a:p>
                <a:p>
                  <a:r>
                    <a:rPr lang="en-US" altLang="ko-KR" sz="1400" b="1" dirty="0">
                      <a:solidFill>
                        <a:srgbClr val="C00000"/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400" b="1" dirty="0" smtClean="0">
                      <a:solidFill>
                        <a:srgbClr val="C00000"/>
                      </a:solidFill>
                      <a:latin typeface="맑은 고딕" pitchFamily="50" charset="-127"/>
                      <a:ea typeface="맑은 고딕" pitchFamily="50" charset="-127"/>
                    </a:rPr>
                    <a:t> -. Simulation</a:t>
                  </a:r>
                </a:p>
                <a:p>
                  <a:r>
                    <a:rPr lang="en-US" altLang="ko-KR" sz="1400" b="1" dirty="0">
                      <a:solidFill>
                        <a:srgbClr val="C00000"/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400" b="1" dirty="0" smtClean="0">
                      <a:solidFill>
                        <a:srgbClr val="C00000"/>
                      </a:solidFill>
                      <a:latin typeface="맑은 고딕" pitchFamily="50" charset="-127"/>
                      <a:ea typeface="맑은 고딕" pitchFamily="50" charset="-127"/>
                    </a:rPr>
                    <a:t> -. Physical analysis</a:t>
                  </a:r>
                  <a:endParaRPr lang="ko-KR" altLang="en-US" sz="1400" b="1" dirty="0">
                    <a:solidFill>
                      <a:srgbClr val="C00000"/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2357772" y="1800434"/>
                <a:ext cx="36580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100" b="1" dirty="0" smtClean="0">
                    <a:solidFill>
                      <a:srgbClr val="FFFF00"/>
                    </a:solidFill>
                    <a:latin typeface="맑은 고딕" pitchFamily="50" charset="-127"/>
                    <a:ea typeface="맑은 고딕" pitchFamily="50" charset="-127"/>
                  </a:rPr>
                  <a:t>(1)</a:t>
                </a:r>
                <a:endParaRPr lang="ko-KR" altLang="en-US" sz="1100" b="1" dirty="0">
                  <a:solidFill>
                    <a:srgbClr val="FFFF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8620891" y="3429273"/>
                <a:ext cx="36580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100" b="1" dirty="0" smtClean="0">
                    <a:solidFill>
                      <a:srgbClr val="FFFF00"/>
                    </a:solidFill>
                    <a:latin typeface="맑은 고딕" pitchFamily="50" charset="-127"/>
                    <a:ea typeface="맑은 고딕" pitchFamily="50" charset="-127"/>
                  </a:rPr>
                  <a:t>(2)</a:t>
                </a:r>
                <a:endParaRPr lang="ko-KR" altLang="en-US" sz="1100" b="1" dirty="0">
                  <a:solidFill>
                    <a:srgbClr val="FFFF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624311" y="4964876"/>
                <a:ext cx="36580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100" b="1" dirty="0" smtClean="0">
                    <a:solidFill>
                      <a:srgbClr val="FFFF00"/>
                    </a:solidFill>
                    <a:latin typeface="맑은 고딕" pitchFamily="50" charset="-127"/>
                    <a:ea typeface="맑은 고딕" pitchFamily="50" charset="-127"/>
                  </a:rPr>
                  <a:t>(3)</a:t>
                </a:r>
                <a:endParaRPr lang="ko-KR" altLang="en-US" sz="1100" b="1" dirty="0">
                  <a:solidFill>
                    <a:srgbClr val="FFFF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7511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Info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475656" y="1948979"/>
            <a:ext cx="597666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For more information and for interest to participate please contact:</a:t>
            </a:r>
          </a:p>
          <a:p>
            <a:endParaRPr lang="en-GB" sz="2000" dirty="0" smtClean="0"/>
          </a:p>
          <a:p>
            <a:r>
              <a:rPr lang="en-GB" sz="2000" dirty="0" smtClean="0"/>
              <a:t>		</a:t>
            </a:r>
            <a:r>
              <a:rPr lang="en-GB" sz="1800" dirty="0" smtClean="0">
                <a:solidFill>
                  <a:srgbClr val="00B0F0"/>
                </a:solidFill>
              </a:rPr>
              <a:t>National </a:t>
            </a:r>
            <a:r>
              <a:rPr lang="en-GB" sz="1800" dirty="0" err="1" smtClean="0">
                <a:solidFill>
                  <a:srgbClr val="00B0F0"/>
                </a:solidFill>
              </a:rPr>
              <a:t>NanoFab</a:t>
            </a:r>
            <a:r>
              <a:rPr lang="en-GB" sz="1800" dirty="0" smtClean="0">
                <a:solidFill>
                  <a:srgbClr val="00B0F0"/>
                </a:solidFill>
              </a:rPr>
              <a:t> </a:t>
            </a:r>
            <a:r>
              <a:rPr lang="en-GB" sz="1800" dirty="0" err="1" smtClean="0">
                <a:solidFill>
                  <a:srgbClr val="00B0F0"/>
                </a:solidFill>
              </a:rPr>
              <a:t>Center</a:t>
            </a:r>
            <a:endParaRPr lang="en-GB" sz="1800" dirty="0" smtClean="0">
              <a:solidFill>
                <a:srgbClr val="00B0F0"/>
              </a:solidFill>
            </a:endParaRPr>
          </a:p>
          <a:p>
            <a:r>
              <a:rPr lang="en-GB" sz="1800" dirty="0" smtClean="0">
                <a:solidFill>
                  <a:srgbClr val="00B0F0"/>
                </a:solidFill>
              </a:rPr>
              <a:t>		</a:t>
            </a:r>
            <a:r>
              <a:rPr lang="en-US" sz="1800" dirty="0" smtClean="0">
                <a:solidFill>
                  <a:srgbClr val="00B0F0"/>
                </a:solidFill>
              </a:rPr>
              <a:t>wangyulee@nnfc.re.kr</a:t>
            </a:r>
            <a:endParaRPr lang="en-GB" sz="1800" dirty="0" smtClean="0">
              <a:solidFill>
                <a:srgbClr val="00B0F0"/>
              </a:solidFill>
            </a:endParaRPr>
          </a:p>
          <a:p>
            <a:r>
              <a:rPr lang="en-GB" sz="1800" dirty="0" smtClean="0">
                <a:solidFill>
                  <a:srgbClr val="00B0F0"/>
                </a:solidFill>
              </a:rPr>
              <a:t>		82-42-366-1602</a:t>
            </a:r>
          </a:p>
          <a:p>
            <a:r>
              <a:rPr lang="en-GB" sz="1800" dirty="0" smtClean="0">
                <a:solidFill>
                  <a:srgbClr val="00B0F0"/>
                </a:solidFill>
              </a:rPr>
              <a:t>		291 </a:t>
            </a:r>
            <a:r>
              <a:rPr lang="en-GB" sz="1800" dirty="0" err="1" smtClean="0">
                <a:solidFill>
                  <a:srgbClr val="00B0F0"/>
                </a:solidFill>
              </a:rPr>
              <a:t>Daehak-ro</a:t>
            </a:r>
            <a:r>
              <a:rPr lang="en-GB" sz="1800" dirty="0" smtClean="0">
                <a:solidFill>
                  <a:srgbClr val="00B0F0"/>
                </a:solidFill>
              </a:rPr>
              <a:t>, </a:t>
            </a:r>
            <a:r>
              <a:rPr lang="en-GB" sz="1800" dirty="0" err="1" smtClean="0">
                <a:solidFill>
                  <a:srgbClr val="00B0F0"/>
                </a:solidFill>
              </a:rPr>
              <a:t>Yuseong-gu</a:t>
            </a:r>
            <a:r>
              <a:rPr lang="en-GB" sz="1800" dirty="0" smtClean="0">
                <a:solidFill>
                  <a:srgbClr val="00B0F0"/>
                </a:solidFill>
              </a:rPr>
              <a:t>, Daejeon</a:t>
            </a:r>
          </a:p>
          <a:p>
            <a:r>
              <a:rPr lang="en-GB" sz="1800" dirty="0">
                <a:solidFill>
                  <a:srgbClr val="00B0F0"/>
                </a:solidFill>
              </a:rPr>
              <a:t> </a:t>
            </a:r>
            <a:r>
              <a:rPr lang="en-GB" sz="1800" dirty="0" smtClean="0">
                <a:solidFill>
                  <a:srgbClr val="00B0F0"/>
                </a:solidFill>
              </a:rPr>
              <a:t>                            34141 Republic of Korea</a:t>
            </a:r>
          </a:p>
          <a:p>
            <a:r>
              <a:rPr lang="en-GB" sz="1800" dirty="0" smtClean="0">
                <a:solidFill>
                  <a:srgbClr val="00B0F0"/>
                </a:solidFill>
              </a:rPr>
              <a:t>		http://www.nnfc.re.kr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  <p:pic>
        <p:nvPicPr>
          <p:cNvPr id="8" name="_x289926760" descr="EMB0000018c3a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929728"/>
            <a:ext cx="1143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/>
          <p:nvPr/>
        </p:nvSpPr>
        <p:spPr>
          <a:xfrm>
            <a:off x="4283968" y="6623774"/>
            <a:ext cx="43924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Wan-</a:t>
            </a:r>
            <a:r>
              <a:rPr lang="en-GB" sz="1100" dirty="0" err="1" smtClean="0"/>
              <a:t>Gyu</a:t>
            </a:r>
            <a:r>
              <a:rPr lang="en-GB" sz="1100" dirty="0" smtClean="0"/>
              <a:t> LEE, National </a:t>
            </a:r>
            <a:r>
              <a:rPr lang="en-GB" sz="1100" dirty="0" err="1" smtClean="0"/>
              <a:t>NanoFab</a:t>
            </a:r>
            <a:r>
              <a:rPr lang="en-GB" sz="1100" dirty="0" smtClean="0"/>
              <a:t> </a:t>
            </a:r>
            <a:r>
              <a:rPr lang="en-GB" sz="1100" dirty="0" err="1" smtClean="0"/>
              <a:t>Center</a:t>
            </a:r>
            <a:r>
              <a:rPr lang="en-GB" sz="1100" dirty="0" smtClean="0"/>
              <a:t>, &amp; wangyulee@nnfc.re.kr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163398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ltic-Plus-whi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Celtic-Plus-white</Template>
  <TotalTime>0</TotalTime>
  <Words>595</Words>
  <Application>Microsoft Office PowerPoint</Application>
  <PresentationFormat>On-screen Show (4:3)</PresentationFormat>
  <Paragraphs>123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Celtic-Plus-white</vt:lpstr>
      <vt:lpstr>Celtic-Plus Event 28-29 April 2016, Stockholm</vt:lpstr>
      <vt:lpstr>Teaser</vt:lpstr>
      <vt:lpstr>Organisation(NNFC) Profile</vt:lpstr>
      <vt:lpstr>Proposal Introduction (1)</vt:lpstr>
      <vt:lpstr>Proposal Introduction (2)</vt:lpstr>
      <vt:lpstr>Partners</vt:lpstr>
      <vt:lpstr>Contact Info</vt:lpstr>
    </vt:vector>
  </TitlesOfParts>
  <Company>Eurescom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Plan – RfP Summary</dc:title>
  <dc:creator>Peter Stollenmayer</dc:creator>
  <cp:lastModifiedBy>Peter Herrmann</cp:lastModifiedBy>
  <cp:revision>133</cp:revision>
  <cp:lastPrinted>2014-09-11T12:29:40Z</cp:lastPrinted>
  <dcterms:created xsi:type="dcterms:W3CDTF">2014-06-18T11:29:22Z</dcterms:created>
  <dcterms:modified xsi:type="dcterms:W3CDTF">2016-04-24T18:44:36Z</dcterms:modified>
</cp:coreProperties>
</file>