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278" r:id="rId3"/>
    <p:sldId id="277" r:id="rId4"/>
    <p:sldId id="273" r:id="rId5"/>
    <p:sldId id="274" r:id="rId6"/>
    <p:sldId id="275" r:id="rId7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C53E"/>
    <a:srgbClr val="FFCC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>
        <p:scale>
          <a:sx n="107" d="100"/>
          <a:sy n="107" d="100"/>
        </p:scale>
        <p:origin x="-1104" y="-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en-US" altLang="en-US" sz="2800" b="0" dirty="0" smtClean="0"/>
              <a:t>Celtic-Plus Event</a:t>
            </a:r>
            <a:br>
              <a:rPr lang="en-US" altLang="en-US" sz="2800" b="0" dirty="0" smtClean="0"/>
            </a:br>
            <a:r>
              <a:rPr lang="en-US" altLang="en-US" sz="2800" b="0" dirty="0" smtClean="0"/>
              <a:t>28-29 April 2016, Stockholm</a:t>
            </a:r>
            <a:endParaRPr lang="en-US" altLang="en-US" sz="2800" b="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3232" y="2492896"/>
            <a:ext cx="9073008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sz="2400" kern="0" dirty="0" smtClean="0"/>
              <a:t>Pitch of the Project Proposal:</a:t>
            </a:r>
            <a:br>
              <a:rPr lang="en-US" altLang="en-US" sz="2400" kern="0" dirty="0" smtClean="0"/>
            </a:br>
            <a:r>
              <a:rPr lang="en-US" altLang="en-US" sz="2600" kern="0" dirty="0" smtClean="0"/>
              <a:t>“</a:t>
            </a:r>
            <a:r>
              <a:rPr lang="en-CA" altLang="en-US" sz="2600" kern="0" dirty="0" smtClean="0"/>
              <a:t>Predictive Energy Management of Network </a:t>
            </a:r>
            <a:r>
              <a:rPr lang="en-CA" altLang="en-US" sz="2600" kern="0" dirty="0"/>
              <a:t>of B</a:t>
            </a:r>
            <a:r>
              <a:rPr lang="en-CA" altLang="en-US" sz="2600" kern="0" dirty="0" smtClean="0"/>
              <a:t>uildings Enabled </a:t>
            </a:r>
            <a:r>
              <a:rPr lang="en-CA" altLang="en-US" sz="2600" kern="0" dirty="0"/>
              <a:t>with </a:t>
            </a:r>
            <a:r>
              <a:rPr lang="en-CA" altLang="en-US" sz="2600" kern="0" dirty="0" smtClean="0"/>
              <a:t>Distributed Energy Resources”</a:t>
            </a:r>
            <a:endParaRPr lang="en-US" altLang="en-US" sz="2600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288232" y="4365104"/>
            <a:ext cx="6563072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sz="1800" b="0" i="1" kern="0" dirty="0" smtClean="0"/>
              <a:t>Dr. Alexandre Pavlovski, Green Power Labs</a:t>
            </a:r>
          </a:p>
          <a:p>
            <a:r>
              <a:rPr lang="en-US" altLang="en-US" sz="1800" b="0" i="1" kern="0" dirty="0" smtClean="0"/>
              <a:t>ampavlovski@greenpowerlabs.com</a:t>
            </a:r>
            <a:endParaRPr lang="en-US" altLang="en-US" sz="1800" b="0" i="1" kern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5342330"/>
            <a:ext cx="3310415" cy="493819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Teaser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3" name="Rectangle 2"/>
          <p:cNvSpPr/>
          <p:nvPr/>
        </p:nvSpPr>
        <p:spPr>
          <a:xfrm>
            <a:off x="3635896" y="6616502"/>
            <a:ext cx="509431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Alexandre Pavlovski, Green Power Labs, ampavlovski@greenpowerlabs.com</a:t>
            </a:r>
            <a:endParaRPr lang="en-GB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409264" y="1350804"/>
            <a:ext cx="86409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i="1" dirty="0" smtClean="0"/>
              <a:t>What </a:t>
            </a:r>
            <a:r>
              <a:rPr lang="en-CA" sz="2000" i="1" dirty="0"/>
              <a:t>is the main benefit of the idea/proposal?</a:t>
            </a:r>
          </a:p>
          <a:p>
            <a:r>
              <a:rPr lang="en-CA" sz="1800" dirty="0" smtClean="0"/>
              <a:t>Reduction </a:t>
            </a:r>
            <a:r>
              <a:rPr lang="en-CA" sz="1800" dirty="0"/>
              <a:t>of energy use, costs and carbon footprint of commercial buildings </a:t>
            </a:r>
            <a:r>
              <a:rPr lang="en-CA" sz="1800" dirty="0" smtClean="0"/>
              <a:t>through </a:t>
            </a:r>
            <a:r>
              <a:rPr lang="en-CA" sz="1800" dirty="0"/>
              <a:t>integrated predictive management of energy uses </a:t>
            </a:r>
            <a:r>
              <a:rPr lang="en-CA" sz="1800" dirty="0" smtClean="0"/>
              <a:t>and </a:t>
            </a:r>
            <a:r>
              <a:rPr lang="en-CA" sz="1800" dirty="0"/>
              <a:t>sources </a:t>
            </a:r>
            <a:r>
              <a:rPr lang="en-CA" sz="1800" dirty="0" smtClean="0"/>
              <a:t>in </a:t>
            </a:r>
            <a:r>
              <a:rPr lang="en-CA" sz="1800" dirty="0"/>
              <a:t>a network of buildings </a:t>
            </a:r>
            <a:endParaRPr lang="en-GB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405508" y="2690068"/>
            <a:ext cx="86409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i="1" dirty="0"/>
              <a:t>What makes the added value?</a:t>
            </a:r>
          </a:p>
          <a:p>
            <a:r>
              <a:rPr lang="en-CA" sz="1800" dirty="0"/>
              <a:t>Energy consumption and generation in commercial buildings is determined by weather conditions at building site. Predictive energy management allows </a:t>
            </a:r>
            <a:r>
              <a:rPr lang="en-CA" sz="1800" dirty="0" smtClean="0"/>
              <a:t>for: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/>
              <a:t>more efficient </a:t>
            </a:r>
            <a:r>
              <a:rPr lang="en-CA" sz="1800" dirty="0" smtClean="0"/>
              <a:t>energy use due to considering upcoming </a:t>
            </a:r>
            <a:r>
              <a:rPr lang="en-CA" sz="1800" dirty="0"/>
              <a:t>weather </a:t>
            </a:r>
            <a:r>
              <a:rPr lang="en-CA" sz="1800" dirty="0" smtClean="0"/>
              <a:t>changes;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 smtClean="0"/>
              <a:t>reduced </a:t>
            </a:r>
            <a:r>
              <a:rPr lang="en-CA" sz="1800" dirty="0"/>
              <a:t>external energy </a:t>
            </a:r>
            <a:r>
              <a:rPr lang="en-CA" sz="1800" dirty="0" smtClean="0"/>
              <a:t>supply by matching on-site energy uses and 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 smtClean="0"/>
              <a:t>building energy </a:t>
            </a:r>
            <a:r>
              <a:rPr lang="en-CA" sz="1800" dirty="0"/>
              <a:t>costs </a:t>
            </a:r>
            <a:r>
              <a:rPr lang="en-CA" sz="1800" dirty="0" smtClean="0"/>
              <a:t>reduced by </a:t>
            </a:r>
            <a:r>
              <a:rPr lang="en-CA" sz="1800" dirty="0"/>
              <a:t>10% to 25</a:t>
            </a:r>
            <a:r>
              <a:rPr lang="en-CA" sz="1800" dirty="0" smtClean="0"/>
              <a:t>%</a:t>
            </a:r>
            <a:endParaRPr lang="en-CA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437576" y="4897785"/>
            <a:ext cx="864096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i="1" dirty="0"/>
              <a:t>Why should I participate in the project?</a:t>
            </a:r>
          </a:p>
          <a:p>
            <a:r>
              <a:rPr lang="en-CA" sz="1800" dirty="0"/>
              <a:t>We will provide access to cutting-edge predictive analytics and predictive controls for building energy management. </a:t>
            </a:r>
            <a:r>
              <a:rPr lang="en-CA" sz="1800" dirty="0" smtClean="0"/>
              <a:t>Together we </a:t>
            </a:r>
            <a:r>
              <a:rPr lang="en-CA" sz="1800" dirty="0"/>
              <a:t>will make buildings in </a:t>
            </a:r>
            <a:r>
              <a:rPr lang="en-CA" sz="1800" dirty="0" smtClean="0"/>
              <a:t>urban networks </a:t>
            </a:r>
            <a:r>
              <a:rPr lang="en-CA" sz="1800" dirty="0"/>
              <a:t>interconnected and benefiting from each other </a:t>
            </a:r>
            <a:r>
              <a:rPr lang="en-CA" sz="1800" dirty="0" smtClean="0"/>
              <a:t>with </a:t>
            </a:r>
            <a:r>
              <a:rPr lang="en-CA" sz="1800" dirty="0"/>
              <a:t>energy supply </a:t>
            </a:r>
            <a:r>
              <a:rPr lang="en-CA" sz="1800" dirty="0" smtClean="0"/>
              <a:t>cleaner, </a:t>
            </a:r>
            <a:r>
              <a:rPr lang="en-CA" sz="1800" dirty="0"/>
              <a:t>and energy use more efficient.</a:t>
            </a:r>
          </a:p>
        </p:txBody>
      </p:sp>
    </p:spTree>
    <p:extLst>
      <p:ext uri="{BB962C8B-B14F-4D97-AF65-F5344CB8AC3E}">
        <p14:creationId xmlns:p14="http://schemas.microsoft.com/office/powerpoint/2010/main" val="4032734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Organisation Profile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39552" y="2173705"/>
            <a:ext cx="835362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sz="2000" dirty="0" smtClean="0"/>
              <a:t>A </a:t>
            </a:r>
            <a:r>
              <a:rPr lang="en-CA" sz="2000" dirty="0"/>
              <a:t>privately held Canadian corporation </a:t>
            </a:r>
            <a:r>
              <a:rPr lang="en-CA" sz="2000" dirty="0" smtClean="0"/>
              <a:t>founded in 2003; head office in Canada, representative offices in the U.S., Australia and China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sz="2000" dirty="0" smtClean="0"/>
              <a:t>An </a:t>
            </a:r>
            <a:r>
              <a:rPr lang="en-CA" sz="2000" dirty="0"/>
              <a:t>internationally recognized solar expert, a leading predictive energy management technology developer and service </a:t>
            </a:r>
            <a:r>
              <a:rPr lang="en-CA" sz="2000" dirty="0" smtClean="0"/>
              <a:t>provider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sz="2000" dirty="0" smtClean="0"/>
              <a:t>Major </a:t>
            </a:r>
            <a:r>
              <a:rPr lang="en-CA" sz="2000" dirty="0"/>
              <a:t>products and services include predictive analytics and predictive control solutions.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sz="2000" dirty="0" smtClean="0"/>
              <a:t>Comprehensive </a:t>
            </a:r>
            <a:r>
              <a:rPr lang="en-CA" sz="2000" dirty="0"/>
              <a:t>proprietary technology platform </a:t>
            </a:r>
            <a:r>
              <a:rPr lang="en-CA" sz="2000" dirty="0" smtClean="0"/>
              <a:t>applicable globally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sz="2000" dirty="0" smtClean="0"/>
              <a:t>Vertical </a:t>
            </a:r>
            <a:r>
              <a:rPr lang="en-CA" sz="2000" dirty="0"/>
              <a:t>markets include municipalities, power utilities, solar power developers and commercial building operators.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sz="2000" dirty="0" smtClean="0"/>
              <a:t>Quality </a:t>
            </a:r>
            <a:r>
              <a:rPr lang="en-CA" sz="2000" dirty="0"/>
              <a:t>Management: ISO9001 </a:t>
            </a:r>
            <a:r>
              <a:rPr lang="en-CA" sz="2000" dirty="0" smtClean="0"/>
              <a:t>certified</a:t>
            </a:r>
          </a:p>
          <a:p>
            <a:endParaRPr lang="en-GB" sz="2000" i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35896" y="6616502"/>
            <a:ext cx="509431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Alexandre Pavlovski, Green Power Labs, ampavlovski@greenpowerlabs.com</a:t>
            </a:r>
            <a:endParaRPr lang="en-GB" sz="11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0780" y="1193534"/>
            <a:ext cx="3310415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639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Introduction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79512" y="1405324"/>
            <a:ext cx="8856984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CA" sz="2000" b="1" i="1" dirty="0"/>
              <a:t>Vision:</a:t>
            </a:r>
            <a:r>
              <a:rPr lang="en-CA" sz="2000" i="1" dirty="0"/>
              <a:t> </a:t>
            </a:r>
            <a:r>
              <a:rPr lang="en-CA" sz="2000" dirty="0" smtClean="0"/>
              <a:t>Develop </a:t>
            </a:r>
            <a:r>
              <a:rPr lang="en-CA" sz="2000" dirty="0"/>
              <a:t>and deploy a predictive energy management system </a:t>
            </a:r>
            <a:r>
              <a:rPr lang="en-CA" sz="2000" dirty="0" smtClean="0"/>
              <a:t>for </a:t>
            </a:r>
            <a:r>
              <a:rPr lang="en-CA" sz="2000" dirty="0"/>
              <a:t>a network of commercial </a:t>
            </a:r>
            <a:r>
              <a:rPr lang="en-CA" sz="2000" dirty="0" smtClean="0"/>
              <a:t>buildings. </a:t>
            </a:r>
            <a:r>
              <a:rPr lang="en-CA" sz="2000" dirty="0"/>
              <a:t>Energy use in each building will be optimized and energy costs – minimized. Energy sources in the network will be shared to minimize the overall energy cost and carbon footprint.</a:t>
            </a:r>
          </a:p>
          <a:p>
            <a:pPr>
              <a:spcAft>
                <a:spcPts val="600"/>
              </a:spcAft>
            </a:pPr>
            <a:r>
              <a:rPr lang="en-CA" sz="2000" b="1" i="1" dirty="0"/>
              <a:t>Motivation:</a:t>
            </a:r>
            <a:r>
              <a:rPr lang="en-CA" sz="2000" b="1" dirty="0"/>
              <a:t> </a:t>
            </a:r>
            <a:r>
              <a:rPr lang="en-CA" sz="2000" dirty="0"/>
              <a:t>Improve thermal comfort in commercial buildings while reducing their energy use and costs</a:t>
            </a:r>
          </a:p>
          <a:p>
            <a:pPr>
              <a:spcAft>
                <a:spcPts val="600"/>
              </a:spcAft>
            </a:pPr>
            <a:r>
              <a:rPr lang="en-CA" sz="2000" b="1" i="1" dirty="0"/>
              <a:t>Content</a:t>
            </a:r>
            <a:r>
              <a:rPr lang="en-CA" sz="2000" dirty="0"/>
              <a:t>: Advance building automation and energy management systems by utilizing predictive </a:t>
            </a:r>
            <a:r>
              <a:rPr lang="en-CA" sz="2000" dirty="0" smtClean="0"/>
              <a:t>analytics and control </a:t>
            </a:r>
            <a:r>
              <a:rPr lang="en-CA" sz="2000" dirty="0"/>
              <a:t>technologies, and advanced communications techniques.</a:t>
            </a:r>
          </a:p>
          <a:p>
            <a:pPr>
              <a:spcAft>
                <a:spcPts val="600"/>
              </a:spcAft>
            </a:pPr>
            <a:r>
              <a:rPr lang="en-CA" sz="2000" b="1" i="1" dirty="0"/>
              <a:t>Expected outcome: </a:t>
            </a:r>
            <a:r>
              <a:rPr lang="en-CA" sz="2000" dirty="0"/>
              <a:t>a proven approach to predictive energy management </a:t>
            </a:r>
            <a:r>
              <a:rPr lang="en-CA" sz="2000" dirty="0" smtClean="0"/>
              <a:t>of urban </a:t>
            </a:r>
            <a:r>
              <a:rPr lang="en-CA" sz="2000" dirty="0"/>
              <a:t>building networks</a:t>
            </a:r>
          </a:p>
          <a:p>
            <a:pPr>
              <a:spcAft>
                <a:spcPts val="600"/>
              </a:spcAft>
            </a:pPr>
            <a:r>
              <a:rPr lang="en-CA" sz="2000" b="1" i="1" dirty="0"/>
              <a:t>Impacts: </a:t>
            </a:r>
            <a:r>
              <a:rPr lang="en-CA" sz="2000" dirty="0"/>
              <a:t>improved quality of energy supply, increased deployment of distributed energy resources, reduced carbon footprint, </a:t>
            </a:r>
            <a:r>
              <a:rPr lang="en-CA" sz="2000" dirty="0" smtClean="0"/>
              <a:t>energy </a:t>
            </a:r>
            <a:r>
              <a:rPr lang="en-CA" sz="2000" dirty="0"/>
              <a:t>cost reduction 10% to 25%</a:t>
            </a:r>
          </a:p>
          <a:p>
            <a:pPr>
              <a:spcAft>
                <a:spcPts val="600"/>
              </a:spcAft>
            </a:pPr>
            <a:r>
              <a:rPr lang="en-CA" sz="2000" b="1" i="1" dirty="0"/>
              <a:t>Schedule: </a:t>
            </a:r>
            <a:r>
              <a:rPr lang="en-CA" sz="2000" dirty="0"/>
              <a:t>3 calendar years (July 2016 to June 2019</a:t>
            </a:r>
            <a:r>
              <a:rPr lang="en-CA" sz="2000" dirty="0" smtClean="0"/>
              <a:t>) </a:t>
            </a:r>
            <a:endParaRPr lang="en-CA" sz="2000" dirty="0"/>
          </a:p>
        </p:txBody>
      </p:sp>
      <p:sp>
        <p:nvSpPr>
          <p:cNvPr id="7" name="Rectangle 6"/>
          <p:cNvSpPr/>
          <p:nvPr/>
        </p:nvSpPr>
        <p:spPr>
          <a:xfrm>
            <a:off x="3635896" y="6616502"/>
            <a:ext cx="509431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Alexandre Pavlovski, Green Power Labs, ampavlovski@greenpowerlabs.com</a:t>
            </a:r>
            <a:endParaRPr lang="en-GB" sz="11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Partners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29236" y="1342604"/>
            <a:ext cx="78488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i="1" dirty="0" smtClean="0">
              <a:solidFill>
                <a:srgbClr val="00B0F0"/>
              </a:solidFill>
            </a:endParaRPr>
          </a:p>
          <a:p>
            <a:pPr algn="ctr"/>
            <a:r>
              <a:rPr lang="en-CA" sz="2000" i="1" dirty="0" smtClean="0"/>
              <a:t>What </a:t>
            </a:r>
            <a:r>
              <a:rPr lang="en-CA" sz="2000" i="1" dirty="0"/>
              <a:t>we offer to a collaborator:</a:t>
            </a:r>
          </a:p>
          <a:p>
            <a:pPr marL="263525" indent="-263525" defTabSz="263525"/>
            <a:r>
              <a:rPr lang="en-CA" sz="2000" i="1" dirty="0"/>
              <a:t>•	</a:t>
            </a:r>
            <a:r>
              <a:rPr lang="en-CA" sz="2000" dirty="0"/>
              <a:t>Predictive Analytics Platform for building networks energy management</a:t>
            </a:r>
          </a:p>
          <a:p>
            <a:pPr marL="263525" indent="-263525" defTabSz="263525"/>
            <a:r>
              <a:rPr lang="en-CA" sz="2000" dirty="0"/>
              <a:t>•	Predictive building control solutions for improving/optimizing performance of heating, ventilation and air conditioning systems</a:t>
            </a:r>
          </a:p>
          <a:p>
            <a:pPr marL="263525" indent="-263525" defTabSz="263525"/>
            <a:r>
              <a:rPr lang="en-CA" sz="2000" dirty="0"/>
              <a:t>•	Predictive grid control solutions for improving/optimizing performance of onsite energy generation and storage</a:t>
            </a:r>
          </a:p>
          <a:p>
            <a:pPr algn="ctr"/>
            <a:endParaRPr lang="en-CA" sz="2000" i="1" dirty="0"/>
          </a:p>
          <a:p>
            <a:pPr algn="ctr"/>
            <a:r>
              <a:rPr lang="en-CA" sz="2000" i="1" dirty="0"/>
              <a:t>Our potential collaborators are: </a:t>
            </a:r>
          </a:p>
          <a:p>
            <a:pPr defTabSz="263525"/>
            <a:r>
              <a:rPr lang="en-CA" sz="2000" i="1" dirty="0"/>
              <a:t>•	</a:t>
            </a:r>
            <a:r>
              <a:rPr lang="en-CA" sz="2000" dirty="0"/>
              <a:t>municipalities; </a:t>
            </a:r>
          </a:p>
          <a:p>
            <a:pPr defTabSz="263525"/>
            <a:r>
              <a:rPr lang="en-CA" sz="2000" dirty="0"/>
              <a:t>•	real property managers, </a:t>
            </a:r>
          </a:p>
          <a:p>
            <a:pPr defTabSz="263525"/>
            <a:r>
              <a:rPr lang="en-CA" sz="2000" dirty="0"/>
              <a:t>•	building automation/energy management solutions vendors; </a:t>
            </a:r>
          </a:p>
          <a:p>
            <a:pPr marL="263525" indent="-263525" defTabSz="263525"/>
            <a:r>
              <a:rPr lang="en-CA" sz="2000" dirty="0"/>
              <a:t>•	telecommunication and “internet of things” solutions providers for commercial </a:t>
            </a:r>
            <a:r>
              <a:rPr lang="en-CA" sz="2000" dirty="0" smtClean="0"/>
              <a:t>buildings</a:t>
            </a:r>
            <a:endParaRPr lang="en-GB" sz="2000" i="1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5896" y="6616502"/>
            <a:ext cx="509431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Alexandre Pavlovski, Green Power Labs, ampavlovski@greenpowerlabs.com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707511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Info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475656" y="1948979"/>
            <a:ext cx="597666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For more information and for interest to participate please contact:</a:t>
            </a:r>
          </a:p>
          <a:p>
            <a:endParaRPr lang="en-GB" sz="2000" dirty="0" smtClean="0"/>
          </a:p>
          <a:p>
            <a:r>
              <a:rPr lang="en-GB" sz="2000" dirty="0" smtClean="0"/>
              <a:t>		</a:t>
            </a:r>
            <a:r>
              <a:rPr lang="en-GB" sz="1800" dirty="0" err="1" smtClean="0"/>
              <a:t>Dr.</a:t>
            </a:r>
            <a:r>
              <a:rPr lang="en-GB" sz="1800" dirty="0" smtClean="0"/>
              <a:t> Alexandre Pavlovski, P. Eng.</a:t>
            </a:r>
          </a:p>
          <a:p>
            <a:r>
              <a:rPr lang="en-GB" sz="1800" dirty="0" smtClean="0"/>
              <a:t>		ampavlovski@greenpowerlabs.com</a:t>
            </a:r>
          </a:p>
          <a:p>
            <a:r>
              <a:rPr lang="en-GB" sz="1800" dirty="0" smtClean="0"/>
              <a:t>		+1 902 466 6475 ext.1</a:t>
            </a:r>
          </a:p>
          <a:p>
            <a:r>
              <a:rPr lang="en-GB" sz="1800" dirty="0" smtClean="0"/>
              <a:t>		1 Research Drive, Dartmouth</a:t>
            </a:r>
          </a:p>
          <a:p>
            <a:r>
              <a:rPr lang="en-GB" sz="1800" dirty="0"/>
              <a:t> </a:t>
            </a:r>
            <a:r>
              <a:rPr lang="en-GB" sz="1800" dirty="0" smtClean="0"/>
              <a:t>                            Nova Scotia B2Y4M9 Canada</a:t>
            </a:r>
          </a:p>
          <a:p>
            <a:r>
              <a:rPr lang="en-GB" sz="1800" dirty="0" smtClean="0"/>
              <a:t>		www.greeenpowerlabs.com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pic>
        <p:nvPicPr>
          <p:cNvPr id="1026" name="Picture 2" descr="C:\Users\peter\AppData\Local\Microsoft\Windows\Temporary Internet Files\Content.IE5\WM3YKD85\MC900440583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"/>
                    </a14:imgEffect>
                    <a14:imgEffect>
                      <a14:brightnessContrast bright="60000" contrast="-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38" y="2964769"/>
            <a:ext cx="1151086" cy="132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635896" y="6616502"/>
            <a:ext cx="509431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Alexandre Pavlovski, Green Power Labs, ampavlovski@greenpowerlabs.com</a:t>
            </a:r>
            <a:endParaRPr lang="en-GB" sz="11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478" y="2868842"/>
            <a:ext cx="1315606" cy="1698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3981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0</TotalTime>
  <Words>451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Celtic-Plus-white</vt:lpstr>
      <vt:lpstr>Celtic-Plus Event 28-29 April 2016, Stockholm</vt:lpstr>
      <vt:lpstr>Teaser</vt:lpstr>
      <vt:lpstr>Organisation Profile</vt:lpstr>
      <vt:lpstr>Proposal Introduction</vt:lpstr>
      <vt:lpstr>Partners</vt:lpstr>
      <vt:lpstr>Contact Info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 – RfP Summary</dc:title>
  <dc:creator>Peter Stollenmayer</dc:creator>
  <cp:lastModifiedBy>Peter Herrmann</cp:lastModifiedBy>
  <cp:revision>104</cp:revision>
  <cp:lastPrinted>2014-09-11T12:29:40Z</cp:lastPrinted>
  <dcterms:created xsi:type="dcterms:W3CDTF">2014-06-18T11:29:22Z</dcterms:created>
  <dcterms:modified xsi:type="dcterms:W3CDTF">2016-04-21T07:17:47Z</dcterms:modified>
</cp:coreProperties>
</file>