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Slab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John, pls add this, Thx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428582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54239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lang="en-GB" sz="1050" dirty="0">
              <a:solidFill>
                <a:srgbClr val="0D0D0D"/>
              </a:solidFill>
            </a:endParaRPr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3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11187" y="188913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463007" y="-583406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5009357" y="1962944"/>
            <a:ext cx="56054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818357" y="-18255"/>
            <a:ext cx="5605462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11187" y="188913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11187" y="1268412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67474" y="188924"/>
            <a:ext cx="2409049" cy="67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611187" y="188913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11187" y="1268412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802187" y="1268412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4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4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11187" y="188913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3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Font typeface="Arial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11187" y="1268412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451725" y="6584950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611187" y="188913"/>
            <a:ext cx="8229600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slaby@teslonix.com" TargetMode="External"/><Relationship Id="rId4" Type="http://schemas.openxmlformats.org/officeDocument/2006/relationships/hyperlink" Target="www.teslonix.com" TargetMode="External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1909935" y="5013176"/>
            <a:ext cx="2806080" cy="93610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88A3A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GB"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683568" y="1340767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Celtic-Plus Event</a:t>
            </a:r>
            <a:br>
              <a:rPr lang="en-GB"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28-29 April 2016, Stockholm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35495" y="2564903"/>
            <a:ext cx="9073008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000" b="1">
                <a:solidFill>
                  <a:srgbClr val="004696"/>
                </a:solidFill>
              </a:rPr>
              <a:t>IoT Device Connectivity Platform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>
                <a:solidFill>
                  <a:srgbClr val="00A0DF"/>
                </a:solidFill>
              </a:rPr>
              <a:t>A better way to manage “Things”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11560" y="375917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800" i="1">
                <a:solidFill>
                  <a:srgbClr val="595959"/>
                </a:solidFill>
              </a:rPr>
              <a:t>Dr. C. Paul Slaby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800" i="1">
                <a:solidFill>
                  <a:srgbClr val="595959"/>
                </a:solidFill>
              </a:rPr>
              <a:t>pslaby@teslonix.com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1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8447" y="5141292"/>
            <a:ext cx="2409049" cy="67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500" cy="35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562100" y="1282175"/>
            <a:ext cx="8448300" cy="523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 rtl="0">
              <a:spcBef>
                <a:spcPts val="560"/>
              </a:spcBef>
              <a:buNone/>
            </a:pPr>
            <a:r>
              <a:rPr lang="en-GB" sz="1600" b="1" dirty="0">
                <a:solidFill>
                  <a:srgbClr val="004696"/>
                </a:solidFill>
              </a:rPr>
              <a:t>How do we connect and manage billions of “things” (</a:t>
            </a:r>
            <a:r>
              <a:rPr lang="en-GB" sz="1600" b="1" dirty="0" err="1">
                <a:solidFill>
                  <a:srgbClr val="004696"/>
                </a:solidFill>
              </a:rPr>
              <a:t>IoT</a:t>
            </a:r>
            <a:r>
              <a:rPr lang="en-GB" sz="1600" b="1" dirty="0">
                <a:solidFill>
                  <a:srgbClr val="004696"/>
                </a:solidFill>
              </a:rPr>
              <a:t>)?</a:t>
            </a:r>
          </a:p>
          <a:p>
            <a:pPr marL="457200" lvl="0" indent="0" rtl="0">
              <a:spcBef>
                <a:spcPts val="560"/>
              </a:spcBef>
              <a:buNone/>
            </a:pPr>
            <a:r>
              <a:rPr lang="en-GB" sz="1600" dirty="0">
                <a:solidFill>
                  <a:srgbClr val="004696"/>
                </a:solidFill>
              </a:rPr>
              <a:t>These “things” are </a:t>
            </a:r>
            <a:r>
              <a:rPr lang="en-GB" sz="1600" dirty="0" err="1">
                <a:solidFill>
                  <a:srgbClr val="004696"/>
                </a:solidFill>
              </a:rPr>
              <a:t>IoT</a:t>
            </a:r>
            <a:r>
              <a:rPr lang="en-GB" sz="1600" dirty="0">
                <a:solidFill>
                  <a:srgbClr val="004696"/>
                </a:solidFill>
              </a:rPr>
              <a:t> edge devices (sensors, RFID tags, </a:t>
            </a:r>
            <a:r>
              <a:rPr lang="en-GB" sz="1600" dirty="0" err="1">
                <a:solidFill>
                  <a:srgbClr val="004696"/>
                </a:solidFill>
              </a:rPr>
              <a:t>wearables</a:t>
            </a:r>
            <a:r>
              <a:rPr lang="en-GB" sz="1600" dirty="0">
                <a:solidFill>
                  <a:srgbClr val="004696"/>
                </a:solidFill>
              </a:rPr>
              <a:t>, etc.,) which need to be powered, connected, located, identified, tracked and communicated with. </a:t>
            </a:r>
          </a:p>
          <a:p>
            <a:pPr lvl="0" rtl="0">
              <a:spcBef>
                <a:spcPts val="560"/>
              </a:spcBef>
              <a:buNone/>
            </a:pPr>
            <a:endParaRPr sz="1600" b="1" dirty="0">
              <a:solidFill>
                <a:srgbClr val="004696"/>
              </a:solidFill>
            </a:endParaRPr>
          </a:p>
          <a:p>
            <a:pPr marL="457200" lvl="0" indent="-69850" algn="ctr" rtl="0">
              <a:spcBef>
                <a:spcPts val="56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GB" sz="2400" dirty="0">
                <a:solidFill>
                  <a:srgbClr val="004696"/>
                </a:solidFill>
              </a:rPr>
              <a:t>We need a better way to manage “things” (</a:t>
            </a:r>
            <a:r>
              <a:rPr lang="en-GB" sz="2400" dirty="0" err="1">
                <a:solidFill>
                  <a:srgbClr val="004696"/>
                </a:solidFill>
              </a:rPr>
              <a:t>IoT</a:t>
            </a:r>
            <a:r>
              <a:rPr lang="en-GB" sz="2400" dirty="0">
                <a:solidFill>
                  <a:srgbClr val="004696"/>
                </a:solidFill>
              </a:rPr>
              <a:t>)</a:t>
            </a:r>
          </a:p>
          <a:p>
            <a:pPr lvl="0" rtl="0">
              <a:spcBef>
                <a:spcPts val="560"/>
              </a:spcBef>
              <a:buNone/>
            </a:pPr>
            <a:r>
              <a:rPr lang="en-GB" sz="1600" dirty="0">
                <a:solidFill>
                  <a:srgbClr val="004696"/>
                </a:solidFill>
              </a:rPr>
              <a:t>Technology efficiently linking billions of “things” which interface us to the physical world:  </a:t>
            </a:r>
          </a:p>
          <a:p>
            <a:pPr marL="457200" lvl="0" indent="-3302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 dirty="0">
                <a:solidFill>
                  <a:srgbClr val="004696"/>
                </a:solidFill>
              </a:rPr>
              <a:t>Enable passive / low-power devices by removing the need for batteries</a:t>
            </a:r>
          </a:p>
          <a:p>
            <a:pPr marL="457200" lvl="0" indent="-3302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 dirty="0">
                <a:solidFill>
                  <a:srgbClr val="004696"/>
                </a:solidFill>
              </a:rPr>
              <a:t>Provide </a:t>
            </a:r>
            <a:r>
              <a:rPr lang="en-GB" sz="1600" dirty="0" err="1">
                <a:solidFill>
                  <a:srgbClr val="004696"/>
                </a:solidFill>
              </a:rPr>
              <a:t>IoT</a:t>
            </a:r>
            <a:r>
              <a:rPr lang="en-GB" sz="1600" dirty="0">
                <a:solidFill>
                  <a:srgbClr val="004696"/>
                </a:solidFill>
              </a:rPr>
              <a:t> device management to create efficient low-power </a:t>
            </a:r>
            <a:r>
              <a:rPr lang="en-GB" sz="1600" dirty="0" err="1">
                <a:solidFill>
                  <a:srgbClr val="004696"/>
                </a:solidFill>
              </a:rPr>
              <a:t>IoT</a:t>
            </a:r>
            <a:r>
              <a:rPr lang="en-GB" sz="1600" dirty="0">
                <a:solidFill>
                  <a:srgbClr val="004696"/>
                </a:solidFill>
              </a:rPr>
              <a:t> networks</a:t>
            </a:r>
          </a:p>
          <a:p>
            <a:pPr marL="457200" lvl="0" indent="-3302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 dirty="0">
                <a:solidFill>
                  <a:srgbClr val="004696"/>
                </a:solidFill>
              </a:rPr>
              <a:t>Provide contextual, localization and state-awareness layers </a:t>
            </a:r>
          </a:p>
          <a:p>
            <a:pPr marL="457200" lvl="0" indent="-3302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 dirty="0">
                <a:solidFill>
                  <a:srgbClr val="004696"/>
                </a:solidFill>
              </a:rPr>
              <a:t>Offer long-range connectivity while reducing infrastructure costs</a:t>
            </a:r>
          </a:p>
          <a:p>
            <a:pPr marL="0" lvl="0" indent="0" rtl="0">
              <a:spcBef>
                <a:spcPts val="560"/>
              </a:spcBef>
              <a:buNone/>
            </a:pPr>
            <a:endParaRPr sz="1600" b="1" dirty="0">
              <a:solidFill>
                <a:srgbClr val="004696"/>
              </a:solidFill>
            </a:endParaRPr>
          </a:p>
          <a:p>
            <a:pPr marL="0" lvl="0" indent="0" rtl="0">
              <a:spcBef>
                <a:spcPts val="560"/>
              </a:spcBef>
              <a:buNone/>
            </a:pPr>
            <a:r>
              <a:rPr lang="en-GB" sz="1600" b="1" dirty="0">
                <a:solidFill>
                  <a:srgbClr val="004696"/>
                </a:solidFill>
              </a:rPr>
              <a:t>Why should you participate in my proposal?</a:t>
            </a:r>
          </a:p>
          <a:p>
            <a:pPr marL="457200" lvl="0" indent="-3302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 dirty="0">
                <a:solidFill>
                  <a:srgbClr val="004696"/>
                </a:solidFill>
              </a:rPr>
              <a:t>Development partners gain </a:t>
            </a:r>
            <a:r>
              <a:rPr lang="en-GB" sz="1600" b="1" dirty="0">
                <a:solidFill>
                  <a:srgbClr val="004696"/>
                </a:solidFill>
              </a:rPr>
              <a:t>access </a:t>
            </a:r>
            <a:r>
              <a:rPr lang="en-GB" sz="1600" dirty="0">
                <a:solidFill>
                  <a:srgbClr val="004696"/>
                </a:solidFill>
              </a:rPr>
              <a:t>to a </a:t>
            </a:r>
            <a:r>
              <a:rPr lang="en-GB" sz="1600" b="1" dirty="0">
                <a:solidFill>
                  <a:srgbClr val="004696"/>
                </a:solidFill>
              </a:rPr>
              <a:t>huge new business</a:t>
            </a:r>
            <a:r>
              <a:rPr lang="en-GB" sz="1600" dirty="0">
                <a:solidFill>
                  <a:srgbClr val="004696"/>
                </a:solidFill>
              </a:rPr>
              <a:t> </a:t>
            </a:r>
            <a:r>
              <a:rPr lang="en-GB" sz="1600" b="1" dirty="0">
                <a:solidFill>
                  <a:srgbClr val="004696"/>
                </a:solidFill>
              </a:rPr>
              <a:t>opportunity </a:t>
            </a:r>
            <a:r>
              <a:rPr lang="en-GB" sz="1600" dirty="0">
                <a:solidFill>
                  <a:srgbClr val="004696"/>
                </a:solidFill>
              </a:rPr>
              <a:t>based on cutting edge technology that makes mass deployment of passive </a:t>
            </a:r>
            <a:r>
              <a:rPr lang="en-GB" sz="1600" dirty="0" err="1">
                <a:solidFill>
                  <a:srgbClr val="004696"/>
                </a:solidFill>
              </a:rPr>
              <a:t>IoT</a:t>
            </a:r>
            <a:r>
              <a:rPr lang="en-GB" sz="1600" dirty="0">
                <a:solidFill>
                  <a:srgbClr val="004696"/>
                </a:solidFill>
              </a:rPr>
              <a:t> nodes possible</a:t>
            </a:r>
          </a:p>
          <a:p>
            <a:pPr marL="457200" lvl="0" indent="-3302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 dirty="0">
                <a:solidFill>
                  <a:srgbClr val="004696"/>
                </a:solidFill>
              </a:rPr>
              <a:t>Opportunity to develop </a:t>
            </a:r>
            <a:r>
              <a:rPr lang="en-GB" sz="1600" b="1" dirty="0">
                <a:solidFill>
                  <a:srgbClr val="004696"/>
                </a:solidFill>
              </a:rPr>
              <a:t>new </a:t>
            </a:r>
            <a:r>
              <a:rPr lang="en-GB" sz="1600" dirty="0">
                <a:solidFill>
                  <a:srgbClr val="004696"/>
                </a:solidFill>
              </a:rPr>
              <a:t>specialized hardware </a:t>
            </a:r>
            <a:r>
              <a:rPr lang="en-GB" sz="1600" b="1" dirty="0">
                <a:solidFill>
                  <a:srgbClr val="004696"/>
                </a:solidFill>
              </a:rPr>
              <a:t>products</a:t>
            </a:r>
            <a:r>
              <a:rPr lang="en-GB" sz="1600" dirty="0">
                <a:solidFill>
                  <a:srgbClr val="004696"/>
                </a:solidFill>
              </a:rPr>
              <a:t>, software products and platforms addressing </a:t>
            </a:r>
            <a:r>
              <a:rPr lang="en-GB" sz="1600" dirty="0" err="1">
                <a:solidFill>
                  <a:srgbClr val="004696"/>
                </a:solidFill>
              </a:rPr>
              <a:t>IoT</a:t>
            </a:r>
            <a:r>
              <a:rPr lang="en-GB" sz="1600" dirty="0">
                <a:solidFill>
                  <a:srgbClr val="004696"/>
                </a:solidFill>
              </a:rPr>
              <a:t>-device specific security concerns, analytics and management issues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rgbClr val="00B0F0"/>
              </a:solidFill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4552378" y="6623774"/>
            <a:ext cx="3673871" cy="382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100" dirty="0" err="1">
                <a:solidFill>
                  <a:schemeClr val="dk1"/>
                </a:solidFill>
              </a:rPr>
              <a:t>Dr.</a:t>
            </a:r>
            <a:r>
              <a:rPr lang="en-GB" sz="1100" dirty="0">
                <a:solidFill>
                  <a:schemeClr val="dk1"/>
                </a:solidFill>
              </a:rPr>
              <a:t> Paul </a:t>
            </a:r>
            <a:r>
              <a:rPr lang="en-GB" sz="1100" dirty="0" err="1">
                <a:solidFill>
                  <a:schemeClr val="dk1"/>
                </a:solidFill>
              </a:rPr>
              <a:t>Slaby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100" dirty="0" err="1">
                <a:solidFill>
                  <a:schemeClr val="dk1"/>
                </a:solidFill>
              </a:rPr>
              <a:t>Teslonix</a:t>
            </a:r>
            <a:r>
              <a:rPr lang="en-GB" sz="1100" dirty="0">
                <a:solidFill>
                  <a:schemeClr val="dk1"/>
                </a:solidFill>
              </a:rPr>
              <a:t> </a:t>
            </a:r>
            <a:r>
              <a:rPr lang="en-GB" sz="1100" dirty="0" smtClean="0">
                <a:solidFill>
                  <a:schemeClr val="dk1"/>
                </a:solidFill>
              </a:rPr>
              <a:t>Inc.</a:t>
            </a:r>
            <a:r>
              <a:rPr lang="en-GB" sz="1100" dirty="0">
                <a:solidFill>
                  <a:schemeClr val="dk1"/>
                </a:solidFill>
              </a:rPr>
              <a:t> </a:t>
            </a:r>
            <a:r>
              <a:rPr lang="en-GB" sz="1100" dirty="0" err="1" smtClean="0">
                <a:solidFill>
                  <a:schemeClr val="dk1"/>
                </a:solidFill>
              </a:rPr>
              <a:t>pslaby</a:t>
            </a:r>
            <a:r>
              <a:rPr lang="en-GB" sz="1100" dirty="0" err="1">
                <a:solidFill>
                  <a:schemeClr val="dk1"/>
                </a:solidFill>
              </a:rPr>
              <a:t>@teslonix.com</a:t>
            </a:r>
            <a:endParaRPr lang="en-GB"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565200" y="889713"/>
            <a:ext cx="8229600" cy="86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Organisation Profile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1447850" y="1631025"/>
            <a:ext cx="7054500" cy="4618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lvl="0" rtl="0">
              <a:spcBef>
                <a:spcPts val="560"/>
              </a:spcBef>
              <a:buNone/>
            </a:pPr>
            <a:r>
              <a:rPr lang="en-GB" sz="1800">
                <a:solidFill>
                  <a:srgbClr val="004696"/>
                </a:solidFill>
              </a:rPr>
              <a:t>Teslonix is a technology company specializing in wireless power systems using RF-based energy transfer.</a:t>
            </a:r>
          </a:p>
          <a:p>
            <a:pPr marL="457200" lvl="0" indent="-342900" rtl="0">
              <a:lnSpc>
                <a:spcPct val="115000"/>
              </a:lnSpc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Inventor of smartRFpower</a:t>
            </a:r>
            <a:r>
              <a:rPr lang="en-GB" sz="1800" baseline="30000">
                <a:solidFill>
                  <a:srgbClr val="004696"/>
                </a:solidFill>
              </a:rPr>
              <a:t>TM</a:t>
            </a:r>
            <a:r>
              <a:rPr lang="en-GB" sz="1800">
                <a:solidFill>
                  <a:srgbClr val="004696"/>
                </a:solidFill>
              </a:rPr>
              <a:t>  </a:t>
            </a:r>
          </a:p>
          <a:p>
            <a:pPr marL="457200" lvl="0" indent="-342900" rtl="0">
              <a:lnSpc>
                <a:spcPct val="115000"/>
              </a:lnSpc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8 patents pending</a:t>
            </a:r>
          </a:p>
          <a:p>
            <a:pPr marL="457200" lvl="0" indent="-342900" rtl="0">
              <a:lnSpc>
                <a:spcPct val="115000"/>
              </a:lnSpc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Strong in-house R&amp;D expertise in wireless systems development</a:t>
            </a:r>
          </a:p>
          <a:p>
            <a:pPr marL="457200" lvl="0" indent="-342900" rtl="0">
              <a:lnSpc>
                <a:spcPct val="115000"/>
              </a:lnSpc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Strong research organizations and university linkages</a:t>
            </a:r>
          </a:p>
          <a:p>
            <a:pPr marL="457200" lvl="0" indent="-342900" rtl="0">
              <a:lnSpc>
                <a:spcPct val="115000"/>
              </a:lnSpc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Partnerships with leading IoT players</a:t>
            </a:r>
          </a:p>
          <a:p>
            <a:pPr lvl="0" rtl="0">
              <a:lnSpc>
                <a:spcPct val="115000"/>
              </a:lnSpc>
              <a:spcBef>
                <a:spcPts val="560"/>
              </a:spcBef>
              <a:buNone/>
            </a:pPr>
            <a:endParaRPr sz="1800">
              <a:solidFill>
                <a:srgbClr val="004696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560"/>
              </a:spcBef>
              <a:buNone/>
            </a:pPr>
            <a:r>
              <a:rPr lang="en-GB" sz="1800">
                <a:solidFill>
                  <a:srgbClr val="004696"/>
                </a:solidFill>
              </a:rPr>
              <a:t>www.teslonix.com</a:t>
            </a:r>
          </a:p>
        </p:txBody>
      </p:sp>
      <p:sp>
        <p:nvSpPr>
          <p:cNvPr id="110" name="Shape 110"/>
          <p:cNvSpPr/>
          <p:nvPr/>
        </p:nvSpPr>
        <p:spPr>
          <a:xfrm>
            <a:off x="4431363" y="6623775"/>
            <a:ext cx="3794886" cy="26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100" dirty="0" err="1">
                <a:solidFill>
                  <a:schemeClr val="dk1"/>
                </a:solidFill>
              </a:rPr>
              <a:t>Dr.</a:t>
            </a:r>
            <a:r>
              <a:rPr lang="en-GB" sz="1100" dirty="0">
                <a:solidFill>
                  <a:schemeClr val="dk1"/>
                </a:solidFill>
              </a:rPr>
              <a:t> Paul </a:t>
            </a:r>
            <a:r>
              <a:rPr lang="en-GB" sz="1100" dirty="0" err="1">
                <a:solidFill>
                  <a:schemeClr val="dk1"/>
                </a:solidFill>
              </a:rPr>
              <a:t>Slaby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100" dirty="0" err="1">
                <a:solidFill>
                  <a:schemeClr val="dk1"/>
                </a:solidFill>
              </a:rPr>
              <a:t>Teslonix</a:t>
            </a:r>
            <a:r>
              <a:rPr lang="en-GB" sz="1100" dirty="0">
                <a:solidFill>
                  <a:schemeClr val="dk1"/>
                </a:solidFill>
              </a:rPr>
              <a:t> Inc.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dirty="0" err="1">
                <a:solidFill>
                  <a:schemeClr val="dk1"/>
                </a:solidFill>
              </a:rPr>
              <a:t>pslaby@teslonix.com</a:t>
            </a:r>
            <a:endParaRPr lang="en-GB"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63562" y="788513"/>
            <a:ext cx="8229600" cy="868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Proposal Introduction (1)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237675" y="1493600"/>
            <a:ext cx="7709400" cy="481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560"/>
              </a:spcBef>
              <a:buNone/>
            </a:pPr>
            <a:r>
              <a:rPr lang="en-GB" sz="1600">
                <a:solidFill>
                  <a:srgbClr val="004696"/>
                </a:solidFill>
              </a:rPr>
              <a:t>Development of </a:t>
            </a:r>
            <a:r>
              <a:rPr lang="en-GB" sz="1600" b="1">
                <a:solidFill>
                  <a:srgbClr val="004696"/>
                </a:solidFill>
              </a:rPr>
              <a:t>IoT Device Connectivity Platform</a:t>
            </a:r>
            <a:r>
              <a:rPr lang="en-GB" sz="1600">
                <a:solidFill>
                  <a:srgbClr val="004696"/>
                </a:solidFill>
              </a:rPr>
              <a:t> enabling efficient linking of billions of “things” interfacing with the physical world around us to the Internet while taking care of power, context, 3D location, tracking and communication. </a:t>
            </a:r>
          </a:p>
          <a:p>
            <a:pPr marL="457200" lvl="0" indent="-3302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>
                <a:solidFill>
                  <a:srgbClr val="004696"/>
                </a:solidFill>
              </a:rPr>
              <a:t>Develop IoT reader/interrogator system</a:t>
            </a:r>
          </a:p>
          <a:p>
            <a:pPr marL="457200" lvl="0" indent="-3302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>
                <a:solidFill>
                  <a:srgbClr val="004696"/>
                </a:solidFill>
              </a:rPr>
              <a:t>Develop passive sensors that take full advantage of all smartRFpower</a:t>
            </a:r>
            <a:r>
              <a:rPr lang="en-GB" sz="1600" baseline="30000">
                <a:solidFill>
                  <a:srgbClr val="004696"/>
                </a:solidFill>
              </a:rPr>
              <a:t>TM</a:t>
            </a:r>
            <a:r>
              <a:rPr lang="en-GB" sz="1600">
                <a:solidFill>
                  <a:srgbClr val="004696"/>
                </a:solidFill>
              </a:rPr>
              <a:t> capabilities</a:t>
            </a:r>
          </a:p>
          <a:p>
            <a:pPr marL="457200" lvl="0" indent="-330200" rtl="0">
              <a:spcBef>
                <a:spcPts val="60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>
                <a:solidFill>
                  <a:srgbClr val="004696"/>
                </a:solidFill>
              </a:rPr>
              <a:t>Develop new software layer to facilitate management and communication between system and nodes</a:t>
            </a:r>
          </a:p>
          <a:p>
            <a:pPr marL="457200" lvl="0" indent="-3302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>
                <a:solidFill>
                  <a:srgbClr val="004696"/>
                </a:solidFill>
              </a:rPr>
              <a:t>Design products for specific application and markets (i.e. Smart Cities, Smart Parking, Smart Security, etc.)</a:t>
            </a:r>
          </a:p>
          <a:p>
            <a:pPr marL="457200" lvl="0" indent="-330200" rtl="0">
              <a:spcBef>
                <a:spcPts val="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>
                <a:solidFill>
                  <a:srgbClr val="004696"/>
                </a:solidFill>
              </a:rPr>
              <a:t>Implement smartRFpower as a way of energizing passive electronics devices or charging active devices thus reducing the need for batteries, their replacement and maintenance</a:t>
            </a:r>
          </a:p>
          <a:p>
            <a:pPr marL="457200" lvl="0" indent="-3302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600">
                <a:solidFill>
                  <a:srgbClr val="004696"/>
                </a:solidFill>
              </a:rPr>
              <a:t>Make mass IoT deployments possible by bringing active node functionality using more affordable passive electronic devices</a:t>
            </a:r>
          </a:p>
          <a:p>
            <a:pPr marL="457200" lvl="0" indent="0" algn="ctr" rtl="0">
              <a:spcBef>
                <a:spcPts val="560"/>
              </a:spcBef>
              <a:buNone/>
            </a:pPr>
            <a:r>
              <a:rPr lang="en-GB" sz="2400">
                <a:solidFill>
                  <a:srgbClr val="004696"/>
                </a:solidFill>
              </a:rPr>
              <a:t>Build a better way to manage “things” (IoT)</a:t>
            </a:r>
          </a:p>
          <a:p>
            <a:pPr marL="457200" lvl="0" indent="0" rtl="0">
              <a:spcBef>
                <a:spcPts val="560"/>
              </a:spcBef>
              <a:buNone/>
            </a:pPr>
            <a:endParaRPr sz="1200">
              <a:solidFill>
                <a:srgbClr val="004696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i="1">
              <a:solidFill>
                <a:srgbClr val="00B0F0"/>
              </a:solidFill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4569412" y="6623775"/>
            <a:ext cx="3656837" cy="26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100" dirty="0" err="1">
                <a:solidFill>
                  <a:schemeClr val="dk1"/>
                </a:solidFill>
              </a:rPr>
              <a:t>Dr.</a:t>
            </a:r>
            <a:r>
              <a:rPr lang="en-GB" sz="1100" dirty="0">
                <a:solidFill>
                  <a:schemeClr val="dk1"/>
                </a:solidFill>
              </a:rPr>
              <a:t> Paul </a:t>
            </a:r>
            <a:r>
              <a:rPr lang="en-GB" sz="1100" dirty="0" err="1">
                <a:solidFill>
                  <a:schemeClr val="dk1"/>
                </a:solidFill>
              </a:rPr>
              <a:t>Slaby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100" dirty="0" err="1">
                <a:solidFill>
                  <a:schemeClr val="dk1"/>
                </a:solidFill>
              </a:rPr>
              <a:t>Teslonix</a:t>
            </a:r>
            <a:r>
              <a:rPr lang="en-GB" sz="1100" dirty="0">
                <a:solidFill>
                  <a:schemeClr val="dk1"/>
                </a:solidFill>
              </a:rPr>
              <a:t> Inc.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dirty="0" err="1">
                <a:solidFill>
                  <a:schemeClr val="dk1"/>
                </a:solidFill>
              </a:rPr>
              <a:t>pslaby@teslonix.com</a:t>
            </a:r>
            <a:endParaRPr lang="en-GB"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63562" y="863463"/>
            <a:ext cx="8229600" cy="86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Proposal Introduction (2)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786878" y="1461600"/>
            <a:ext cx="8106296" cy="5205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b="1" dirty="0">
                <a:solidFill>
                  <a:srgbClr val="004696"/>
                </a:solidFill>
              </a:rPr>
              <a:t>Expected outcome</a:t>
            </a:r>
          </a:p>
          <a:p>
            <a:pPr marL="457200" lvl="0" indent="0" rtl="0">
              <a:spcBef>
                <a:spcPts val="560"/>
              </a:spcBef>
              <a:buNone/>
            </a:pPr>
            <a:r>
              <a:rPr lang="en-GB" sz="1800" b="1" dirty="0" err="1">
                <a:solidFill>
                  <a:srgbClr val="004696"/>
                </a:solidFill>
              </a:rPr>
              <a:t>IoT</a:t>
            </a:r>
            <a:r>
              <a:rPr lang="en-GB" sz="1800" b="1" dirty="0">
                <a:solidFill>
                  <a:srgbClr val="004696"/>
                </a:solidFill>
              </a:rPr>
              <a:t> Device Platform</a:t>
            </a:r>
            <a:r>
              <a:rPr lang="en-GB" sz="1800" dirty="0">
                <a:solidFill>
                  <a:srgbClr val="004696"/>
                </a:solidFill>
              </a:rPr>
              <a:t> bundling infrastructure components into a single product including: low-level device control and operations (power, management, security, communications), data acquisition &amp; management with hooks to </a:t>
            </a:r>
            <a:r>
              <a:rPr lang="en-GB" sz="1800" dirty="0" err="1">
                <a:solidFill>
                  <a:srgbClr val="004696"/>
                </a:solidFill>
              </a:rPr>
              <a:t>IoT</a:t>
            </a:r>
            <a:r>
              <a:rPr lang="en-GB" sz="1800" dirty="0">
                <a:solidFill>
                  <a:srgbClr val="004696"/>
                </a:solidFill>
              </a:rPr>
              <a:t> application development</a:t>
            </a:r>
          </a:p>
          <a:p>
            <a:pPr marL="457200" lvl="0" indent="0" rtl="0">
              <a:spcBef>
                <a:spcPts val="560"/>
              </a:spcBef>
              <a:buNone/>
            </a:pPr>
            <a:r>
              <a:rPr lang="en-GB" sz="1800" b="1" dirty="0">
                <a:solidFill>
                  <a:srgbClr val="004696"/>
                </a:solidFill>
              </a:rPr>
              <a:t>Impacts</a:t>
            </a:r>
          </a:p>
          <a:p>
            <a:pPr marL="9144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 dirty="0">
                <a:solidFill>
                  <a:srgbClr val="004696"/>
                </a:solidFill>
              </a:rPr>
              <a:t>Opens mass </a:t>
            </a:r>
            <a:r>
              <a:rPr lang="en-GB" sz="1800" dirty="0" err="1">
                <a:solidFill>
                  <a:srgbClr val="004696"/>
                </a:solidFill>
              </a:rPr>
              <a:t>IoT</a:t>
            </a:r>
            <a:r>
              <a:rPr lang="en-GB" sz="1800" dirty="0">
                <a:solidFill>
                  <a:srgbClr val="004696"/>
                </a:solidFill>
              </a:rPr>
              <a:t> deployments</a:t>
            </a:r>
          </a:p>
          <a:p>
            <a:pPr marL="9144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 dirty="0">
                <a:solidFill>
                  <a:srgbClr val="004696"/>
                </a:solidFill>
              </a:rPr>
              <a:t>Offers new functionality more effective in powering, locating, tracking and communicating with nodes in smart application deployments</a:t>
            </a:r>
          </a:p>
          <a:p>
            <a:pPr marL="9144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 dirty="0">
                <a:solidFill>
                  <a:srgbClr val="004696"/>
                </a:solidFill>
              </a:rPr>
              <a:t>An economic solution permitting massive deployments of billions of </a:t>
            </a:r>
            <a:r>
              <a:rPr lang="en-GB" sz="1800" dirty="0" err="1">
                <a:solidFill>
                  <a:srgbClr val="004696"/>
                </a:solidFill>
              </a:rPr>
              <a:t>IoT</a:t>
            </a:r>
            <a:r>
              <a:rPr lang="en-GB" sz="1800" dirty="0">
                <a:solidFill>
                  <a:srgbClr val="004696"/>
                </a:solidFill>
              </a:rPr>
              <a:t> nodes</a:t>
            </a:r>
          </a:p>
          <a:p>
            <a:pPr marL="0" lvl="0" indent="0" rtl="0">
              <a:spcBef>
                <a:spcPts val="560"/>
              </a:spcBef>
              <a:buNone/>
            </a:pPr>
            <a:r>
              <a:rPr lang="en-GB" sz="1800" b="1" dirty="0">
                <a:solidFill>
                  <a:srgbClr val="004696"/>
                </a:solidFill>
              </a:rPr>
              <a:t>Schedule </a:t>
            </a:r>
          </a:p>
          <a:p>
            <a:pPr marL="9144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 dirty="0">
                <a:solidFill>
                  <a:srgbClr val="004696"/>
                </a:solidFill>
              </a:rPr>
              <a:t>Consortium in place Q3/2016</a:t>
            </a:r>
          </a:p>
          <a:p>
            <a:pPr marL="9144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 dirty="0">
                <a:solidFill>
                  <a:srgbClr val="004696"/>
                </a:solidFill>
              </a:rPr>
              <a:t>System architecture Q1/2017</a:t>
            </a:r>
          </a:p>
          <a:p>
            <a:pPr marL="9144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 dirty="0">
                <a:solidFill>
                  <a:srgbClr val="004696"/>
                </a:solidFill>
              </a:rPr>
              <a:t>Prototypes Q3/2017</a:t>
            </a:r>
          </a:p>
          <a:p>
            <a:pPr marL="9144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 dirty="0">
                <a:solidFill>
                  <a:srgbClr val="004696"/>
                </a:solidFill>
              </a:rPr>
              <a:t>Commercial availability 2018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i="1" dirty="0">
              <a:solidFill>
                <a:srgbClr val="00B0F0"/>
              </a:solidFill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4527997" y="6623775"/>
            <a:ext cx="3698252" cy="234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100" dirty="0" err="1">
                <a:solidFill>
                  <a:schemeClr val="dk1"/>
                </a:solidFill>
              </a:rPr>
              <a:t>Dr.</a:t>
            </a:r>
            <a:r>
              <a:rPr lang="en-GB" sz="1100" dirty="0">
                <a:solidFill>
                  <a:schemeClr val="dk1"/>
                </a:solidFill>
              </a:rPr>
              <a:t> Paul </a:t>
            </a:r>
            <a:r>
              <a:rPr lang="en-GB" sz="1100" dirty="0" err="1">
                <a:solidFill>
                  <a:schemeClr val="dk1"/>
                </a:solidFill>
              </a:rPr>
              <a:t>Slaby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100" dirty="0" err="1">
                <a:solidFill>
                  <a:schemeClr val="dk1"/>
                </a:solidFill>
              </a:rPr>
              <a:t>Teslonix</a:t>
            </a:r>
            <a:r>
              <a:rPr lang="en-GB" sz="1100" dirty="0">
                <a:solidFill>
                  <a:schemeClr val="dk1"/>
                </a:solidFill>
              </a:rPr>
              <a:t> Inc.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dirty="0" err="1">
                <a:solidFill>
                  <a:schemeClr val="dk1"/>
                </a:solidFill>
              </a:rPr>
              <a:t>pslaby@teslonix.com</a:t>
            </a:r>
            <a:endParaRPr lang="en-GB"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663562" y="738563"/>
            <a:ext cx="8229600" cy="868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0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Partners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1035300" y="1496050"/>
            <a:ext cx="7960500" cy="505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560"/>
              </a:spcBef>
              <a:buNone/>
            </a:pPr>
            <a:r>
              <a:rPr lang="en-GB" sz="1800">
                <a:solidFill>
                  <a:srgbClr val="004696"/>
                </a:solidFill>
              </a:rPr>
              <a:t>Looking for partners interested in jointly developing IoT device solutions that bridge software and the physical environment; also partners developing technology capabilities to fit a specific market application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00469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sz="1800" b="1">
                <a:solidFill>
                  <a:srgbClr val="004696"/>
                </a:solidFill>
              </a:rPr>
              <a:t>Initial partnership talks involve:</a:t>
            </a:r>
          </a:p>
          <a:p>
            <a:pPr marL="4572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Electronic component manufacturer (global - Germany, Austria, Holland)</a:t>
            </a:r>
          </a:p>
          <a:p>
            <a:pPr marL="4572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Integrated sensor vendor (Spain)</a:t>
            </a:r>
          </a:p>
          <a:p>
            <a:pPr marL="4572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Teslonix (Canada) - initiating partner</a:t>
            </a:r>
          </a:p>
          <a:p>
            <a:pPr marL="4572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A couple of research institutions and universities</a:t>
            </a:r>
          </a:p>
          <a:p>
            <a:pPr marL="457200" lvl="0" indent="0" rtl="0">
              <a:spcBef>
                <a:spcPts val="560"/>
              </a:spcBef>
              <a:buNone/>
            </a:pPr>
            <a:endParaRPr sz="1800">
              <a:solidFill>
                <a:srgbClr val="004696"/>
              </a:solidFill>
            </a:endParaRPr>
          </a:p>
          <a:p>
            <a:pPr lvl="0" rtl="0">
              <a:spcBef>
                <a:spcPts val="560"/>
              </a:spcBef>
              <a:buNone/>
            </a:pPr>
            <a:r>
              <a:rPr lang="en-GB" sz="1800" b="1">
                <a:solidFill>
                  <a:srgbClr val="004696"/>
                </a:solidFill>
              </a:rPr>
              <a:t>Profile, expertise and type of partners we are looking for:</a:t>
            </a:r>
          </a:p>
          <a:p>
            <a:pPr marL="4572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Semiconductor vendor with capabilities of on-chip integration, design, manufacturing and supply</a:t>
            </a:r>
          </a:p>
          <a:p>
            <a:pPr marL="4572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Integrated sensor/RFID developer</a:t>
            </a:r>
          </a:p>
          <a:p>
            <a:pPr marL="4572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IoT Software platform expertise</a:t>
            </a:r>
          </a:p>
          <a:p>
            <a:pPr marL="457200" lvl="0" indent="-342900" rtl="0">
              <a:spcBef>
                <a:spcPts val="560"/>
              </a:spcBef>
              <a:buClr>
                <a:srgbClr val="004696"/>
              </a:buClr>
              <a:buSzPct val="100000"/>
              <a:buChar char="●"/>
            </a:pPr>
            <a:r>
              <a:rPr lang="en-GB" sz="1800">
                <a:solidFill>
                  <a:srgbClr val="004696"/>
                </a:solidFill>
              </a:rPr>
              <a:t>Partners with RTLS hardware expertise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i="1">
              <a:solidFill>
                <a:srgbClr val="00B0F0"/>
              </a:solidFill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4527997" y="6596400"/>
            <a:ext cx="3904627" cy="26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100" dirty="0" err="1">
                <a:solidFill>
                  <a:schemeClr val="dk1"/>
                </a:solidFill>
              </a:rPr>
              <a:t>Dr.</a:t>
            </a:r>
            <a:r>
              <a:rPr lang="en-GB" sz="1100" dirty="0">
                <a:solidFill>
                  <a:schemeClr val="dk1"/>
                </a:solidFill>
              </a:rPr>
              <a:t> Paul </a:t>
            </a:r>
            <a:r>
              <a:rPr lang="en-GB" sz="1100" dirty="0" err="1">
                <a:solidFill>
                  <a:schemeClr val="dk1"/>
                </a:solidFill>
              </a:rPr>
              <a:t>Slaby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100" dirty="0" err="1">
                <a:solidFill>
                  <a:schemeClr val="dk1"/>
                </a:solidFill>
              </a:rPr>
              <a:t>Teslonix</a:t>
            </a:r>
            <a:r>
              <a:rPr lang="en-GB" sz="1100" dirty="0">
                <a:solidFill>
                  <a:schemeClr val="dk1"/>
                </a:solidFill>
              </a:rPr>
              <a:t> Inc.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dirty="0" err="1">
                <a:solidFill>
                  <a:schemeClr val="dk1"/>
                </a:solidFill>
              </a:rPr>
              <a:t>pslaby@teslonix.com</a:t>
            </a:r>
            <a:endParaRPr lang="en-GB"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611187" y="865963"/>
            <a:ext cx="8229600" cy="86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0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Contact Info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7451725" y="6308725"/>
            <a:ext cx="1441449" cy="358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GB" sz="14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x="2417399" y="1948975"/>
            <a:ext cx="5034900" cy="440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more information and for interest to participate please contact: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00000"/>
              <a:buChar char="●"/>
            </a:pPr>
            <a:r>
              <a:rPr lang="en-GB" sz="2400" dirty="0" err="1">
                <a:solidFill>
                  <a:srgbClr val="00B0F0"/>
                </a:solidFill>
              </a:rPr>
              <a:t>Dr.</a:t>
            </a:r>
            <a:r>
              <a:rPr lang="en-GB" sz="2400" dirty="0">
                <a:solidFill>
                  <a:srgbClr val="00B0F0"/>
                </a:solidFill>
              </a:rPr>
              <a:t> C. Paul </a:t>
            </a:r>
            <a:r>
              <a:rPr lang="en-GB" sz="2400" dirty="0" err="1">
                <a:solidFill>
                  <a:srgbClr val="00B0F0"/>
                </a:solidFill>
              </a:rPr>
              <a:t>Slaby</a:t>
            </a:r>
            <a:endParaRPr lang="en-GB" sz="2400" dirty="0">
              <a:solidFill>
                <a:srgbClr val="00B0F0"/>
              </a:solidFill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00000"/>
              <a:buChar char="●"/>
            </a:pPr>
            <a:r>
              <a:rPr lang="en-GB" sz="2400" u="sng" dirty="0">
                <a:solidFill>
                  <a:srgbClr val="00B0F0"/>
                </a:solidFill>
                <a:hlinkClick r:id="rId3"/>
              </a:rPr>
              <a:t>pslaby@teslonix.com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00000"/>
              <a:buChar char="●"/>
            </a:pPr>
            <a:r>
              <a:rPr lang="en-GB" sz="2400" dirty="0">
                <a:solidFill>
                  <a:srgbClr val="00B0F0"/>
                </a:solidFill>
              </a:rPr>
              <a:t>+1 613 699 1485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00000"/>
              <a:buChar char="●"/>
            </a:pPr>
            <a:r>
              <a:rPr lang="en-GB" sz="2400" dirty="0" err="1">
                <a:solidFill>
                  <a:srgbClr val="00B0F0"/>
                </a:solidFill>
              </a:rPr>
              <a:t>Teslonix</a:t>
            </a:r>
            <a:r>
              <a:rPr lang="en-GB" sz="2400" dirty="0">
                <a:solidFill>
                  <a:srgbClr val="00B0F0"/>
                </a:solidFill>
              </a:rPr>
              <a:t> Inc.</a:t>
            </a:r>
          </a:p>
          <a:p>
            <a:pPr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00B0F0"/>
                </a:solidFill>
              </a:rPr>
              <a:t>320 March Rd. Suite 400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00B0F0"/>
                </a:solidFill>
              </a:rPr>
              <a:t>     Ottawa, ON K2K 2E3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00B0F0"/>
                </a:solidFill>
              </a:rPr>
              <a:t>     Canada</a:t>
            </a:r>
          </a:p>
          <a:p>
            <a:pPr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 dirty="0">
                <a:solidFill>
                  <a:schemeClr val="hlink"/>
                </a:solidFill>
                <a:hlinkClick r:id="rId4"/>
              </a:rPr>
              <a:t>www.teslonix.com</a:t>
            </a:r>
          </a:p>
          <a:p>
            <a:pPr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B0F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4196680" y="6667499"/>
            <a:ext cx="4029569" cy="217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100" dirty="0" err="1">
                <a:solidFill>
                  <a:schemeClr val="dk1"/>
                </a:solidFill>
              </a:rPr>
              <a:t>Dr.</a:t>
            </a:r>
            <a:r>
              <a:rPr lang="en-GB" sz="1100" dirty="0">
                <a:solidFill>
                  <a:schemeClr val="dk1"/>
                </a:solidFill>
              </a:rPr>
              <a:t> Paul </a:t>
            </a:r>
            <a:r>
              <a:rPr lang="en-GB" sz="1100" dirty="0" err="1">
                <a:solidFill>
                  <a:schemeClr val="dk1"/>
                </a:solidFill>
              </a:rPr>
              <a:t>Slaby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100" dirty="0" err="1">
                <a:solidFill>
                  <a:schemeClr val="dk1"/>
                </a:solidFill>
              </a:rPr>
              <a:t>Teslonix</a:t>
            </a:r>
            <a:r>
              <a:rPr lang="en-GB" sz="1100" dirty="0">
                <a:solidFill>
                  <a:schemeClr val="dk1"/>
                </a:solidFill>
              </a:rPr>
              <a:t> Inc.</a:t>
            </a:r>
            <a:r>
              <a:rPr lang="en-GB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dirty="0" err="1">
                <a:solidFill>
                  <a:schemeClr val="dk1"/>
                </a:solidFill>
              </a:rPr>
              <a:t>pslaby@teslonix.com</a:t>
            </a:r>
            <a:endParaRPr lang="en-GB" sz="1100" dirty="0">
              <a:solidFill>
                <a:schemeClr val="dk1"/>
              </a:solidFill>
            </a:endParaRPr>
          </a:p>
        </p:txBody>
      </p:sp>
      <p:pic>
        <p:nvPicPr>
          <p:cNvPr id="143" name="Shape 1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1999" y="2998995"/>
            <a:ext cx="1725402" cy="23012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fade/>
  </p:transition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730</Words>
  <Application>Microsoft Macintosh PowerPoint</Application>
  <PresentationFormat>On-screen Show (4:3)</PresentationFormat>
  <Paragraphs>92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Event 28-29 April 2016, Stockholm</vt:lpstr>
      <vt:lpstr>PowerPoint Presentation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Celtic-Plus Event 28-29 April 2016, Stockholm</dc:title>
  <cp:lastModifiedBy>John</cp:lastModifiedBy>
  <cp:revision>2</cp:revision>
  <dcterms:modified xsi:type="dcterms:W3CDTF">2016-03-10T20:54:52Z</dcterms:modified>
</cp:coreProperties>
</file>