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56" r:id="rId2"/>
    <p:sldId id="278" r:id="rId3"/>
    <p:sldId id="277" r:id="rId4"/>
    <p:sldId id="273" r:id="rId5"/>
    <p:sldId id="276" r:id="rId6"/>
    <p:sldId id="274" r:id="rId7"/>
    <p:sldId id="275" r:id="rId8"/>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C53E"/>
    <a:srgbClr val="FFCC0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p:scale>
          <a:sx n="90" d="100"/>
          <a:sy n="90" d="100"/>
        </p:scale>
        <p:origin x="-1234"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18A4433-2CBD-4044-ABC1-0B0561D43206}" type="datetimeFigureOut">
              <a:rPr lang="en-GB" smtClean="0"/>
              <a:t>19/02/2016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5568B30-1784-4EA2-828F-1011F6E8DA87}" type="slidenum">
              <a:rPr lang="en-GB" smtClean="0"/>
              <a:t>‹#›</a:t>
            </a:fld>
            <a:endParaRPr lang="en-GB"/>
          </a:p>
        </p:txBody>
      </p:sp>
    </p:spTree>
    <p:extLst>
      <p:ext uri="{BB962C8B-B14F-4D97-AF65-F5344CB8AC3E}">
        <p14:creationId xmlns:p14="http://schemas.microsoft.com/office/powerpoint/2010/main" val="2254648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126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12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1270"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1271"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EC2CA66-A9CB-461C-A236-F69D99339ACF}" type="slidenum">
              <a:rPr lang="en-GB" altLang="en-US"/>
              <a:pPr/>
              <a:t>‹#›</a:t>
            </a:fld>
            <a:endParaRPr lang="en-GB" altLang="en-US"/>
          </a:p>
        </p:txBody>
      </p:sp>
    </p:spTree>
    <p:extLst>
      <p:ext uri="{BB962C8B-B14F-4D97-AF65-F5344CB8AC3E}">
        <p14:creationId xmlns:p14="http://schemas.microsoft.com/office/powerpoint/2010/main" val="4143600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30425"/>
            <a:ext cx="77724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en-US" altLang="en-US" noProof="0" smtClean="0"/>
              <a:t>Click to edit Master title style</a:t>
            </a:r>
            <a:endParaRPr lang="en-GB" altLang="en-US" noProof="0" smtClean="0"/>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endParaRPr lang="en-GB" altLang="en-US" noProof="0" smtClean="0"/>
          </a:p>
        </p:txBody>
      </p:sp>
      <p:sp>
        <p:nvSpPr>
          <p:cNvPr id="18436" name="Rectangle 4"/>
          <p:cNvSpPr>
            <a:spLocks noGrp="1" noChangeArrowheads="1"/>
          </p:cNvSpPr>
          <p:nvPr>
            <p:ph type="dt" sz="half" idx="2"/>
          </p:nvPr>
        </p:nvSpPr>
        <p:spPr/>
        <p:txBody>
          <a:bodyPr/>
          <a:lstStyle>
            <a:lvl1pPr>
              <a:defRPr/>
            </a:lvl1pPr>
          </a:lstStyle>
          <a:p>
            <a:endParaRPr lang="en-GB" altLang="en-US" dirty="0"/>
          </a:p>
        </p:txBody>
      </p:sp>
      <p:sp>
        <p:nvSpPr>
          <p:cNvPr id="18437" name="Rectangle 5"/>
          <p:cNvSpPr>
            <a:spLocks noGrp="1" noChangeArrowheads="1"/>
          </p:cNvSpPr>
          <p:nvPr>
            <p:ph type="ftr" sz="quarter" idx="3"/>
          </p:nvPr>
        </p:nvSpPr>
        <p:spPr/>
        <p:txBody>
          <a:bodyPr/>
          <a:lstStyle>
            <a:lvl1pPr>
              <a:defRPr/>
            </a:lvl1pPr>
          </a:lstStyle>
          <a:p>
            <a:endParaRPr lang="en-GB" altLang="en-US" dirty="0"/>
          </a:p>
        </p:txBody>
      </p:sp>
      <p:sp>
        <p:nvSpPr>
          <p:cNvPr id="18439" name="Rectangle 7"/>
          <p:cNvSpPr>
            <a:spLocks noGrp="1" noChangeArrowheads="1"/>
          </p:cNvSpPr>
          <p:nvPr>
            <p:ph type="sldNum" sz="quarter" idx="4"/>
          </p:nvPr>
        </p:nvSpPr>
        <p:spPr>
          <a:xfrm>
            <a:off x="6553200" y="6245225"/>
            <a:ext cx="2133600" cy="476250"/>
          </a:xfrm>
        </p:spPr>
        <p:txBody>
          <a:bodyPr/>
          <a:lstStyle>
            <a:lvl1pPr>
              <a:defRPr/>
            </a:lvl1pPr>
          </a:lstStyle>
          <a:p>
            <a:fld id="{17535B04-7FE3-4FE7-936F-780DBED6C7D4}" type="slidenum">
              <a:rPr lang="en-GB" altLang="en-US" smtClean="0"/>
              <a:pPr/>
              <a:t>‹#›</a:t>
            </a:fld>
            <a:endParaRPr lang="en-GB" alt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667016E-EC09-402D-9B6D-6187AC40653D}" type="slidenum">
              <a:rPr lang="en-GB" altLang="en-US"/>
              <a:pPr/>
              <a:t>‹#›</a:t>
            </a:fld>
            <a:endParaRPr lang="en-GB" altLang="en-US"/>
          </a:p>
        </p:txBody>
      </p:sp>
    </p:spTree>
    <p:extLst>
      <p:ext uri="{BB962C8B-B14F-4D97-AF65-F5344CB8AC3E}">
        <p14:creationId xmlns:p14="http://schemas.microsoft.com/office/powerpoint/2010/main" val="366523092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188913"/>
            <a:ext cx="2057400" cy="56054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11188" y="188913"/>
            <a:ext cx="6019800" cy="5605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0A367CF-8B21-4334-8669-28CA348CE34B}" type="slidenum">
              <a:rPr lang="en-GB" altLang="en-US"/>
              <a:pPr/>
              <a:t>‹#›</a:t>
            </a:fld>
            <a:endParaRPr lang="en-GB" altLang="en-US"/>
          </a:p>
        </p:txBody>
      </p:sp>
    </p:spTree>
    <p:extLst>
      <p:ext uri="{BB962C8B-B14F-4D97-AF65-F5344CB8AC3E}">
        <p14:creationId xmlns:p14="http://schemas.microsoft.com/office/powerpoint/2010/main" val="205486813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91F1B1E-6AFE-4261-906D-D1191F0F518F}" type="slidenum">
              <a:rPr lang="en-GB" altLang="en-US"/>
              <a:pPr/>
              <a:t>‹#›</a:t>
            </a:fld>
            <a:endParaRPr lang="en-GB" altLang="en-US"/>
          </a:p>
        </p:txBody>
      </p:sp>
    </p:spTree>
    <p:extLst>
      <p:ext uri="{BB962C8B-B14F-4D97-AF65-F5344CB8AC3E}">
        <p14:creationId xmlns:p14="http://schemas.microsoft.com/office/powerpoint/2010/main" val="6762409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69D0683-8E1E-4FAC-A2B7-129323BED1DE}" type="slidenum">
              <a:rPr lang="en-GB" altLang="en-US"/>
              <a:pPr/>
              <a:t>‹#›</a:t>
            </a:fld>
            <a:endParaRPr lang="en-GB" altLang="en-US"/>
          </a:p>
        </p:txBody>
      </p:sp>
    </p:spTree>
    <p:extLst>
      <p:ext uri="{BB962C8B-B14F-4D97-AF65-F5344CB8AC3E}">
        <p14:creationId xmlns:p14="http://schemas.microsoft.com/office/powerpoint/2010/main" val="2546195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11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2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4B39764-904A-4B00-8DD5-C588446B7848}" type="slidenum">
              <a:rPr lang="en-GB" altLang="en-US"/>
              <a:pPr/>
              <a:t>‹#›</a:t>
            </a:fld>
            <a:endParaRPr lang="en-GB" altLang="en-US"/>
          </a:p>
        </p:txBody>
      </p:sp>
    </p:spTree>
    <p:extLst>
      <p:ext uri="{BB962C8B-B14F-4D97-AF65-F5344CB8AC3E}">
        <p14:creationId xmlns:p14="http://schemas.microsoft.com/office/powerpoint/2010/main" val="279938426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1A550CC-E884-493F-AD26-80DAE211801A}" type="slidenum">
              <a:rPr lang="en-GB" altLang="en-US"/>
              <a:pPr/>
              <a:t>‹#›</a:t>
            </a:fld>
            <a:endParaRPr lang="en-GB" altLang="en-US"/>
          </a:p>
        </p:txBody>
      </p:sp>
    </p:spTree>
    <p:extLst>
      <p:ext uri="{BB962C8B-B14F-4D97-AF65-F5344CB8AC3E}">
        <p14:creationId xmlns:p14="http://schemas.microsoft.com/office/powerpoint/2010/main" val="312005518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40ACC1E-F88D-4399-AD3A-9D953CE30C83}" type="slidenum">
              <a:rPr lang="en-GB" altLang="en-US"/>
              <a:pPr/>
              <a:t>‹#›</a:t>
            </a:fld>
            <a:endParaRPr lang="en-GB" altLang="en-US"/>
          </a:p>
        </p:txBody>
      </p:sp>
    </p:spTree>
    <p:extLst>
      <p:ext uri="{BB962C8B-B14F-4D97-AF65-F5344CB8AC3E}">
        <p14:creationId xmlns:p14="http://schemas.microsoft.com/office/powerpoint/2010/main" val="231454559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ACAB54CC-E810-46E3-BA81-CDDC90221C83}" type="slidenum">
              <a:rPr lang="en-GB" altLang="en-US"/>
              <a:pPr/>
              <a:t>‹#›</a:t>
            </a:fld>
            <a:endParaRPr lang="en-GB" altLang="en-US"/>
          </a:p>
        </p:txBody>
      </p:sp>
    </p:spTree>
    <p:extLst>
      <p:ext uri="{BB962C8B-B14F-4D97-AF65-F5344CB8AC3E}">
        <p14:creationId xmlns:p14="http://schemas.microsoft.com/office/powerpoint/2010/main" val="300633166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53CBA8A-51FA-4FB3-AFAE-0FF3ED630A20}" type="slidenum">
              <a:rPr lang="en-GB" altLang="en-US"/>
              <a:pPr/>
              <a:t>‹#›</a:t>
            </a:fld>
            <a:endParaRPr lang="en-GB" altLang="en-US"/>
          </a:p>
        </p:txBody>
      </p:sp>
    </p:spTree>
    <p:extLst>
      <p:ext uri="{BB962C8B-B14F-4D97-AF65-F5344CB8AC3E}">
        <p14:creationId xmlns:p14="http://schemas.microsoft.com/office/powerpoint/2010/main" val="165254686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B54B031-5DCD-4C84-BDFA-81269EC3AB35}" type="slidenum">
              <a:rPr lang="en-GB" altLang="en-US"/>
              <a:pPr/>
              <a:t>‹#›</a:t>
            </a:fld>
            <a:endParaRPr lang="en-GB" altLang="en-US"/>
          </a:p>
        </p:txBody>
      </p:sp>
    </p:spTree>
    <p:extLst>
      <p:ext uri="{BB962C8B-B14F-4D97-AF65-F5344CB8AC3E}">
        <p14:creationId xmlns:p14="http://schemas.microsoft.com/office/powerpoint/2010/main" val="1666554016"/>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bwMode="auto">
          <a:xfrm>
            <a:off x="611188" y="126841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5367" name="Rectangle 7"/>
          <p:cNvSpPr>
            <a:spLocks noChangeArrowheads="1"/>
          </p:cNvSpPr>
          <p:nvPr/>
        </p:nvSpPr>
        <p:spPr bwMode="auto">
          <a:xfrm>
            <a:off x="7451725" y="6584950"/>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8BD17547-DBE1-4B99-9EA9-2E3A7F374022}" type="slidenum">
              <a:rPr lang="en-GB" altLang="en-US" sz="1400" b="1">
                <a:solidFill>
                  <a:schemeClr val="bg1"/>
                </a:solidFill>
              </a:rPr>
              <a:pPr algn="r"/>
              <a:t>‹#›</a:t>
            </a:fld>
            <a:endParaRPr lang="en-GB" altLang="en-US" sz="1400" b="1">
              <a:solidFill>
                <a:schemeClr val="bg1"/>
              </a:solidFill>
            </a:endParaRPr>
          </a:p>
        </p:txBody>
      </p:sp>
      <p:sp>
        <p:nvSpPr>
          <p:cNvPr id="15368" name="Rectangle 8"/>
          <p:cNvSpPr>
            <a:spLocks noGrp="1" noChangeArrowheads="1"/>
          </p:cNvSpPr>
          <p:nvPr>
            <p:ph type="sldNum" sz="quarter" idx="4"/>
          </p:nvPr>
        </p:nvSpPr>
        <p:spPr bwMode="auto">
          <a:xfrm>
            <a:off x="7451725" y="6308725"/>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chemeClr val="bg1"/>
                </a:solidFill>
              </a:defRPr>
            </a:lvl1pPr>
          </a:lstStyle>
          <a:p>
            <a:fld id="{B8D654AA-748F-4024-9A61-6977FA317985}" type="slidenum">
              <a:rPr lang="en-GB" altLang="en-US"/>
              <a:pPr/>
              <a:t>‹#›</a:t>
            </a:fld>
            <a:endParaRPr lang="en-GB" altLang="en-US"/>
          </a:p>
        </p:txBody>
      </p:sp>
      <p:sp>
        <p:nvSpPr>
          <p:cNvPr id="15370" name="Rectangle 10"/>
          <p:cNvSpPr>
            <a:spLocks noGrp="1" noChangeArrowheads="1"/>
          </p:cNvSpPr>
          <p:nvPr>
            <p:ph type="title"/>
          </p:nvPr>
        </p:nvSpPr>
        <p:spPr bwMode="auto">
          <a:xfrm>
            <a:off x="611188" y="188913"/>
            <a:ext cx="8229600" cy="868362"/>
          </a:xfrm>
          <a:prstGeom prst="rect">
            <a:avLst/>
          </a:prstGeom>
          <a:noFill/>
          <a:ln>
            <a:noFill/>
          </a:ln>
          <a:effectLst>
            <a:outerShdw dist="28398" dir="3806097"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fade/>
  </p:transition>
  <p:hf hdr="0" ftr="0" dt="0"/>
  <p:txStyles>
    <p:title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p:titleStyle>
    <p:bodyStyle>
      <a:lvl1pPr marL="342900" indent="-342900" algn="l" rtl="0" eaLnBrk="1" fontAlgn="base" hangingPunct="1">
        <a:spcBef>
          <a:spcPct val="20000"/>
        </a:spcBef>
        <a:spcAft>
          <a:spcPct val="0"/>
        </a:spcAft>
        <a:buChar char="•"/>
        <a:defRPr sz="3200">
          <a:solidFill>
            <a:srgbClr val="595959"/>
          </a:solidFill>
          <a:latin typeface="+mn-lt"/>
          <a:ea typeface="+mn-ea"/>
          <a:cs typeface="+mn-cs"/>
        </a:defRPr>
      </a:lvl1pPr>
      <a:lvl2pPr marL="742950" indent="-285750" algn="l" rtl="0" eaLnBrk="1" fontAlgn="base" hangingPunct="1">
        <a:spcBef>
          <a:spcPct val="20000"/>
        </a:spcBef>
        <a:spcAft>
          <a:spcPct val="0"/>
        </a:spcAft>
        <a:buChar char="–"/>
        <a:defRPr sz="2800">
          <a:solidFill>
            <a:srgbClr val="595959"/>
          </a:solidFill>
          <a:latin typeface="+mn-lt"/>
        </a:defRPr>
      </a:lvl2pPr>
      <a:lvl3pPr marL="1143000" indent="-228600" algn="l" rtl="0" eaLnBrk="1" fontAlgn="base" hangingPunct="1">
        <a:spcBef>
          <a:spcPct val="20000"/>
        </a:spcBef>
        <a:spcAft>
          <a:spcPct val="0"/>
        </a:spcAft>
        <a:buChar char="•"/>
        <a:defRPr sz="2400">
          <a:solidFill>
            <a:srgbClr val="595959"/>
          </a:solidFill>
          <a:latin typeface="+mn-lt"/>
        </a:defRPr>
      </a:lvl3pPr>
      <a:lvl4pPr marL="1600200" indent="-228600" algn="l" rtl="0" eaLnBrk="1" fontAlgn="base" hangingPunct="1">
        <a:spcBef>
          <a:spcPct val="20000"/>
        </a:spcBef>
        <a:spcAft>
          <a:spcPct val="0"/>
        </a:spcAft>
        <a:buChar char="–"/>
        <a:defRPr sz="2000">
          <a:solidFill>
            <a:srgbClr val="595959"/>
          </a:solidFill>
          <a:latin typeface="+mn-lt"/>
        </a:defRPr>
      </a:lvl4pPr>
      <a:lvl5pPr marL="2057400" indent="-228600" algn="l" rtl="0" eaLnBrk="1" fontAlgn="base" hangingPunct="1">
        <a:spcBef>
          <a:spcPct val="20000"/>
        </a:spcBef>
        <a:spcAft>
          <a:spcPct val="0"/>
        </a:spcAft>
        <a:buChar char="»"/>
        <a:defRPr sz="2000">
          <a:solidFill>
            <a:srgbClr val="595959"/>
          </a:solidFill>
          <a:latin typeface="+mn-lt"/>
        </a:defRPr>
      </a:lvl5pPr>
      <a:lvl6pPr marL="2514600" indent="-228600" algn="l" rtl="0" eaLnBrk="1" fontAlgn="base" hangingPunct="1">
        <a:spcBef>
          <a:spcPct val="20000"/>
        </a:spcBef>
        <a:spcAft>
          <a:spcPct val="0"/>
        </a:spcAft>
        <a:buChar char="»"/>
        <a:defRPr sz="2000">
          <a:solidFill>
            <a:srgbClr val="595959"/>
          </a:solidFill>
          <a:latin typeface="+mn-lt"/>
        </a:defRPr>
      </a:lvl6pPr>
      <a:lvl7pPr marL="2971800" indent="-228600" algn="l" rtl="0" eaLnBrk="1" fontAlgn="base" hangingPunct="1">
        <a:spcBef>
          <a:spcPct val="20000"/>
        </a:spcBef>
        <a:spcAft>
          <a:spcPct val="0"/>
        </a:spcAft>
        <a:buChar char="»"/>
        <a:defRPr sz="2000">
          <a:solidFill>
            <a:srgbClr val="595959"/>
          </a:solidFill>
          <a:latin typeface="+mn-lt"/>
        </a:defRPr>
      </a:lvl7pPr>
      <a:lvl8pPr marL="3429000" indent="-228600" algn="l" rtl="0" eaLnBrk="1" fontAlgn="base" hangingPunct="1">
        <a:spcBef>
          <a:spcPct val="20000"/>
        </a:spcBef>
        <a:spcAft>
          <a:spcPct val="0"/>
        </a:spcAft>
        <a:buChar char="»"/>
        <a:defRPr sz="2000">
          <a:solidFill>
            <a:srgbClr val="595959"/>
          </a:solidFill>
          <a:latin typeface="+mn-lt"/>
        </a:defRPr>
      </a:lvl8pPr>
      <a:lvl9pPr marL="3886200" indent="-228600" algn="l" rtl="0" eaLnBrk="1" fontAlgn="base" hangingPunct="1">
        <a:spcBef>
          <a:spcPct val="20000"/>
        </a:spcBef>
        <a:spcAft>
          <a:spcPct val="0"/>
        </a:spcAft>
        <a:buChar char="»"/>
        <a:defRPr sz="2000">
          <a:solidFill>
            <a:srgbClr val="5959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first.last@vtt.fi"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4"/>
          </p:nvPr>
        </p:nvSpPr>
        <p:spPr/>
        <p:txBody>
          <a:bodyPr/>
          <a:lstStyle/>
          <a:p>
            <a:fld id="{8D53FB3E-8C47-4F19-A392-AFCA93838430}" type="slidenum">
              <a:rPr lang="en-GB" altLang="en-US"/>
              <a:pPr/>
              <a:t>1</a:t>
            </a:fld>
            <a:endParaRPr lang="en-GB" altLang="en-US"/>
          </a:p>
        </p:txBody>
      </p:sp>
      <p:sp>
        <p:nvSpPr>
          <p:cNvPr id="72706" name="Rectangle 2"/>
          <p:cNvSpPr>
            <a:spLocks noGrp="1" noChangeArrowheads="1"/>
          </p:cNvSpPr>
          <p:nvPr>
            <p:ph type="ctrTitle"/>
          </p:nvPr>
        </p:nvSpPr>
        <p:spPr>
          <a:xfrm>
            <a:off x="683568" y="1340768"/>
            <a:ext cx="7772400" cy="1470025"/>
          </a:xfrm>
        </p:spPr>
        <p:txBody>
          <a:bodyPr/>
          <a:lstStyle/>
          <a:p>
            <a:r>
              <a:rPr lang="en-US" altLang="en-US" sz="2800" b="0" dirty="0" smtClean="0"/>
              <a:t>Celtic-Plus Event</a:t>
            </a:r>
            <a:br>
              <a:rPr lang="en-US" altLang="en-US" sz="2800" b="0" dirty="0" smtClean="0"/>
            </a:br>
            <a:r>
              <a:rPr lang="en-US" altLang="en-US" sz="2800" b="0" dirty="0" smtClean="0"/>
              <a:t>28-29 April 2016, Stockholm</a:t>
            </a:r>
            <a:endParaRPr lang="en-US" altLang="en-US" sz="2800" b="0" dirty="0"/>
          </a:p>
        </p:txBody>
      </p:sp>
      <p:sp>
        <p:nvSpPr>
          <p:cNvPr id="6" name="Rectangle 2"/>
          <p:cNvSpPr txBox="1">
            <a:spLocks noChangeArrowheads="1"/>
          </p:cNvSpPr>
          <p:nvPr/>
        </p:nvSpPr>
        <p:spPr bwMode="auto">
          <a:xfrm>
            <a:off x="35496" y="2247007"/>
            <a:ext cx="9073008"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en-US" altLang="en-US" kern="0" dirty="0" smtClean="0"/>
              <a:t/>
            </a:r>
            <a:br>
              <a:rPr lang="en-US" altLang="en-US" kern="0" dirty="0" smtClean="0"/>
            </a:br>
            <a:r>
              <a:rPr lang="en-GB" sz="4000" dirty="0"/>
              <a:t>Quality Management in </a:t>
            </a:r>
            <a:r>
              <a:rPr lang="en-GB" sz="4000" dirty="0" smtClean="0"/>
              <a:t>Ubiquitous </a:t>
            </a:r>
            <a:r>
              <a:rPr lang="en-GB" sz="4000" dirty="0"/>
              <a:t>Telecommunication (</a:t>
            </a:r>
            <a:r>
              <a:rPr lang="en-GB" sz="4000" dirty="0" err="1"/>
              <a:t>QaMUT</a:t>
            </a:r>
            <a:r>
              <a:rPr lang="en-GB" sz="4000" dirty="0"/>
              <a:t>)</a:t>
            </a:r>
            <a:endParaRPr lang="fi-FI" sz="4000" dirty="0"/>
          </a:p>
        </p:txBody>
      </p:sp>
      <p:sp>
        <p:nvSpPr>
          <p:cNvPr id="7" name="Rectangle 2"/>
          <p:cNvSpPr txBox="1">
            <a:spLocks noChangeArrowheads="1"/>
          </p:cNvSpPr>
          <p:nvPr/>
        </p:nvSpPr>
        <p:spPr bwMode="auto">
          <a:xfrm>
            <a:off x="611560" y="3759175"/>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en-US" altLang="en-US" sz="1800" b="0" i="1" kern="0" dirty="0" smtClean="0"/>
              <a:t>Janne </a:t>
            </a:r>
            <a:r>
              <a:rPr lang="en-US" altLang="en-US" sz="1800" b="0" i="1" kern="0" dirty="0"/>
              <a:t>Seppänen, Research </a:t>
            </a:r>
            <a:r>
              <a:rPr lang="en-US" altLang="en-US" sz="1800" b="0" i="1" kern="0" dirty="0" smtClean="0"/>
              <a:t>Scientist</a:t>
            </a:r>
            <a:endParaRPr lang="en-US" altLang="en-US" sz="1800" b="0" i="1" kern="0" dirty="0" smtClean="0"/>
          </a:p>
          <a:p>
            <a:r>
              <a:rPr lang="en-US" altLang="en-US" sz="1800" b="0" i="1" kern="0" dirty="0" smtClean="0"/>
              <a:t>Toni Mäki, Research Scientist</a:t>
            </a:r>
            <a:endParaRPr lang="en-US" altLang="en-US" sz="1800" b="0" i="1" kern="0" dirty="0" smtClean="0"/>
          </a:p>
          <a:p>
            <a:r>
              <a:rPr lang="en-US" altLang="en-US" sz="1800" b="0" i="1" kern="0" dirty="0" smtClean="0"/>
              <a:t>Martín Varela, Principal Scientist</a:t>
            </a:r>
            <a:endParaRPr lang="en-US" altLang="en-US" sz="1800" b="0" i="1" kern="0" dirty="0" smtClean="0"/>
          </a:p>
          <a:p>
            <a:r>
              <a:rPr lang="en-US" altLang="en-US" sz="1800" b="0" i="1" kern="0" dirty="0" smtClean="0">
                <a:hlinkClick r:id="rId2"/>
              </a:rPr>
              <a:t>first.last@vtt.fi</a:t>
            </a:r>
            <a:endParaRPr lang="en-US" altLang="en-US" sz="1800" b="0" i="1" kern="0" dirty="0" smtClean="0"/>
          </a:p>
        </p:txBody>
      </p:sp>
      <p:pic>
        <p:nvPicPr>
          <p:cNvPr id="1026" name="Picture 2" descr="C:\temp\vtt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0119" y="5072938"/>
            <a:ext cx="2019833" cy="924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Teaser</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2</a:t>
            </a:fld>
            <a:endParaRPr lang="en-GB" altLang="en-US"/>
          </a:p>
        </p:txBody>
      </p:sp>
      <p:sp>
        <p:nvSpPr>
          <p:cNvPr id="5" name="TextBox 4"/>
          <p:cNvSpPr txBox="1"/>
          <p:nvPr/>
        </p:nvSpPr>
        <p:spPr>
          <a:xfrm>
            <a:off x="1691680" y="2132856"/>
            <a:ext cx="5976664" cy="2554545"/>
          </a:xfrm>
          <a:prstGeom prst="rect">
            <a:avLst/>
          </a:prstGeom>
          <a:noFill/>
        </p:spPr>
        <p:txBody>
          <a:bodyPr wrap="square" rtlCol="0">
            <a:spAutoFit/>
          </a:bodyPr>
          <a:lstStyle/>
          <a:p>
            <a:r>
              <a:rPr lang="en-GB" sz="2000" dirty="0" smtClean="0"/>
              <a:t>The project foresees an upgraded ecosystem of users, ISPs, content providers and device/OS manufacturers where quality becomes a key part of products and services and encourages the ecosystem to adapt towards this change</a:t>
            </a:r>
          </a:p>
          <a:p>
            <a:endParaRPr lang="fi-FI" sz="2000" dirty="0"/>
          </a:p>
          <a:p>
            <a:pPr algn="ctr"/>
            <a:r>
              <a:rPr lang="en-GB" sz="2000" dirty="0" smtClean="0"/>
              <a:t>The goal is to create new, quality-driven development of telecommunication business</a:t>
            </a:r>
            <a:endParaRPr lang="en-GB" sz="2000" dirty="0"/>
          </a:p>
        </p:txBody>
      </p:sp>
      <p:sp>
        <p:nvSpPr>
          <p:cNvPr id="3" name="Rectangle 2"/>
          <p:cNvSpPr/>
          <p:nvPr/>
        </p:nvSpPr>
        <p:spPr>
          <a:xfrm>
            <a:off x="5004048" y="6623774"/>
            <a:ext cx="3222104" cy="261610"/>
          </a:xfrm>
          <a:prstGeom prst="rect">
            <a:avLst/>
          </a:prstGeom>
        </p:spPr>
        <p:txBody>
          <a:bodyPr wrap="square">
            <a:spAutoFit/>
          </a:bodyPr>
          <a:lstStyle/>
          <a:p>
            <a:r>
              <a:rPr lang="en-GB" sz="1100" dirty="0" smtClean="0"/>
              <a:t>Janne Seppänen (VTT), janne.seppanen@vtt.fi</a:t>
            </a:r>
            <a:endParaRPr lang="en-GB" sz="1100" dirty="0"/>
          </a:p>
        </p:txBody>
      </p:sp>
    </p:spTree>
    <p:extLst>
      <p:ext uri="{BB962C8B-B14F-4D97-AF65-F5344CB8AC3E}">
        <p14:creationId xmlns:p14="http://schemas.microsoft.com/office/powerpoint/2010/main" val="403273493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Organisation Profile</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3</a:t>
            </a:fld>
            <a:endParaRPr lang="en-GB" altLang="en-US"/>
          </a:p>
        </p:txBody>
      </p:sp>
      <p:sp>
        <p:nvSpPr>
          <p:cNvPr id="5" name="TextBox 4"/>
          <p:cNvSpPr txBox="1"/>
          <p:nvPr/>
        </p:nvSpPr>
        <p:spPr>
          <a:xfrm>
            <a:off x="1691680" y="1268760"/>
            <a:ext cx="5976664" cy="2554545"/>
          </a:xfrm>
          <a:prstGeom prst="rect">
            <a:avLst/>
          </a:prstGeom>
          <a:noFill/>
        </p:spPr>
        <p:txBody>
          <a:bodyPr wrap="square" rtlCol="0">
            <a:spAutoFit/>
          </a:bodyPr>
          <a:lstStyle/>
          <a:p>
            <a:pPr algn="ctr"/>
            <a:r>
              <a:rPr lang="en-GB" sz="2000" b="1" dirty="0">
                <a:solidFill>
                  <a:srgbClr val="00B0F0"/>
                </a:solidFill>
              </a:rPr>
              <a:t>VTT Technical Research Centre of Finland Ltd is the leading research and technology company in the Nordic countries. We provide expert services for our domestic and international customers and partners, and for both private and public sectors. We use 4,000,000 hours of brainpower a year to develop new technological solutions.</a:t>
            </a:r>
            <a:endParaRPr lang="en-GB" sz="2000" i="1" dirty="0">
              <a:solidFill>
                <a:srgbClr val="00B0F0"/>
              </a:solidFill>
            </a:endParaRPr>
          </a:p>
        </p:txBody>
      </p:sp>
      <p:sp>
        <p:nvSpPr>
          <p:cNvPr id="6" name="Rectangle 5"/>
          <p:cNvSpPr/>
          <p:nvPr/>
        </p:nvSpPr>
        <p:spPr>
          <a:xfrm>
            <a:off x="5004048" y="6623774"/>
            <a:ext cx="3222104" cy="261610"/>
          </a:xfrm>
          <a:prstGeom prst="rect">
            <a:avLst/>
          </a:prstGeom>
        </p:spPr>
        <p:txBody>
          <a:bodyPr wrap="square">
            <a:spAutoFit/>
          </a:bodyPr>
          <a:lstStyle/>
          <a:p>
            <a:r>
              <a:rPr lang="en-GB" sz="1100" dirty="0" smtClean="0"/>
              <a:t>Janne Seppänen (VTT), janne.seppanen@vtt.fi</a:t>
            </a:r>
            <a:endParaRPr lang="en-GB" sz="1100" dirty="0"/>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24" t="1441" b="6360"/>
          <a:stretch/>
        </p:blipFill>
        <p:spPr bwMode="auto">
          <a:xfrm>
            <a:off x="2101377" y="4005064"/>
            <a:ext cx="5165984" cy="19607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563924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Proposal Introduction (1)</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4</a:t>
            </a:fld>
            <a:endParaRPr lang="en-GB" altLang="en-US"/>
          </a:p>
        </p:txBody>
      </p:sp>
      <p:sp>
        <p:nvSpPr>
          <p:cNvPr id="5" name="TextBox 4"/>
          <p:cNvSpPr txBox="1"/>
          <p:nvPr/>
        </p:nvSpPr>
        <p:spPr>
          <a:xfrm>
            <a:off x="1691680" y="1268760"/>
            <a:ext cx="5976664" cy="4401205"/>
          </a:xfrm>
          <a:prstGeom prst="rect">
            <a:avLst/>
          </a:prstGeom>
          <a:noFill/>
        </p:spPr>
        <p:txBody>
          <a:bodyPr wrap="square" rtlCol="0">
            <a:spAutoFit/>
          </a:bodyPr>
          <a:lstStyle/>
          <a:p>
            <a:r>
              <a:rPr lang="en-GB" sz="2000" dirty="0" smtClean="0"/>
              <a:t>The project takes a multi-pronged approach to  managing </a:t>
            </a:r>
            <a:r>
              <a:rPr lang="en-GB" sz="2000" dirty="0"/>
              <a:t>traffic load </a:t>
            </a:r>
            <a:r>
              <a:rPr lang="en-GB" sz="2000" dirty="0" smtClean="0"/>
              <a:t>on the </a:t>
            </a:r>
            <a:r>
              <a:rPr lang="en-GB" sz="2000" dirty="0"/>
              <a:t>ISP's core network and edges so </a:t>
            </a:r>
            <a:r>
              <a:rPr lang="en-GB" sz="2000" dirty="0" smtClean="0"/>
              <a:t>as to minimise peak-time effects, and improve service delivery across a variety of applications while minimising expenditure in new infrastructure.</a:t>
            </a:r>
            <a:endParaRPr lang="en-GB" sz="2000" dirty="0"/>
          </a:p>
          <a:p>
            <a:pPr algn="ctr"/>
            <a:endParaRPr lang="en-GB" sz="2000" i="1" dirty="0" smtClean="0">
              <a:solidFill>
                <a:srgbClr val="00B0F0"/>
              </a:solidFill>
            </a:endParaRPr>
          </a:p>
          <a:p>
            <a:pPr marL="342900" indent="-342900">
              <a:buFont typeface="Arial" panose="020B0604020202020204" pitchFamily="34" charset="0"/>
              <a:buChar char="•"/>
            </a:pPr>
            <a:r>
              <a:rPr lang="en-GB" sz="2000" dirty="0" smtClean="0"/>
              <a:t>Awareness and exploitation of user behaviour, with a focus on resource-hungry services</a:t>
            </a:r>
          </a:p>
          <a:p>
            <a:pPr marL="342900" indent="-342900">
              <a:buFont typeface="Arial" panose="020B0604020202020204" pitchFamily="34" charset="0"/>
              <a:buChar char="•"/>
            </a:pPr>
            <a:r>
              <a:rPr lang="en-GB" sz="2000" dirty="0" smtClean="0"/>
              <a:t>Incentives for different stakeholders (ISPs, OTT providers, manufacturers, and users) to cooperate towards a common goal</a:t>
            </a:r>
          </a:p>
          <a:p>
            <a:pPr marL="342900" indent="-342900">
              <a:buFont typeface="Arial" panose="020B0604020202020204" pitchFamily="34" charset="0"/>
              <a:buChar char="•"/>
            </a:pPr>
            <a:r>
              <a:rPr lang="en-GB" sz="2000" dirty="0" smtClean="0"/>
              <a:t>End-to-end view of quality, up to the customers’ </a:t>
            </a:r>
            <a:r>
              <a:rPr lang="en-GB" sz="2000" dirty="0" smtClean="0"/>
              <a:t>premises</a:t>
            </a:r>
            <a:endParaRPr lang="en-GB" sz="2000" dirty="0" smtClean="0"/>
          </a:p>
        </p:txBody>
      </p:sp>
      <p:sp>
        <p:nvSpPr>
          <p:cNvPr id="7" name="Rectangle 6"/>
          <p:cNvSpPr/>
          <p:nvPr/>
        </p:nvSpPr>
        <p:spPr>
          <a:xfrm>
            <a:off x="5004048" y="6623774"/>
            <a:ext cx="3222104" cy="261610"/>
          </a:xfrm>
          <a:prstGeom prst="rect">
            <a:avLst/>
          </a:prstGeom>
        </p:spPr>
        <p:txBody>
          <a:bodyPr wrap="square">
            <a:spAutoFit/>
          </a:bodyPr>
          <a:lstStyle/>
          <a:p>
            <a:r>
              <a:rPr lang="en-GB" sz="1100" dirty="0" smtClean="0"/>
              <a:t>Janne Seppänen (VTT), janne.seppanen@vtt.fi</a:t>
            </a:r>
            <a:endParaRPr lang="en-GB" sz="1100"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Proposal Introduction (2)</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5</a:t>
            </a:fld>
            <a:endParaRPr lang="en-GB" altLang="en-US"/>
          </a:p>
        </p:txBody>
      </p:sp>
      <p:sp>
        <p:nvSpPr>
          <p:cNvPr id="5" name="TextBox 4"/>
          <p:cNvSpPr txBox="1"/>
          <p:nvPr/>
        </p:nvSpPr>
        <p:spPr>
          <a:xfrm>
            <a:off x="1547664" y="1268760"/>
            <a:ext cx="6768752" cy="5632311"/>
          </a:xfrm>
          <a:prstGeom prst="rect">
            <a:avLst/>
          </a:prstGeom>
          <a:noFill/>
        </p:spPr>
        <p:txBody>
          <a:bodyPr wrap="square" rtlCol="0">
            <a:spAutoFit/>
          </a:bodyPr>
          <a:lstStyle/>
          <a:p>
            <a:pPr marL="342900" indent="-342900">
              <a:buFont typeface="Arial"/>
              <a:buChar char="•"/>
            </a:pPr>
            <a:r>
              <a:rPr lang="en-GB" sz="2000" dirty="0" smtClean="0">
                <a:solidFill>
                  <a:srgbClr val="00B0F0"/>
                </a:solidFill>
              </a:rPr>
              <a:t>Outcome</a:t>
            </a:r>
          </a:p>
          <a:p>
            <a:pPr marL="800100" lvl="1" indent="-342900">
              <a:buFont typeface="Arial"/>
              <a:buChar char="•"/>
            </a:pPr>
            <a:r>
              <a:rPr lang="en-GB" sz="2000" dirty="0" smtClean="0">
                <a:solidFill>
                  <a:srgbClr val="00B0F0"/>
                </a:solidFill>
              </a:rPr>
              <a:t>Quality and Resource management architecture</a:t>
            </a:r>
          </a:p>
          <a:p>
            <a:pPr marL="1257300" lvl="2" indent="-342900">
              <a:buFont typeface="Arial"/>
              <a:buChar char="•"/>
            </a:pPr>
            <a:r>
              <a:rPr lang="en-GB" sz="2000" dirty="0" smtClean="0">
                <a:solidFill>
                  <a:srgbClr val="00B0F0"/>
                </a:solidFill>
              </a:rPr>
              <a:t>Including business incentives</a:t>
            </a:r>
          </a:p>
          <a:p>
            <a:pPr marL="1257300" lvl="2" indent="-342900">
              <a:buFont typeface="Arial"/>
              <a:buChar char="•"/>
            </a:pPr>
            <a:r>
              <a:rPr lang="en-GB" sz="2000" dirty="0" smtClean="0">
                <a:solidFill>
                  <a:srgbClr val="00B0F0"/>
                </a:solidFill>
              </a:rPr>
              <a:t>Subject to Network Neutrality concerns</a:t>
            </a:r>
          </a:p>
          <a:p>
            <a:pPr marL="800100" lvl="1" indent="-342900">
              <a:buFont typeface="Arial"/>
              <a:buChar char="•"/>
            </a:pPr>
            <a:r>
              <a:rPr lang="en-GB" sz="2000" dirty="0" smtClean="0">
                <a:solidFill>
                  <a:srgbClr val="00B0F0"/>
                </a:solidFill>
              </a:rPr>
              <a:t>New business models based on service quality</a:t>
            </a:r>
          </a:p>
          <a:p>
            <a:pPr marL="342900" indent="-342900">
              <a:buFont typeface="Arial"/>
              <a:buChar char="•"/>
            </a:pPr>
            <a:r>
              <a:rPr lang="en-GB" sz="2000" dirty="0" smtClean="0">
                <a:solidFill>
                  <a:srgbClr val="00B0F0"/>
                </a:solidFill>
              </a:rPr>
              <a:t>Impact</a:t>
            </a:r>
          </a:p>
          <a:p>
            <a:pPr marL="800100" lvl="1" indent="-342900">
              <a:buFont typeface="Arial"/>
              <a:buChar char="•"/>
            </a:pPr>
            <a:r>
              <a:rPr lang="en-GB" sz="2000" dirty="0" smtClean="0">
                <a:solidFill>
                  <a:srgbClr val="00B0F0"/>
                </a:solidFill>
              </a:rPr>
              <a:t>Users: better QoE for resource-intensive services, tailored Internet subscription profile</a:t>
            </a:r>
          </a:p>
          <a:p>
            <a:pPr marL="800100" lvl="1" indent="-342900">
              <a:buFont typeface="Arial"/>
              <a:buChar char="•"/>
            </a:pPr>
            <a:r>
              <a:rPr lang="en-GB" sz="2000" dirty="0" smtClean="0">
                <a:solidFill>
                  <a:srgbClr val="00B0F0"/>
                </a:solidFill>
              </a:rPr>
              <a:t>ISPs: diminished </a:t>
            </a:r>
            <a:r>
              <a:rPr lang="en-GB" sz="2000" dirty="0" err="1" smtClean="0">
                <a:solidFill>
                  <a:srgbClr val="00B0F0"/>
                </a:solidFill>
              </a:rPr>
              <a:t>OpEx</a:t>
            </a:r>
            <a:r>
              <a:rPr lang="en-GB" sz="2000" dirty="0" smtClean="0">
                <a:solidFill>
                  <a:srgbClr val="00B0F0"/>
                </a:solidFill>
              </a:rPr>
              <a:t> due to better use of existing resources, network-neutral revenue sharing models, minimization of peak-time effects</a:t>
            </a:r>
          </a:p>
          <a:p>
            <a:pPr marL="800100" lvl="1" indent="-342900">
              <a:buFont typeface="Arial"/>
              <a:buChar char="•"/>
            </a:pPr>
            <a:r>
              <a:rPr lang="en-GB" sz="2000" dirty="0" smtClean="0">
                <a:solidFill>
                  <a:srgbClr val="00B0F0"/>
                </a:solidFill>
              </a:rPr>
              <a:t>Service/content Providers: lower </a:t>
            </a:r>
            <a:r>
              <a:rPr lang="en-GB" sz="2000" dirty="0" err="1" smtClean="0">
                <a:solidFill>
                  <a:srgbClr val="00B0F0"/>
                </a:solidFill>
              </a:rPr>
              <a:t>OpEx</a:t>
            </a:r>
            <a:r>
              <a:rPr lang="en-GB" sz="2000" dirty="0" smtClean="0">
                <a:solidFill>
                  <a:srgbClr val="00B0F0"/>
                </a:solidFill>
              </a:rPr>
              <a:t>, better experience delivered to users.</a:t>
            </a:r>
          </a:p>
          <a:p>
            <a:pPr marL="800100" lvl="1" indent="-342900">
              <a:buFont typeface="Arial"/>
              <a:buChar char="•"/>
            </a:pPr>
            <a:r>
              <a:rPr lang="en-GB" sz="2000" dirty="0" smtClean="0">
                <a:solidFill>
                  <a:srgbClr val="00B0F0"/>
                </a:solidFill>
              </a:rPr>
              <a:t>Manufacturers: improved battery performance and (capped) data usage due to smarter pre-fetching of data (while charging, </a:t>
            </a:r>
            <a:r>
              <a:rPr lang="en-GB" sz="2000" dirty="0" err="1" smtClean="0">
                <a:solidFill>
                  <a:srgbClr val="00B0F0"/>
                </a:solidFill>
              </a:rPr>
              <a:t>WiFi</a:t>
            </a:r>
            <a:r>
              <a:rPr lang="en-GB" sz="2000" dirty="0" smtClean="0">
                <a:solidFill>
                  <a:srgbClr val="00B0F0"/>
                </a:solidFill>
              </a:rPr>
              <a:t> available, etc.)</a:t>
            </a:r>
          </a:p>
          <a:p>
            <a:pPr marL="342900" indent="-342900">
              <a:buFont typeface="Arial"/>
              <a:buChar char="•"/>
            </a:pPr>
            <a:r>
              <a:rPr lang="en-GB" sz="2000" dirty="0" smtClean="0">
                <a:solidFill>
                  <a:srgbClr val="00B0F0"/>
                </a:solidFill>
              </a:rPr>
              <a:t>3-year project, </a:t>
            </a:r>
            <a:r>
              <a:rPr lang="en-GB" sz="2000" smtClean="0">
                <a:solidFill>
                  <a:srgbClr val="00B0F0"/>
                </a:solidFill>
              </a:rPr>
              <a:t>October call(?)</a:t>
            </a:r>
            <a:endParaRPr lang="en-GB" sz="2000" dirty="0" smtClean="0">
              <a:solidFill>
                <a:srgbClr val="00B0F0"/>
              </a:solidFill>
            </a:endParaRPr>
          </a:p>
          <a:p>
            <a:pPr lvl="1"/>
            <a:endParaRPr lang="en-GB" sz="2000" dirty="0">
              <a:solidFill>
                <a:srgbClr val="00B0F0"/>
              </a:solidFill>
            </a:endParaRPr>
          </a:p>
        </p:txBody>
      </p:sp>
      <p:sp>
        <p:nvSpPr>
          <p:cNvPr id="7" name="Rectangle 6"/>
          <p:cNvSpPr/>
          <p:nvPr/>
        </p:nvSpPr>
        <p:spPr>
          <a:xfrm>
            <a:off x="5004048" y="6623774"/>
            <a:ext cx="3222104" cy="261610"/>
          </a:xfrm>
          <a:prstGeom prst="rect">
            <a:avLst/>
          </a:prstGeom>
        </p:spPr>
        <p:txBody>
          <a:bodyPr wrap="square">
            <a:spAutoFit/>
          </a:bodyPr>
          <a:lstStyle/>
          <a:p>
            <a:r>
              <a:rPr lang="en-GB" sz="1100" dirty="0" smtClean="0"/>
              <a:t>Janne Seppänen (VTT), janne.seppanen@vtt.fi</a:t>
            </a:r>
            <a:endParaRPr lang="en-GB" sz="1100" dirty="0"/>
          </a:p>
        </p:txBody>
      </p:sp>
    </p:spTree>
    <p:extLst>
      <p:ext uri="{BB962C8B-B14F-4D97-AF65-F5344CB8AC3E}">
        <p14:creationId xmlns:p14="http://schemas.microsoft.com/office/powerpoint/2010/main" val="323917651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Partners</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6</a:t>
            </a:fld>
            <a:endParaRPr lang="en-GB" altLang="en-US"/>
          </a:p>
        </p:txBody>
      </p:sp>
      <p:sp>
        <p:nvSpPr>
          <p:cNvPr id="5" name="TextBox 4"/>
          <p:cNvSpPr txBox="1"/>
          <p:nvPr/>
        </p:nvSpPr>
        <p:spPr>
          <a:xfrm>
            <a:off x="1331640" y="1280954"/>
            <a:ext cx="7200800" cy="4708981"/>
          </a:xfrm>
          <a:prstGeom prst="rect">
            <a:avLst/>
          </a:prstGeom>
          <a:noFill/>
        </p:spPr>
        <p:txBody>
          <a:bodyPr wrap="square" rtlCol="0">
            <a:spAutoFit/>
          </a:bodyPr>
          <a:lstStyle/>
          <a:p>
            <a:pPr marL="342900" indent="-342900">
              <a:buFont typeface="Arial"/>
              <a:buChar char="•"/>
            </a:pPr>
            <a:r>
              <a:rPr lang="en-GB" sz="2000" dirty="0" smtClean="0">
                <a:solidFill>
                  <a:srgbClr val="00B0F0"/>
                </a:solidFill>
              </a:rPr>
              <a:t>What’s needed:</a:t>
            </a:r>
          </a:p>
          <a:p>
            <a:pPr marL="800100" lvl="1" indent="-342900">
              <a:buFont typeface="Arial"/>
              <a:buChar char="•"/>
            </a:pPr>
            <a:r>
              <a:rPr lang="en-GB" sz="2000" dirty="0" smtClean="0">
                <a:solidFill>
                  <a:srgbClr val="00B0F0"/>
                </a:solidFill>
              </a:rPr>
              <a:t>Manufacturers</a:t>
            </a:r>
          </a:p>
          <a:p>
            <a:pPr marL="800100" lvl="1" indent="-342900">
              <a:buFont typeface="Arial"/>
              <a:buChar char="•"/>
            </a:pPr>
            <a:r>
              <a:rPr lang="en-GB" sz="2000" dirty="0" smtClean="0">
                <a:solidFill>
                  <a:srgbClr val="00B0F0"/>
                </a:solidFill>
              </a:rPr>
              <a:t>Operators</a:t>
            </a:r>
          </a:p>
          <a:p>
            <a:pPr marL="800100" lvl="1" indent="-342900">
              <a:buFont typeface="Arial"/>
              <a:buChar char="•"/>
            </a:pPr>
            <a:r>
              <a:rPr lang="en-GB" sz="2000" dirty="0" smtClean="0">
                <a:solidFill>
                  <a:srgbClr val="00B0F0"/>
                </a:solidFill>
              </a:rPr>
              <a:t>Content Providers</a:t>
            </a:r>
          </a:p>
          <a:p>
            <a:pPr marL="800100" lvl="1" indent="-342900">
              <a:buFont typeface="Arial"/>
              <a:buChar char="•"/>
            </a:pPr>
            <a:r>
              <a:rPr lang="en-GB" sz="2000" dirty="0" err="1" smtClean="0">
                <a:solidFill>
                  <a:srgbClr val="00B0F0"/>
                </a:solidFill>
              </a:rPr>
              <a:t>SaaS</a:t>
            </a:r>
            <a:r>
              <a:rPr lang="en-GB" sz="2000" dirty="0" smtClean="0">
                <a:solidFill>
                  <a:srgbClr val="00B0F0"/>
                </a:solidFill>
              </a:rPr>
              <a:t> providers</a:t>
            </a:r>
          </a:p>
          <a:p>
            <a:pPr marL="800100" lvl="1" indent="-342900">
              <a:buFont typeface="Arial"/>
              <a:buChar char="•"/>
            </a:pPr>
            <a:r>
              <a:rPr lang="en-GB" sz="2000" dirty="0" smtClean="0">
                <a:solidFill>
                  <a:srgbClr val="00B0F0"/>
                </a:solidFill>
              </a:rPr>
              <a:t>…</a:t>
            </a:r>
          </a:p>
          <a:p>
            <a:pPr marL="800100" lvl="1" indent="-342900">
              <a:buFont typeface="Arial"/>
              <a:buChar char="•"/>
            </a:pPr>
            <a:endParaRPr lang="en-GB" sz="2000" dirty="0">
              <a:solidFill>
                <a:srgbClr val="00B0F0"/>
              </a:solidFill>
            </a:endParaRPr>
          </a:p>
          <a:p>
            <a:pPr marL="342900" indent="-342900">
              <a:buFont typeface="Arial"/>
              <a:buChar char="•"/>
            </a:pPr>
            <a:r>
              <a:rPr lang="en-GB" sz="2000" dirty="0" smtClean="0">
                <a:solidFill>
                  <a:srgbClr val="00B0F0"/>
                </a:solidFill>
              </a:rPr>
              <a:t>Tentative WPs</a:t>
            </a:r>
          </a:p>
          <a:p>
            <a:pPr marL="800100" lvl="1" indent="-342900">
              <a:buFont typeface="Arial"/>
              <a:buChar char="•"/>
            </a:pPr>
            <a:r>
              <a:rPr lang="en-US" sz="2000" dirty="0">
                <a:solidFill>
                  <a:srgbClr val="00B0F0"/>
                </a:solidFill>
              </a:rPr>
              <a:t>User </a:t>
            </a:r>
            <a:r>
              <a:rPr lang="en-US" sz="2000" dirty="0" err="1">
                <a:solidFill>
                  <a:srgbClr val="00B0F0"/>
                </a:solidFill>
              </a:rPr>
              <a:t>behaviour</a:t>
            </a:r>
            <a:r>
              <a:rPr lang="en-US" sz="2000" dirty="0">
                <a:solidFill>
                  <a:srgbClr val="00B0F0"/>
                </a:solidFill>
              </a:rPr>
              <a:t> analysis and exploitation</a:t>
            </a:r>
          </a:p>
          <a:p>
            <a:pPr marL="800100" lvl="1" indent="-342900">
              <a:buFont typeface="Arial"/>
              <a:buChar char="•"/>
            </a:pPr>
            <a:r>
              <a:rPr lang="en-US" sz="2000" dirty="0">
                <a:solidFill>
                  <a:srgbClr val="00B0F0"/>
                </a:solidFill>
              </a:rPr>
              <a:t>Quality management on macro level </a:t>
            </a:r>
          </a:p>
          <a:p>
            <a:pPr marL="800100" lvl="1" indent="-342900">
              <a:buFont typeface="Arial"/>
              <a:buChar char="•"/>
            </a:pPr>
            <a:r>
              <a:rPr lang="en-US" sz="2000" dirty="0">
                <a:solidFill>
                  <a:srgbClr val="00B0F0"/>
                </a:solidFill>
              </a:rPr>
              <a:t>Quality management on micro level</a:t>
            </a:r>
          </a:p>
          <a:p>
            <a:pPr marL="800100" lvl="1" indent="-342900">
              <a:buFont typeface="Arial"/>
              <a:buChar char="•"/>
            </a:pPr>
            <a:r>
              <a:rPr lang="en-US" sz="2000" dirty="0">
                <a:solidFill>
                  <a:srgbClr val="00B0F0"/>
                </a:solidFill>
              </a:rPr>
              <a:t>Business perspectives</a:t>
            </a:r>
          </a:p>
          <a:p>
            <a:pPr marL="800100" lvl="1" indent="-342900">
              <a:buFont typeface="Arial"/>
              <a:buChar char="•"/>
            </a:pPr>
            <a:r>
              <a:rPr lang="en-US" sz="2000" dirty="0">
                <a:solidFill>
                  <a:srgbClr val="00B0F0"/>
                </a:solidFill>
              </a:rPr>
              <a:t>Dissemination, standardization and popularization activities</a:t>
            </a:r>
          </a:p>
          <a:p>
            <a:pPr marL="342900" indent="-342900">
              <a:buFont typeface="Arial"/>
              <a:buChar char="•"/>
            </a:pPr>
            <a:endParaRPr lang="en-GB" sz="2000" dirty="0" smtClean="0">
              <a:solidFill>
                <a:srgbClr val="00B0F0"/>
              </a:solidFill>
            </a:endParaRPr>
          </a:p>
        </p:txBody>
      </p:sp>
      <p:sp>
        <p:nvSpPr>
          <p:cNvPr id="6" name="Rectangle 5"/>
          <p:cNvSpPr/>
          <p:nvPr/>
        </p:nvSpPr>
        <p:spPr>
          <a:xfrm>
            <a:off x="5004048" y="6623774"/>
            <a:ext cx="3222104" cy="261610"/>
          </a:xfrm>
          <a:prstGeom prst="rect">
            <a:avLst/>
          </a:prstGeom>
        </p:spPr>
        <p:txBody>
          <a:bodyPr wrap="square">
            <a:spAutoFit/>
          </a:bodyPr>
          <a:lstStyle/>
          <a:p>
            <a:r>
              <a:rPr lang="en-GB" sz="1100" dirty="0" smtClean="0"/>
              <a:t>Janne Seppänen (VTT), janne.seppanen@vtt.fi</a:t>
            </a:r>
            <a:endParaRPr lang="en-GB" sz="1100" dirty="0"/>
          </a:p>
        </p:txBody>
      </p:sp>
    </p:spTree>
    <p:extLst>
      <p:ext uri="{BB962C8B-B14F-4D97-AF65-F5344CB8AC3E}">
        <p14:creationId xmlns:p14="http://schemas.microsoft.com/office/powerpoint/2010/main" val="70751164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Contact Info</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7</a:t>
            </a:fld>
            <a:endParaRPr lang="en-GB" altLang="en-US"/>
          </a:p>
        </p:txBody>
      </p:sp>
      <p:sp>
        <p:nvSpPr>
          <p:cNvPr id="5" name="TextBox 4"/>
          <p:cNvSpPr txBox="1"/>
          <p:nvPr/>
        </p:nvSpPr>
        <p:spPr>
          <a:xfrm>
            <a:off x="1475656" y="1948979"/>
            <a:ext cx="6750496" cy="707886"/>
          </a:xfrm>
          <a:prstGeom prst="rect">
            <a:avLst/>
          </a:prstGeom>
          <a:noFill/>
        </p:spPr>
        <p:txBody>
          <a:bodyPr wrap="square" rtlCol="0">
            <a:spAutoFit/>
          </a:bodyPr>
          <a:lstStyle/>
          <a:p>
            <a:r>
              <a:rPr lang="en-GB" sz="2000" dirty="0" smtClean="0"/>
              <a:t>For more information and for interest to participate please contact</a:t>
            </a:r>
            <a:r>
              <a:rPr lang="en-GB" sz="2000" dirty="0" smtClean="0"/>
              <a:t>:</a:t>
            </a:r>
            <a:endParaRPr lang="en-GB" sz="2000" dirty="0"/>
          </a:p>
        </p:txBody>
      </p:sp>
      <p:sp>
        <p:nvSpPr>
          <p:cNvPr id="7" name="Rectangle 6"/>
          <p:cNvSpPr/>
          <p:nvPr/>
        </p:nvSpPr>
        <p:spPr>
          <a:xfrm>
            <a:off x="5004048" y="6623774"/>
            <a:ext cx="3222104" cy="261610"/>
          </a:xfrm>
          <a:prstGeom prst="rect">
            <a:avLst/>
          </a:prstGeom>
        </p:spPr>
        <p:txBody>
          <a:bodyPr wrap="square">
            <a:spAutoFit/>
          </a:bodyPr>
          <a:lstStyle/>
          <a:p>
            <a:r>
              <a:rPr lang="en-GB" sz="1100" dirty="0" smtClean="0"/>
              <a:t>Janne Seppänen (VTT), janne.seppanen@vtt.fi</a:t>
            </a:r>
            <a:endParaRPr lang="en-GB" sz="1100" dirty="0"/>
          </a:p>
        </p:txBody>
      </p:sp>
      <p:pic>
        <p:nvPicPr>
          <p:cNvPr id="1026" name="Picture 2" descr="User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4941168"/>
            <a:ext cx="108585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ser 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708920"/>
            <a:ext cx="108585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ser Pho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120" y="3501008"/>
            <a:ext cx="1076325" cy="13716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705522" y="2708920"/>
            <a:ext cx="4176464" cy="923330"/>
          </a:xfrm>
          <a:prstGeom prst="rect">
            <a:avLst/>
          </a:prstGeom>
          <a:noFill/>
        </p:spPr>
        <p:txBody>
          <a:bodyPr wrap="square" rtlCol="0">
            <a:spAutoFit/>
          </a:bodyPr>
          <a:lstStyle/>
          <a:p>
            <a:r>
              <a:rPr lang="en-GB" sz="1800" dirty="0" smtClean="0">
                <a:solidFill>
                  <a:srgbClr val="00B0F0"/>
                </a:solidFill>
              </a:rPr>
              <a:t>Janne Seppänen (VTT)</a:t>
            </a:r>
          </a:p>
          <a:p>
            <a:r>
              <a:rPr lang="en-GB" sz="1800" dirty="0" smtClean="0">
                <a:solidFill>
                  <a:srgbClr val="00B0F0"/>
                </a:solidFill>
              </a:rPr>
              <a:t>janne.seppanen@vtt.fi</a:t>
            </a:r>
          </a:p>
          <a:p>
            <a:r>
              <a:rPr lang="en-GB" sz="1800" dirty="0" smtClean="0">
                <a:solidFill>
                  <a:srgbClr val="00B0F0"/>
                </a:solidFill>
              </a:rPr>
              <a:t>+358 40 514 0219</a:t>
            </a:r>
            <a:endParaRPr lang="en-GB" sz="2000" dirty="0" smtClean="0"/>
          </a:p>
        </p:txBody>
      </p:sp>
      <p:sp>
        <p:nvSpPr>
          <p:cNvPr id="13" name="TextBox 12"/>
          <p:cNvSpPr txBox="1"/>
          <p:nvPr/>
        </p:nvSpPr>
        <p:spPr>
          <a:xfrm>
            <a:off x="2689167" y="4941168"/>
            <a:ext cx="4176464" cy="923330"/>
          </a:xfrm>
          <a:prstGeom prst="rect">
            <a:avLst/>
          </a:prstGeom>
          <a:noFill/>
        </p:spPr>
        <p:txBody>
          <a:bodyPr wrap="square" rtlCol="0">
            <a:spAutoFit/>
          </a:bodyPr>
          <a:lstStyle/>
          <a:p>
            <a:r>
              <a:rPr lang="en-GB" sz="1800" dirty="0" smtClean="0">
                <a:solidFill>
                  <a:srgbClr val="00B0F0"/>
                </a:solidFill>
              </a:rPr>
              <a:t>Toni Mäki (VTT)</a:t>
            </a:r>
          </a:p>
          <a:p>
            <a:r>
              <a:rPr lang="en-GB" sz="1800" dirty="0" smtClean="0">
                <a:solidFill>
                  <a:srgbClr val="00B0F0"/>
                </a:solidFill>
              </a:rPr>
              <a:t>toni.maki@vtt.fi</a:t>
            </a:r>
          </a:p>
          <a:p>
            <a:r>
              <a:rPr lang="en-GB" sz="1800" dirty="0">
                <a:solidFill>
                  <a:srgbClr val="00B0F0"/>
                </a:solidFill>
              </a:rPr>
              <a:t>+</a:t>
            </a:r>
            <a:r>
              <a:rPr lang="en-GB" sz="1800" dirty="0" smtClean="0">
                <a:solidFill>
                  <a:srgbClr val="00B0F0"/>
                </a:solidFill>
              </a:rPr>
              <a:t>358 40 012 8418 </a:t>
            </a:r>
            <a:endParaRPr lang="en-GB" sz="2000" dirty="0" smtClean="0"/>
          </a:p>
        </p:txBody>
      </p:sp>
      <p:sp>
        <p:nvSpPr>
          <p:cNvPr id="14" name="TextBox 13"/>
          <p:cNvSpPr txBox="1"/>
          <p:nvPr/>
        </p:nvSpPr>
        <p:spPr>
          <a:xfrm>
            <a:off x="2963656" y="3725143"/>
            <a:ext cx="4176464" cy="923330"/>
          </a:xfrm>
          <a:prstGeom prst="rect">
            <a:avLst/>
          </a:prstGeom>
          <a:noFill/>
        </p:spPr>
        <p:txBody>
          <a:bodyPr wrap="square" rtlCol="0">
            <a:spAutoFit/>
          </a:bodyPr>
          <a:lstStyle/>
          <a:p>
            <a:pPr algn="r"/>
            <a:r>
              <a:rPr lang="en-GB" sz="1800" dirty="0" smtClean="0">
                <a:solidFill>
                  <a:srgbClr val="00B0F0"/>
                </a:solidFill>
              </a:rPr>
              <a:t>Martín Varela (VTT)</a:t>
            </a:r>
          </a:p>
          <a:p>
            <a:pPr algn="r"/>
            <a:r>
              <a:rPr lang="en-GB" sz="1800" dirty="0" smtClean="0">
                <a:solidFill>
                  <a:srgbClr val="00B0F0"/>
                </a:solidFill>
              </a:rPr>
              <a:t>martin.varela@vtt.fi</a:t>
            </a:r>
          </a:p>
          <a:p>
            <a:pPr algn="r"/>
            <a:r>
              <a:rPr lang="en-GB" sz="1800" dirty="0" smtClean="0">
                <a:solidFill>
                  <a:srgbClr val="00B0F0"/>
                </a:solidFill>
              </a:rPr>
              <a:t>+358 40 023 6420 </a:t>
            </a:r>
            <a:endParaRPr lang="en-GB" sz="2000" dirty="0" smtClean="0"/>
          </a:p>
        </p:txBody>
      </p:sp>
    </p:spTree>
    <p:extLst>
      <p:ext uri="{BB962C8B-B14F-4D97-AF65-F5344CB8AC3E}">
        <p14:creationId xmlns:p14="http://schemas.microsoft.com/office/powerpoint/2010/main" val="1163398133"/>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Celtic-Plus-whi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1100" dirty="0" smtClean="0"/>
        </a:defPPr>
      </a:lst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Celtic-Plus-white</Template>
  <TotalTime>643</TotalTime>
  <Words>441</Words>
  <Application>Microsoft Office PowerPoint</Application>
  <PresentationFormat>On-screen Show (4:3)</PresentationFormat>
  <Paragraphs>68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Celtic-Plus-white</vt:lpstr>
      <vt:lpstr>Celtic-Plus Event 28-29 April 2016, Stockholm</vt:lpstr>
      <vt:lpstr>Teaser</vt:lpstr>
      <vt:lpstr>Organisation Profile</vt:lpstr>
      <vt:lpstr>Proposal Introduction (1)</vt:lpstr>
      <vt:lpstr>Proposal Introduction (2)</vt:lpstr>
      <vt:lpstr>Partners</vt:lpstr>
      <vt:lpstr>Contact Info</vt:lpstr>
    </vt:vector>
  </TitlesOfParts>
  <Company>Eurescom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 – RfP Summary</dc:title>
  <dc:creator>Peter Stollenmayer</dc:creator>
  <cp:lastModifiedBy>Janne Seppänen</cp:lastModifiedBy>
  <cp:revision>108</cp:revision>
  <cp:lastPrinted>2014-09-11T12:29:40Z</cp:lastPrinted>
  <dcterms:created xsi:type="dcterms:W3CDTF">2014-06-18T11:29:22Z</dcterms:created>
  <dcterms:modified xsi:type="dcterms:W3CDTF">2016-02-19T07:52:26Z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1112788705</vt:i4>
  </property>
  <property fmtid="{D5CDD505-2E9C-101B-9397-08002B2CF9AE}" pid="3" name="_NewReviewCycle">
    <vt:lpwstr/>
  </property>
  <property fmtid="{D5CDD505-2E9C-101B-9397-08002B2CF9AE}" pid="4" name="_EmailSubject">
    <vt:lpwstr>Celtic-Plus Event 28-29 April in Stockholm - Project Pitch Session</vt:lpwstr>
  </property>
  <property fmtid="{D5CDD505-2E9C-101B-9397-08002B2CF9AE}" pid="5" name="_AuthorEmail">
    <vt:lpwstr>Janne.Seppanen@vtt.fi</vt:lpwstr>
  </property>
  <property fmtid="{D5CDD505-2E9C-101B-9397-08002B2CF9AE}" pid="6" name="_AuthorEmailDisplayName">
    <vt:lpwstr>Seppänen Janne</vt:lpwstr>
  </property>
  <property fmtid="{D5CDD505-2E9C-101B-9397-08002B2CF9AE}" pid="7" name="_PreviousAdHocReviewCycleID">
    <vt:i4>1431705298</vt:i4>
  </property>
</Properties>
</file>