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277" r:id="rId4"/>
    <p:sldId id="273" r:id="rId5"/>
    <p:sldId id="274" r:id="rId6"/>
    <p:sldId id="275" r:id="rId7"/>
  </p:sldIdLst>
  <p:sldSz cx="9144000" cy="6858000" type="screen4x3"/>
  <p:notesSz cx="6797675" cy="9926638"/>
  <p:defaultTextStyle>
    <a:defPPr>
      <a:defRPr lang="en-GB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굴림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Arial" charset="0"/>
        <a:ea typeface="굴림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Arial" charset="0"/>
        <a:ea typeface="굴림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Arial" charset="0"/>
        <a:ea typeface="굴림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Arial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BC53E"/>
    <a:srgbClr val="FFCC00"/>
    <a:srgbClr val="59595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200" dirty="0"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/>
            </a:lvl1pPr>
          </a:lstStyle>
          <a:p>
            <a:pPr>
              <a:defRPr/>
            </a:pPr>
            <a:fld id="{74031812-B2CF-4C0A-A8D3-B3C20E54BA53}" type="datetimeFigureOut">
              <a:rPr lang="en-GB" altLang="ko-KR"/>
              <a:pPr>
                <a:defRPr/>
              </a:pPr>
              <a:t>14/04/2016</a:t>
            </a:fld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200" dirty="0"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/>
            </a:lvl1pPr>
          </a:lstStyle>
          <a:p>
            <a:pPr>
              <a:defRPr/>
            </a:pPr>
            <a:fld id="{1B2071CC-A5EB-4694-B8BE-6317A942AF14}" type="slidenum">
              <a:rPr lang="en-GB" altLang="ko-KR"/>
              <a:pPr>
                <a:defRPr/>
              </a:pPr>
              <a:t>‹#›</a:t>
            </a:fld>
            <a:endParaRPr lang="en-GB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200" dirty="0"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 dirty="0"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200" dirty="0"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ea typeface="+mn-ea"/>
              </a:defRPr>
            </a:lvl1pPr>
          </a:lstStyle>
          <a:p>
            <a:pPr>
              <a:defRPr/>
            </a:pPr>
            <a:fld id="{EF0B267B-9F07-4D83-9516-7F466298784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0B918-86CA-42BF-9020-9E18276CBFD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D420F-9354-4699-9313-BF15E85CFCC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C26F-AF65-48DC-A6A8-3F8F66DA844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264E-991B-4726-8F78-B288B2356A5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B8840-E05F-4AFC-9515-3618D4A619E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67212-A2B0-45BD-B446-C7F02A32333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FF422-08CA-4B71-8958-BC911ADE77D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42355-1589-4C5A-95D1-CA2BE1B943F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0BBC-39F3-47EA-A55D-8A3BFFC74B2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C745A-6C2B-4AB2-BB69-0C7DDA45B4C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C93DC-D04A-4554-917D-6BD4161BFB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400" dirty="0"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0">
              <a:defRPr kumimoji="0" sz="1400" dirty="0"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r" eaLnBrk="1" latinLnBrk="0" hangingPunct="1">
              <a:defRPr/>
            </a:pPr>
            <a:fld id="{B4856400-C8C1-4432-B9B6-C446562E900D}" type="slidenum">
              <a:rPr kumimoji="0" lang="en-GB" altLang="en-US" sz="1400" b="1" smtClean="0">
                <a:solidFill>
                  <a:schemeClr val="bg1"/>
                </a:solidFill>
              </a:rPr>
              <a:pPr algn="r" eaLnBrk="1" latinLnBrk="0" hangingPunct="1">
                <a:defRPr/>
              </a:pPr>
              <a:t>‹#›</a:t>
            </a:fld>
            <a:endParaRPr kumimoji="0" lang="en-GB" alt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400" b="1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fld id="{6A3CE0D1-CD8E-4232-B6D6-E2ACA2B340F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.kr/url?sa=i&amp;rct=j&amp;q=&amp;esrc=s&amp;frm=1&amp;source=images&amp;cd=&amp;cad=rja&amp;uact=8&amp;ved=0ahUKEwiuv_SaqYnMAhUDEpQKHWdkAAgQjRwIBw&amp;url=https%3A%2F%2Flittlebits.cc%2Fbits%2Ffan&amp;psig=AFQjCNG7O1bpvI9ZRhXZ1_zFTSWmX3DlTw&amp;ust=146055813020144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F99B9BE-7911-4ED8-A3DB-2491457F157E}" type="slidenum">
              <a:rPr lang="en-GB" altLang="en-US" sz="1400">
                <a:solidFill>
                  <a:schemeClr val="bg1"/>
                </a:solidFill>
              </a:rPr>
              <a:pPr eaLnBrk="1" hangingPunct="1">
                <a:defRPr/>
              </a:pPr>
              <a:t>1</a:t>
            </a:fld>
            <a:endParaRPr lang="en-GB" altLang="en-US" sz="1400" dirty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  <a:effectLst>
            <a:outerShdw dist="28398" dir="3806097" algn="ctr" rotWithShape="0">
              <a:srgbClr val="000000"/>
            </a:outerShdw>
          </a:effectLst>
        </p:spPr>
        <p:txBody>
          <a:bodyPr/>
          <a:lstStyle/>
          <a:p>
            <a:pPr eaLnBrk="1" hangingPunct="1"/>
            <a:r>
              <a:rPr lang="en-US" altLang="en-US" sz="2800" b="0" smtClean="0"/>
              <a:t>Celtic-Plus Event</a:t>
            </a:r>
            <a:br>
              <a:rPr lang="en-US" altLang="en-US" sz="2800" b="0" smtClean="0"/>
            </a:br>
            <a:r>
              <a:rPr lang="en-US" altLang="en-US" sz="2800" b="0" smtClean="0"/>
              <a:t>28-29 April 2016, Stockholm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4925" y="2565400"/>
            <a:ext cx="9074150" cy="1470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pPr latinLnBrk="0">
              <a:defRPr/>
            </a:pPr>
            <a:r>
              <a:rPr kumimoji="0" lang="en-US" altLang="en-US" sz="3200" kern="0" dirty="0" smtClean="0">
                <a:solidFill>
                  <a:srgbClr val="00B050"/>
                </a:solidFill>
              </a:rPr>
              <a:t>Thermal Resonance </a:t>
            </a:r>
          </a:p>
          <a:p>
            <a:pPr latinLnBrk="0">
              <a:defRPr/>
            </a:pPr>
            <a:r>
              <a:rPr kumimoji="0" lang="en-US" altLang="en-US" sz="3200" kern="0" dirty="0" smtClean="0">
                <a:solidFill>
                  <a:srgbClr val="00B050"/>
                </a:solidFill>
              </a:rPr>
              <a:t>for Heat Transfer Enhancement</a:t>
            </a:r>
            <a:endParaRPr kumimoji="0" lang="en-US" altLang="en-US" sz="3200" kern="0" dirty="0">
              <a:solidFill>
                <a:srgbClr val="00B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188" y="37592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pPr latinLnBrk="0">
              <a:defRPr/>
            </a:pPr>
            <a:r>
              <a:rPr kumimoji="0" lang="en-US" altLang="en-US" sz="1800" b="0" i="1" kern="0" dirty="0" smtClean="0"/>
              <a:t>J</a:t>
            </a:r>
            <a:r>
              <a:rPr kumimoji="0" lang="en-US" altLang="ko-KR" sz="1800" b="0" i="1" kern="0" dirty="0" smtClean="0"/>
              <a:t>ae</a:t>
            </a:r>
            <a:r>
              <a:rPr kumimoji="0" lang="ko-KR" altLang="en-US" sz="1800" b="0" i="1" kern="0" dirty="0" smtClean="0"/>
              <a:t> </a:t>
            </a:r>
            <a:r>
              <a:rPr kumimoji="0" lang="en-US" altLang="ko-KR" sz="1800" b="0" i="1" kern="0" dirty="0" smtClean="0"/>
              <a:t>Won Kim, Sun Moon University</a:t>
            </a:r>
            <a:endParaRPr kumimoji="0" lang="en-US" altLang="en-US" sz="1800" b="0" i="1" kern="0" dirty="0" smtClean="0"/>
          </a:p>
          <a:p>
            <a:pPr latinLnBrk="0">
              <a:defRPr/>
            </a:pPr>
            <a:r>
              <a:rPr kumimoji="0" lang="en-US" altLang="en-US" sz="1800" b="0" i="1" kern="0" dirty="0" smtClean="0">
                <a:solidFill>
                  <a:srgbClr val="0070C0"/>
                </a:solidFill>
              </a:rPr>
              <a:t>jwk@</a:t>
            </a:r>
            <a:r>
              <a:rPr kumimoji="0" lang="en-US" altLang="ko-KR" sz="1800" b="0" i="1" kern="0" dirty="0" smtClean="0">
                <a:solidFill>
                  <a:srgbClr val="0070C0"/>
                </a:solidFill>
              </a:rPr>
              <a:t>sunmoon.ac.kr</a:t>
            </a:r>
            <a:endParaRPr kumimoji="0" lang="en-US" altLang="en-US" sz="1800" b="0" i="1" kern="0" dirty="0" smtClean="0">
              <a:solidFill>
                <a:srgbClr val="0070C0"/>
              </a:solidFill>
            </a:endParaRPr>
          </a:p>
          <a:p>
            <a:pPr latinLnBrk="0">
              <a:defRPr/>
            </a:pPr>
            <a:endParaRPr kumimoji="0" lang="en-US" altLang="en-US" sz="1800" b="0" i="1" kern="0" dirty="0"/>
          </a:p>
        </p:txBody>
      </p:sp>
      <p:pic>
        <p:nvPicPr>
          <p:cNvPr id="3078" name="그림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5229225"/>
            <a:ext cx="5032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그림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6500" y="5319713"/>
            <a:ext cx="22320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ko-KR" smtClean="0">
                <a:ea typeface="굴림" charset="-127"/>
              </a:rPr>
              <a:t>Teaser</a:t>
            </a:r>
            <a:endParaRPr lang="en-GB" altLang="ko-KR" smtClean="0">
              <a:ea typeface="굴림" charset="-127"/>
            </a:endParaRPr>
          </a:p>
        </p:txBody>
      </p:sp>
      <p:sp>
        <p:nvSpPr>
          <p:cNvPr id="4099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261722C-5564-4F85-AC5C-9E5CB90BFACB}" type="slidenum">
              <a:rPr lang="en-GB" altLang="en-US" sz="1400" smtClean="0">
                <a:solidFill>
                  <a:schemeClr val="bg1"/>
                </a:solidFill>
              </a:rPr>
              <a:pPr eaLnBrk="1" hangingPunct="1">
                <a:defRPr/>
              </a:pPr>
              <a:t>2</a:t>
            </a:fld>
            <a:endParaRPr lang="en-GB" altLang="en-US" sz="1400" dirty="0" smtClean="0">
              <a:solidFill>
                <a:schemeClr val="bg1"/>
              </a:solidFill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1116013" y="1057275"/>
            <a:ext cx="74882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0"/>
            <a:r>
              <a:rPr kumimoji="0" lang="en-GB" altLang="ko-KR" sz="2000" i="1">
                <a:solidFill>
                  <a:srgbClr val="00B0F0"/>
                </a:solidFill>
              </a:rPr>
              <a:t>For Uniform Temperature, An additional agitator is necessary</a:t>
            </a:r>
          </a:p>
          <a:p>
            <a:pPr algn="ctr" latinLnBrk="0"/>
            <a:endParaRPr kumimoji="0" lang="en-GB" altLang="ko-KR" sz="2000" i="1">
              <a:solidFill>
                <a:srgbClr val="00B0F0"/>
              </a:solidFill>
            </a:endParaRPr>
          </a:p>
          <a:p>
            <a:pPr algn="ctr" latinLnBrk="0"/>
            <a:r>
              <a:rPr kumimoji="0" lang="en-US" altLang="ko-KR" sz="2000" i="1">
                <a:solidFill>
                  <a:srgbClr val="00B0F0"/>
                </a:solidFill>
              </a:rPr>
              <a:t>Then, requires more energy and device !</a:t>
            </a:r>
          </a:p>
          <a:p>
            <a:pPr algn="ctr" latinLnBrk="0"/>
            <a:r>
              <a:rPr kumimoji="0" lang="en-US" altLang="ko-KR" sz="2000" i="1">
                <a:solidFill>
                  <a:srgbClr val="00B0F0"/>
                </a:solidFill>
              </a:rPr>
              <a:t>Consequently, noise is additional loss in case of adoption of fan.</a:t>
            </a:r>
            <a:endParaRPr kumimoji="0" lang="en-GB" altLang="ko-KR" sz="2000" i="1">
              <a:solidFill>
                <a:srgbClr val="00B0F0"/>
              </a:solidFill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5580063" y="6623050"/>
            <a:ext cx="26463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kumimoji="0" lang="en-GB" altLang="ko-KR" sz="1100"/>
              <a:t>Name, affiliation &amp; e-mail of presenter</a:t>
            </a:r>
          </a:p>
        </p:txBody>
      </p:sp>
      <p:sp>
        <p:nvSpPr>
          <p:cNvPr id="2" name="모서리가 둥근 직사각형 1"/>
          <p:cNvSpPr/>
          <p:nvPr/>
        </p:nvSpPr>
        <p:spPr>
          <a:xfrm>
            <a:off x="1511300" y="2997200"/>
            <a:ext cx="3600450" cy="2879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rgbClr val="0070C0"/>
                </a:solidFill>
              </a:rPr>
              <a:t>Physical Domain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366838" y="3716338"/>
            <a:ext cx="144462" cy="1584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900113" y="3821113"/>
            <a:ext cx="46037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ko-KR" sz="1800"/>
              <a:t>Heat Source</a:t>
            </a:r>
            <a:endParaRPr lang="ko-KR" altLang="en-US" sz="1800"/>
          </a:p>
        </p:txBody>
      </p:sp>
      <p:sp>
        <p:nvSpPr>
          <p:cNvPr id="5" name="십자형 4"/>
          <p:cNvSpPr/>
          <p:nvPr/>
        </p:nvSpPr>
        <p:spPr>
          <a:xfrm>
            <a:off x="5292725" y="4046538"/>
            <a:ext cx="792163" cy="719137"/>
          </a:xfrm>
          <a:prstGeom prst="plus">
            <a:avLst>
              <a:gd name="adj" fmla="val 3987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pic>
        <p:nvPicPr>
          <p:cNvPr id="4106" name="Picture 7" descr="https://s3.amazonaws.com/lb-spree/spree/products/1439/large/fan.jpg?142316625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3387725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ko-KR" smtClean="0">
                <a:ea typeface="굴림" charset="-127"/>
              </a:rPr>
              <a:t>Organisation Profile</a:t>
            </a:r>
            <a:endParaRPr lang="en-GB" altLang="ko-KR" smtClean="0">
              <a:ea typeface="굴림" charset="-127"/>
            </a:endParaRPr>
          </a:p>
        </p:txBody>
      </p:sp>
      <p:sp>
        <p:nvSpPr>
          <p:cNvPr id="512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1E2FBB0-D9E6-47D7-BAFC-E80ED8A1686E}" type="slidenum">
              <a:rPr lang="en-GB" altLang="en-US" sz="1400" smtClean="0">
                <a:solidFill>
                  <a:schemeClr val="bg1"/>
                </a:solidFill>
              </a:rPr>
              <a:pPr eaLnBrk="1" hangingPunct="1">
                <a:defRPr/>
              </a:pPr>
              <a:t>3</a:t>
            </a:fld>
            <a:endParaRPr lang="en-GB" altLang="en-US" sz="1400" dirty="0" smtClean="0">
              <a:solidFill>
                <a:schemeClr val="bg1"/>
              </a:solidFill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5580063" y="6623050"/>
            <a:ext cx="26463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kumimoji="0" lang="en-GB" altLang="ko-KR" sz="1100"/>
              <a:t>Name, affiliation &amp; e-mail of presenter</a:t>
            </a: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6184900" y="2532063"/>
            <a:ext cx="1801813" cy="852487"/>
          </a:xfrm>
          <a:custGeom>
            <a:avLst/>
            <a:gdLst>
              <a:gd name="T0" fmla="*/ 0 w 965"/>
              <a:gd name="T1" fmla="*/ 496 h 597"/>
              <a:gd name="T2" fmla="*/ 233 w 965"/>
              <a:gd name="T3" fmla="*/ 596 h 597"/>
              <a:gd name="T4" fmla="*/ 798 w 965"/>
              <a:gd name="T5" fmla="*/ 265 h 597"/>
              <a:gd name="T6" fmla="*/ 964 w 965"/>
              <a:gd name="T7" fmla="*/ 364 h 597"/>
              <a:gd name="T8" fmla="*/ 964 w 965"/>
              <a:gd name="T9" fmla="*/ 66 h 597"/>
              <a:gd name="T10" fmla="*/ 399 w 965"/>
              <a:gd name="T11" fmla="*/ 0 h 597"/>
              <a:gd name="T12" fmla="*/ 599 w 965"/>
              <a:gd name="T13" fmla="*/ 133 h 597"/>
              <a:gd name="T14" fmla="*/ 0 w 965"/>
              <a:gd name="T15" fmla="*/ 496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65" h="597">
                <a:moveTo>
                  <a:pt x="0" y="496"/>
                </a:moveTo>
                <a:lnTo>
                  <a:pt x="233" y="596"/>
                </a:lnTo>
                <a:lnTo>
                  <a:pt x="798" y="265"/>
                </a:lnTo>
                <a:lnTo>
                  <a:pt x="964" y="364"/>
                </a:lnTo>
                <a:lnTo>
                  <a:pt x="964" y="66"/>
                </a:lnTo>
                <a:lnTo>
                  <a:pt x="399" y="0"/>
                </a:lnTo>
                <a:lnTo>
                  <a:pt x="599" y="133"/>
                </a:lnTo>
                <a:lnTo>
                  <a:pt x="0" y="496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60392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7" name="Freeform 13"/>
          <p:cNvSpPr>
            <a:spLocks/>
          </p:cNvSpPr>
          <p:nvPr/>
        </p:nvSpPr>
        <p:spPr bwMode="auto">
          <a:xfrm>
            <a:off x="1782763" y="2506663"/>
            <a:ext cx="1801812" cy="852487"/>
          </a:xfrm>
          <a:custGeom>
            <a:avLst/>
            <a:gdLst>
              <a:gd name="T0" fmla="*/ 964 w 965"/>
              <a:gd name="T1" fmla="*/ 496 h 597"/>
              <a:gd name="T2" fmla="*/ 731 w 965"/>
              <a:gd name="T3" fmla="*/ 596 h 597"/>
              <a:gd name="T4" fmla="*/ 166 w 965"/>
              <a:gd name="T5" fmla="*/ 265 h 597"/>
              <a:gd name="T6" fmla="*/ 0 w 965"/>
              <a:gd name="T7" fmla="*/ 364 h 597"/>
              <a:gd name="T8" fmla="*/ 0 w 965"/>
              <a:gd name="T9" fmla="*/ 66 h 597"/>
              <a:gd name="T10" fmla="*/ 565 w 965"/>
              <a:gd name="T11" fmla="*/ 0 h 597"/>
              <a:gd name="T12" fmla="*/ 365 w 965"/>
              <a:gd name="T13" fmla="*/ 133 h 597"/>
              <a:gd name="T14" fmla="*/ 964 w 965"/>
              <a:gd name="T15" fmla="*/ 496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65" h="597">
                <a:moveTo>
                  <a:pt x="964" y="496"/>
                </a:moveTo>
                <a:lnTo>
                  <a:pt x="731" y="596"/>
                </a:lnTo>
                <a:lnTo>
                  <a:pt x="166" y="265"/>
                </a:lnTo>
                <a:lnTo>
                  <a:pt x="0" y="364"/>
                </a:lnTo>
                <a:lnTo>
                  <a:pt x="0" y="66"/>
                </a:lnTo>
                <a:lnTo>
                  <a:pt x="565" y="0"/>
                </a:lnTo>
                <a:lnTo>
                  <a:pt x="365" y="133"/>
                </a:lnTo>
                <a:lnTo>
                  <a:pt x="964" y="496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60392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8" name="Freeform 20"/>
          <p:cNvSpPr>
            <a:spLocks/>
          </p:cNvSpPr>
          <p:nvPr/>
        </p:nvSpPr>
        <p:spPr bwMode="auto">
          <a:xfrm>
            <a:off x="6251575" y="4349750"/>
            <a:ext cx="1884363" cy="969963"/>
          </a:xfrm>
          <a:custGeom>
            <a:avLst/>
            <a:gdLst>
              <a:gd name="T0" fmla="*/ 0 w 965"/>
              <a:gd name="T1" fmla="*/ 100 h 597"/>
              <a:gd name="T2" fmla="*/ 233 w 965"/>
              <a:gd name="T3" fmla="*/ 0 h 597"/>
              <a:gd name="T4" fmla="*/ 798 w 965"/>
              <a:gd name="T5" fmla="*/ 331 h 597"/>
              <a:gd name="T6" fmla="*/ 964 w 965"/>
              <a:gd name="T7" fmla="*/ 232 h 597"/>
              <a:gd name="T8" fmla="*/ 964 w 965"/>
              <a:gd name="T9" fmla="*/ 530 h 597"/>
              <a:gd name="T10" fmla="*/ 399 w 965"/>
              <a:gd name="T11" fmla="*/ 596 h 597"/>
              <a:gd name="T12" fmla="*/ 599 w 965"/>
              <a:gd name="T13" fmla="*/ 463 h 597"/>
              <a:gd name="T14" fmla="*/ 0 w 965"/>
              <a:gd name="T15" fmla="*/ 100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65" h="597">
                <a:moveTo>
                  <a:pt x="0" y="100"/>
                </a:moveTo>
                <a:lnTo>
                  <a:pt x="233" y="0"/>
                </a:lnTo>
                <a:lnTo>
                  <a:pt x="798" y="331"/>
                </a:lnTo>
                <a:lnTo>
                  <a:pt x="964" y="232"/>
                </a:lnTo>
                <a:lnTo>
                  <a:pt x="964" y="530"/>
                </a:lnTo>
                <a:lnTo>
                  <a:pt x="399" y="596"/>
                </a:lnTo>
                <a:lnTo>
                  <a:pt x="599" y="463"/>
                </a:lnTo>
                <a:lnTo>
                  <a:pt x="0" y="100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60392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 rot="5400000">
            <a:off x="2170113" y="19050"/>
            <a:ext cx="955675" cy="3743325"/>
          </a:xfrm>
          <a:prstGeom prst="cube">
            <a:avLst>
              <a:gd name="adj" fmla="val 1825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10800000" vert="eaVert" wrap="none" lIns="103188" tIns="50800" rIns="103188" bIns="50800" anchor="ctr"/>
          <a:lstStyle>
            <a:lvl1pPr algn="l" defTabSz="1030288" latinLnBrk="1"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514350" algn="l" defTabSz="1030288" latinLnBrk="1"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030288" algn="l" defTabSz="1030288" latinLnBrk="1"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543050" algn="l" defTabSz="1030288" latinLnBrk="1"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algn="l" defTabSz="1030288" latinLnBrk="1"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defTabSz="10302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defTabSz="10302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defTabSz="10302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defTabSz="10302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latinLnBrk="0">
              <a:defRPr/>
            </a:pPr>
            <a:r>
              <a:rPr lang="en-US" altLang="ko-KR" sz="2800" dirty="0" smtClean="0">
                <a:solidFill>
                  <a:srgbClr val="000000"/>
                </a:solidFill>
                <a:latin typeface="Arial" charset="0"/>
              </a:rPr>
              <a:t>R&amp;D</a:t>
            </a:r>
          </a:p>
        </p:txBody>
      </p:sp>
      <p:sp>
        <p:nvSpPr>
          <p:cNvPr id="5129" name="AutoShape 25"/>
          <p:cNvSpPr>
            <a:spLocks noChangeArrowheads="1"/>
          </p:cNvSpPr>
          <p:nvPr/>
        </p:nvSpPr>
        <p:spPr bwMode="auto">
          <a:xfrm rot="5400000">
            <a:off x="6424613" y="19050"/>
            <a:ext cx="955675" cy="3743325"/>
          </a:xfrm>
          <a:prstGeom prst="cube">
            <a:avLst>
              <a:gd name="adj" fmla="val 18250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103188" tIns="50800" rIns="103188" bIns="50800" anchor="ctr"/>
          <a:lstStyle/>
          <a:p>
            <a:pPr algn="ctr" defTabSz="1030288" latinLnBrk="0"/>
            <a:r>
              <a:rPr lang="en-US" altLang="ko-KR" sz="2800">
                <a:solidFill>
                  <a:srgbClr val="000000"/>
                </a:solidFill>
              </a:rPr>
              <a:t>Research Infra</a:t>
            </a:r>
          </a:p>
        </p:txBody>
      </p:sp>
      <p:sp>
        <p:nvSpPr>
          <p:cNvPr id="5130" name="AutoShape 26"/>
          <p:cNvSpPr>
            <a:spLocks noChangeArrowheads="1"/>
          </p:cNvSpPr>
          <p:nvPr/>
        </p:nvSpPr>
        <p:spPr bwMode="auto">
          <a:xfrm rot="5400000">
            <a:off x="2224088" y="4175125"/>
            <a:ext cx="955675" cy="3743325"/>
          </a:xfrm>
          <a:prstGeom prst="cube">
            <a:avLst>
              <a:gd name="adj" fmla="val 18250"/>
            </a:avLst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103188" tIns="50800" rIns="103188" bIns="50800" anchor="ctr"/>
          <a:lstStyle/>
          <a:p>
            <a:pPr algn="ctr" defTabSz="1030288" latinLnBrk="0"/>
            <a:r>
              <a:rPr lang="en-US" altLang="ko-KR">
                <a:solidFill>
                  <a:srgbClr val="000000"/>
                </a:solidFill>
              </a:rPr>
              <a:t>Education for Employees</a:t>
            </a:r>
            <a:endParaRPr lang="en-US" altLang="ko-KR" sz="2800">
              <a:solidFill>
                <a:srgbClr val="000000"/>
              </a:solidFill>
            </a:endParaRPr>
          </a:p>
        </p:txBody>
      </p:sp>
      <p:sp>
        <p:nvSpPr>
          <p:cNvPr id="5131" name="AutoShape 27"/>
          <p:cNvSpPr>
            <a:spLocks noChangeArrowheads="1"/>
          </p:cNvSpPr>
          <p:nvPr/>
        </p:nvSpPr>
        <p:spPr bwMode="auto">
          <a:xfrm rot="5400000">
            <a:off x="6470650" y="4175125"/>
            <a:ext cx="955675" cy="3743325"/>
          </a:xfrm>
          <a:prstGeom prst="cube">
            <a:avLst>
              <a:gd name="adj" fmla="val 18250"/>
            </a:avLst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103188" tIns="50800" rIns="103188" bIns="50800" anchor="ctr"/>
          <a:lstStyle/>
          <a:p>
            <a:pPr algn="ctr" defTabSz="1030288" latinLnBrk="0"/>
            <a:r>
              <a:rPr lang="en-US" altLang="ko-KR" sz="2800">
                <a:solidFill>
                  <a:srgbClr val="000000"/>
                </a:solidFill>
              </a:rPr>
              <a:t>Business Networking</a:t>
            </a:r>
          </a:p>
        </p:txBody>
      </p:sp>
      <p:sp>
        <p:nvSpPr>
          <p:cNvPr id="5132" name="AutoShape 28"/>
          <p:cNvSpPr>
            <a:spLocks noChangeArrowheads="1"/>
          </p:cNvSpPr>
          <p:nvPr/>
        </p:nvSpPr>
        <p:spPr bwMode="auto">
          <a:xfrm rot="5400000">
            <a:off x="4379913" y="352425"/>
            <a:ext cx="708025" cy="7064375"/>
          </a:xfrm>
          <a:prstGeom prst="cube">
            <a:avLst>
              <a:gd name="adj" fmla="val 18250"/>
            </a:avLst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103188" tIns="50800" rIns="103188" bIns="50800" anchor="ctr"/>
          <a:lstStyle/>
          <a:p>
            <a:pPr algn="ctr" defTabSz="1030288" latinLnBrk="0"/>
            <a:r>
              <a:rPr lang="en-US" altLang="ko-KR" sz="2000">
                <a:solidFill>
                  <a:srgbClr val="000000"/>
                </a:solidFill>
              </a:rPr>
              <a:t>Industry-University Corporation Foundation</a:t>
            </a:r>
          </a:p>
        </p:txBody>
      </p:sp>
      <p:sp>
        <p:nvSpPr>
          <p:cNvPr id="14" name="Freeform 32"/>
          <p:cNvSpPr>
            <a:spLocks/>
          </p:cNvSpPr>
          <p:nvPr/>
        </p:nvSpPr>
        <p:spPr bwMode="auto">
          <a:xfrm>
            <a:off x="1581150" y="4349750"/>
            <a:ext cx="1851025" cy="981075"/>
          </a:xfrm>
          <a:custGeom>
            <a:avLst/>
            <a:gdLst>
              <a:gd name="T0" fmla="*/ 963 w 964"/>
              <a:gd name="T1" fmla="*/ 100 h 598"/>
              <a:gd name="T2" fmla="*/ 730 w 964"/>
              <a:gd name="T3" fmla="*/ 0 h 598"/>
              <a:gd name="T4" fmla="*/ 166 w 964"/>
              <a:gd name="T5" fmla="*/ 332 h 598"/>
              <a:gd name="T6" fmla="*/ 0 w 964"/>
              <a:gd name="T7" fmla="*/ 232 h 598"/>
              <a:gd name="T8" fmla="*/ 0 w 964"/>
              <a:gd name="T9" fmla="*/ 531 h 598"/>
              <a:gd name="T10" fmla="*/ 564 w 964"/>
              <a:gd name="T11" fmla="*/ 597 h 598"/>
              <a:gd name="T12" fmla="*/ 365 w 964"/>
              <a:gd name="T13" fmla="*/ 464 h 598"/>
              <a:gd name="T14" fmla="*/ 963 w 964"/>
              <a:gd name="T15" fmla="*/ 100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64" h="598">
                <a:moveTo>
                  <a:pt x="963" y="100"/>
                </a:moveTo>
                <a:lnTo>
                  <a:pt x="730" y="0"/>
                </a:lnTo>
                <a:lnTo>
                  <a:pt x="166" y="332"/>
                </a:lnTo>
                <a:lnTo>
                  <a:pt x="0" y="232"/>
                </a:lnTo>
                <a:lnTo>
                  <a:pt x="0" y="531"/>
                </a:lnTo>
                <a:lnTo>
                  <a:pt x="564" y="597"/>
                </a:lnTo>
                <a:lnTo>
                  <a:pt x="365" y="464"/>
                </a:lnTo>
                <a:lnTo>
                  <a:pt x="963" y="100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60392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ko-KR" alt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ko-KR" smtClean="0">
                <a:ea typeface="굴림" charset="-127"/>
              </a:rPr>
              <a:t>Proposal Introduction</a:t>
            </a:r>
          </a:p>
        </p:txBody>
      </p:sp>
      <p:sp>
        <p:nvSpPr>
          <p:cNvPr id="614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F1F8A09-6384-488E-9605-21EDDDD52640}" type="slidenum">
              <a:rPr lang="en-GB" altLang="en-US" sz="1400" smtClean="0">
                <a:solidFill>
                  <a:schemeClr val="bg1"/>
                </a:solidFill>
              </a:rPr>
              <a:pPr eaLnBrk="1" hangingPunct="1">
                <a:defRPr/>
              </a:pPr>
              <a:t>4</a:t>
            </a:fld>
            <a:endParaRPr lang="en-GB" altLang="en-US" sz="1400" dirty="0" smtClean="0">
              <a:solidFill>
                <a:schemeClr val="bg1"/>
              </a:solidFill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580063" y="6623050"/>
            <a:ext cx="26463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kumimoji="0" lang="en-GB" altLang="ko-KR" sz="1100"/>
              <a:t>Name, affiliation &amp; e-mail of presenter</a:t>
            </a:r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205038"/>
            <a:ext cx="38957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직사각형 1"/>
          <p:cNvSpPr>
            <a:spLocks noChangeArrowheads="1"/>
          </p:cNvSpPr>
          <p:nvPr/>
        </p:nvSpPr>
        <p:spPr bwMode="auto">
          <a:xfrm>
            <a:off x="1755775" y="1743075"/>
            <a:ext cx="2471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GB" altLang="ko-KR" i="1">
                <a:solidFill>
                  <a:srgbClr val="00B0F0"/>
                </a:solidFill>
              </a:rPr>
              <a:t>Strong stratified</a:t>
            </a:r>
            <a:endParaRPr lang="ko-KR" alt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197100"/>
            <a:ext cx="3832225" cy="38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직사각형 8"/>
          <p:cNvSpPr>
            <a:spLocks noChangeArrowheads="1"/>
          </p:cNvSpPr>
          <p:nvPr/>
        </p:nvSpPr>
        <p:spPr bwMode="auto">
          <a:xfrm>
            <a:off x="5843588" y="1735138"/>
            <a:ext cx="2473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GB" altLang="ko-KR" i="1">
                <a:solidFill>
                  <a:srgbClr val="00B0F0"/>
                </a:solidFill>
              </a:rPr>
              <a:t>Almost Uniform</a:t>
            </a:r>
            <a:endParaRPr lang="ko-KR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ko-KR" smtClean="0">
                <a:ea typeface="굴림" charset="-127"/>
              </a:rPr>
              <a:t>Partners</a:t>
            </a:r>
          </a:p>
        </p:txBody>
      </p:sp>
      <p:sp>
        <p:nvSpPr>
          <p:cNvPr id="717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A98649-C3F9-4B72-BD1F-3F92D7530A0A}" type="slidenum">
              <a:rPr lang="en-GB" altLang="en-US" sz="1400" smtClean="0">
                <a:solidFill>
                  <a:schemeClr val="bg1"/>
                </a:solidFill>
              </a:rPr>
              <a:pPr eaLnBrk="1" hangingPunct="1">
                <a:defRPr/>
              </a:pPr>
              <a:t>5</a:t>
            </a:fld>
            <a:endParaRPr lang="en-GB" altLang="en-US" sz="1400" dirty="0" smtClean="0">
              <a:solidFill>
                <a:schemeClr val="bg1"/>
              </a:solidFill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5580063" y="6623050"/>
            <a:ext cx="26463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kumimoji="0" lang="en-GB" altLang="ko-KR" sz="1100"/>
              <a:t>Name, affiliation &amp; e-mail of presenter</a:t>
            </a:r>
          </a:p>
        </p:txBody>
      </p:sp>
      <p:sp>
        <p:nvSpPr>
          <p:cNvPr id="7173" name="AutoShape 26"/>
          <p:cNvSpPr>
            <a:spLocks noChangeArrowheads="1"/>
          </p:cNvSpPr>
          <p:nvPr/>
        </p:nvSpPr>
        <p:spPr bwMode="auto">
          <a:xfrm>
            <a:off x="3468688" y="3121025"/>
            <a:ext cx="3097212" cy="1296988"/>
          </a:xfrm>
          <a:prstGeom prst="upArrow">
            <a:avLst>
              <a:gd name="adj1" fmla="val 62231"/>
              <a:gd name="adj2" fmla="val 34148"/>
            </a:avLst>
          </a:prstGeom>
          <a:gradFill rotWithShape="1">
            <a:gsLst>
              <a:gs pos="0">
                <a:srgbClr val="B2B2B2"/>
              </a:gs>
              <a:gs pos="100000">
                <a:srgbClr val="4B4B4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altLang="ko-KR" sz="1800"/>
              <a:t>Agitator</a:t>
            </a:r>
            <a:endParaRPr lang="ko-KR" altLang="ko-KR" sz="1800"/>
          </a:p>
        </p:txBody>
      </p:sp>
      <p:sp>
        <p:nvSpPr>
          <p:cNvPr id="7174" name="AutoShape 27"/>
          <p:cNvSpPr>
            <a:spLocks noChangeArrowheads="1"/>
          </p:cNvSpPr>
          <p:nvPr/>
        </p:nvSpPr>
        <p:spPr bwMode="auto">
          <a:xfrm>
            <a:off x="2020888" y="1700213"/>
            <a:ext cx="5994400" cy="1231900"/>
          </a:xfrm>
          <a:prstGeom prst="roundRect">
            <a:avLst>
              <a:gd name="adj" fmla="val 50000"/>
            </a:avLst>
          </a:prstGeom>
          <a:solidFill>
            <a:srgbClr val="B27508"/>
          </a:solidFill>
          <a:ln w="285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/>
              <a:t>Pronounced Performance by Resonance</a:t>
            </a:r>
            <a:endParaRPr lang="ko-KR" altLang="en-US"/>
          </a:p>
        </p:txBody>
      </p:sp>
      <p:sp>
        <p:nvSpPr>
          <p:cNvPr id="7175" name="AutoShape 29"/>
          <p:cNvSpPr>
            <a:spLocks noChangeArrowheads="1"/>
          </p:cNvSpPr>
          <p:nvPr/>
        </p:nvSpPr>
        <p:spPr bwMode="auto">
          <a:xfrm rot="10800000" flipV="1">
            <a:off x="1944688" y="4479925"/>
            <a:ext cx="1246187" cy="1598613"/>
          </a:xfrm>
          <a:prstGeom prst="flowChartDelay">
            <a:avLst/>
          </a:prstGeom>
          <a:solidFill>
            <a:srgbClr val="1386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76" name="Rectangle 30"/>
          <p:cNvSpPr>
            <a:spLocks noChangeArrowheads="1"/>
          </p:cNvSpPr>
          <p:nvPr/>
        </p:nvSpPr>
        <p:spPr bwMode="auto">
          <a:xfrm>
            <a:off x="3235325" y="4471988"/>
            <a:ext cx="4779963" cy="1606550"/>
          </a:xfrm>
          <a:prstGeom prst="rect">
            <a:avLst/>
          </a:prstGeom>
          <a:solidFill>
            <a:srgbClr val="006600">
              <a:alpha val="50195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/>
              <a:t>Instantaneous Sensing</a:t>
            </a:r>
            <a:endParaRPr lang="ko-KR" altLang="en-US"/>
          </a:p>
        </p:txBody>
      </p:sp>
      <p:sp>
        <p:nvSpPr>
          <p:cNvPr id="7177" name="TextBox 1"/>
          <p:cNvSpPr txBox="1">
            <a:spLocks noChangeArrowheads="1"/>
          </p:cNvSpPr>
          <p:nvPr/>
        </p:nvSpPr>
        <p:spPr bwMode="auto">
          <a:xfrm>
            <a:off x="938213" y="2085975"/>
            <a:ext cx="1006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</a:rPr>
              <a:t>Goal !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1908175" y="4973638"/>
            <a:ext cx="12652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i="1">
                <a:solidFill>
                  <a:schemeClr val="bg1"/>
                </a:solidFill>
              </a:rPr>
              <a:t>Looking</a:t>
            </a:r>
          </a:p>
          <a:p>
            <a:pPr algn="ctr"/>
            <a:r>
              <a:rPr lang="en-US" altLang="ko-KR" i="1">
                <a:solidFill>
                  <a:schemeClr val="bg1"/>
                </a:solidFill>
              </a:rPr>
              <a:t> for</a:t>
            </a:r>
            <a:endParaRPr lang="ko-KR" alt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ko-KR" smtClean="0">
                <a:ea typeface="굴림" charset="-127"/>
              </a:rPr>
              <a:t>Contact Info</a:t>
            </a:r>
          </a:p>
        </p:txBody>
      </p:sp>
      <p:sp>
        <p:nvSpPr>
          <p:cNvPr id="819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EC45CD5-780F-4CD8-8BCC-91FB6DA9506D}" type="slidenum">
              <a:rPr lang="en-GB" altLang="en-US" sz="1400" smtClean="0">
                <a:solidFill>
                  <a:schemeClr val="bg1"/>
                </a:solidFill>
              </a:rPr>
              <a:pPr eaLnBrk="1" hangingPunct="1">
                <a:defRPr/>
              </a:pPr>
              <a:t>6</a:t>
            </a:fld>
            <a:endParaRPr lang="en-GB" altLang="en-US" sz="1400" dirty="0" smtClean="0">
              <a:solidFill>
                <a:schemeClr val="bg1"/>
              </a:solidFill>
            </a:endParaRP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1476375" y="1949450"/>
            <a:ext cx="597535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kumimoji="0" lang="en-GB" altLang="ko-KR" sz="2000"/>
              <a:t>For more information and for interest to participate please contact:</a:t>
            </a:r>
          </a:p>
          <a:p>
            <a:pPr latinLnBrk="0"/>
            <a:endParaRPr kumimoji="0" lang="en-GB" altLang="ko-KR" sz="2000"/>
          </a:p>
          <a:p>
            <a:pPr latinLnBrk="0"/>
            <a:r>
              <a:rPr kumimoji="0" lang="en-GB" altLang="ko-KR" sz="2000"/>
              <a:t>		</a:t>
            </a:r>
            <a:r>
              <a:rPr kumimoji="0" lang="en-GB" altLang="ko-KR" sz="1800">
                <a:solidFill>
                  <a:srgbClr val="00B0F0"/>
                </a:solidFill>
              </a:rPr>
              <a:t>Jaewon KIM at Sun Moon University</a:t>
            </a:r>
          </a:p>
          <a:p>
            <a:pPr latinLnBrk="0"/>
            <a:r>
              <a:rPr kumimoji="0" lang="en-GB" altLang="ko-KR" sz="1800">
                <a:solidFill>
                  <a:srgbClr val="00B0F0"/>
                </a:solidFill>
              </a:rPr>
              <a:t>		jwk@sunmoon.ac.kr</a:t>
            </a:r>
          </a:p>
          <a:p>
            <a:pPr latinLnBrk="0"/>
            <a:r>
              <a:rPr kumimoji="0" lang="en-GB" altLang="ko-KR" sz="1800">
                <a:solidFill>
                  <a:srgbClr val="00B0F0"/>
                </a:solidFill>
              </a:rPr>
              <a:t>		+82 10 9770 2337</a:t>
            </a:r>
          </a:p>
          <a:p>
            <a:pPr latinLnBrk="0"/>
            <a:r>
              <a:rPr kumimoji="0" lang="en-GB" altLang="ko-KR" sz="1800">
                <a:solidFill>
                  <a:srgbClr val="00B0F0"/>
                </a:solidFill>
              </a:rPr>
              <a:t>		221 Sunmoon-ro, Tangjeong</a:t>
            </a:r>
          </a:p>
          <a:p>
            <a:pPr latinLnBrk="0"/>
            <a:r>
              <a:rPr kumimoji="0" lang="en-GB" altLang="ko-KR" sz="1800">
                <a:solidFill>
                  <a:srgbClr val="00B0F0"/>
                </a:solidFill>
              </a:rPr>
              <a:t>		Asan, Chungnam, 336-708</a:t>
            </a:r>
          </a:p>
          <a:p>
            <a:pPr latinLnBrk="0"/>
            <a:r>
              <a:rPr kumimoji="0" lang="en-GB" altLang="ko-KR" sz="1800">
                <a:solidFill>
                  <a:srgbClr val="00B0F0"/>
                </a:solidFill>
              </a:rPr>
              <a:t>                             Korea</a:t>
            </a:r>
          </a:p>
          <a:p>
            <a:pPr latinLnBrk="0"/>
            <a:endParaRPr kumimoji="0" lang="en-GB" altLang="ko-KR" sz="2000"/>
          </a:p>
          <a:p>
            <a:pPr latinLnBrk="0"/>
            <a:endParaRPr kumimoji="0" lang="en-GB" altLang="ko-KR" sz="2000"/>
          </a:p>
          <a:p>
            <a:pPr latinLnBrk="0"/>
            <a:endParaRPr kumimoji="0" lang="en-GB" altLang="ko-KR" sz="2000"/>
          </a:p>
          <a:p>
            <a:pPr latinLnBrk="0"/>
            <a:endParaRPr kumimoji="0" lang="en-GB" altLang="ko-KR" sz="2000"/>
          </a:p>
          <a:p>
            <a:pPr latinLnBrk="0"/>
            <a:endParaRPr kumimoji="0" lang="en-GB" altLang="ko-KR" sz="2000"/>
          </a:p>
          <a:p>
            <a:pPr latinLnBrk="0"/>
            <a:endParaRPr kumimoji="0" lang="en-GB" altLang="ko-KR" sz="20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580063" y="6623050"/>
            <a:ext cx="26463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kumimoji="0" lang="en-GB" altLang="ko-KR" sz="1100"/>
              <a:t>Name, affiliation &amp; e-mail of presenter</a:t>
            </a:r>
          </a:p>
        </p:txBody>
      </p:sp>
      <p:pic>
        <p:nvPicPr>
          <p:cNvPr id="8198" name="그림 1"/>
          <p:cNvPicPr>
            <a:picLocks noChangeAspect="1"/>
          </p:cNvPicPr>
          <p:nvPr/>
        </p:nvPicPr>
        <p:blipFill>
          <a:blip r:embed="rId2" cstate="print"/>
          <a:srcRect l="22534" t="21046" r="21320" b="3142"/>
          <a:stretch>
            <a:fillRect/>
          </a:stretch>
        </p:blipFill>
        <p:spPr bwMode="auto">
          <a:xfrm>
            <a:off x="1619250" y="2997200"/>
            <a:ext cx="15652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7351</TotalTime>
  <Words>137</Words>
  <Application>Microsoft Office PowerPoint</Application>
  <PresentationFormat>화면 슬라이드 쇼(4:3)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Arial</vt:lpstr>
      <vt:lpstr>굴림</vt:lpstr>
      <vt:lpstr>Celtic-Plus-white</vt:lpstr>
      <vt:lpstr>Celtic-Plus Event 28-29 April 2016, Stockholm</vt:lpstr>
      <vt:lpstr>Teaser</vt:lpstr>
      <vt:lpstr>Organisation Profile</vt:lpstr>
      <vt:lpstr>Proposal Introduction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Windows 사용자</cp:lastModifiedBy>
  <cp:revision>98</cp:revision>
  <cp:lastPrinted>2014-09-11T12:29:40Z</cp:lastPrinted>
  <dcterms:created xsi:type="dcterms:W3CDTF">2014-06-18T11:29:22Z</dcterms:created>
  <dcterms:modified xsi:type="dcterms:W3CDTF">2016-04-14T01:54:52Z</dcterms:modified>
</cp:coreProperties>
</file>