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9" r:id="rId2"/>
  </p:sldMasterIdLst>
  <p:notesMasterIdLst>
    <p:notesMasterId r:id="rId10"/>
  </p:notesMasterIdLst>
  <p:handoutMasterIdLst>
    <p:handoutMasterId r:id="rId11"/>
  </p:handoutMasterIdLst>
  <p:sldIdLst>
    <p:sldId id="256" r:id="rId3"/>
    <p:sldId id="278" r:id="rId4"/>
    <p:sldId id="282" r:id="rId5"/>
    <p:sldId id="277" r:id="rId6"/>
    <p:sldId id="273" r:id="rId7"/>
    <p:sldId id="274" r:id="rId8"/>
    <p:sldId id="275" r:id="rId9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53E"/>
    <a:srgbClr val="8BE420"/>
    <a:srgbClr val="59C9C3"/>
    <a:srgbClr val="FFCC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>
        <p:scale>
          <a:sx n="133" d="100"/>
          <a:sy n="133" d="100"/>
        </p:scale>
        <p:origin x="-1301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312685639726543E-2"/>
          <c:y val="7.51202541281423E-2"/>
          <c:w val="0.84337437347988453"/>
          <c:h val="0.8497594917437171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571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57150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4"/>
              </a:solidFill>
              <a:ln w="57150"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 w="57150">
                <a:solidFill>
                  <a:schemeClr val="bg1"/>
                </a:solidFill>
              </a:ln>
            </c:spPr>
          </c:dPt>
          <c:cat>
            <c:strRef>
              <c:f>Sheet1!$A$2:$A$4</c:f>
              <c:strCache>
                <c:ptCount val="3"/>
                <c:pt idx="0">
                  <c:v>1분기</c:v>
                </c:pt>
                <c:pt idx="1">
                  <c:v>2분기</c:v>
                </c:pt>
                <c:pt idx="2">
                  <c:v>3분기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33.300000000000004</c:v>
                </c:pt>
                <c:pt idx="1">
                  <c:v>33.300000000000004</c:v>
                </c:pt>
                <c:pt idx="2">
                  <c:v>33.300000000000004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9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A4433-2CBD-4044-ABC1-0B0561D43206}" type="datetimeFigureOut">
              <a:rPr lang="en-GB" smtClean="0"/>
              <a:t>12/04/2016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68B30-1784-4EA2-828F-1011F6E8DA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648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C2CA66-A9CB-461C-A236-F69D99339A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3600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535B04-7FE3-4FE7-936F-780DBED6C7D4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7016E-EC09-402D-9B6D-6187AC4065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523092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188913"/>
            <a:ext cx="2057400" cy="5605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88913"/>
            <a:ext cx="6019800" cy="5605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367CF-8B21-4334-8669-28CA348CE3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486813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앞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5" y="1008"/>
            <a:ext cx="9143131" cy="6855984"/>
          </a:xfrm>
          <a:prstGeom prst="rect">
            <a:avLst/>
          </a:prstGeom>
        </p:spPr>
      </p:pic>
      <p:sp>
        <p:nvSpPr>
          <p:cNvPr id="11" name="텍스트 개체 틀 10"/>
          <p:cNvSpPr>
            <a:spLocks noGrp="1"/>
          </p:cNvSpPr>
          <p:nvPr>
            <p:ph type="body" sz="quarter" idx="10" hasCustomPrompt="1"/>
          </p:nvPr>
        </p:nvSpPr>
        <p:spPr>
          <a:xfrm>
            <a:off x="569655" y="2906515"/>
            <a:ext cx="5849581" cy="653106"/>
          </a:xfrm>
        </p:spPr>
        <p:txBody>
          <a:bodyPr>
            <a:noAutofit/>
          </a:bodyPr>
          <a:lstStyle>
            <a:lvl1pPr marL="0" indent="0">
              <a:buNone/>
              <a:defRPr kumimoji="1" lang="ko-KR" altLang="en-US" sz="3933" b="1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defRPr>
            </a:lvl1pPr>
          </a:lstStyle>
          <a:p>
            <a:pPr lvl="0"/>
            <a:r>
              <a:rPr lang="ko-KR" altLang="en-US" dirty="0" smtClean="0"/>
              <a:t>제목을 입력하세요</a:t>
            </a:r>
            <a:endParaRPr lang="ko-KR" alt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1" hasCustomPrompt="1"/>
          </p:nvPr>
        </p:nvSpPr>
        <p:spPr>
          <a:xfrm>
            <a:off x="569655" y="3690242"/>
            <a:ext cx="5849581" cy="326553"/>
          </a:xfrm>
        </p:spPr>
        <p:txBody>
          <a:bodyPr>
            <a:noAutofit/>
          </a:bodyPr>
          <a:lstStyle>
            <a:lvl1pPr marL="0" indent="0">
              <a:buNone/>
              <a:defRPr lang="ko-KR" altLang="en-US" sz="1881" b="1" kern="1200" dirty="0" smtClean="0">
                <a:solidFill>
                  <a:schemeClr val="accent5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소제목을 입력하세요</a:t>
            </a:r>
            <a:endParaRPr lang="ko-KR" altLang="en-US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2" hasCustomPrompt="1"/>
          </p:nvPr>
        </p:nvSpPr>
        <p:spPr>
          <a:xfrm>
            <a:off x="569655" y="2515101"/>
            <a:ext cx="5849581" cy="391414"/>
          </a:xfrm>
        </p:spPr>
        <p:txBody>
          <a:bodyPr anchor="b">
            <a:noAutofit/>
          </a:bodyPr>
          <a:lstStyle>
            <a:lvl1pPr marL="0" indent="0">
              <a:buNone/>
              <a:defRPr kumimoji="1" lang="ko-KR" altLang="en-US" sz="1197" b="0" i="0" u="none" strike="noStrike" kern="1200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defRPr>
            </a:lvl1pPr>
          </a:lstStyle>
          <a:p>
            <a:pPr lvl="0"/>
            <a:r>
              <a:rPr lang="ko-KR" altLang="en-US" dirty="0" smtClean="0"/>
              <a:t>소제목을 입력하세요</a:t>
            </a:r>
            <a:endParaRPr lang="ko-KR" altLang="en-US" dirty="0"/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3" hasCustomPrompt="1"/>
          </p:nvPr>
        </p:nvSpPr>
        <p:spPr>
          <a:xfrm>
            <a:off x="261273" y="6358928"/>
            <a:ext cx="1478299" cy="318849"/>
          </a:xfrm>
        </p:spPr>
        <p:txBody>
          <a:bodyPr anchor="b">
            <a:spAutoFit/>
          </a:bodyPr>
          <a:lstStyle>
            <a:lvl1pPr marL="0" indent="0" algn="l">
              <a:buNone/>
              <a:defRPr kumimoji="1" lang="ko-KR" altLang="en-US" sz="1368" kern="1200" dirty="0" smtClean="0">
                <a:solidFill>
                  <a:schemeClr val="bg1">
                    <a:lumMod val="95000"/>
                  </a:schemeClr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defRPr>
            </a:lvl1pPr>
          </a:lstStyle>
          <a:p>
            <a:pPr lvl="0"/>
            <a:r>
              <a:rPr lang="en-US" altLang="ko-KR" dirty="0" smtClean="0"/>
              <a:t>Logo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6924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5" y="1008"/>
            <a:ext cx="9143131" cy="685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2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5" y="1008"/>
            <a:ext cx="9143131" cy="6855984"/>
          </a:xfrm>
          <a:prstGeom prst="rect">
            <a:avLst/>
          </a:prstGeom>
        </p:spPr>
      </p:pic>
      <p:sp>
        <p:nvSpPr>
          <p:cNvPr id="11" name="텍스트 개체 틀 10"/>
          <p:cNvSpPr>
            <a:spLocks noGrp="1"/>
          </p:cNvSpPr>
          <p:nvPr>
            <p:ph type="body" sz="quarter" idx="10" hasCustomPrompt="1"/>
          </p:nvPr>
        </p:nvSpPr>
        <p:spPr>
          <a:xfrm>
            <a:off x="631230" y="2122787"/>
            <a:ext cx="1030222" cy="914416"/>
          </a:xfrm>
        </p:spPr>
        <p:txBody>
          <a:bodyPr>
            <a:noAutofit/>
          </a:bodyPr>
          <a:lstStyle>
            <a:lvl1pPr marL="0" indent="0" algn="l">
              <a:buNone/>
              <a:tabLst/>
              <a:defRPr lang="ko-KR" altLang="en-US" sz="5644" b="1" kern="1200" dirty="0" smtClean="0">
                <a:solidFill>
                  <a:schemeClr val="accent4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01</a:t>
            </a:r>
            <a:endParaRPr lang="ko-KR" altLang="en-US" dirty="0"/>
          </a:p>
        </p:txBody>
      </p:sp>
      <p:sp>
        <p:nvSpPr>
          <p:cNvPr id="12" name="텍스트 개체 틀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93273" y="2515169"/>
            <a:ext cx="4864388" cy="521967"/>
          </a:xfrm>
        </p:spPr>
        <p:txBody>
          <a:bodyPr>
            <a:noAutofit/>
          </a:bodyPr>
          <a:lstStyle>
            <a:lvl1pPr marL="0" indent="0" algn="l">
              <a:buNone/>
              <a:defRPr lang="ko-KR" altLang="en-US" sz="2736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5pPr>
              <a:defRPr/>
            </a:lvl5pPr>
          </a:lstStyle>
          <a:p>
            <a:pPr lvl="0"/>
            <a:r>
              <a:rPr lang="ko-KR" altLang="en-US" dirty="0" smtClean="0"/>
              <a:t>목차를 입력하세요</a:t>
            </a:r>
            <a:endParaRPr lang="ko-KR" altLang="en-US" dirty="0"/>
          </a:p>
        </p:txBody>
      </p:sp>
      <p:sp>
        <p:nvSpPr>
          <p:cNvPr id="13" name="텍스트 개체 틀 10"/>
          <p:cNvSpPr>
            <a:spLocks noGrp="1"/>
          </p:cNvSpPr>
          <p:nvPr>
            <p:ph type="body" sz="quarter" idx="12" hasCustomPrompt="1"/>
          </p:nvPr>
        </p:nvSpPr>
        <p:spPr>
          <a:xfrm>
            <a:off x="631230" y="3298379"/>
            <a:ext cx="4864388" cy="521967"/>
          </a:xfrm>
        </p:spPr>
        <p:txBody>
          <a:bodyPr>
            <a:noAutofit/>
          </a:bodyPr>
          <a:lstStyle>
            <a:lvl1pPr marL="0" indent="0" algn="l">
              <a:buNone/>
              <a:defRPr lang="ko-KR" altLang="en-US" sz="1026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5pPr>
              <a:defRPr/>
            </a:lvl5pPr>
          </a:lstStyle>
          <a:p>
            <a:pPr lvl="0"/>
            <a:r>
              <a:rPr lang="ko-KR" altLang="en-US" dirty="0" smtClean="0"/>
              <a:t>내용을 입력하세요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4879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1344-27FA-47FF-8594-E7EEB4A9E79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2016-04-12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266473" y="98158"/>
            <a:ext cx="655811" cy="365125"/>
          </a:xfrm>
        </p:spPr>
        <p:txBody>
          <a:bodyPr/>
          <a:lstStyle>
            <a:lvl1pPr>
              <a:defRPr sz="855" b="1" u="sng">
                <a:solidFill>
                  <a:schemeClr val="accent5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9DB1A714-22B6-415B-B621-748EF96EC691}" type="slidenum">
              <a:rPr lang="en-US" altLang="ko-KR" smtClean="0">
                <a:solidFill>
                  <a:srgbClr val="1C8BAD"/>
                </a:solidFill>
              </a:rPr>
              <a:pPr/>
              <a:t>‹#›</a:t>
            </a:fld>
            <a:endParaRPr lang="en-US" dirty="0">
              <a:solidFill>
                <a:srgbClr val="1C8BAD"/>
              </a:solidFill>
            </a:endParaRPr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3" hasCustomPrompt="1"/>
          </p:nvPr>
        </p:nvSpPr>
        <p:spPr>
          <a:xfrm>
            <a:off x="6911832" y="359108"/>
            <a:ext cx="2016164" cy="326845"/>
          </a:xfrm>
        </p:spPr>
        <p:txBody>
          <a:bodyPr anchor="t">
            <a:noAutofit/>
          </a:bodyPr>
          <a:lstStyle>
            <a:lvl1pPr algn="r">
              <a:buNone/>
              <a:defRPr lang="ko-KR" altLang="en-US" sz="855" b="1" kern="1200" dirty="0" smtClean="0">
                <a:solidFill>
                  <a:schemeClr val="bg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>
              <a:defRPr sz="684"/>
            </a:lvl2pPr>
            <a:lvl3pPr>
              <a:defRPr sz="684"/>
            </a:lvl3pPr>
            <a:lvl4pPr>
              <a:defRPr sz="684"/>
            </a:lvl4pPr>
            <a:lvl5pPr>
              <a:defRPr sz="684"/>
            </a:lvl5pPr>
          </a:lstStyle>
          <a:p>
            <a:pPr lvl="0"/>
            <a:r>
              <a:rPr lang="en-US" altLang="ko-KR" dirty="0" smtClean="0"/>
              <a:t>Logo</a:t>
            </a:r>
            <a:endParaRPr lang="ko-KR" altLang="en-US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5" hasCustomPrompt="1"/>
          </p:nvPr>
        </p:nvSpPr>
        <p:spPr>
          <a:xfrm>
            <a:off x="261782" y="178517"/>
            <a:ext cx="6064500" cy="457579"/>
          </a:xfrm>
        </p:spPr>
        <p:txBody>
          <a:bodyPr>
            <a:normAutofit/>
          </a:bodyPr>
          <a:lstStyle>
            <a:lvl1pPr marL="0" indent="0">
              <a:buNone/>
              <a:defRPr lang="ko-KR" altLang="en-US" sz="1881" b="1" kern="1200" dirty="0" smtClean="0">
                <a:solidFill>
                  <a:schemeClr val="bg1">
                    <a:lumMod val="9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제목을 입력하세요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7195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끝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3438-70B1-4CC2-ABC5-FB7A2092027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2016-04-12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그림 12" descr="0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5" y="1008"/>
            <a:ext cx="9143131" cy="6855984"/>
          </a:xfrm>
          <a:prstGeom prst="rect">
            <a:avLst/>
          </a:prstGeom>
        </p:spPr>
      </p:pic>
      <p:sp>
        <p:nvSpPr>
          <p:cNvPr id="7" name="텍스트 개체 틀 10"/>
          <p:cNvSpPr>
            <a:spLocks noGrp="1"/>
          </p:cNvSpPr>
          <p:nvPr>
            <p:ph type="body" sz="quarter" idx="12" hasCustomPrompt="1"/>
          </p:nvPr>
        </p:nvSpPr>
        <p:spPr>
          <a:xfrm>
            <a:off x="2109292" y="3536646"/>
            <a:ext cx="4925416" cy="653106"/>
          </a:xfrm>
        </p:spPr>
        <p:txBody>
          <a:bodyPr>
            <a:noAutofit/>
          </a:bodyPr>
          <a:lstStyle>
            <a:lvl1pPr marL="0" indent="0" algn="ctr">
              <a:buNone/>
              <a:defRPr kumimoji="1" lang="ko-KR" altLang="en-US" sz="3933" b="1" i="0" u="none" strike="noStrike" kern="1200" cap="none" spc="0" normalizeH="0" baseline="0" noProof="0" dirty="0" smtClean="0">
                <a:ln>
                  <a:noFill/>
                </a:ln>
                <a:solidFill>
                  <a:srgbClr val="3D566E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맑은 고딕" pitchFamily="50" charset="-127"/>
              </a:defRPr>
            </a:lvl1pPr>
          </a:lstStyle>
          <a:p>
            <a:pPr lvl="0"/>
            <a:r>
              <a:rPr lang="ko-KR" altLang="en-US" dirty="0" smtClean="0"/>
              <a:t>제목을 입력하세요</a:t>
            </a:r>
            <a:endParaRPr lang="ko-KR" altLang="en-US" dirty="0"/>
          </a:p>
        </p:txBody>
      </p:sp>
      <p:sp>
        <p:nvSpPr>
          <p:cNvPr id="8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09292" y="4174253"/>
            <a:ext cx="4925416" cy="326553"/>
          </a:xfrm>
        </p:spPr>
        <p:txBody>
          <a:bodyPr>
            <a:noAutofit/>
          </a:bodyPr>
          <a:lstStyle>
            <a:lvl1pPr marL="0" indent="0" algn="ctr">
              <a:buNone/>
              <a:defRPr lang="ko-KR" altLang="en-US" sz="1881" kern="12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334469" lvl="0" indent="-334469" algn="ctr" defTabSz="891917" rtl="0" eaLnBrk="1" latinLnBrk="1" hangingPunct="1">
              <a:spcBef>
                <a:spcPct val="20000"/>
              </a:spcBef>
              <a:buNone/>
            </a:pPr>
            <a:r>
              <a:rPr lang="ko-KR" altLang="en-US" dirty="0" smtClean="0"/>
              <a:t>소제목을 입력하세요</a:t>
            </a:r>
            <a:endParaRPr lang="ko-KR" altLang="en-US" dirty="0"/>
          </a:p>
        </p:txBody>
      </p:sp>
      <p:sp>
        <p:nvSpPr>
          <p:cNvPr id="9" name="텍스트 개체 틀 14"/>
          <p:cNvSpPr>
            <a:spLocks noGrp="1"/>
          </p:cNvSpPr>
          <p:nvPr>
            <p:ph type="body" sz="quarter" idx="14" hasCustomPrompt="1"/>
          </p:nvPr>
        </p:nvSpPr>
        <p:spPr>
          <a:xfrm>
            <a:off x="2109292" y="4605041"/>
            <a:ext cx="4925416" cy="783278"/>
          </a:xfrm>
        </p:spPr>
        <p:txBody>
          <a:bodyPr/>
          <a:lstStyle>
            <a:lvl1pPr marL="0" indent="0" algn="ctr">
              <a:buNone/>
              <a:defRPr kumimoji="1" lang="ko-KR" altLang="en-US" sz="1026" b="0" i="0" u="none" strike="noStrike" kern="1200" cap="none" normalizeH="0" baseline="0" dirty="0">
                <a:ln>
                  <a:noFill/>
                </a:ln>
                <a:solidFill>
                  <a:srgbClr val="3D566E"/>
                </a:solidFill>
                <a:effectLst/>
                <a:latin typeface="맑은 고딕" pitchFamily="50" charset="-127"/>
                <a:ea typeface="맑은 고딕" pitchFamily="50" charset="-127"/>
                <a:cs typeface="맑은 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소제목을 입력하세요</a:t>
            </a:r>
            <a:endParaRPr lang="ko-KR" altLang="en-US" dirty="0"/>
          </a:p>
        </p:txBody>
      </p:sp>
      <p:sp>
        <p:nvSpPr>
          <p:cNvPr id="10" name="텍스트 개체 틀 17"/>
          <p:cNvSpPr>
            <a:spLocks noGrp="1"/>
          </p:cNvSpPr>
          <p:nvPr>
            <p:ph type="body" sz="quarter" idx="15" hasCustomPrompt="1"/>
          </p:nvPr>
        </p:nvSpPr>
        <p:spPr>
          <a:xfrm>
            <a:off x="3832851" y="6310552"/>
            <a:ext cx="1478299" cy="318849"/>
          </a:xfrm>
        </p:spPr>
        <p:txBody>
          <a:bodyPr anchor="b">
            <a:spAutoFit/>
          </a:bodyPr>
          <a:lstStyle>
            <a:lvl1pPr marL="0" indent="0" algn="ctr">
              <a:buNone/>
              <a:defRPr kumimoji="1" lang="ko-KR" altLang="en-US" sz="1368" kern="1200" dirty="0" smtClean="0">
                <a:solidFill>
                  <a:srgbClr val="7F8182"/>
                </a:solidFill>
                <a:latin typeface="맑은 고딕" pitchFamily="50" charset="-127"/>
                <a:ea typeface="맑은 고딕" pitchFamily="50" charset="-127"/>
                <a:cs typeface="맑은 고딕" pitchFamily="50" charset="-127"/>
              </a:defRPr>
            </a:lvl1pPr>
          </a:lstStyle>
          <a:p>
            <a:pPr lvl="0"/>
            <a:r>
              <a:rPr lang="en-US" altLang="ko-KR" dirty="0" smtClean="0"/>
              <a:t>Logo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7487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ADF4-C809-4DD1-8863-3C475432AD4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2016-04-12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266473" y="98158"/>
            <a:ext cx="655811" cy="365125"/>
          </a:xfrm>
        </p:spPr>
        <p:txBody>
          <a:bodyPr/>
          <a:lstStyle>
            <a:lvl1pPr>
              <a:defRPr sz="855" b="1" u="sng">
                <a:solidFill>
                  <a:schemeClr val="accent5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9DB1A714-22B6-415B-B621-748EF96EC691}" type="slidenum">
              <a:rPr lang="en-US" altLang="ko-KR" smtClean="0">
                <a:solidFill>
                  <a:srgbClr val="1C8BAD"/>
                </a:solidFill>
              </a:rPr>
              <a:pPr/>
              <a:t>‹#›</a:t>
            </a:fld>
            <a:endParaRPr lang="en-US" dirty="0">
              <a:solidFill>
                <a:srgbClr val="1C8BAD"/>
              </a:solidFill>
            </a:endParaRPr>
          </a:p>
        </p:txBody>
      </p:sp>
      <p:sp>
        <p:nvSpPr>
          <p:cNvPr id="12" name="텍스트 개체 틀 9"/>
          <p:cNvSpPr>
            <a:spLocks noGrp="1"/>
          </p:cNvSpPr>
          <p:nvPr>
            <p:ph type="body" sz="quarter" idx="13" hasCustomPrompt="1"/>
          </p:nvPr>
        </p:nvSpPr>
        <p:spPr>
          <a:xfrm>
            <a:off x="6911832" y="359108"/>
            <a:ext cx="2016164" cy="326845"/>
          </a:xfrm>
        </p:spPr>
        <p:txBody>
          <a:bodyPr anchor="t">
            <a:noAutofit/>
          </a:bodyPr>
          <a:lstStyle>
            <a:lvl1pPr algn="r">
              <a:buNone/>
              <a:defRPr lang="ko-KR" altLang="en-US" sz="855" b="1" kern="1200" dirty="0" smtClean="0">
                <a:solidFill>
                  <a:schemeClr val="bg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>
              <a:defRPr sz="684"/>
            </a:lvl2pPr>
            <a:lvl3pPr>
              <a:defRPr sz="684"/>
            </a:lvl3pPr>
            <a:lvl4pPr>
              <a:defRPr sz="684"/>
            </a:lvl4pPr>
            <a:lvl5pPr>
              <a:defRPr sz="684"/>
            </a:lvl5pPr>
          </a:lstStyle>
          <a:p>
            <a:pPr lvl="0"/>
            <a:r>
              <a:rPr lang="en-US" altLang="ko-KR" dirty="0" smtClean="0"/>
              <a:t>Logo</a:t>
            </a:r>
            <a:endParaRPr lang="ko-KR" altLang="en-US" dirty="0"/>
          </a:p>
        </p:txBody>
      </p:sp>
      <p:sp>
        <p:nvSpPr>
          <p:cNvPr id="8" name="텍스트 개체 틀 14"/>
          <p:cNvSpPr>
            <a:spLocks noGrp="1"/>
          </p:cNvSpPr>
          <p:nvPr>
            <p:ph type="body" sz="quarter" idx="15" hasCustomPrompt="1"/>
          </p:nvPr>
        </p:nvSpPr>
        <p:spPr>
          <a:xfrm>
            <a:off x="261782" y="178517"/>
            <a:ext cx="6064500" cy="457579"/>
          </a:xfrm>
        </p:spPr>
        <p:txBody>
          <a:bodyPr>
            <a:normAutofit/>
          </a:bodyPr>
          <a:lstStyle>
            <a:lvl1pPr marL="0" indent="0">
              <a:buNone/>
              <a:defRPr lang="ko-KR" altLang="en-US" sz="1881" b="1" kern="1200" dirty="0" smtClean="0">
                <a:solidFill>
                  <a:schemeClr val="bg1">
                    <a:lumMod val="9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제목을 입력하세요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0839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0506-8F47-4331-BF88-1B7D7B9237D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2016-04-12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그림 8" descr="0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5" y="1008"/>
            <a:ext cx="9143131" cy="685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2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F1B1E-6AFE-4261-906D-D1191F0F51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62409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D0683-8E1E-4FAC-A2B7-129323BED1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61959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39764-904A-4B00-8DD5-C588446B78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938426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550CC-E884-493F-AD26-80DAE21180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005518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ACC1E-F88D-4399-AD3A-9D953CE30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454559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B54CC-E810-46E3-BA81-CDDC90221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633166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CBA8A-51FA-4FB3-AFAE-0FF3ED630A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254686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4B031-5DCD-4C84-BDFA-81269EC3AB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655401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451725" y="6584950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BD17547-DBE1-4B99-9EA9-2E3A7F374022}" type="slidenum">
              <a:rPr lang="en-GB" altLang="en-US" sz="1400" b="1">
                <a:solidFill>
                  <a:schemeClr val="bg1"/>
                </a:solidFill>
              </a:rPr>
              <a:pPr algn="r"/>
              <a:t>‹#›</a:t>
            </a:fld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308725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B8D654AA-748F-4024-9A61-6977FA31798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88913"/>
            <a:ext cx="8229600" cy="86836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fad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9595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9595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9595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 descr="04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435" y="1008"/>
            <a:ext cx="9143131" cy="6855984"/>
          </a:xfrm>
          <a:prstGeom prst="rect">
            <a:avLst/>
          </a:prstGeom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1917" fontAlgn="auto" latinLnBrk="1">
              <a:spcBef>
                <a:spcPts val="0"/>
              </a:spcBef>
              <a:spcAft>
                <a:spcPts val="0"/>
              </a:spcAft>
            </a:pPr>
            <a:fld id="{9BC8F0AC-D14B-4EEB-A472-78928C5B64FD}" type="datetime1">
              <a:rPr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pPr defTabSz="891917" fontAlgn="auto" latinLnBrk="1">
                <a:spcBef>
                  <a:spcPts val="0"/>
                </a:spcBef>
                <a:spcAft>
                  <a:spcPts val="0"/>
                </a:spcAft>
              </a:pPr>
              <a:t>2016-04-12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1917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lang="ko-KR" altLang="en-US" sz="1026" b="1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891917" fontAlgn="auto" latinLnBrk="1">
              <a:spcBef>
                <a:spcPts val="0"/>
              </a:spcBef>
              <a:spcAft>
                <a:spcPts val="0"/>
              </a:spcAft>
            </a:pPr>
            <a:fld id="{9DB1A714-22B6-415B-B621-748EF96EC691}" type="slidenum">
              <a:rPr lang="en-US" altLang="ko-KR" smtClean="0">
                <a:solidFill>
                  <a:prstClr val="white">
                    <a:lumMod val="50000"/>
                  </a:prstClr>
                </a:solidFill>
              </a:rPr>
              <a:pPr defTabSz="891917" fontAlgn="auto" latinLnBrk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0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hf hdr="0" ftr="0" dt="0"/>
  <p:txStyles>
    <p:titleStyle>
      <a:lvl1pPr algn="ctr" defTabSz="891917" rtl="0" eaLnBrk="1" latinLnBrk="1" hangingPunct="1">
        <a:spcBef>
          <a:spcPct val="0"/>
        </a:spcBef>
        <a:buNone/>
        <a:defRPr sz="427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469" indent="-334469" algn="l" defTabSz="891917" rtl="0" eaLnBrk="1" latinLnBrk="1" hangingPunct="1">
        <a:spcBef>
          <a:spcPct val="20000"/>
        </a:spcBef>
        <a:buFont typeface="Arial" pitchFamily="34" charset="0"/>
        <a:buChar char="•"/>
        <a:defRPr sz="3164" kern="1200">
          <a:solidFill>
            <a:schemeClr val="tx1"/>
          </a:solidFill>
          <a:latin typeface="+mn-lt"/>
          <a:ea typeface="+mn-ea"/>
          <a:cs typeface="+mn-cs"/>
        </a:defRPr>
      </a:lvl1pPr>
      <a:lvl2pPr marL="724683" indent="-278724" algn="l" defTabSz="891917" rtl="0" eaLnBrk="1" latinLnBrk="1" hangingPunct="1">
        <a:spcBef>
          <a:spcPct val="20000"/>
        </a:spcBef>
        <a:buFont typeface="Arial" pitchFamily="34" charset="0"/>
        <a:buChar char="–"/>
        <a:defRPr sz="2736" kern="1200">
          <a:solidFill>
            <a:schemeClr val="tx1"/>
          </a:solidFill>
          <a:latin typeface="+mn-lt"/>
          <a:ea typeface="+mn-ea"/>
          <a:cs typeface="+mn-cs"/>
        </a:defRPr>
      </a:lvl2pPr>
      <a:lvl3pPr marL="1114896" indent="-222979" algn="l" defTabSz="891917" rtl="0" eaLnBrk="1" latinLnBrk="1" hangingPunct="1">
        <a:spcBef>
          <a:spcPct val="20000"/>
        </a:spcBef>
        <a:buFont typeface="Arial" pitchFamily="34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3pPr>
      <a:lvl4pPr marL="1560855" indent="-222979" algn="l" defTabSz="891917" rtl="0" eaLnBrk="1" latinLnBrk="1" hangingPunct="1">
        <a:spcBef>
          <a:spcPct val="20000"/>
        </a:spcBef>
        <a:buFont typeface="Arial" pitchFamily="34" charset="0"/>
        <a:buChar char="–"/>
        <a:defRPr sz="1967" kern="1200">
          <a:solidFill>
            <a:schemeClr val="tx1"/>
          </a:solidFill>
          <a:latin typeface="+mn-lt"/>
          <a:ea typeface="+mn-ea"/>
          <a:cs typeface="+mn-cs"/>
        </a:defRPr>
      </a:lvl4pPr>
      <a:lvl5pPr marL="2006814" indent="-222979" algn="l" defTabSz="891917" rtl="0" eaLnBrk="1" latinLnBrk="1" hangingPunct="1">
        <a:spcBef>
          <a:spcPct val="20000"/>
        </a:spcBef>
        <a:buFont typeface="Arial" pitchFamily="34" charset="0"/>
        <a:buChar char="»"/>
        <a:defRPr sz="1967" kern="1200">
          <a:solidFill>
            <a:schemeClr val="tx1"/>
          </a:solidFill>
          <a:latin typeface="+mn-lt"/>
          <a:ea typeface="+mn-ea"/>
          <a:cs typeface="+mn-cs"/>
        </a:defRPr>
      </a:lvl5pPr>
      <a:lvl6pPr marL="2452772" indent="-222979" algn="l" defTabSz="891917" rtl="0" eaLnBrk="1" latinLnBrk="1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6pPr>
      <a:lvl7pPr marL="2898731" indent="-222979" algn="l" defTabSz="891917" rtl="0" eaLnBrk="1" latinLnBrk="1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7pPr>
      <a:lvl8pPr marL="3344689" indent="-222979" algn="l" defTabSz="891917" rtl="0" eaLnBrk="1" latinLnBrk="1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8pPr>
      <a:lvl9pPr marL="3790648" indent="-222979" algn="l" defTabSz="891917" rtl="0" eaLnBrk="1" latinLnBrk="1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91917" rtl="0" eaLnBrk="1" latinLnBrk="1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45959" algn="l" defTabSz="891917" rtl="0" eaLnBrk="1" latinLnBrk="1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891917" algn="l" defTabSz="891917" rtl="0" eaLnBrk="1" latinLnBrk="1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37876" algn="l" defTabSz="891917" rtl="0" eaLnBrk="1" latinLnBrk="1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783834" algn="l" defTabSz="891917" rtl="0" eaLnBrk="1" latinLnBrk="1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29793" algn="l" defTabSz="891917" rtl="0" eaLnBrk="1" latinLnBrk="1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675752" algn="l" defTabSz="891917" rtl="0" eaLnBrk="1" latinLnBrk="1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21710" algn="l" defTabSz="891917" rtl="0" eaLnBrk="1" latinLnBrk="1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567669" algn="l" defTabSz="891917" rtl="0" eaLnBrk="1" latinLnBrk="1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09936" y="5013176"/>
            <a:ext cx="280608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D53FB3E-8C47-4F19-A392-AFCA93838430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r>
              <a:rPr lang="en-US" altLang="en-US" sz="2800" b="0" dirty="0" smtClean="0"/>
              <a:t>Celtic-Plus Event</a:t>
            </a:r>
            <a:br>
              <a:rPr lang="en-US" altLang="en-US" sz="2800" b="0" dirty="0" smtClean="0"/>
            </a:br>
            <a:r>
              <a:rPr lang="en-US" altLang="en-US" sz="2800" b="0" dirty="0" smtClean="0"/>
              <a:t>28-29 April 2016, Stockholm</a:t>
            </a:r>
            <a:endParaRPr lang="en-US" altLang="en-US" sz="2800" b="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496" y="2564904"/>
            <a:ext cx="907300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US" altLang="en-US" kern="0" dirty="0" smtClean="0">
                <a:solidFill>
                  <a:srgbClr val="FF0000"/>
                </a:solidFill>
              </a:rPr>
              <a:t>Wherever, Indoor/Outdoor</a:t>
            </a:r>
            <a:r>
              <a:rPr lang="en-US" altLang="en-US" kern="0" smtClean="0">
                <a:solidFill>
                  <a:srgbClr val="FF0000"/>
                </a:solidFill>
              </a:rPr>
              <a:t/>
            </a:r>
            <a:br>
              <a:rPr lang="en-US" altLang="en-US" kern="0" smtClean="0">
                <a:solidFill>
                  <a:srgbClr val="FF0000"/>
                </a:solidFill>
              </a:rPr>
            </a:br>
            <a:r>
              <a:rPr lang="en-US" altLang="en-US" sz="4000" kern="0" smtClean="0">
                <a:solidFill>
                  <a:srgbClr val="FF0000"/>
                </a:solidFill>
              </a:rPr>
              <a:t>Location Service</a:t>
            </a:r>
            <a:endParaRPr lang="en-US" altLang="en-US" sz="4000" kern="0" dirty="0">
              <a:solidFill>
                <a:srgbClr val="FF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0816" y="378904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US" altLang="en-US" sz="1800" b="0" i="1" kern="0" dirty="0" smtClean="0"/>
              <a:t>&lt;Kyle Hwang, Director, AscenKorea&gt;</a:t>
            </a:r>
          </a:p>
          <a:p>
            <a:r>
              <a:rPr lang="en-US" altLang="en-US" sz="1800" b="0" i="1" kern="0" dirty="0" smtClean="0"/>
              <a:t>&lt;kyhwang@ascen.co.kr&gt;</a:t>
            </a:r>
          </a:p>
          <a:p>
            <a:endParaRPr lang="en-US" altLang="en-US" sz="1800" b="0" i="1" kern="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936" y="5085184"/>
            <a:ext cx="2208080" cy="7920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Teaser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691680" y="1268760"/>
            <a:ext cx="5976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solidFill>
                  <a:srgbClr val="FF0000"/>
                </a:solidFill>
              </a:rPr>
              <a:t>Wherever, </a:t>
            </a:r>
            <a:r>
              <a:rPr lang="en-US" i="1" dirty="0" smtClean="0">
                <a:solidFill>
                  <a:srgbClr val="FF0000"/>
                </a:solidFill>
              </a:rPr>
              <a:t>I can find you</a:t>
            </a:r>
            <a:r>
              <a:rPr lang="en-GB" i="1" dirty="0" smtClean="0">
                <a:solidFill>
                  <a:srgbClr val="FF0000"/>
                </a:solidFill>
              </a:rPr>
              <a:t>!!</a:t>
            </a:r>
          </a:p>
          <a:p>
            <a:pPr algn="ctr"/>
            <a:endParaRPr lang="en-GB" sz="2000" i="1" dirty="0" smtClean="0">
              <a:solidFill>
                <a:srgbClr val="00B0F0"/>
              </a:solidFill>
            </a:endParaRPr>
          </a:p>
          <a:p>
            <a:pPr algn="ctr"/>
            <a:r>
              <a:rPr lang="en-US" sz="2000" i="1" dirty="0" smtClean="0">
                <a:solidFill>
                  <a:srgbClr val="00B0F0"/>
                </a:solidFill>
              </a:rPr>
              <a:t>Indoor, Outdoor, Inter building</a:t>
            </a:r>
          </a:p>
          <a:p>
            <a:pPr algn="ctr"/>
            <a:r>
              <a:rPr lang="en-US" sz="2000" i="1" dirty="0" smtClean="0">
                <a:solidFill>
                  <a:srgbClr val="00B0F0"/>
                </a:solidFill>
              </a:rPr>
              <a:t>Precision, Accurate Positioning data</a:t>
            </a:r>
            <a:endParaRPr lang="en-GB" sz="2000" i="1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0112" y="6623774"/>
            <a:ext cx="26460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Name, </a:t>
            </a:r>
            <a:r>
              <a:rPr lang="en-GB" sz="1100" dirty="0"/>
              <a:t>affiliation </a:t>
            </a:r>
            <a:r>
              <a:rPr lang="en-GB" sz="1100" dirty="0" smtClean="0"/>
              <a:t>&amp; e-mail </a:t>
            </a:r>
            <a:r>
              <a:rPr lang="en-GB" sz="1100" dirty="0"/>
              <a:t>of </a:t>
            </a:r>
            <a:r>
              <a:rPr lang="en-GB" sz="1100" dirty="0" smtClean="0"/>
              <a:t>presenter</a:t>
            </a:r>
            <a:endParaRPr lang="en-GB" sz="1100" dirty="0"/>
          </a:p>
        </p:txBody>
      </p:sp>
      <p:pic>
        <p:nvPicPr>
          <p:cNvPr id="6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36912"/>
            <a:ext cx="2645967" cy="124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131" y="2840476"/>
            <a:ext cx="1527460" cy="111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82308"/>
            <a:ext cx="4539282" cy="226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734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차트 19"/>
          <p:cNvGraphicFramePr/>
          <p:nvPr>
            <p:extLst/>
          </p:nvPr>
        </p:nvGraphicFramePr>
        <p:xfrm>
          <a:off x="2896902" y="1959109"/>
          <a:ext cx="3350198" cy="332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9" name="그룹 32"/>
          <p:cNvGrpSpPr/>
          <p:nvPr/>
        </p:nvGrpSpPr>
        <p:grpSpPr>
          <a:xfrm>
            <a:off x="2651788" y="1425416"/>
            <a:ext cx="3872017" cy="3512972"/>
            <a:chOff x="3098463" y="1068275"/>
            <a:chExt cx="4528109" cy="4108226"/>
          </a:xfrm>
        </p:grpSpPr>
        <p:grpSp>
          <p:nvGrpSpPr>
            <p:cNvPr id="30" name="그룹 23"/>
            <p:cNvGrpSpPr/>
            <p:nvPr/>
          </p:nvGrpSpPr>
          <p:grpSpPr>
            <a:xfrm>
              <a:off x="4030911" y="2399403"/>
              <a:ext cx="2658990" cy="2777098"/>
              <a:chOff x="4113443" y="2399403"/>
              <a:chExt cx="2658990" cy="2777098"/>
            </a:xfrm>
          </p:grpSpPr>
          <p:sp>
            <p:nvSpPr>
              <p:cNvPr id="35" name="TextBox 34"/>
              <p:cNvSpPr txBox="1"/>
              <p:nvPr/>
            </p:nvSpPr>
            <p:spPr>
              <a:xfrm rot="18060000">
                <a:off x="3734544" y="2778302"/>
                <a:ext cx="1142771" cy="3849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>
                  <a:rot lat="0" lon="0" rev="0"/>
                </a:camera>
                <a:lightRig rig="threePt" dir="t"/>
              </a:scene3d>
              <a:sp3d/>
            </p:spPr>
            <p:txBody>
              <a:bodyPr wrap="none" rtlCol="0">
                <a:spAutoFit/>
              </a:bodyPr>
              <a:lstStyle/>
              <a:p>
                <a:pPr algn="ctr" defTabSz="891917" fontAlgn="auto" latinLnBrk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ko-KR" sz="1539" b="1" dirty="0" smtClean="0">
                    <a:solidFill>
                      <a:prstClr val="white"/>
                    </a:solidFill>
                    <a:latin typeface="맑은 고딕" pitchFamily="50" charset="-127"/>
                    <a:cs typeface="굴림" pitchFamily="50" charset="-127"/>
                  </a:rPr>
                  <a:t>Outdoor</a:t>
                </a:r>
                <a:endParaRPr kumimoji="1" lang="ko-KR" altLang="en-US" sz="1539" b="1" dirty="0">
                  <a:solidFill>
                    <a:prstClr val="white"/>
                  </a:solidFill>
                  <a:latin typeface="맑은 고딕" pitchFamily="50" charset="-127"/>
                  <a:cs typeface="굴림" pitchFamily="50" charset="-127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 rot="3566507">
                <a:off x="6106417" y="2778302"/>
                <a:ext cx="947060" cy="3849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 algn="ctr" defTabSz="891917" fontAlgn="auto" latinLnBrk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ko-KR" sz="1539" b="1" dirty="0" smtClean="0">
                    <a:solidFill>
                      <a:prstClr val="white"/>
                    </a:solidFill>
                    <a:latin typeface="맑은 고딕" pitchFamily="50" charset="-127"/>
                    <a:cs typeface="굴림" pitchFamily="50" charset="-127"/>
                  </a:rPr>
                  <a:t>Indoor</a:t>
                </a:r>
                <a:endParaRPr kumimoji="1" lang="ko-KR" altLang="en-US" sz="1539" b="1" dirty="0">
                  <a:solidFill>
                    <a:prstClr val="white"/>
                  </a:solidFill>
                  <a:latin typeface="맑은 고딕" pitchFamily="50" charset="-127"/>
                  <a:cs typeface="굴림" pitchFamily="50" charset="-127"/>
                </a:endParaRPr>
              </a:p>
            </p:txBody>
          </p:sp>
          <p:sp>
            <p:nvSpPr>
              <p:cNvPr id="37" name="직사각형 36"/>
              <p:cNvSpPr/>
              <p:nvPr/>
            </p:nvSpPr>
            <p:spPr>
              <a:xfrm>
                <a:off x="4671550" y="4791528"/>
                <a:ext cx="1515371" cy="3849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891917" fontAlgn="auto" latinLnBrk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ko-KR" sz="1539" b="1" dirty="0" smtClean="0">
                    <a:solidFill>
                      <a:prstClr val="white"/>
                    </a:solidFill>
                    <a:latin typeface="맑은 고딕" pitchFamily="50" charset="-127"/>
                    <a:cs typeface="굴림" pitchFamily="50" charset="-127"/>
                  </a:rPr>
                  <a:t>Intersection</a:t>
                </a:r>
                <a:endParaRPr kumimoji="1" lang="ko-KR" altLang="en-US" sz="1539" b="1" dirty="0">
                  <a:solidFill>
                    <a:prstClr val="white"/>
                  </a:solidFill>
                  <a:latin typeface="맑은 고딕" pitchFamily="50" charset="-127"/>
                  <a:cs typeface="굴림" pitchFamily="50" charset="-127"/>
                </a:endParaRPr>
              </a:p>
            </p:txBody>
          </p:sp>
        </p:grpSp>
        <p:cxnSp>
          <p:nvCxnSpPr>
            <p:cNvPr id="31" name="직선 연결선 30"/>
            <p:cNvCxnSpPr/>
            <p:nvPr/>
          </p:nvCxnSpPr>
          <p:spPr>
            <a:xfrm>
              <a:off x="5346700" y="1068275"/>
              <a:ext cx="0" cy="90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 rot="7200000">
              <a:off x="7176572" y="4239286"/>
              <a:ext cx="0" cy="90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 rot="14400000">
              <a:off x="3548463" y="4239286"/>
              <a:ext cx="0" cy="90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그룹 37"/>
          <p:cNvGrpSpPr/>
          <p:nvPr/>
        </p:nvGrpSpPr>
        <p:grpSpPr>
          <a:xfrm>
            <a:off x="3586808" y="2644327"/>
            <a:ext cx="1970385" cy="1970385"/>
            <a:chOff x="4194572" y="2709747"/>
            <a:chExt cx="2304256" cy="2304256"/>
          </a:xfrm>
        </p:grpSpPr>
        <p:sp>
          <p:nvSpPr>
            <p:cNvPr id="39" name="타원 38"/>
            <p:cNvSpPr/>
            <p:nvPr/>
          </p:nvSpPr>
          <p:spPr>
            <a:xfrm>
              <a:off x="4194572" y="2709747"/>
              <a:ext cx="2304256" cy="2304256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917" fontAlgn="auto" latinLnBrk="1">
                <a:spcBef>
                  <a:spcPts val="0"/>
                </a:spcBef>
                <a:spcAft>
                  <a:spcPts val="0"/>
                </a:spcAft>
              </a:pPr>
              <a:endParaRPr lang="ko-KR" altLang="en-US" sz="1796" dirty="0">
                <a:solidFill>
                  <a:prstClr val="white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590616" y="3538710"/>
              <a:ext cx="1512168" cy="661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91917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539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itchFamily="50" charset="-127"/>
                </a:rPr>
                <a:t>Wherever</a:t>
              </a:r>
            </a:p>
            <a:p>
              <a:pPr algn="ctr" defTabSz="891917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539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itchFamily="50" charset="-127"/>
                </a:rPr>
                <a:t>I can know!</a:t>
              </a:r>
              <a:endParaRPr lang="ko-KR" altLang="en-US" sz="1539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5618768" y="1824287"/>
            <a:ext cx="2647706" cy="1197750"/>
            <a:chOff x="6786860" y="5701564"/>
            <a:chExt cx="3096345" cy="1400703"/>
          </a:xfrm>
        </p:grpSpPr>
        <p:sp>
          <p:nvSpPr>
            <p:cNvPr id="41" name="Text Box 23"/>
            <p:cNvSpPr txBox="1">
              <a:spLocks noChangeArrowheads="1"/>
            </p:cNvSpPr>
            <p:nvPr/>
          </p:nvSpPr>
          <p:spPr bwMode="auto">
            <a:xfrm>
              <a:off x="7002884" y="6133611"/>
              <a:ext cx="2880321" cy="968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marL="146607" indent="-146607" defTabSz="891917" eaLnBrk="1" fontAlgn="auto" latinLnBrk="1" hangingPunct="1">
                <a:lnSpc>
                  <a:spcPct val="13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C8BAD"/>
                </a:buClr>
                <a:buFont typeface="Wingdings" pitchFamily="2" charset="2"/>
                <a:buChar char="è"/>
              </a:pPr>
              <a:r>
                <a:rPr lang="en-US" altLang="ko-KR" sz="1112" dirty="0" smtClean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rPr>
                <a:t>Pedestrian Dead Reckoning</a:t>
              </a:r>
              <a:endParaRPr lang="en-US" altLang="ko-KR" sz="1112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146607" indent="-146607" defTabSz="891917" eaLnBrk="1" fontAlgn="auto" latinLnBrk="1" hangingPunct="1">
                <a:lnSpc>
                  <a:spcPct val="13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C8BAD"/>
                </a:buClr>
                <a:buFont typeface="Wingdings" pitchFamily="2" charset="2"/>
                <a:buChar char="è"/>
              </a:pPr>
              <a:r>
                <a:rPr lang="en-US" altLang="ko-KR" sz="1112" dirty="0" smtClean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rPr>
                <a:t>RF / IMU MEMS Module</a:t>
              </a:r>
            </a:p>
            <a:p>
              <a:pPr marL="146607" indent="-146607" defTabSz="891917" eaLnBrk="1" fontAlgn="auto" latinLnBrk="1" hangingPunct="1">
                <a:lnSpc>
                  <a:spcPct val="13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C8BAD"/>
                </a:buClr>
                <a:buFont typeface="Wingdings" pitchFamily="2" charset="2"/>
                <a:buChar char="è"/>
              </a:pPr>
              <a:r>
                <a:rPr lang="en-US" altLang="ko-KR" sz="1112" dirty="0" smtClean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rPr>
                <a:t>Indoor Navigation Module</a:t>
              </a:r>
              <a:endParaRPr lang="en-US" altLang="ko-KR" sz="1112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2" name="Text Box 23"/>
            <p:cNvSpPr txBox="1">
              <a:spLocks noChangeArrowheads="1"/>
            </p:cNvSpPr>
            <p:nvPr/>
          </p:nvSpPr>
          <p:spPr bwMode="auto">
            <a:xfrm>
              <a:off x="7074893" y="5701564"/>
              <a:ext cx="2520279" cy="408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defTabSz="891917" eaLnBrk="1" fontAlgn="auto" latinLnBrk="1" hangingPunct="1">
                <a:lnSpc>
                  <a:spcPct val="13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FF9E03"/>
                </a:buClr>
              </a:pPr>
              <a:r>
                <a:rPr lang="en-US" altLang="ko-KR" sz="1283" b="1" dirty="0" smtClean="0">
                  <a:solidFill>
                    <a:srgbClr val="1C8BAD"/>
                  </a:solidFill>
                  <a:latin typeface="맑은 고딕" pitchFamily="50" charset="-127"/>
                  <a:ea typeface="맑은 고딕" pitchFamily="50" charset="-127"/>
                </a:rPr>
                <a:t>Sensor Based Location</a:t>
              </a:r>
              <a:endParaRPr lang="ko-KR" altLang="en-US" sz="1283" b="1" dirty="0">
                <a:solidFill>
                  <a:srgbClr val="1C8BAD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43" name="그룹 42"/>
            <p:cNvGrpSpPr/>
            <p:nvPr/>
          </p:nvGrpSpPr>
          <p:grpSpPr>
            <a:xfrm>
              <a:off x="6786860" y="5744543"/>
              <a:ext cx="288032" cy="288032"/>
              <a:chOff x="1170236" y="2484487"/>
              <a:chExt cx="2880320" cy="2880320"/>
            </a:xfrm>
          </p:grpSpPr>
          <p:sp>
            <p:nvSpPr>
              <p:cNvPr id="44" name="타원 43"/>
              <p:cNvSpPr/>
              <p:nvPr/>
            </p:nvSpPr>
            <p:spPr>
              <a:xfrm>
                <a:off x="1170236" y="2484487"/>
                <a:ext cx="2880320" cy="288032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91917" fontAlgn="auto" latinLnBrk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1796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타원 44"/>
              <p:cNvSpPr/>
              <p:nvPr/>
            </p:nvSpPr>
            <p:spPr>
              <a:xfrm>
                <a:off x="1415452" y="2945728"/>
                <a:ext cx="2029848" cy="202984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91917" fontAlgn="auto" latinLnBrk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1796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6" name="그룹 45"/>
          <p:cNvGrpSpPr/>
          <p:nvPr/>
        </p:nvGrpSpPr>
        <p:grpSpPr>
          <a:xfrm>
            <a:off x="3278936" y="5091512"/>
            <a:ext cx="3201875" cy="1197750"/>
            <a:chOff x="6786860" y="5701564"/>
            <a:chExt cx="3744415" cy="1400702"/>
          </a:xfrm>
        </p:grpSpPr>
        <p:sp>
          <p:nvSpPr>
            <p:cNvPr id="47" name="Text Box 23"/>
            <p:cNvSpPr txBox="1">
              <a:spLocks noChangeArrowheads="1"/>
            </p:cNvSpPr>
            <p:nvPr/>
          </p:nvSpPr>
          <p:spPr bwMode="auto">
            <a:xfrm>
              <a:off x="7002884" y="6133611"/>
              <a:ext cx="3528391" cy="968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marL="146607" indent="-146607" defTabSz="891917" eaLnBrk="1" fontAlgn="auto" latinLnBrk="1" hangingPunct="1">
                <a:lnSpc>
                  <a:spcPct val="13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C8BAD"/>
                </a:buClr>
                <a:buFont typeface="Wingdings" pitchFamily="2" charset="2"/>
                <a:buChar char="è"/>
              </a:pPr>
              <a:r>
                <a:rPr lang="en-US" altLang="ko-KR" sz="1112" dirty="0" smtClean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rPr>
                <a:t>UWB based system integration.</a:t>
              </a:r>
              <a:endParaRPr lang="en-US" altLang="ko-KR" sz="1112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146607" indent="-146607" defTabSz="891917" eaLnBrk="1" fontAlgn="auto" latinLnBrk="1" hangingPunct="1">
                <a:lnSpc>
                  <a:spcPct val="13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C8BAD"/>
                </a:buClr>
                <a:buFont typeface="Wingdings" pitchFamily="2" charset="2"/>
                <a:buChar char="è"/>
              </a:pPr>
              <a:r>
                <a:rPr lang="en-US" altLang="ko-KR" sz="1112" dirty="0" smtClean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rPr>
                <a:t>GNSS, MEMS IMU supporting.</a:t>
              </a:r>
              <a:endParaRPr lang="en-US" altLang="ko-KR" sz="1112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146607" indent="-146607" defTabSz="891917" eaLnBrk="1" fontAlgn="auto" latinLnBrk="1" hangingPunct="1">
                <a:lnSpc>
                  <a:spcPct val="13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C8BAD"/>
                </a:buClr>
                <a:buFont typeface="Wingdings" pitchFamily="2" charset="2"/>
                <a:buChar char="è"/>
              </a:pPr>
              <a:r>
                <a:rPr lang="en-US" altLang="ko-KR" sz="1112" dirty="0" smtClean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rPr>
                <a:t>Urban, Factory, Location service.</a:t>
              </a:r>
              <a:endParaRPr lang="en-US" altLang="ko-KR" sz="1112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8" name="Text Box 23"/>
            <p:cNvSpPr txBox="1">
              <a:spLocks noChangeArrowheads="1"/>
            </p:cNvSpPr>
            <p:nvPr/>
          </p:nvSpPr>
          <p:spPr bwMode="auto">
            <a:xfrm>
              <a:off x="7074893" y="5701564"/>
              <a:ext cx="3240360" cy="408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defTabSz="891917" eaLnBrk="1" fontAlgn="auto" latinLnBrk="1" hangingPunct="1">
                <a:lnSpc>
                  <a:spcPct val="13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FF9E03"/>
                </a:buClr>
              </a:pPr>
              <a:r>
                <a:rPr lang="en-US" altLang="ko-KR" sz="1283" b="1" dirty="0" smtClean="0">
                  <a:solidFill>
                    <a:srgbClr val="1C8BAD"/>
                  </a:solidFill>
                  <a:latin typeface="맑은 고딕" pitchFamily="50" charset="-127"/>
                  <a:ea typeface="맑은 고딕" pitchFamily="50" charset="-127"/>
                </a:rPr>
                <a:t>GNSS / Sensor Based Location</a:t>
              </a:r>
              <a:endParaRPr lang="ko-KR" altLang="en-US" sz="1283" b="1" dirty="0">
                <a:solidFill>
                  <a:srgbClr val="1C8BAD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49" name="그룹 48"/>
            <p:cNvGrpSpPr/>
            <p:nvPr/>
          </p:nvGrpSpPr>
          <p:grpSpPr>
            <a:xfrm>
              <a:off x="6786860" y="5744543"/>
              <a:ext cx="288032" cy="288032"/>
              <a:chOff x="1170236" y="2484487"/>
              <a:chExt cx="2880320" cy="2880320"/>
            </a:xfrm>
          </p:grpSpPr>
          <p:sp>
            <p:nvSpPr>
              <p:cNvPr id="50" name="타원 49"/>
              <p:cNvSpPr/>
              <p:nvPr/>
            </p:nvSpPr>
            <p:spPr>
              <a:xfrm>
                <a:off x="1170236" y="2484487"/>
                <a:ext cx="2880320" cy="288032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91917" fontAlgn="auto" latinLnBrk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1796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타원 50"/>
              <p:cNvSpPr/>
              <p:nvPr/>
            </p:nvSpPr>
            <p:spPr>
              <a:xfrm>
                <a:off x="1415452" y="2945728"/>
                <a:ext cx="2029848" cy="202984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91917" fontAlgn="auto" latinLnBrk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1796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3" name="Text Box 23"/>
          <p:cNvSpPr txBox="1">
            <a:spLocks noChangeArrowheads="1"/>
          </p:cNvSpPr>
          <p:nvPr/>
        </p:nvSpPr>
        <p:spPr bwMode="auto">
          <a:xfrm>
            <a:off x="261783" y="2197509"/>
            <a:ext cx="3088546" cy="82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marL="146607" indent="-146607" algn="r" defTabSz="891917" eaLnBrk="1" fontAlgn="auto" latinLnBrk="1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1C8BAD"/>
              </a:buClr>
              <a:buFont typeface="Wingdings" pitchFamily="2" charset="2"/>
              <a:buChar char="è"/>
            </a:pPr>
            <a:r>
              <a:rPr lang="en-US" altLang="ko-KR" sz="1112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High Precision GNSS receiver.</a:t>
            </a:r>
            <a:endParaRPr lang="en-US" altLang="ko-KR" sz="1112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46607" indent="-146607" algn="r" defTabSz="891917" eaLnBrk="1" fontAlgn="auto" latinLnBrk="1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1C8BAD"/>
              </a:buClr>
              <a:buFont typeface="Wingdings" pitchFamily="2" charset="2"/>
              <a:buChar char="è"/>
            </a:pPr>
            <a:r>
              <a:rPr lang="en-US" altLang="ko-KR" sz="1112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Combo GNSS receiver.</a:t>
            </a:r>
            <a:endParaRPr lang="en-US" altLang="ko-KR" sz="1112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46607" indent="-146607" algn="r" defTabSz="891917" eaLnBrk="1" fontAlgn="auto" latinLnBrk="1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1C8BAD"/>
              </a:buClr>
              <a:buFont typeface="Wingdings" pitchFamily="2" charset="2"/>
              <a:buChar char="è"/>
            </a:pPr>
            <a:r>
              <a:rPr lang="en-US" altLang="ko-KR" sz="1112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GNSS data interface. WIFI, RF.</a:t>
            </a:r>
            <a:endParaRPr lang="en-US" altLang="ko-KR" sz="1112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403648" y="1824288"/>
            <a:ext cx="2244734" cy="349006"/>
            <a:chOff x="993416" y="1904010"/>
            <a:chExt cx="2625092" cy="408144"/>
          </a:xfrm>
        </p:grpSpPr>
        <p:sp>
          <p:nvSpPr>
            <p:cNvPr id="55" name="Text Box 23"/>
            <p:cNvSpPr txBox="1">
              <a:spLocks noChangeArrowheads="1"/>
            </p:cNvSpPr>
            <p:nvPr/>
          </p:nvSpPr>
          <p:spPr bwMode="auto">
            <a:xfrm>
              <a:off x="993416" y="1904010"/>
              <a:ext cx="2625092" cy="408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defTabSz="891917" eaLnBrk="1" fontAlgn="auto" latinLnBrk="1" hangingPunct="1">
                <a:lnSpc>
                  <a:spcPct val="13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FF9E03"/>
                </a:buClr>
              </a:pPr>
              <a:r>
                <a:rPr lang="en-US" altLang="ko-KR" sz="1283" b="1" dirty="0" smtClean="0">
                  <a:solidFill>
                    <a:srgbClr val="1C8BAD"/>
                  </a:solidFill>
                  <a:latin typeface="맑은 고딕" pitchFamily="50" charset="-127"/>
                  <a:ea typeface="맑은 고딕" pitchFamily="50" charset="-127"/>
                </a:rPr>
                <a:t>GNSS Based Location</a:t>
              </a:r>
              <a:endParaRPr lang="ko-KR" altLang="en-US" sz="1283" b="1" dirty="0">
                <a:solidFill>
                  <a:srgbClr val="1C8BAD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56" name="그룹 55"/>
            <p:cNvGrpSpPr/>
            <p:nvPr/>
          </p:nvGrpSpPr>
          <p:grpSpPr>
            <a:xfrm>
              <a:off x="3114452" y="1946989"/>
              <a:ext cx="288032" cy="288032"/>
              <a:chOff x="1170236" y="2484487"/>
              <a:chExt cx="2880320" cy="2880320"/>
            </a:xfrm>
          </p:grpSpPr>
          <p:sp>
            <p:nvSpPr>
              <p:cNvPr id="58" name="타원 57"/>
              <p:cNvSpPr/>
              <p:nvPr/>
            </p:nvSpPr>
            <p:spPr>
              <a:xfrm>
                <a:off x="1170236" y="2484487"/>
                <a:ext cx="2880320" cy="288032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91917" fontAlgn="auto" latinLnBrk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1796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타원 58"/>
              <p:cNvSpPr/>
              <p:nvPr/>
            </p:nvSpPr>
            <p:spPr>
              <a:xfrm>
                <a:off x="1415452" y="2945728"/>
                <a:ext cx="2029848" cy="202984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91917" fontAlgn="auto" latinLnBrk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1796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174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Organisation Profile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3" name="Rectangle 2"/>
          <p:cNvSpPr/>
          <p:nvPr/>
        </p:nvSpPr>
        <p:spPr>
          <a:xfrm>
            <a:off x="5580112" y="6623774"/>
            <a:ext cx="26460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Name, </a:t>
            </a:r>
            <a:r>
              <a:rPr lang="en-GB" sz="1100" dirty="0"/>
              <a:t>affiliation </a:t>
            </a:r>
            <a:r>
              <a:rPr lang="en-GB" sz="1100" dirty="0" smtClean="0"/>
              <a:t>&amp; e-mail </a:t>
            </a:r>
            <a:r>
              <a:rPr lang="en-GB" sz="1100" dirty="0"/>
              <a:t>of </a:t>
            </a:r>
            <a:r>
              <a:rPr lang="en-GB" sz="1100" dirty="0" smtClean="0"/>
              <a:t>presenter</a:t>
            </a:r>
            <a:endParaRPr lang="en-GB" sz="1100" dirty="0"/>
          </a:p>
        </p:txBody>
      </p:sp>
      <p:cxnSp>
        <p:nvCxnSpPr>
          <p:cNvPr id="6" name="AutoShape 2"/>
          <p:cNvCxnSpPr>
            <a:cxnSpLocks noChangeShapeType="1"/>
            <a:stCxn id="17" idx="0"/>
          </p:cNvCxnSpPr>
          <p:nvPr/>
        </p:nvCxnSpPr>
        <p:spPr bwMode="auto">
          <a:xfrm flipV="1">
            <a:off x="2212975" y="3636963"/>
            <a:ext cx="2290763" cy="576262"/>
          </a:xfrm>
          <a:prstGeom prst="straightConnector1">
            <a:avLst/>
          </a:prstGeom>
          <a:noFill/>
          <a:ln w="50800">
            <a:solidFill>
              <a:srgbClr val="59C9C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AutoShape 3"/>
          <p:cNvCxnSpPr>
            <a:cxnSpLocks noChangeShapeType="1"/>
            <a:stCxn id="22" idx="0"/>
          </p:cNvCxnSpPr>
          <p:nvPr/>
        </p:nvCxnSpPr>
        <p:spPr bwMode="auto">
          <a:xfrm flipH="1" flipV="1">
            <a:off x="4503738" y="3636963"/>
            <a:ext cx="7937" cy="576262"/>
          </a:xfrm>
          <a:prstGeom prst="straightConnector1">
            <a:avLst/>
          </a:prstGeom>
          <a:noFill/>
          <a:ln w="50800">
            <a:solidFill>
              <a:srgbClr val="59C9C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AutoShape 4"/>
          <p:cNvCxnSpPr>
            <a:cxnSpLocks noChangeShapeType="1"/>
            <a:stCxn id="28" idx="0"/>
          </p:cNvCxnSpPr>
          <p:nvPr/>
        </p:nvCxnSpPr>
        <p:spPr bwMode="auto">
          <a:xfrm flipH="1" flipV="1">
            <a:off x="4503738" y="3636963"/>
            <a:ext cx="2317750" cy="576262"/>
          </a:xfrm>
          <a:prstGeom prst="straightConnector1">
            <a:avLst/>
          </a:prstGeom>
          <a:noFill/>
          <a:ln w="50800">
            <a:solidFill>
              <a:srgbClr val="59C9C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AutoShape 5"/>
          <p:cNvCxnSpPr>
            <a:cxnSpLocks noChangeShapeType="1"/>
            <a:stCxn id="14" idx="0"/>
            <a:endCxn id="12" idx="2"/>
          </p:cNvCxnSpPr>
          <p:nvPr/>
        </p:nvCxnSpPr>
        <p:spPr bwMode="auto">
          <a:xfrm flipV="1">
            <a:off x="3359150" y="2600325"/>
            <a:ext cx="1144588" cy="531813"/>
          </a:xfrm>
          <a:prstGeom prst="straightConnector1">
            <a:avLst/>
          </a:prstGeom>
          <a:noFill/>
          <a:ln w="50800">
            <a:solidFill>
              <a:srgbClr val="12B2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AutoShape 6"/>
          <p:cNvCxnSpPr>
            <a:cxnSpLocks noChangeShapeType="1"/>
            <a:stCxn id="12" idx="2"/>
            <a:endCxn id="13" idx="0"/>
          </p:cNvCxnSpPr>
          <p:nvPr/>
        </p:nvCxnSpPr>
        <p:spPr bwMode="auto">
          <a:xfrm>
            <a:off x="4503738" y="2600325"/>
            <a:ext cx="1160462" cy="531813"/>
          </a:xfrm>
          <a:prstGeom prst="straightConnector1">
            <a:avLst/>
          </a:prstGeom>
          <a:noFill/>
          <a:ln w="50800">
            <a:solidFill>
              <a:srgbClr val="12B2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130550" y="1468174"/>
            <a:ext cx="2744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 dirty="0">
                <a:solidFill>
                  <a:srgbClr val="95C61C"/>
                </a:solidFill>
                <a:latin typeface="Arial" panose="020B0604020202020204" pitchFamily="34" charset="0"/>
              </a:rPr>
              <a:t>Organization Chart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833813" y="2268538"/>
            <a:ext cx="1338262" cy="331787"/>
          </a:xfrm>
          <a:prstGeom prst="rect">
            <a:avLst/>
          </a:prstGeom>
          <a:solidFill>
            <a:srgbClr val="00558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CEO</a:t>
            </a:r>
            <a:endParaRPr lang="ko-KR" altLang="en-US" sz="1000" b="1">
              <a:solidFill>
                <a:schemeClr val="bg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994275" y="3132138"/>
            <a:ext cx="1338263" cy="331787"/>
          </a:xfrm>
          <a:prstGeom prst="rect">
            <a:avLst/>
          </a:prstGeom>
          <a:solidFill>
            <a:srgbClr val="12B2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Quality Control</a:t>
            </a:r>
            <a:endParaRPr lang="ko-KR" altLang="en-US" sz="1000" b="1">
              <a:solidFill>
                <a:schemeClr val="bg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689225" y="3132138"/>
            <a:ext cx="1338263" cy="331787"/>
          </a:xfrm>
          <a:prstGeom prst="rect">
            <a:avLst/>
          </a:prstGeom>
          <a:solidFill>
            <a:srgbClr val="12B2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Technique Counsel</a:t>
            </a:r>
            <a:endParaRPr lang="ko-KR" altLang="en-US" sz="1000" b="1">
              <a:solidFill>
                <a:schemeClr val="bg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1458913" y="4213225"/>
            <a:ext cx="1506537" cy="1720850"/>
            <a:chOff x="4150" y="1207"/>
            <a:chExt cx="843" cy="1084"/>
          </a:xfrm>
        </p:grpSpPr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4150" y="1207"/>
              <a:ext cx="843" cy="20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7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7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900" b="1" dirty="0">
                  <a:solidFill>
                    <a:srgbClr val="00558E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R&amp;D Center</a:t>
              </a:r>
              <a:endParaRPr lang="ko-KR" altLang="en-US" sz="900" b="1">
                <a:solidFill>
                  <a:srgbClr val="00558E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4166" y="1452"/>
              <a:ext cx="811" cy="177"/>
            </a:xfrm>
            <a:prstGeom prst="rect">
              <a:avLst/>
            </a:prstGeom>
            <a:solidFill>
              <a:srgbClr val="95C61C"/>
            </a:solidFill>
            <a:ln w="508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7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7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900" b="1">
                  <a:solidFill>
                    <a:schemeClr val="bg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GNSS Module</a:t>
              </a:r>
              <a:endParaRPr lang="ko-KR" altLang="en-US" sz="900" b="1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4166" y="1672"/>
              <a:ext cx="811" cy="177"/>
            </a:xfrm>
            <a:prstGeom prst="rect">
              <a:avLst/>
            </a:prstGeom>
            <a:solidFill>
              <a:srgbClr val="95C61C"/>
            </a:solidFill>
            <a:ln w="508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7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7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900" b="1">
                  <a:solidFill>
                    <a:schemeClr val="bg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GNSS Receiver</a:t>
              </a:r>
              <a:endParaRPr lang="ko-KR" altLang="en-US" sz="900" b="1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4167" y="1893"/>
              <a:ext cx="811" cy="177"/>
            </a:xfrm>
            <a:prstGeom prst="rect">
              <a:avLst/>
            </a:prstGeom>
            <a:solidFill>
              <a:srgbClr val="95C61C"/>
            </a:solidFill>
            <a:ln w="508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7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7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900" b="1">
                  <a:solidFill>
                    <a:schemeClr val="bg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GNSS LBS</a:t>
              </a:r>
              <a:endParaRPr lang="ko-KR" altLang="en-US" sz="900" b="1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4167" y="2114"/>
              <a:ext cx="811" cy="177"/>
            </a:xfrm>
            <a:prstGeom prst="rect">
              <a:avLst/>
            </a:prstGeom>
            <a:solidFill>
              <a:srgbClr val="95C61C"/>
            </a:solidFill>
            <a:ln w="508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7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7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900" b="1">
                  <a:solidFill>
                    <a:schemeClr val="bg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Devices</a:t>
              </a:r>
              <a:endParaRPr lang="ko-KR" altLang="en-US" sz="900" b="1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</p:grp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757613" y="4213225"/>
            <a:ext cx="1506537" cy="331788"/>
          </a:xfrm>
          <a:prstGeom prst="rect">
            <a:avLst/>
          </a:prstGeom>
          <a:solidFill>
            <a:schemeClr val="bg1"/>
          </a:solidFill>
          <a:ln w="9525">
            <a:solidFill>
              <a:srgbClr val="8BC53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900" b="1" dirty="0">
                <a:solidFill>
                  <a:srgbClr val="00558E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Technique sales</a:t>
            </a:r>
            <a:endParaRPr lang="ko-KR" altLang="en-US" sz="900" b="1">
              <a:solidFill>
                <a:srgbClr val="00558E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786188" y="4602163"/>
            <a:ext cx="1449387" cy="280987"/>
          </a:xfrm>
          <a:prstGeom prst="rect">
            <a:avLst/>
          </a:prstGeom>
          <a:solidFill>
            <a:srgbClr val="95C61C"/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900" b="1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Sales</a:t>
            </a:r>
            <a:endParaRPr lang="ko-KR" altLang="en-US" sz="900" b="1">
              <a:solidFill>
                <a:schemeClr val="bg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786188" y="4951413"/>
            <a:ext cx="1449387" cy="280987"/>
          </a:xfrm>
          <a:prstGeom prst="rect">
            <a:avLst/>
          </a:prstGeom>
          <a:solidFill>
            <a:srgbClr val="95C61C"/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900" b="1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Sales Supporting</a:t>
            </a:r>
            <a:endParaRPr lang="ko-KR" altLang="en-US" sz="900" b="1">
              <a:solidFill>
                <a:schemeClr val="bg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787775" y="5302250"/>
            <a:ext cx="1449388" cy="280988"/>
          </a:xfrm>
          <a:prstGeom prst="rect">
            <a:avLst/>
          </a:prstGeom>
          <a:solidFill>
            <a:srgbClr val="95C61C"/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900" b="1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Marketing</a:t>
            </a:r>
            <a:endParaRPr lang="ko-KR" altLang="en-US" sz="900" b="1">
              <a:solidFill>
                <a:schemeClr val="bg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787775" y="5653088"/>
            <a:ext cx="1449388" cy="280987"/>
          </a:xfrm>
          <a:prstGeom prst="rect">
            <a:avLst/>
          </a:prstGeom>
          <a:solidFill>
            <a:srgbClr val="95C61C"/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900" b="1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Customer Satisfaction</a:t>
            </a:r>
            <a:endParaRPr lang="ko-KR" altLang="en-US" sz="900" b="1">
              <a:solidFill>
                <a:schemeClr val="bg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6067425" y="4213225"/>
            <a:ext cx="1506538" cy="1720850"/>
            <a:chOff x="4150" y="1207"/>
            <a:chExt cx="843" cy="1084"/>
          </a:xfrm>
        </p:grpSpPr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4150" y="1207"/>
              <a:ext cx="843" cy="20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BC53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7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7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900" b="1" dirty="0">
                  <a:solidFill>
                    <a:srgbClr val="00558E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Management</a:t>
              </a:r>
              <a:endParaRPr lang="ko-KR" altLang="en-US" sz="900" b="1">
                <a:solidFill>
                  <a:srgbClr val="00558E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4166" y="1452"/>
              <a:ext cx="811" cy="177"/>
            </a:xfrm>
            <a:prstGeom prst="rect">
              <a:avLst/>
            </a:prstGeom>
            <a:solidFill>
              <a:srgbClr val="95C61C"/>
            </a:solidFill>
            <a:ln w="508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7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7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900" b="1">
                  <a:solidFill>
                    <a:schemeClr val="bg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Planning</a:t>
              </a:r>
              <a:endParaRPr lang="ko-KR" altLang="en-US" sz="900" b="1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4166" y="1672"/>
              <a:ext cx="811" cy="177"/>
            </a:xfrm>
            <a:prstGeom prst="rect">
              <a:avLst/>
            </a:prstGeom>
            <a:solidFill>
              <a:srgbClr val="95C61C"/>
            </a:solidFill>
            <a:ln w="508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7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7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900" b="1">
                  <a:solidFill>
                    <a:schemeClr val="bg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Purchasing</a:t>
              </a:r>
              <a:endParaRPr lang="ko-KR" altLang="en-US" sz="900" b="1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4167" y="1893"/>
              <a:ext cx="811" cy="177"/>
            </a:xfrm>
            <a:prstGeom prst="rect">
              <a:avLst/>
            </a:prstGeom>
            <a:solidFill>
              <a:srgbClr val="95C61C"/>
            </a:solidFill>
            <a:ln w="508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7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7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900" b="1">
                  <a:solidFill>
                    <a:schemeClr val="bg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Accounting</a:t>
              </a:r>
              <a:endParaRPr lang="ko-KR" altLang="en-US" sz="900" b="1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4167" y="2114"/>
              <a:ext cx="811" cy="177"/>
            </a:xfrm>
            <a:prstGeom prst="rect">
              <a:avLst/>
            </a:prstGeom>
            <a:solidFill>
              <a:srgbClr val="95C61C"/>
            </a:solidFill>
            <a:ln w="508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7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7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900" b="1">
                  <a:solidFill>
                    <a:schemeClr val="bg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Manager</a:t>
              </a:r>
              <a:endParaRPr lang="ko-KR" altLang="en-US" sz="900" b="1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</p:grp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3787775" y="6013450"/>
            <a:ext cx="1449388" cy="280988"/>
          </a:xfrm>
          <a:prstGeom prst="rect">
            <a:avLst/>
          </a:prstGeom>
          <a:solidFill>
            <a:srgbClr val="95C61C"/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900" b="1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Oversea Branch</a:t>
            </a:r>
            <a:endParaRPr lang="ko-KR" altLang="en-US" sz="900" b="1">
              <a:solidFill>
                <a:schemeClr val="bg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5639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Proposal Introduction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6" name="Rectangle 5"/>
          <p:cNvSpPr/>
          <p:nvPr/>
        </p:nvSpPr>
        <p:spPr>
          <a:xfrm>
            <a:off x="5580112" y="6623774"/>
            <a:ext cx="26460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Name, </a:t>
            </a:r>
            <a:r>
              <a:rPr lang="en-GB" sz="1100" dirty="0"/>
              <a:t>affiliation </a:t>
            </a:r>
            <a:r>
              <a:rPr lang="en-GB" sz="1100" dirty="0" smtClean="0"/>
              <a:t>&amp; e-mail </a:t>
            </a:r>
            <a:r>
              <a:rPr lang="en-GB" sz="1100" dirty="0"/>
              <a:t>of </a:t>
            </a:r>
            <a:r>
              <a:rPr lang="en-GB" sz="1100" dirty="0" smtClean="0"/>
              <a:t>presenter</a:t>
            </a:r>
            <a:endParaRPr lang="en-GB" sz="11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700808"/>
            <a:ext cx="3888432" cy="263271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582" y="3680792"/>
            <a:ext cx="4347418" cy="278088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5514648" y="1968525"/>
            <a:ext cx="324036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2000" b="1" dirty="0" smtClean="0">
                <a:solidFill>
                  <a:srgbClr val="8BC53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Indoor Navigation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ko-KR" sz="1400" dirty="0" smtClean="0">
                <a:solidFill>
                  <a:srgbClr val="8BC53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Accuracy 2.0m (100m way)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ko-KR" sz="1400" dirty="0" smtClean="0">
                <a:solidFill>
                  <a:srgbClr val="8BC53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Sensor Monitoring</a:t>
            </a:r>
          </a:p>
          <a:p>
            <a:pPr marL="285750" indent="-285750" eaLnBrk="1" hangingPunct="1">
              <a:buFontTx/>
              <a:buChar char="-"/>
              <a:defRPr/>
            </a:pPr>
            <a:endParaRPr lang="en-US" altLang="ko-KR" sz="1600" dirty="0">
              <a:solidFill>
                <a:srgbClr val="8BC53E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defRPr/>
            </a:pPr>
            <a:r>
              <a:rPr lang="en-US" altLang="ko-KR" sz="1600" b="1" dirty="0" smtClean="0">
                <a:solidFill>
                  <a:srgbClr val="8BC53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*High Precision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ko-KR" sz="1400" dirty="0" smtClean="0">
                <a:solidFill>
                  <a:srgbClr val="8BC53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20cm</a:t>
            </a:r>
            <a:endParaRPr lang="ko-KR" altLang="en-US" sz="1400" dirty="0">
              <a:solidFill>
                <a:srgbClr val="8BC53E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347880" y="4725144"/>
            <a:ext cx="324036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2000" b="1" dirty="0" smtClean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Outdoor Navigation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ko-KR" sz="1400" dirty="0" smtClean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Accuracy 1.5m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ko-KR" sz="1400" dirty="0" smtClean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GNSS Signal Receiving</a:t>
            </a:r>
          </a:p>
          <a:p>
            <a:pPr marL="285750" indent="-285750" eaLnBrk="1" hangingPunct="1">
              <a:buFontTx/>
              <a:buChar char="-"/>
              <a:defRPr/>
            </a:pPr>
            <a:endParaRPr lang="en-US" altLang="ko-KR" sz="1600" dirty="0">
              <a:solidFill>
                <a:srgbClr val="7030A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defRPr/>
            </a:pPr>
            <a:r>
              <a:rPr lang="en-US" altLang="ko-KR" sz="1600" b="1" dirty="0" smtClean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*High Precision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ko-KR" sz="1400" dirty="0" smtClean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2cm</a:t>
            </a:r>
            <a:endParaRPr lang="ko-KR" altLang="en-US" sz="1400" dirty="0">
              <a:solidFill>
                <a:srgbClr val="7030A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Partners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6" name="Rectangle 5"/>
          <p:cNvSpPr/>
          <p:nvPr/>
        </p:nvSpPr>
        <p:spPr>
          <a:xfrm>
            <a:off x="5580112" y="6623774"/>
            <a:ext cx="26460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Name, </a:t>
            </a:r>
            <a:r>
              <a:rPr lang="en-GB" sz="1100" dirty="0"/>
              <a:t>affiliation </a:t>
            </a:r>
            <a:r>
              <a:rPr lang="en-GB" sz="1100" dirty="0" smtClean="0"/>
              <a:t>&amp; e-mail </a:t>
            </a:r>
            <a:r>
              <a:rPr lang="en-GB" sz="1100" dirty="0"/>
              <a:t>of </a:t>
            </a:r>
            <a:r>
              <a:rPr lang="en-GB" sz="1100" dirty="0" smtClean="0"/>
              <a:t>presenter</a:t>
            </a:r>
            <a:endParaRPr lang="en-GB" sz="1100" dirty="0"/>
          </a:p>
        </p:txBody>
      </p:sp>
      <p:sp>
        <p:nvSpPr>
          <p:cNvPr id="7" name="Oval 28"/>
          <p:cNvSpPr>
            <a:spLocks noChangeArrowheads="1"/>
          </p:cNvSpPr>
          <p:nvPr/>
        </p:nvSpPr>
        <p:spPr bwMode="auto">
          <a:xfrm>
            <a:off x="4811713" y="2446338"/>
            <a:ext cx="2749550" cy="2916237"/>
          </a:xfrm>
          <a:prstGeom prst="ellipse">
            <a:avLst/>
          </a:prstGeom>
          <a:noFill/>
          <a:ln w="222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896029">
              <a:defRPr/>
            </a:pPr>
            <a:endParaRPr lang="ko-KR" altLang="en-US" sz="900" dirty="0">
              <a:solidFill>
                <a:srgbClr val="2E9F83"/>
              </a:solidFill>
            </a:endParaRPr>
          </a:p>
        </p:txBody>
      </p:sp>
      <p:grpSp>
        <p:nvGrpSpPr>
          <p:cNvPr id="8" name="그룹 7"/>
          <p:cNvGrpSpPr>
            <a:grpSpLocks/>
          </p:cNvGrpSpPr>
          <p:nvPr/>
        </p:nvGrpSpPr>
        <p:grpSpPr bwMode="auto">
          <a:xfrm>
            <a:off x="5213350" y="1628775"/>
            <a:ext cx="1071563" cy="1136650"/>
            <a:chOff x="6791235" y="1908423"/>
            <a:chExt cx="1381999" cy="1381998"/>
          </a:xfrm>
        </p:grpSpPr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6791235" y="1908423"/>
              <a:ext cx="1381999" cy="138199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896029">
                <a:defRPr/>
              </a:pPr>
              <a:endParaRPr lang="ko-KR" altLang="en-US" sz="9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6852657" y="1970188"/>
              <a:ext cx="1259155" cy="125846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896029">
                <a:defRPr/>
              </a:pPr>
              <a:r>
                <a:rPr lang="en-US" altLang="ko-KR" sz="900" b="1" dirty="0" err="1" smtClean="0">
                  <a:solidFill>
                    <a:srgbClr val="3563AD"/>
                  </a:solidFill>
                </a:rPr>
                <a:t>Hyunday</a:t>
              </a:r>
              <a:endParaRPr lang="ko-KR" altLang="en-US" sz="900" b="1" dirty="0">
                <a:solidFill>
                  <a:srgbClr val="3563AD"/>
                </a:solidFill>
              </a:endParaRPr>
            </a:p>
            <a:p>
              <a:pPr algn="ctr" defTabSz="896029">
                <a:defRPr/>
              </a:pPr>
              <a:endParaRPr lang="ko-KR" altLang="en-US" sz="4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  <a:p>
              <a:pPr algn="ctr" defTabSz="896029">
                <a:defRPr/>
              </a:pPr>
              <a:r>
                <a:rPr lang="en-US" altLang="ko-KR" sz="900" dirty="0" smtClean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High Precision</a:t>
              </a:r>
            </a:p>
            <a:p>
              <a:pPr algn="ctr" defTabSz="896029">
                <a:defRPr/>
              </a:pPr>
              <a:r>
                <a:rPr lang="en-US" altLang="ko-KR" sz="900" dirty="0" smtClean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GNSS Testing</a:t>
              </a:r>
            </a:p>
            <a:p>
              <a:pPr algn="ctr" defTabSz="896029">
                <a:defRPr/>
              </a:pPr>
              <a:r>
                <a:rPr lang="en-US" altLang="ko-KR" sz="900" dirty="0" smtClean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Device</a:t>
              </a:r>
              <a:endParaRPr lang="ko-KR" altLang="en-US" sz="9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grpSp>
        <p:nvGrpSpPr>
          <p:cNvPr id="11" name="그룹 8"/>
          <p:cNvGrpSpPr>
            <a:grpSpLocks/>
          </p:cNvGrpSpPr>
          <p:nvPr/>
        </p:nvGrpSpPr>
        <p:grpSpPr bwMode="auto">
          <a:xfrm>
            <a:off x="4208463" y="4416425"/>
            <a:ext cx="1182687" cy="1254125"/>
            <a:chOff x="6791235" y="1908423"/>
            <a:chExt cx="1381999" cy="1381998"/>
          </a:xfrm>
        </p:grpSpPr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6791235" y="1908423"/>
              <a:ext cx="1381999" cy="138199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896029">
                <a:defRPr/>
              </a:pPr>
              <a:endParaRPr lang="ko-KR" altLang="en-US" sz="9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6852451" y="1969651"/>
              <a:ext cx="1259568" cy="1259542"/>
            </a:xfrm>
            <a:prstGeom prst="ellipse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896029">
                <a:defRPr/>
              </a:pPr>
              <a:r>
                <a:rPr lang="en-US" altLang="ko-KR" sz="900" b="1" dirty="0">
                  <a:solidFill>
                    <a:srgbClr val="3563AD"/>
                  </a:solidFill>
                </a:rPr>
                <a:t>MBC</a:t>
              </a:r>
              <a:endParaRPr lang="ko-KR" altLang="en-US" sz="4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  <a:p>
              <a:pPr algn="ctr" defTabSz="896029">
                <a:defRPr/>
              </a:pPr>
              <a:r>
                <a:rPr lang="en-US" altLang="ko-KR" sz="9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DMB </a:t>
              </a:r>
              <a:r>
                <a:rPr lang="en-US" altLang="ko-KR" sz="900" dirty="0" smtClean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GNSS</a:t>
              </a:r>
            </a:p>
            <a:p>
              <a:pPr algn="ctr" defTabSz="896029">
                <a:defRPr/>
              </a:pPr>
              <a:r>
                <a:rPr lang="en-US" altLang="ko-KR" sz="900" dirty="0" smtClean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Receiver</a:t>
              </a:r>
              <a:endParaRPr lang="ko-KR" altLang="en-US" sz="9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grpSp>
        <p:nvGrpSpPr>
          <p:cNvPr id="14" name="그룹 9"/>
          <p:cNvGrpSpPr>
            <a:grpSpLocks/>
          </p:cNvGrpSpPr>
          <p:nvPr/>
        </p:nvGrpSpPr>
        <p:grpSpPr bwMode="auto">
          <a:xfrm>
            <a:off x="7243763" y="3519488"/>
            <a:ext cx="1673225" cy="1774825"/>
            <a:chOff x="6791235" y="1908423"/>
            <a:chExt cx="1381999" cy="1381998"/>
          </a:xfrm>
        </p:grpSpPr>
        <p:sp>
          <p:nvSpPr>
            <p:cNvPr id="15" name="Oval 6"/>
            <p:cNvSpPr>
              <a:spLocks noChangeArrowheads="1"/>
            </p:cNvSpPr>
            <p:nvPr/>
          </p:nvSpPr>
          <p:spPr bwMode="auto">
            <a:xfrm>
              <a:off x="6791235" y="1908423"/>
              <a:ext cx="1381999" cy="138199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896029">
                <a:defRPr/>
              </a:pPr>
              <a:endParaRPr lang="ko-KR" altLang="en-US" sz="9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6852861" y="1968993"/>
              <a:ext cx="1258747" cy="1260857"/>
            </a:xfrm>
            <a:prstGeom prst="ellipse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896029">
                <a:defRPr/>
              </a:pPr>
              <a:r>
                <a:rPr lang="en-US" altLang="ko-KR" sz="900" b="1" dirty="0" smtClean="0">
                  <a:solidFill>
                    <a:srgbClr val="3563AD"/>
                  </a:solidFill>
                </a:rPr>
                <a:t>Aviation Institute</a:t>
              </a:r>
              <a:endParaRPr lang="ko-KR" altLang="en-US" sz="900" b="1" dirty="0">
                <a:solidFill>
                  <a:srgbClr val="3563AD"/>
                </a:solidFill>
              </a:endParaRPr>
            </a:p>
            <a:p>
              <a:pPr algn="ctr" defTabSz="896029">
                <a:defRPr/>
              </a:pPr>
              <a:endParaRPr lang="ko-KR" altLang="en-US" sz="4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  <a:p>
              <a:pPr algn="ctr" defTabSz="896029">
                <a:defRPr/>
              </a:pPr>
              <a:r>
                <a:rPr lang="en-US" altLang="ko-KR" sz="900" dirty="0" smtClean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RF Based</a:t>
              </a:r>
            </a:p>
            <a:p>
              <a:pPr algn="ctr" defTabSz="896029">
                <a:defRPr/>
              </a:pPr>
              <a:r>
                <a:rPr lang="en-US" altLang="ko-KR" sz="900" dirty="0" smtClean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Indoor Navigation</a:t>
              </a:r>
              <a:endParaRPr lang="ko-KR" altLang="en-US" sz="9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sp>
        <p:nvSpPr>
          <p:cNvPr id="17" name="Oval 27"/>
          <p:cNvSpPr>
            <a:spLocks noChangeArrowheads="1"/>
          </p:cNvSpPr>
          <p:nvPr/>
        </p:nvSpPr>
        <p:spPr bwMode="auto">
          <a:xfrm>
            <a:off x="5580063" y="3284538"/>
            <a:ext cx="1338836" cy="132007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lIns="36000" tIns="36000" rIns="36000" bIns="36000" anchor="ctr"/>
          <a:lstStyle>
            <a:lvl1pPr defTabSz="8953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8953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8953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8953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8953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sz="1200" b="1" dirty="0" smtClea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AscenKorea</a:t>
            </a:r>
            <a:endParaRPr lang="en-US" altLang="ko-KR" sz="1200" b="1" dirty="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8" name="그룹 17"/>
          <p:cNvGrpSpPr>
            <a:grpSpLocks/>
          </p:cNvGrpSpPr>
          <p:nvPr/>
        </p:nvGrpSpPr>
        <p:grpSpPr bwMode="auto">
          <a:xfrm>
            <a:off x="5803900" y="4835525"/>
            <a:ext cx="1468438" cy="1557338"/>
            <a:chOff x="6791235" y="1908423"/>
            <a:chExt cx="1381999" cy="1381998"/>
          </a:xfrm>
        </p:grpSpPr>
        <p:sp>
          <p:nvSpPr>
            <p:cNvPr id="19" name="Oval 6"/>
            <p:cNvSpPr>
              <a:spLocks noChangeArrowheads="1"/>
            </p:cNvSpPr>
            <p:nvPr/>
          </p:nvSpPr>
          <p:spPr bwMode="auto">
            <a:xfrm>
              <a:off x="6791235" y="1908423"/>
              <a:ext cx="1381999" cy="138199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896029">
                <a:defRPr/>
              </a:pPr>
              <a:endParaRPr lang="ko-KR" altLang="en-US" sz="9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6852492" y="1969000"/>
              <a:ext cx="1259486" cy="1260843"/>
            </a:xfrm>
            <a:prstGeom prst="ellipse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896029">
                <a:defRPr/>
              </a:pPr>
              <a:r>
                <a:rPr lang="en-US" altLang="ko-KR" sz="900" b="1" dirty="0" smtClean="0">
                  <a:solidFill>
                    <a:srgbClr val="3563AD"/>
                  </a:solidFill>
                </a:rPr>
                <a:t>Ministry</a:t>
              </a:r>
              <a:endParaRPr lang="ko-KR" altLang="en-US" sz="900" b="1" dirty="0">
                <a:solidFill>
                  <a:srgbClr val="3563AD"/>
                </a:solidFill>
              </a:endParaRPr>
            </a:p>
            <a:p>
              <a:pPr algn="ctr" defTabSz="896029">
                <a:defRPr/>
              </a:pPr>
              <a:endParaRPr lang="ko-KR" altLang="en-US" sz="4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  <a:p>
              <a:pPr algn="ctr" defTabSz="896029">
                <a:defRPr/>
              </a:pPr>
              <a:r>
                <a:rPr lang="en-US" altLang="ko-KR" sz="900" dirty="0" smtClean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Indoor</a:t>
              </a:r>
            </a:p>
            <a:p>
              <a:pPr algn="ctr" defTabSz="896029">
                <a:defRPr/>
              </a:pPr>
              <a:r>
                <a:rPr lang="en-US" altLang="ko-KR" sz="900" dirty="0" smtClean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Navigation</a:t>
              </a:r>
              <a:endParaRPr lang="ko-KR" altLang="en-US" sz="9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grpSp>
        <p:nvGrpSpPr>
          <p:cNvPr id="21" name="그룹 21"/>
          <p:cNvGrpSpPr>
            <a:grpSpLocks/>
          </p:cNvGrpSpPr>
          <p:nvPr/>
        </p:nvGrpSpPr>
        <p:grpSpPr bwMode="auto">
          <a:xfrm>
            <a:off x="4052888" y="2765425"/>
            <a:ext cx="1166812" cy="1238250"/>
            <a:chOff x="6791235" y="1908423"/>
            <a:chExt cx="1381999" cy="1381998"/>
          </a:xfrm>
        </p:grpSpPr>
        <p:sp>
          <p:nvSpPr>
            <p:cNvPr id="22" name="Oval 6"/>
            <p:cNvSpPr>
              <a:spLocks noChangeArrowheads="1"/>
            </p:cNvSpPr>
            <p:nvPr/>
          </p:nvSpPr>
          <p:spPr bwMode="auto">
            <a:xfrm>
              <a:off x="6791235" y="1908423"/>
              <a:ext cx="1381999" cy="138199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896029">
                <a:defRPr/>
              </a:pPr>
              <a:endParaRPr lang="ko-KR" altLang="en-US" sz="9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23" name="Oval 6"/>
            <p:cNvSpPr>
              <a:spLocks noChangeArrowheads="1"/>
            </p:cNvSpPr>
            <p:nvPr/>
          </p:nvSpPr>
          <p:spPr bwMode="auto">
            <a:xfrm>
              <a:off x="6851404" y="1968664"/>
              <a:ext cx="1261662" cy="126151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896029">
                <a:defRPr/>
              </a:pPr>
              <a:r>
                <a:rPr lang="en-US" altLang="ko-KR" sz="900" b="1" dirty="0" smtClean="0">
                  <a:solidFill>
                    <a:srgbClr val="3563AD"/>
                  </a:solidFill>
                </a:rPr>
                <a:t>Samsung</a:t>
              </a:r>
              <a:endParaRPr lang="ko-KR" altLang="en-US" sz="900" b="1" dirty="0">
                <a:solidFill>
                  <a:srgbClr val="3563AD"/>
                </a:solidFill>
              </a:endParaRPr>
            </a:p>
            <a:p>
              <a:pPr algn="ctr" defTabSz="896029">
                <a:defRPr/>
              </a:pPr>
              <a:endParaRPr lang="ko-KR" altLang="en-US" sz="4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  <a:p>
              <a:pPr algn="ctr" defTabSz="896029">
                <a:defRPr/>
              </a:pPr>
              <a:r>
                <a:rPr lang="en-US" altLang="ko-KR" sz="9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RFID/UWB</a:t>
              </a:r>
            </a:p>
            <a:p>
              <a:pPr algn="ctr" defTabSz="896029">
                <a:defRPr/>
              </a:pPr>
              <a:r>
                <a:rPr lang="en-US" altLang="ko-KR" sz="900" dirty="0" smtClean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LBS Module</a:t>
              </a:r>
            </a:p>
            <a:p>
              <a:pPr algn="ctr" defTabSz="896029">
                <a:defRPr/>
              </a:pPr>
              <a:r>
                <a:rPr lang="en-US" altLang="ko-KR" sz="900" dirty="0" smtClean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System</a:t>
              </a:r>
              <a:endParaRPr lang="ko-KR" altLang="en-US" sz="9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grpSp>
        <p:nvGrpSpPr>
          <p:cNvPr id="24" name="그룹 24"/>
          <p:cNvGrpSpPr>
            <a:grpSpLocks/>
          </p:cNvGrpSpPr>
          <p:nvPr/>
        </p:nvGrpSpPr>
        <p:grpSpPr bwMode="auto">
          <a:xfrm>
            <a:off x="6735763" y="1903413"/>
            <a:ext cx="1344612" cy="1427162"/>
            <a:chOff x="6791235" y="1908423"/>
            <a:chExt cx="1381999" cy="1381998"/>
          </a:xfrm>
        </p:grpSpPr>
        <p:sp>
          <p:nvSpPr>
            <p:cNvPr id="25" name="Oval 6"/>
            <p:cNvSpPr>
              <a:spLocks noChangeArrowheads="1"/>
            </p:cNvSpPr>
            <p:nvPr/>
          </p:nvSpPr>
          <p:spPr bwMode="auto">
            <a:xfrm>
              <a:off x="6791235" y="1908423"/>
              <a:ext cx="1381999" cy="138199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896029">
                <a:defRPr/>
              </a:pPr>
              <a:endParaRPr lang="ko-KR" altLang="en-US" sz="9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6851605" y="1969913"/>
              <a:ext cx="1261259" cy="1259017"/>
            </a:xfrm>
            <a:prstGeom prst="ellipse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896029">
                <a:defRPr/>
              </a:pPr>
              <a:r>
                <a:rPr lang="en-US" altLang="ko-KR" sz="900" b="1" dirty="0" smtClean="0">
                  <a:solidFill>
                    <a:srgbClr val="3563AD"/>
                  </a:solidFill>
                </a:rPr>
                <a:t>Military</a:t>
              </a:r>
              <a:endParaRPr lang="ko-KR" altLang="en-US" sz="900" b="1" dirty="0">
                <a:solidFill>
                  <a:srgbClr val="3563AD"/>
                </a:solidFill>
              </a:endParaRPr>
            </a:p>
            <a:p>
              <a:pPr algn="ctr" defTabSz="896029">
                <a:defRPr/>
              </a:pPr>
              <a:endParaRPr lang="ko-KR" altLang="en-US" sz="4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  <a:p>
              <a:pPr algn="ctr" defTabSz="896029">
                <a:defRPr/>
              </a:pPr>
              <a:r>
                <a:rPr lang="en-US" altLang="ko-KR" sz="900" dirty="0" smtClean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Submarine</a:t>
              </a:r>
            </a:p>
            <a:p>
              <a:pPr algn="ctr" defTabSz="896029">
                <a:defRPr/>
              </a:pPr>
              <a:r>
                <a:rPr lang="en-US" altLang="ko-KR" sz="900" dirty="0" smtClean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GNSS Receiver</a:t>
              </a:r>
              <a:endParaRPr lang="ko-KR" altLang="en-US" sz="9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sp>
        <p:nvSpPr>
          <p:cNvPr id="27" name="직사각형 26"/>
          <p:cNvSpPr/>
          <p:nvPr/>
        </p:nvSpPr>
        <p:spPr>
          <a:xfrm>
            <a:off x="1422361" y="1844824"/>
            <a:ext cx="237335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2000" dirty="0" smtClean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System for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Vehicle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Human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Robot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Vessel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Submarine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Smart Factory</a:t>
            </a:r>
          </a:p>
          <a:p>
            <a:pPr eaLnBrk="1" hangingPunct="1">
              <a:defRPr/>
            </a:pPr>
            <a:endParaRPr lang="en-US" altLang="ko-KR" sz="2000" dirty="0">
              <a:solidFill>
                <a:srgbClr val="0070C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defRPr/>
            </a:pPr>
            <a:r>
              <a:rPr lang="en-US" altLang="ko-KR" sz="2000" dirty="0" smtClean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Technology of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RF, Digital, GNSS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Sensor, MEMS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Indoor algorithm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Outdoor algorithm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RF Jamming Detection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Handheld device</a:t>
            </a:r>
            <a:endParaRPr lang="ko-KR" altLang="en-US" sz="1400" dirty="0">
              <a:solidFill>
                <a:schemeClr val="accent1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7511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Info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475656" y="1948979"/>
            <a:ext cx="59766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For more information and for interest to participate please contact:</a:t>
            </a:r>
          </a:p>
          <a:p>
            <a:endParaRPr lang="en-GB" sz="2000" dirty="0" smtClean="0"/>
          </a:p>
          <a:p>
            <a:r>
              <a:rPr lang="en-GB" sz="2000" dirty="0" smtClean="0"/>
              <a:t>		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Kyle Hwang</a:t>
            </a:r>
          </a:p>
          <a:p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		Kyhwang@ascen.co.kr</a:t>
            </a:r>
          </a:p>
          <a:p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		82-10-2298-6628</a:t>
            </a:r>
          </a:p>
          <a:p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		Post No 08588</a:t>
            </a:r>
          </a:p>
          <a:p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	rm710, 53 Gasandigital2ro,Gasandong</a:t>
            </a:r>
          </a:p>
          <a:p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Gumcheongu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, Seoul Korea</a:t>
            </a:r>
          </a:p>
          <a:p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		www.AscenKorea.com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5580112" y="6623774"/>
            <a:ext cx="26460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Name, </a:t>
            </a:r>
            <a:r>
              <a:rPr lang="en-GB" sz="1100" dirty="0"/>
              <a:t>affiliation </a:t>
            </a:r>
            <a:r>
              <a:rPr lang="en-GB" sz="1100" dirty="0" smtClean="0"/>
              <a:t>&amp; e-mail </a:t>
            </a:r>
            <a:r>
              <a:rPr lang="en-GB" sz="1100" dirty="0"/>
              <a:t>of </a:t>
            </a:r>
            <a:r>
              <a:rPr lang="en-GB" sz="1100" dirty="0" smtClean="0"/>
              <a:t>presenter</a:t>
            </a:r>
            <a:endParaRPr lang="en-GB" sz="1100" dirty="0"/>
          </a:p>
        </p:txBody>
      </p:sp>
      <p:sp>
        <p:nvSpPr>
          <p:cNvPr id="3" name="Rectangle 2"/>
          <p:cNvSpPr/>
          <p:nvPr/>
        </p:nvSpPr>
        <p:spPr>
          <a:xfrm>
            <a:off x="1979712" y="3225170"/>
            <a:ext cx="8547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000" dirty="0" err="1" smtClean="0">
                <a:solidFill>
                  <a:srgbClr val="00B0F0"/>
                </a:solidFill>
              </a:rPr>
              <a:t>Your</a:t>
            </a:r>
            <a:endParaRPr lang="de-DE" sz="2000" dirty="0" smtClean="0">
              <a:solidFill>
                <a:srgbClr val="00B0F0"/>
              </a:solidFill>
            </a:endParaRPr>
          </a:p>
          <a:p>
            <a:pPr algn="ctr"/>
            <a:r>
              <a:rPr lang="de-DE" sz="2000" dirty="0" err="1" smtClean="0">
                <a:solidFill>
                  <a:srgbClr val="00B0F0"/>
                </a:solidFill>
              </a:rPr>
              <a:t>Photo</a:t>
            </a:r>
            <a:endParaRPr lang="en-GB" sz="2000" dirty="0">
              <a:solidFill>
                <a:srgbClr val="00B0F0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184" y="2996952"/>
            <a:ext cx="124777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98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ltic-Plus-whi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테마">
  <a:themeElements>
    <a:clrScheme name="2015 건설업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C6431"/>
      </a:accent1>
      <a:accent2>
        <a:srgbClr val="76BA49"/>
      </a:accent2>
      <a:accent3>
        <a:srgbClr val="1CADA3"/>
      </a:accent3>
      <a:accent4>
        <a:srgbClr val="1C8BAD"/>
      </a:accent4>
      <a:accent5>
        <a:srgbClr val="1C8BAD"/>
      </a:accent5>
      <a:accent6>
        <a:srgbClr val="9D7505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Celtic-Plus-white</Template>
  <TotalTime>0</TotalTime>
  <Words>274</Words>
  <Application>Microsoft Office PowerPoint</Application>
  <PresentationFormat>On-screen Show (4:3)</PresentationFormat>
  <Paragraphs>129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Celtic-Plus-white</vt:lpstr>
      <vt:lpstr>1_Office 테마</vt:lpstr>
      <vt:lpstr>Celtic-Plus Event 28-29 April 2016, Stockholm</vt:lpstr>
      <vt:lpstr>Teaser</vt:lpstr>
      <vt:lpstr>PowerPoint Presentation</vt:lpstr>
      <vt:lpstr>Organisation Profile</vt:lpstr>
      <vt:lpstr>Proposal Introduction</vt:lpstr>
      <vt:lpstr>Partners</vt:lpstr>
      <vt:lpstr>Contact Info</vt:lpstr>
    </vt:vector>
  </TitlesOfParts>
  <Company>Eurescom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Plan – RfP Summary</dc:title>
  <dc:creator>Peter Stollenmayer</dc:creator>
  <cp:lastModifiedBy>Peter Herrmann</cp:lastModifiedBy>
  <cp:revision>103</cp:revision>
  <cp:lastPrinted>2014-09-11T12:29:40Z</cp:lastPrinted>
  <dcterms:created xsi:type="dcterms:W3CDTF">2014-06-18T11:29:22Z</dcterms:created>
  <dcterms:modified xsi:type="dcterms:W3CDTF">2016-04-12T09:18:54Z</dcterms:modified>
</cp:coreProperties>
</file>