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8" r:id="rId3"/>
    <p:sldId id="277" r:id="rId4"/>
    <p:sldId id="273" r:id="rId5"/>
    <p:sldId id="279" r:id="rId6"/>
    <p:sldId id="281" r:id="rId7"/>
    <p:sldId id="274" r:id="rId8"/>
    <p:sldId id="282" r:id="rId9"/>
    <p:sldId id="275" r:id="rId10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53E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86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23/04/2016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 dirty="0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hyperlink" Target="mailto:ersin@netas.com.tr" TargetMode="External"/><Relationship Id="rId7" Type="http://schemas.openxmlformats.org/officeDocument/2006/relationships/image" Target="../media/image24.jpeg"/><Relationship Id="rId2" Type="http://schemas.openxmlformats.org/officeDocument/2006/relationships/hyperlink" Target="mailto:belmas@netas.com.t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jpeg"/><Relationship Id="rId4" Type="http://schemas.openxmlformats.org/officeDocument/2006/relationships/hyperlink" Target="mailto:caksoy@netas.com.t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US" altLang="en-US" sz="2800" b="0" dirty="0" smtClean="0"/>
              <a:t>Celtic-Plus Event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28-29 April 2016, Stockholm</a:t>
            </a:r>
            <a:endParaRPr lang="en-US" altLang="en-US" sz="2800" b="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496" y="2564904"/>
            <a:ext cx="907300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endParaRPr lang="tr-TR" altLang="en-US" kern="0" dirty="0" smtClean="0"/>
          </a:p>
          <a:p>
            <a:r>
              <a:rPr lang="en-US" altLang="en-US" sz="4000" kern="0" smtClean="0"/>
              <a:t>WINS@HI</a:t>
            </a:r>
            <a:endParaRPr lang="tr-TR" altLang="en-US" sz="4000" kern="0" dirty="0" smtClean="0"/>
          </a:p>
          <a:p>
            <a:r>
              <a:rPr lang="en-US" altLang="en-US" sz="1800" kern="0" dirty="0"/>
              <a:t>Wearable IoT Network Solution for Work Safety in Hazardous Industrial Environments</a:t>
            </a:r>
          </a:p>
          <a:p>
            <a:endParaRPr lang="en-US" altLang="en-US" sz="4000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1560" y="375917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tr-TR" altLang="en-US" sz="1800" b="0" i="1" kern="0" dirty="0" smtClean="0"/>
              <a:t>Caner Aksoy, </a:t>
            </a:r>
            <a:r>
              <a:rPr lang="en-US" altLang="en-US" sz="1800" b="0" i="1" kern="0" dirty="0" smtClean="0"/>
              <a:t>Technical Coordinator</a:t>
            </a:r>
          </a:p>
          <a:p>
            <a:r>
              <a:rPr lang="en-US" altLang="en-US" sz="1800" b="0" i="1" kern="0" dirty="0" smtClean="0"/>
              <a:t>caksoy@netas.com.tr </a:t>
            </a:r>
          </a:p>
          <a:p>
            <a:endParaRPr lang="en-US" altLang="en-US" sz="1800" b="0" i="1" kern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038" y="5301208"/>
            <a:ext cx="2564978" cy="7441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</a:rPr>
              <a:t>Teaser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196752"/>
            <a:ext cx="597666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alibri" pitchFamily="34" charset="0"/>
              </a:rPr>
              <a:t>Main Goal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1800" dirty="0" smtClean="0">
                <a:latin typeface="Calibri" pitchFamily="34" charset="0"/>
              </a:rPr>
              <a:t>Assessment </a:t>
            </a:r>
            <a:r>
              <a:rPr lang="en-GB" sz="1800" smtClean="0">
                <a:latin typeface="Calibri" pitchFamily="34" charset="0"/>
              </a:rPr>
              <a:t>of risks and preventing </a:t>
            </a:r>
            <a:r>
              <a:rPr lang="en-GB" sz="1800" dirty="0">
                <a:latin typeface="Calibri" pitchFamily="34" charset="0"/>
              </a:rPr>
              <a:t>a</a:t>
            </a:r>
            <a:r>
              <a:rPr lang="en-GB" sz="1800" smtClean="0">
                <a:latin typeface="Calibri" pitchFamily="34" charset="0"/>
              </a:rPr>
              <a:t>ccidents</a:t>
            </a:r>
            <a:endParaRPr lang="en-GB" sz="1800" dirty="0" smtClean="0">
              <a:latin typeface="Calibri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smtClean="0">
                <a:latin typeface="Calibri" pitchFamily="34" charset="0"/>
              </a:rPr>
              <a:t>Improving work safety of underground workers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smtClean="0">
                <a:latin typeface="Calibri" pitchFamily="34" charset="0"/>
              </a:rPr>
              <a:t>In case of occupational injuries and hazards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</a:rPr>
              <a:t>Tracking location of workers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</a:rPr>
              <a:t>Remote health monitoring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</a:rPr>
              <a:t>Guiding emergency and rescue units </a:t>
            </a:r>
          </a:p>
          <a:p>
            <a:pPr marL="1257300" lvl="2" indent="-342900">
              <a:buFont typeface="Wingdings" panose="05000000000000000000" pitchFamily="2" charset="2"/>
              <a:buChar char="q"/>
            </a:pPr>
            <a:endParaRPr lang="en-US" sz="1600" smtClean="0">
              <a:latin typeface="Calibri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smtClean="0">
                <a:latin typeface="Calibri" pitchFamily="34" charset="0"/>
              </a:rPr>
              <a:t>Description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smtClean="0">
                <a:latin typeface="Calibri" pitchFamily="34" charset="0"/>
              </a:rPr>
              <a:t>Wearable sensor networks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smtClean="0">
                <a:latin typeface="Calibri" pitchFamily="34" charset="0"/>
              </a:rPr>
              <a:t>Wireless underground / indoor communication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smtClean="0">
                <a:latin typeface="Calibri" pitchFamily="34" charset="0"/>
              </a:rPr>
              <a:t>Data analytics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smtClean="0">
                <a:latin typeface="Calibri" pitchFamily="34" charset="0"/>
              </a:rPr>
              <a:t>Network anomaly detection and monitoring algorithms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smtClean="0">
                <a:latin typeface="Calibri" pitchFamily="34" charset="0"/>
              </a:rPr>
              <a:t>Disaster / emergency management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1800" smtClean="0">
              <a:latin typeface="Calibri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smtClean="0">
                <a:latin typeface="Calibri" pitchFamily="34" charset="0"/>
              </a:rPr>
              <a:t>Status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smtClean="0">
                <a:latin typeface="Calibri" pitchFamily="34" charset="0"/>
              </a:rPr>
              <a:t>Project is labeled and due to start-up</a:t>
            </a:r>
            <a:endParaRPr lang="en-GB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80012" y="6623774"/>
            <a:ext cx="38524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Caner Aksoy, Technical Coordinator, caksoy@netas.com.tr</a:t>
            </a:r>
            <a:endParaRPr lang="en-GB" sz="1100" dirty="0"/>
          </a:p>
        </p:txBody>
      </p:sp>
      <p:pic>
        <p:nvPicPr>
          <p:cNvPr id="6" name="Picture 2" descr="http://cdn.phys.org/newman/gfx/news/hires/2013/equippinga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003" y="1455192"/>
            <a:ext cx="1629164" cy="1084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172" y="2687986"/>
            <a:ext cx="2016224" cy="114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912" y="4038972"/>
            <a:ext cx="1925346" cy="7920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9" descr="http://www.independent.co.uk/incoming/article9366236.ece/alternates/w620/turkey-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692" y="5019588"/>
            <a:ext cx="1787787" cy="134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734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</a:rPr>
              <a:t>Organisation Profile</a:t>
            </a:r>
            <a:endParaRPr lang="en-GB" dirty="0">
              <a:latin typeface="Calibri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46200" y="3613861"/>
            <a:ext cx="7583565" cy="1865271"/>
            <a:chOff x="971600" y="3789040"/>
            <a:chExt cx="7583565" cy="1865271"/>
          </a:xfrm>
        </p:grpSpPr>
        <p:sp>
          <p:nvSpPr>
            <p:cNvPr id="137" name="Rounded Rectangle 136"/>
            <p:cNvSpPr/>
            <p:nvPr/>
          </p:nvSpPr>
          <p:spPr>
            <a:xfrm>
              <a:off x="971600" y="3789041"/>
              <a:ext cx="1773021" cy="856435"/>
            </a:xfrm>
            <a:prstGeom prst="roundRect">
              <a:avLst>
                <a:gd name="adj" fmla="val 15410"/>
              </a:avLst>
            </a:prstGeom>
            <a:ln w="19050"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500" dirty="0" smtClean="0">
                  <a:latin typeface="Calibri" pitchFamily="34" charset="0"/>
                </a:rPr>
                <a:t>Telecom Service Providers</a:t>
              </a:r>
              <a:endParaRPr lang="tr-TR" sz="1500" dirty="0">
                <a:latin typeface="Calibri" pitchFamily="34" charset="0"/>
              </a:endParaRPr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2897021" y="3789041"/>
              <a:ext cx="1773021" cy="856435"/>
            </a:xfrm>
            <a:prstGeom prst="roundRect">
              <a:avLst>
                <a:gd name="adj" fmla="val 15410"/>
              </a:avLst>
            </a:prstGeom>
            <a:ln w="19050"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500" dirty="0">
                  <a:latin typeface="Calibri" pitchFamily="34" charset="0"/>
                </a:rPr>
                <a:t>Networking Solutions</a:t>
              </a:r>
              <a:endParaRPr lang="tr-TR" sz="1500" dirty="0">
                <a:latin typeface="Calibri" pitchFamily="34" charset="0"/>
              </a:endParaRPr>
            </a:p>
          </p:txBody>
        </p:sp>
        <p:sp>
          <p:nvSpPr>
            <p:cNvPr id="139" name="Rounded Rectangle 138"/>
            <p:cNvSpPr/>
            <p:nvPr/>
          </p:nvSpPr>
          <p:spPr>
            <a:xfrm>
              <a:off x="4862209" y="3789041"/>
              <a:ext cx="1773021" cy="856435"/>
            </a:xfrm>
            <a:prstGeom prst="roundRect">
              <a:avLst>
                <a:gd name="adj" fmla="val 15410"/>
              </a:avLst>
            </a:prstGeom>
            <a:ln w="19050"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500" dirty="0">
                  <a:latin typeface="Calibri" pitchFamily="34" charset="0"/>
                </a:rPr>
                <a:t>Government and Public Safety</a:t>
              </a:r>
              <a:endParaRPr lang="tr-TR" sz="1500" dirty="0">
                <a:latin typeface="Calibri" pitchFamily="34" charset="0"/>
              </a:endParaRPr>
            </a:p>
          </p:txBody>
        </p:sp>
        <p:sp>
          <p:nvSpPr>
            <p:cNvPr id="140" name="Rounded Rectangle 139"/>
            <p:cNvSpPr/>
            <p:nvPr/>
          </p:nvSpPr>
          <p:spPr>
            <a:xfrm>
              <a:off x="6773575" y="3789040"/>
              <a:ext cx="1773021" cy="856435"/>
            </a:xfrm>
            <a:prstGeom prst="roundRect">
              <a:avLst>
                <a:gd name="adj" fmla="val 15410"/>
              </a:avLst>
            </a:prstGeom>
            <a:ln w="19050"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500" dirty="0">
                  <a:latin typeface="Calibri" pitchFamily="34" charset="0"/>
                </a:rPr>
                <a:t>Cloud Solutions</a:t>
              </a:r>
              <a:endParaRPr lang="tr-TR" sz="1500" dirty="0">
                <a:latin typeface="Calibri" pitchFamily="34" charset="0"/>
              </a:endParaRPr>
            </a:p>
          </p:txBody>
        </p:sp>
        <p:sp>
          <p:nvSpPr>
            <p:cNvPr id="141" name="Rounded Rectangle 140"/>
            <p:cNvSpPr/>
            <p:nvPr/>
          </p:nvSpPr>
          <p:spPr>
            <a:xfrm>
              <a:off x="971600" y="4797876"/>
              <a:ext cx="1773021" cy="856435"/>
            </a:xfrm>
            <a:prstGeom prst="roundRect">
              <a:avLst>
                <a:gd name="adj" fmla="val 15410"/>
              </a:avLst>
            </a:prstGeom>
            <a:ln w="19050"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500" dirty="0">
                  <a:latin typeface="Calibri" pitchFamily="34" charset="0"/>
                </a:rPr>
                <a:t>ICT Security Solutions</a:t>
              </a:r>
              <a:endParaRPr lang="tr-TR" sz="1500" dirty="0">
                <a:latin typeface="Calibri" pitchFamily="34" charset="0"/>
              </a:endParaRPr>
            </a:p>
          </p:txBody>
        </p:sp>
        <p:sp>
          <p:nvSpPr>
            <p:cNvPr id="142" name="Rounded Rectangle 141"/>
            <p:cNvSpPr/>
            <p:nvPr/>
          </p:nvSpPr>
          <p:spPr>
            <a:xfrm>
              <a:off x="2897021" y="4797875"/>
              <a:ext cx="1773021" cy="856435"/>
            </a:xfrm>
            <a:prstGeom prst="roundRect">
              <a:avLst>
                <a:gd name="adj" fmla="val 15410"/>
              </a:avLst>
            </a:prstGeom>
            <a:ln w="19050"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500" dirty="0">
                  <a:latin typeface="Calibri" pitchFamily="34" charset="0"/>
                </a:rPr>
                <a:t>M2M / IoT</a:t>
              </a:r>
              <a:endParaRPr lang="tr-TR" sz="1500" dirty="0">
                <a:latin typeface="Calibri" pitchFamily="34" charset="0"/>
              </a:endParaRPr>
            </a:p>
          </p:txBody>
        </p:sp>
        <p:sp>
          <p:nvSpPr>
            <p:cNvPr id="143" name="Rounded Rectangle 142"/>
            <p:cNvSpPr/>
            <p:nvPr/>
          </p:nvSpPr>
          <p:spPr>
            <a:xfrm>
              <a:off x="4867927" y="4797874"/>
              <a:ext cx="1773021" cy="856435"/>
            </a:xfrm>
            <a:prstGeom prst="roundRect">
              <a:avLst>
                <a:gd name="adj" fmla="val 15410"/>
              </a:avLst>
            </a:prstGeom>
            <a:ln w="19050"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500" dirty="0">
                  <a:latin typeface="Calibri" pitchFamily="34" charset="0"/>
                </a:rPr>
                <a:t>Maintenance and Support Services</a:t>
              </a:r>
              <a:endParaRPr lang="tr-TR" sz="1500" dirty="0">
                <a:latin typeface="Calibri" pitchFamily="34" charset="0"/>
              </a:endParaRPr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6782144" y="4797876"/>
              <a:ext cx="1773021" cy="856435"/>
            </a:xfrm>
            <a:prstGeom prst="roundRect">
              <a:avLst>
                <a:gd name="adj" fmla="val 15410"/>
              </a:avLst>
            </a:prstGeom>
            <a:ln w="19050"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500" dirty="0" smtClean="0">
                  <a:latin typeface="Calibri" pitchFamily="34" charset="0"/>
                </a:rPr>
                <a:t>Custom R&amp;D </a:t>
              </a:r>
              <a:r>
                <a:rPr lang="en-US" sz="1500" dirty="0">
                  <a:latin typeface="Calibri" pitchFamily="34" charset="0"/>
                </a:rPr>
                <a:t>for </a:t>
              </a:r>
              <a:r>
                <a:rPr lang="en-US" sz="1500" dirty="0" smtClean="0">
                  <a:latin typeface="Calibri" pitchFamily="34" charset="0"/>
                </a:rPr>
                <a:t>Enterprises and Service Providers</a:t>
              </a:r>
              <a:endParaRPr lang="tr-TR" sz="1500" dirty="0">
                <a:latin typeface="Calibri" pitchFamily="34" charset="0"/>
              </a:endParaRPr>
            </a:p>
          </p:txBody>
        </p:sp>
      </p:grpSp>
      <p:sp>
        <p:nvSpPr>
          <p:cNvPr id="145" name="Rectangle 144"/>
          <p:cNvSpPr/>
          <p:nvPr/>
        </p:nvSpPr>
        <p:spPr>
          <a:xfrm>
            <a:off x="298128" y="5779864"/>
            <a:ext cx="8663176" cy="72008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latin typeface="Calibri" pitchFamily="34" charset="0"/>
              </a:rPr>
              <a:t>48 years of experience, </a:t>
            </a:r>
            <a:r>
              <a:rPr lang="en-US" sz="1400" b="1" dirty="0" smtClean="0">
                <a:latin typeface="Calibri" pitchFamily="34" charset="0"/>
              </a:rPr>
              <a:t>global presence, field </a:t>
            </a:r>
            <a:r>
              <a:rPr lang="en-US" sz="1400" b="1" smtClean="0">
                <a:latin typeface="Calibri" pitchFamily="34" charset="0"/>
              </a:rPr>
              <a:t>proven hardware \ software </a:t>
            </a:r>
            <a:r>
              <a:rPr lang="en-US" sz="1400" b="1" dirty="0" smtClean="0">
                <a:latin typeface="Calibri" pitchFamily="34" charset="0"/>
              </a:rPr>
              <a:t>&amp; application development, 1500+ businesses, Turkey #1 converged (carrier and enterprise</a:t>
            </a:r>
            <a:r>
              <a:rPr lang="en-US" sz="1400" b="1" smtClean="0">
                <a:latin typeface="Calibri" pitchFamily="34" charset="0"/>
              </a:rPr>
              <a:t>) system-integrator </a:t>
            </a:r>
            <a:r>
              <a:rPr lang="en-US" sz="1400" b="1" dirty="0" smtClean="0">
                <a:latin typeface="Calibri" pitchFamily="34" charset="0"/>
              </a:rPr>
              <a:t>also serving the region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80012" y="6623774"/>
            <a:ext cx="38524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Caner Aksoy, Technical Coordinator, caksoy@netas.com.tr</a:t>
            </a:r>
            <a:endParaRPr lang="en-GB" sz="11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228" y="1586384"/>
            <a:ext cx="9324528" cy="161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563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</a:rPr>
              <a:t>Proposal Introduction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908720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B0F0"/>
                </a:solidFill>
                <a:latin typeface="Calibri" pitchFamily="34" charset="0"/>
              </a:rPr>
              <a:t>System Architecture</a:t>
            </a:r>
            <a:endParaRPr lang="en-GB" sz="2000" b="1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4711824" y="1565176"/>
            <a:ext cx="4176464" cy="669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Guide search/rescue units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Mobile and web applications</a:t>
            </a:r>
            <a:endParaRPr lang="tr-TR" sz="1400" dirty="0">
              <a:latin typeface="Calibri" pitchFamily="34" charset="0"/>
              <a:cs typeface="Arial" charset="0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711824" y="2365772"/>
            <a:ext cx="4355976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Network management/monitoring</a:t>
            </a:r>
          </a:p>
          <a:p>
            <a:pPr lvl="1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Anomaly detection algorithms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Alarm management</a:t>
            </a:r>
          </a:p>
          <a:p>
            <a:pPr lvl="1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Location tracking</a:t>
            </a:r>
          </a:p>
          <a:p>
            <a:pPr lvl="1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Health monitoring</a:t>
            </a:r>
            <a:endParaRPr lang="tr-TR" sz="1400" dirty="0">
              <a:latin typeface="Calibri" pitchFamily="34" charset="0"/>
              <a:cs typeface="Arial" charset="0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4711824" y="4000872"/>
            <a:ext cx="4355976" cy="1075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Feature extraction</a:t>
            </a:r>
          </a:p>
          <a:p>
            <a:pPr lvl="1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Adaptive/machine learning</a:t>
            </a:r>
          </a:p>
          <a:p>
            <a:pPr lvl="1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Dynamic 3-D modeling</a:t>
            </a:r>
          </a:p>
          <a:p>
            <a:pPr lvl="1">
              <a:buFont typeface="Arial" pitchFamily="34" charset="0"/>
              <a:buChar char="•"/>
            </a:pPr>
            <a:endParaRPr lang="en-US" sz="1600" smtClean="0">
              <a:latin typeface="Calibri" pitchFamily="34" charset="0"/>
              <a:cs typeface="Arial" charset="0"/>
            </a:endParaRPr>
          </a:p>
          <a:p>
            <a:pPr lvl="1">
              <a:buFont typeface="Arial" pitchFamily="34" charset="0"/>
              <a:buChar char="•"/>
            </a:pPr>
            <a:endParaRPr lang="en-US" sz="1600" smtClean="0">
              <a:latin typeface="Calibri" pitchFamily="34" charset="0"/>
              <a:cs typeface="Arial" charset="0"/>
            </a:endParaRPr>
          </a:p>
          <a:p>
            <a:pPr lvl="1">
              <a:buFont typeface="Arial" pitchFamily="34" charset="0"/>
              <a:buChar char="•"/>
            </a:pPr>
            <a:endParaRPr lang="tr-TR" sz="1400" dirty="0">
              <a:latin typeface="Calibri" pitchFamily="34" charset="0"/>
              <a:cs typeface="Arial" charset="0"/>
            </a:endParaRP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4711824" y="5241900"/>
            <a:ext cx="435597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Wearable sensors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Energy efficient design</a:t>
            </a:r>
          </a:p>
          <a:p>
            <a:pPr lvl="1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Underground wireless comm.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Scalable and robust</a:t>
            </a:r>
            <a:endParaRPr lang="tr-TR" sz="1400" dirty="0">
              <a:latin typeface="Calibri" pitchFamily="34" charset="0"/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80012" y="6623774"/>
            <a:ext cx="38524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Caner Aksoy, Technical Coordinator, caksoy@netas.com.tr</a:t>
            </a:r>
            <a:endParaRPr lang="en-GB" sz="1100" dirty="0"/>
          </a:p>
        </p:txBody>
      </p:sp>
      <p:grpSp>
        <p:nvGrpSpPr>
          <p:cNvPr id="3" name="Group 2"/>
          <p:cNvGrpSpPr/>
          <p:nvPr/>
        </p:nvGrpSpPr>
        <p:grpSpPr>
          <a:xfrm>
            <a:off x="591207" y="1389746"/>
            <a:ext cx="4037111" cy="5474430"/>
            <a:chOff x="413407" y="1389746"/>
            <a:chExt cx="4037111" cy="5474430"/>
          </a:xfrm>
        </p:grpSpPr>
        <p:grpSp>
          <p:nvGrpSpPr>
            <p:cNvPr id="34" name="Group 33"/>
            <p:cNvGrpSpPr/>
            <p:nvPr/>
          </p:nvGrpSpPr>
          <p:grpSpPr>
            <a:xfrm>
              <a:off x="1056804" y="3581775"/>
              <a:ext cx="2712777" cy="1440000"/>
              <a:chOff x="1551384" y="3392416"/>
              <a:chExt cx="2712777" cy="1440000"/>
            </a:xfrm>
          </p:grpSpPr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046" b="6099"/>
              <a:stretch/>
            </p:blipFill>
            <p:spPr>
              <a:xfrm>
                <a:off x="1551384" y="3392416"/>
                <a:ext cx="1836000" cy="1440000"/>
              </a:xfrm>
              <a:prstGeom prst="rect">
                <a:avLst/>
              </a:prstGeom>
            </p:spPr>
          </p:pic>
          <p:sp>
            <p:nvSpPr>
              <p:cNvPr id="36" name="TextBox 35"/>
              <p:cNvSpPr txBox="1"/>
              <p:nvPr/>
            </p:nvSpPr>
            <p:spPr>
              <a:xfrm>
                <a:off x="3380586" y="3789250"/>
                <a:ext cx="883575" cy="584775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r>
                  <a:rPr lang="tr-TR" sz="1600" smtClean="0">
                    <a:solidFill>
                      <a:srgbClr val="00B0F0"/>
                    </a:solidFill>
                  </a:rPr>
                  <a:t>Data</a:t>
                </a:r>
              </a:p>
              <a:p>
                <a:r>
                  <a:rPr lang="tr-TR" sz="1600" smtClean="0">
                    <a:solidFill>
                      <a:srgbClr val="00B0F0"/>
                    </a:solidFill>
                  </a:rPr>
                  <a:t>Analysis</a:t>
                </a:r>
                <a:endParaRPr lang="tr-TR" sz="1600">
                  <a:solidFill>
                    <a:srgbClr val="00B0F0"/>
                  </a:solidFill>
                </a:endParaRPr>
              </a:p>
            </p:txBody>
          </p:sp>
        </p:grpSp>
        <p:pic>
          <p:nvPicPr>
            <p:cNvPr id="37" name="Picture 3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77" b="1651"/>
            <a:stretch/>
          </p:blipFill>
          <p:spPr>
            <a:xfrm>
              <a:off x="413407" y="4920175"/>
              <a:ext cx="4037111" cy="1944001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3710" y="2415584"/>
              <a:ext cx="1993557" cy="1267168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69" t="-1" r="-5069" b="1407"/>
            <a:stretch/>
          </p:blipFill>
          <p:spPr>
            <a:xfrm>
              <a:off x="3777697" y="1519375"/>
              <a:ext cx="655070" cy="896596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0182" y="1519375"/>
              <a:ext cx="523740" cy="874343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806" y="1389746"/>
              <a:ext cx="1242360" cy="1076712"/>
            </a:xfrm>
            <a:prstGeom prst="rect">
              <a:avLst/>
            </a:prstGeom>
          </p:spPr>
        </p:pic>
        <p:sp>
          <p:nvSpPr>
            <p:cNvPr id="42" name="Left-Up Arrow 41"/>
            <p:cNvSpPr/>
            <p:nvPr/>
          </p:nvSpPr>
          <p:spPr>
            <a:xfrm>
              <a:off x="3816960" y="4047500"/>
              <a:ext cx="576543" cy="769884"/>
            </a:xfrm>
            <a:prstGeom prst="leftUpArrow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3" name="Left-Up Arrow 42"/>
            <p:cNvSpPr/>
            <p:nvPr/>
          </p:nvSpPr>
          <p:spPr>
            <a:xfrm flipH="1" flipV="1">
              <a:off x="537368" y="4047500"/>
              <a:ext cx="583034" cy="769884"/>
            </a:xfrm>
            <a:prstGeom prst="leftUpArrow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4" name="Left-Up Arrow 43"/>
            <p:cNvSpPr/>
            <p:nvPr/>
          </p:nvSpPr>
          <p:spPr>
            <a:xfrm>
              <a:off x="3816960" y="2680668"/>
              <a:ext cx="576543" cy="769884"/>
            </a:xfrm>
            <a:prstGeom prst="leftUpArrow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5" name="Left-Up Arrow 44"/>
            <p:cNvSpPr/>
            <p:nvPr/>
          </p:nvSpPr>
          <p:spPr>
            <a:xfrm flipH="1" flipV="1">
              <a:off x="537368" y="2680668"/>
              <a:ext cx="583034" cy="769884"/>
            </a:xfrm>
            <a:prstGeom prst="leftUpArrow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6" name="Left-Right-Up Arrow 45"/>
            <p:cNvSpPr/>
            <p:nvPr/>
          </p:nvSpPr>
          <p:spPr>
            <a:xfrm flipV="1">
              <a:off x="1945621" y="1771673"/>
              <a:ext cx="972681" cy="622045"/>
            </a:xfrm>
            <a:prstGeom prst="leftRightUpArrow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</a:rPr>
              <a:t>Proposal Introduction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20" name="Segnaposto contenuto 2"/>
          <p:cNvSpPr txBox="1">
            <a:spLocks/>
          </p:cNvSpPr>
          <p:nvPr/>
        </p:nvSpPr>
        <p:spPr>
          <a:xfrm>
            <a:off x="1180178" y="1505868"/>
            <a:ext cx="7619086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/>
            <a:r>
              <a:rPr lang="en-US" sz="2000" b="1" smtClean="0">
                <a:latin typeface="Calibri" pitchFamily="34" charset="0"/>
                <a:cs typeface="Arial" charset="0"/>
              </a:rPr>
              <a:t>Pre-accident use cases:</a:t>
            </a:r>
          </a:p>
          <a:p>
            <a:pPr marL="857250" lvl="1" indent="-342900">
              <a:buFont typeface="Wingdings" pitchFamily="2" charset="2"/>
              <a:buChar char="§"/>
            </a:pPr>
            <a:r>
              <a:rPr lang="en-US" sz="1800" smtClean="0">
                <a:latin typeface="Calibri" pitchFamily="34" charset="0"/>
                <a:cs typeface="Arial" charset="0"/>
              </a:rPr>
              <a:t>Health monitoring </a:t>
            </a:r>
          </a:p>
          <a:p>
            <a:pPr marL="857250" lvl="1" indent="-342900">
              <a:buFont typeface="Wingdings" pitchFamily="2" charset="2"/>
              <a:buChar char="§"/>
            </a:pPr>
            <a:r>
              <a:rPr lang="en-US" sz="1800" smtClean="0">
                <a:latin typeface="Calibri" pitchFamily="34" charset="0"/>
                <a:cs typeface="Arial" charset="0"/>
              </a:rPr>
              <a:t>Remote sensing of threats</a:t>
            </a:r>
          </a:p>
          <a:p>
            <a:pPr marL="1257300" lvl="2" indent="-285750"/>
            <a:r>
              <a:rPr lang="en-US" sz="1400" smtClean="0">
                <a:latin typeface="Calibri" pitchFamily="34" charset="0"/>
                <a:cs typeface="Arial" charset="0"/>
              </a:rPr>
              <a:t>e.g. Methane, dust explosions, flood  </a:t>
            </a:r>
          </a:p>
          <a:p>
            <a:pPr marL="857250" lvl="1" indent="-342900">
              <a:buFont typeface="Wingdings" pitchFamily="2" charset="2"/>
              <a:buChar char="§"/>
            </a:pPr>
            <a:r>
              <a:rPr lang="en-US" sz="1800" smtClean="0">
                <a:latin typeface="Calibri" pitchFamily="34" charset="0"/>
                <a:cs typeface="Arial" charset="0"/>
              </a:rPr>
              <a:t>Early warning alarms to prevent disasters</a:t>
            </a:r>
          </a:p>
          <a:p>
            <a:pPr marL="857250" lvl="1" indent="-342900">
              <a:buFont typeface="Wingdings" pitchFamily="2" charset="2"/>
              <a:buChar char="§"/>
            </a:pPr>
            <a:r>
              <a:rPr lang="en-US" sz="1800" smtClean="0">
                <a:latin typeface="Calibri" pitchFamily="34" charset="0"/>
                <a:cs typeface="Arial" charset="0"/>
              </a:rPr>
              <a:t>Robust underground communication</a:t>
            </a:r>
          </a:p>
          <a:p>
            <a:pPr marL="857250" lvl="1" indent="-342900">
              <a:buFont typeface="Wingdings" pitchFamily="2" charset="2"/>
              <a:buChar char="§"/>
            </a:pPr>
            <a:r>
              <a:rPr lang="en-US" sz="1800" smtClean="0">
                <a:latin typeface="Calibri" pitchFamily="34" charset="0"/>
                <a:cs typeface="Arial" charset="0"/>
              </a:rPr>
              <a:t>Dynamic 3-D mapping</a:t>
            </a:r>
          </a:p>
          <a:p>
            <a:pPr marL="857250" lvl="1" indent="-342900">
              <a:buFont typeface="Wingdings" pitchFamily="2" charset="2"/>
              <a:buChar char="§"/>
            </a:pPr>
            <a:r>
              <a:rPr lang="en-US" sz="1800" smtClean="0">
                <a:latin typeface="Calibri" pitchFamily="34" charset="0"/>
                <a:cs typeface="Arial" charset="0"/>
              </a:rPr>
              <a:t>Location tracking</a:t>
            </a:r>
          </a:p>
          <a:p>
            <a:pPr marL="800100" lvl="1"/>
            <a:endParaRPr lang="en-US" sz="1800" smtClean="0">
              <a:latin typeface="Calibri" pitchFamily="34" charset="0"/>
              <a:cs typeface="Arial" charset="0"/>
            </a:endParaRPr>
          </a:p>
          <a:p>
            <a:pPr marL="400050"/>
            <a:r>
              <a:rPr lang="en-US" sz="2000" b="1" smtClean="0">
                <a:latin typeface="Calibri" pitchFamily="34" charset="0"/>
                <a:cs typeface="Arial" charset="0"/>
              </a:rPr>
              <a:t>Post-accident use cases:</a:t>
            </a:r>
          </a:p>
          <a:p>
            <a:pPr marL="857250" lvl="1" indent="-342900">
              <a:buFont typeface="Wingdings" pitchFamily="2" charset="2"/>
              <a:buChar char="§"/>
            </a:pPr>
            <a:r>
              <a:rPr lang="en-US" sz="1800" smtClean="0">
                <a:latin typeface="Calibri" pitchFamily="34" charset="0"/>
                <a:cs typeface="Arial" charset="0"/>
              </a:rPr>
              <a:t>Uninterrupted service after explosions or mine falls</a:t>
            </a:r>
          </a:p>
          <a:p>
            <a:pPr marL="1200150" lvl="2" indent="-342900"/>
            <a:r>
              <a:rPr lang="en-US" sz="1600" smtClean="0">
                <a:latin typeface="Calibri" pitchFamily="34" charset="0"/>
                <a:cs typeface="Arial" charset="0"/>
              </a:rPr>
              <a:t>Communication with miners</a:t>
            </a:r>
          </a:p>
          <a:p>
            <a:pPr marL="1200150" lvl="2" indent="-342900"/>
            <a:r>
              <a:rPr lang="en-US" sz="1600" smtClean="0">
                <a:latin typeface="Calibri" pitchFamily="34" charset="0"/>
                <a:cs typeface="Arial" charset="0"/>
              </a:rPr>
              <a:t>Precise location detection</a:t>
            </a:r>
          </a:p>
          <a:p>
            <a:pPr marL="857250" lvl="1" indent="-342900">
              <a:buFont typeface="Wingdings" pitchFamily="2" charset="2"/>
              <a:buChar char="§"/>
            </a:pPr>
            <a:r>
              <a:rPr lang="en-US" sz="1800" smtClean="0">
                <a:latin typeface="Calibri" pitchFamily="34" charset="0"/>
                <a:cs typeface="Arial" charset="0"/>
              </a:rPr>
              <a:t>Guiding search and rescue teams in case of emergency</a:t>
            </a:r>
          </a:p>
        </p:txBody>
      </p:sp>
      <p:sp>
        <p:nvSpPr>
          <p:cNvPr id="7" name="Rectangle 6"/>
          <p:cNvSpPr/>
          <p:nvPr/>
        </p:nvSpPr>
        <p:spPr>
          <a:xfrm>
            <a:off x="4680012" y="6623774"/>
            <a:ext cx="38524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Caner Aksoy, Technical Coordinator, caksoy@netas.com.tr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5190770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</a:rPr>
              <a:t>Proposal Introduction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908720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F0"/>
                </a:solidFill>
                <a:latin typeface="Calibri" pitchFamily="34" charset="0"/>
              </a:rPr>
              <a:t>Work</a:t>
            </a:r>
            <a:r>
              <a:rPr lang="tr-TR" sz="2000" b="1" dirty="0" smtClean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00B0F0"/>
                </a:solidFill>
                <a:latin typeface="Calibri" pitchFamily="34" charset="0"/>
              </a:rPr>
              <a:t>Packages</a:t>
            </a:r>
            <a:endParaRPr lang="en-GB" sz="2000" b="1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7036" y="1408628"/>
            <a:ext cx="4358304" cy="52014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tr-TR" sz="1600" b="1" smtClean="0">
                <a:latin typeface="Calibri" pitchFamily="34" charset="0"/>
                <a:cs typeface="Arial" charset="0"/>
              </a:rPr>
              <a:t>WP1:</a:t>
            </a:r>
            <a:r>
              <a:rPr lang="en-US" sz="1600" b="1" smtClean="0">
                <a:latin typeface="Calibri" pitchFamily="34" charset="0"/>
                <a:cs typeface="Arial" charset="0"/>
              </a:rPr>
              <a:t> </a:t>
            </a:r>
            <a:r>
              <a:rPr lang="en-US" sz="1600" b="1">
                <a:latin typeface="Calibri" pitchFamily="34" charset="0"/>
                <a:cs typeface="Arial" charset="0"/>
              </a:rPr>
              <a:t>M</a:t>
            </a:r>
            <a:r>
              <a:rPr lang="tr-TR" sz="1600" b="1" smtClean="0">
                <a:latin typeface="Calibri" pitchFamily="34" charset="0"/>
                <a:cs typeface="Arial" charset="0"/>
              </a:rPr>
              <a:t>anagement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600" smtClean="0">
                <a:latin typeface="Calibri" pitchFamily="34" charset="0"/>
                <a:cs typeface="Arial" charset="0"/>
              </a:rPr>
              <a:t>Project </a:t>
            </a:r>
            <a:r>
              <a:rPr lang="en-US" sz="1600" smtClean="0">
                <a:latin typeface="Calibri" pitchFamily="34" charset="0"/>
                <a:cs typeface="Arial" charset="0"/>
              </a:rPr>
              <a:t>coordination</a:t>
            </a:r>
            <a:r>
              <a:rPr lang="tr-TR" sz="1600" smtClean="0">
                <a:latin typeface="Calibri" pitchFamily="34" charset="0"/>
                <a:cs typeface="Arial" charset="0"/>
              </a:rPr>
              <a:t> and </a:t>
            </a:r>
            <a:r>
              <a:rPr lang="en-US" sz="1600" smtClean="0">
                <a:latin typeface="Calibri" pitchFamily="34" charset="0"/>
                <a:cs typeface="Arial" charset="0"/>
              </a:rPr>
              <a:t>administration</a:t>
            </a:r>
            <a:endParaRPr lang="tr-TR" sz="1600" smtClean="0">
              <a:latin typeface="Calibri" pitchFamily="34" charset="0"/>
              <a:cs typeface="Arial" charset="0"/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600" smtClean="0">
                <a:latin typeface="Calibri" pitchFamily="34" charset="0"/>
                <a:cs typeface="Arial" charset="0"/>
              </a:rPr>
              <a:t>Technical </a:t>
            </a:r>
            <a:r>
              <a:rPr lang="en-US" sz="1600" smtClean="0">
                <a:latin typeface="Calibri" pitchFamily="34" charset="0"/>
                <a:cs typeface="Arial" charset="0"/>
              </a:rPr>
              <a:t>management</a:t>
            </a:r>
            <a:endParaRPr lang="tr-TR" sz="1600" smtClean="0">
              <a:latin typeface="Calibri" pitchFamily="34" charset="0"/>
              <a:cs typeface="Arial" charset="0"/>
            </a:endParaRPr>
          </a:p>
          <a:p>
            <a:pPr marL="342900" indent="-342900"/>
            <a:r>
              <a:rPr lang="tr-TR" sz="1600" b="1" smtClean="0">
                <a:latin typeface="Calibri" pitchFamily="34" charset="0"/>
                <a:cs typeface="Arial" charset="0"/>
              </a:rPr>
              <a:t>WP2</a:t>
            </a:r>
            <a:r>
              <a:rPr lang="en-US" sz="1600" b="1" smtClean="0">
                <a:latin typeface="Calibri" pitchFamily="34" charset="0"/>
                <a:cs typeface="Arial" charset="0"/>
              </a:rPr>
              <a:t>:</a:t>
            </a:r>
            <a:r>
              <a:rPr lang="tr-TR" sz="1600" b="1" smtClean="0">
                <a:latin typeface="Calibri" pitchFamily="34" charset="0"/>
                <a:cs typeface="Arial" charset="0"/>
              </a:rPr>
              <a:t> </a:t>
            </a:r>
            <a:r>
              <a:rPr lang="en-US" sz="1600" b="1" smtClean="0">
                <a:latin typeface="Calibri" pitchFamily="34" charset="0"/>
                <a:cs typeface="Arial" charset="0"/>
              </a:rPr>
              <a:t>R</a:t>
            </a:r>
            <a:r>
              <a:rPr lang="tr-TR" sz="1600" b="1" smtClean="0">
                <a:latin typeface="Calibri" pitchFamily="34" charset="0"/>
                <a:cs typeface="Arial" charset="0"/>
              </a:rPr>
              <a:t>equirement</a:t>
            </a:r>
            <a:r>
              <a:rPr lang="en-US" sz="1600" b="1" smtClean="0">
                <a:latin typeface="Calibri" pitchFamily="34" charset="0"/>
                <a:cs typeface="Arial" charset="0"/>
              </a:rPr>
              <a:t>s</a:t>
            </a:r>
            <a:endParaRPr lang="tr-TR" sz="1600" b="1" smtClean="0">
              <a:latin typeface="Calibri" pitchFamily="34" charset="0"/>
              <a:cs typeface="Arial" charset="0"/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Business model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System requirements and specifications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Design and architecture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Definition validation use cases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Standardization issues</a:t>
            </a:r>
            <a:endParaRPr lang="tr-TR" sz="1600" smtClean="0">
              <a:latin typeface="Calibri" pitchFamily="34" charset="0"/>
              <a:cs typeface="Arial" charset="0"/>
            </a:endParaRPr>
          </a:p>
          <a:p>
            <a:pPr marL="342900" indent="-342900"/>
            <a:r>
              <a:rPr lang="tr-TR" sz="1600" b="1" smtClean="0">
                <a:latin typeface="Calibri" pitchFamily="34" charset="0"/>
                <a:cs typeface="Arial" charset="0"/>
              </a:rPr>
              <a:t>WP3:</a:t>
            </a:r>
            <a:r>
              <a:rPr lang="en-US" sz="1600" b="1" smtClean="0">
                <a:latin typeface="Calibri" pitchFamily="34" charset="0"/>
                <a:cs typeface="Arial" charset="0"/>
              </a:rPr>
              <a:t> Wearable </a:t>
            </a:r>
            <a:r>
              <a:rPr lang="tr-TR" sz="1600" b="1" smtClean="0">
                <a:latin typeface="Calibri" pitchFamily="34" charset="0"/>
                <a:cs typeface="Arial" charset="0"/>
              </a:rPr>
              <a:t>sensor</a:t>
            </a:r>
            <a:r>
              <a:rPr lang="en-US" sz="1600" b="1" smtClean="0">
                <a:latin typeface="Calibri" pitchFamily="34" charset="0"/>
                <a:cs typeface="Arial" charset="0"/>
              </a:rPr>
              <a:t> networks</a:t>
            </a:r>
            <a:endParaRPr lang="tr-TR" sz="1600" b="1" smtClean="0">
              <a:latin typeface="Calibri" pitchFamily="34" charset="0"/>
              <a:cs typeface="Arial" charset="0"/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Wearable sensor hardware design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Sensor mesh network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Sensing of mine environment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Location tracking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Sensing of health status of miners</a:t>
            </a:r>
          </a:p>
          <a:p>
            <a:pPr marL="342900" indent="-342900"/>
            <a:r>
              <a:rPr lang="tr-TR" sz="1600" b="1" smtClean="0">
                <a:latin typeface="Calibri" pitchFamily="34" charset="0"/>
                <a:cs typeface="Arial" charset="0"/>
              </a:rPr>
              <a:t>WP</a:t>
            </a:r>
            <a:r>
              <a:rPr lang="en-US" sz="1600" b="1" smtClean="0">
                <a:latin typeface="Calibri" pitchFamily="34" charset="0"/>
                <a:cs typeface="Arial" charset="0"/>
              </a:rPr>
              <a:t>4: Wireless underground </a:t>
            </a:r>
            <a:r>
              <a:rPr lang="tr-TR" sz="1600" b="1" smtClean="0">
                <a:latin typeface="Calibri" pitchFamily="34" charset="0"/>
                <a:cs typeface="Arial" charset="0"/>
              </a:rPr>
              <a:t>communication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Utilizing frequency bands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Antenna design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Communication protocols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Interoperability with rescue unit systems</a:t>
            </a:r>
          </a:p>
          <a:p>
            <a:pPr marL="742950" lvl="1" indent="-342900"/>
            <a:endParaRPr lang="tr-TR" sz="1200" dirty="0" smtClean="0">
              <a:latin typeface="Calibri" pitchFamily="34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7314" y="1412776"/>
            <a:ext cx="3936686" cy="43704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tr-TR" sz="1600" b="1" smtClean="0">
                <a:latin typeface="Calibri" pitchFamily="34" charset="0"/>
                <a:cs typeface="Arial" charset="0"/>
              </a:rPr>
              <a:t>WP</a:t>
            </a:r>
            <a:r>
              <a:rPr lang="en-US" sz="1600" b="1" smtClean="0">
                <a:latin typeface="Calibri" pitchFamily="34" charset="0"/>
                <a:cs typeface="Arial" charset="0"/>
              </a:rPr>
              <a:t>5</a:t>
            </a:r>
            <a:r>
              <a:rPr lang="tr-TR" sz="1600" b="1" smtClean="0">
                <a:latin typeface="Calibri" pitchFamily="34" charset="0"/>
                <a:cs typeface="Arial" charset="0"/>
              </a:rPr>
              <a:t>:</a:t>
            </a:r>
            <a:r>
              <a:rPr lang="en-US" sz="1600" b="1" smtClean="0">
                <a:latin typeface="Calibri" pitchFamily="34" charset="0"/>
                <a:cs typeface="Arial" charset="0"/>
              </a:rPr>
              <a:t> Data analytics and monitoring system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Iot gateway design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Platform development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Data analytics, anomaly detection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3D mapping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Software applications</a:t>
            </a:r>
            <a:endParaRPr lang="tr-TR" sz="1600" smtClean="0">
              <a:latin typeface="Calibri" pitchFamily="34" charset="0"/>
              <a:cs typeface="Arial" charset="0"/>
            </a:endParaRPr>
          </a:p>
          <a:p>
            <a:pPr marL="342900" indent="-342900"/>
            <a:r>
              <a:rPr lang="tr-TR" sz="1600" b="1" smtClean="0">
                <a:latin typeface="Calibri" pitchFamily="34" charset="0"/>
                <a:cs typeface="Arial" charset="0"/>
              </a:rPr>
              <a:t>WP </a:t>
            </a:r>
            <a:r>
              <a:rPr lang="en-US" sz="1600" b="1" smtClean="0">
                <a:latin typeface="Calibri" pitchFamily="34" charset="0"/>
                <a:cs typeface="Arial" charset="0"/>
              </a:rPr>
              <a:t>6</a:t>
            </a:r>
            <a:r>
              <a:rPr lang="tr-TR" sz="1600" b="1" smtClean="0">
                <a:latin typeface="Calibri" pitchFamily="34" charset="0"/>
                <a:cs typeface="Arial" charset="0"/>
              </a:rPr>
              <a:t>: </a:t>
            </a:r>
            <a:r>
              <a:rPr lang="en-US" sz="1600" b="1" smtClean="0">
                <a:latin typeface="Calibri" pitchFamily="34" charset="0"/>
                <a:cs typeface="Arial" charset="0"/>
              </a:rPr>
              <a:t>T</a:t>
            </a:r>
            <a:r>
              <a:rPr lang="tr-TR" sz="1600" b="1" smtClean="0">
                <a:latin typeface="Calibri" pitchFamily="34" charset="0"/>
                <a:cs typeface="Arial" charset="0"/>
              </a:rPr>
              <a:t>esting and </a:t>
            </a:r>
            <a:r>
              <a:rPr lang="en-US" sz="1600" b="1">
                <a:latin typeface="Calibri" pitchFamily="34" charset="0"/>
                <a:cs typeface="Arial" charset="0"/>
              </a:rPr>
              <a:t>i</a:t>
            </a:r>
            <a:r>
              <a:rPr lang="tr-TR" sz="1600" b="1" smtClean="0">
                <a:latin typeface="Calibri" pitchFamily="34" charset="0"/>
                <a:cs typeface="Arial" charset="0"/>
              </a:rPr>
              <a:t>ntegration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600" smtClean="0">
                <a:latin typeface="Calibri" pitchFamily="34" charset="0"/>
                <a:cs typeface="Arial" charset="0"/>
              </a:rPr>
              <a:t>Testbed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smtClean="0">
                <a:latin typeface="Calibri" pitchFamily="34" charset="0"/>
                <a:cs typeface="Arial" charset="0"/>
              </a:rPr>
              <a:t>System </a:t>
            </a:r>
            <a:r>
              <a:rPr lang="en-US" sz="1600">
                <a:latin typeface="Calibri" pitchFamily="34" charset="0"/>
                <a:cs typeface="Arial" charset="0"/>
              </a:rPr>
              <a:t>i</a:t>
            </a:r>
            <a:r>
              <a:rPr lang="tr-TR" sz="1600" smtClean="0">
                <a:latin typeface="Calibri" pitchFamily="34" charset="0"/>
                <a:cs typeface="Arial" charset="0"/>
              </a:rPr>
              <a:t>ntegration </a:t>
            </a:r>
            <a:r>
              <a:rPr lang="en-US" sz="1600" smtClean="0">
                <a:latin typeface="Calibri" pitchFamily="34" charset="0"/>
                <a:cs typeface="Arial" charset="0"/>
              </a:rPr>
              <a:t>and t</a:t>
            </a:r>
            <a:r>
              <a:rPr lang="tr-TR" sz="1600" smtClean="0">
                <a:latin typeface="Calibri" pitchFamily="34" charset="0"/>
                <a:cs typeface="Arial" charset="0"/>
              </a:rPr>
              <a:t>esting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600" smtClean="0">
                <a:latin typeface="Calibri" pitchFamily="34" charset="0"/>
                <a:cs typeface="Arial" charset="0"/>
              </a:rPr>
              <a:t>System </a:t>
            </a:r>
            <a:r>
              <a:rPr lang="en-US" sz="1600" smtClean="0">
                <a:latin typeface="Calibri" pitchFamily="34" charset="0"/>
                <a:cs typeface="Arial" charset="0"/>
              </a:rPr>
              <a:t>p</a:t>
            </a:r>
            <a:r>
              <a:rPr lang="tr-TR" sz="1600" smtClean="0">
                <a:latin typeface="Calibri" pitchFamily="34" charset="0"/>
                <a:cs typeface="Arial" charset="0"/>
              </a:rPr>
              <a:t>erformance testing</a:t>
            </a:r>
            <a:endParaRPr lang="en-US" sz="1600" smtClean="0">
              <a:latin typeface="Calibri" pitchFamily="34" charset="0"/>
              <a:cs typeface="Arial" charset="0"/>
            </a:endParaRPr>
          </a:p>
          <a:p>
            <a:pPr marL="342900" indent="-342900"/>
            <a:r>
              <a:rPr lang="tr-TR" sz="1600" b="1" smtClean="0">
                <a:latin typeface="Calibri" pitchFamily="34" charset="0"/>
                <a:cs typeface="Arial" charset="0"/>
              </a:rPr>
              <a:t>WP </a:t>
            </a:r>
            <a:r>
              <a:rPr lang="en-US" sz="1600" b="1" smtClean="0">
                <a:latin typeface="Calibri" pitchFamily="34" charset="0"/>
                <a:cs typeface="Arial" charset="0"/>
              </a:rPr>
              <a:t>7</a:t>
            </a:r>
            <a:r>
              <a:rPr lang="tr-TR" sz="1600" b="1" smtClean="0">
                <a:latin typeface="Calibri" pitchFamily="34" charset="0"/>
                <a:cs typeface="Arial" charset="0"/>
              </a:rPr>
              <a:t>: </a:t>
            </a:r>
            <a:r>
              <a:rPr lang="en-US" sz="1600" b="1" smtClean="0">
                <a:latin typeface="Calibri" pitchFamily="34" charset="0"/>
                <a:cs typeface="Arial" charset="0"/>
              </a:rPr>
              <a:t>D</a:t>
            </a:r>
            <a:r>
              <a:rPr lang="tr-TR" sz="1600" b="1" smtClean="0">
                <a:latin typeface="Calibri" pitchFamily="34" charset="0"/>
                <a:cs typeface="Arial" charset="0"/>
              </a:rPr>
              <a:t>isseminations </a:t>
            </a:r>
            <a:r>
              <a:rPr lang="en-US" sz="1600" b="1" smtClean="0">
                <a:latin typeface="Calibri" pitchFamily="34" charset="0"/>
                <a:cs typeface="Arial" charset="0"/>
              </a:rPr>
              <a:t>and e</a:t>
            </a:r>
            <a:r>
              <a:rPr lang="tr-TR" sz="1600" b="1" smtClean="0">
                <a:latin typeface="Calibri" pitchFamily="34" charset="0"/>
                <a:cs typeface="Arial" charset="0"/>
              </a:rPr>
              <a:t>xploitations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de-DE" sz="1600" smtClean="0">
                <a:latin typeface="Calibri" pitchFamily="34" charset="0"/>
                <a:cs typeface="Arial" charset="0"/>
              </a:rPr>
              <a:t>Disseminations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400" smtClean="0">
                <a:latin typeface="Calibri" pitchFamily="34" charset="0"/>
                <a:cs typeface="Arial" charset="0"/>
              </a:rPr>
              <a:t>Standardizations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400" smtClean="0">
                <a:latin typeface="Calibri" pitchFamily="34" charset="0"/>
                <a:cs typeface="Arial" charset="0"/>
              </a:rPr>
              <a:t>Training and </a:t>
            </a:r>
            <a:r>
              <a:rPr lang="en-US" sz="1400" smtClean="0">
                <a:latin typeface="Calibri" pitchFamily="34" charset="0"/>
                <a:cs typeface="Arial" charset="0"/>
              </a:rPr>
              <a:t>p</a:t>
            </a:r>
            <a:r>
              <a:rPr lang="tr-TR" sz="1400" smtClean="0">
                <a:latin typeface="Calibri" pitchFamily="34" charset="0"/>
                <a:cs typeface="Arial" charset="0"/>
              </a:rPr>
              <a:t>ublic </a:t>
            </a:r>
            <a:r>
              <a:rPr lang="en-US" sz="1400" smtClean="0">
                <a:latin typeface="Calibri" pitchFamily="34" charset="0"/>
                <a:cs typeface="Arial" charset="0"/>
              </a:rPr>
              <a:t>a</a:t>
            </a:r>
            <a:r>
              <a:rPr lang="tr-TR" sz="1400" smtClean="0">
                <a:latin typeface="Calibri" pitchFamily="34" charset="0"/>
                <a:cs typeface="Arial" charset="0"/>
              </a:rPr>
              <a:t>wareness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400" smtClean="0">
                <a:latin typeface="Calibri" pitchFamily="34" charset="0"/>
                <a:cs typeface="Arial" charset="0"/>
              </a:rPr>
              <a:t>Publications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600" smtClean="0">
                <a:latin typeface="Calibri" pitchFamily="34" charset="0"/>
                <a:cs typeface="Arial" charset="0"/>
              </a:rPr>
              <a:t>Exploitations</a:t>
            </a:r>
            <a:endParaRPr lang="de-DE" sz="1600" smtClean="0">
              <a:latin typeface="Calibri" pitchFamily="34" charset="0"/>
              <a:cs typeface="Arial" charset="0"/>
            </a:endParaRPr>
          </a:p>
          <a:p>
            <a:pPr marL="1085850" lvl="2" indent="-171450">
              <a:buFont typeface="Arial" pitchFamily="34" charset="0"/>
              <a:buChar char="•"/>
            </a:pPr>
            <a:r>
              <a:rPr lang="de-DE" sz="1400" smtClean="0">
                <a:latin typeface="Calibri" pitchFamily="34" charset="0"/>
                <a:cs typeface="Arial" charset="0"/>
              </a:rPr>
              <a:t>Business model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de-DE" sz="1400" smtClean="0">
                <a:latin typeface="Calibri" pitchFamily="34" charset="0"/>
                <a:cs typeface="Arial" charset="0"/>
              </a:rPr>
              <a:t>New markets</a:t>
            </a:r>
            <a:endParaRPr lang="de-DE" sz="1400" dirty="0">
              <a:latin typeface="Calibri" pitchFamily="34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80012" y="6623774"/>
            <a:ext cx="38524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Caner Aksoy, Technical Coordinator, caksoy@netas.com.tr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6428193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</a:rPr>
              <a:t>Partners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28452" y="1622638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/>
              <a:t>Current Partners</a:t>
            </a:r>
            <a:endParaRPr lang="tr-TR" sz="1400" dirty="0"/>
          </a:p>
        </p:txBody>
      </p:sp>
      <p:grpSp>
        <p:nvGrpSpPr>
          <p:cNvPr id="98" name="Group 97"/>
          <p:cNvGrpSpPr/>
          <p:nvPr/>
        </p:nvGrpSpPr>
        <p:grpSpPr>
          <a:xfrm>
            <a:off x="299230" y="2077179"/>
            <a:ext cx="2777494" cy="4016117"/>
            <a:chOff x="247698" y="997451"/>
            <a:chExt cx="3276498" cy="5661967"/>
          </a:xfrm>
        </p:grpSpPr>
        <p:sp>
          <p:nvSpPr>
            <p:cNvPr id="99" name="Rounded Rectangle 98"/>
            <p:cNvSpPr/>
            <p:nvPr/>
          </p:nvSpPr>
          <p:spPr>
            <a:xfrm>
              <a:off x="247698" y="1096458"/>
              <a:ext cx="3276498" cy="5562960"/>
            </a:xfrm>
            <a:prstGeom prst="roundRect">
              <a:avLst>
                <a:gd name="adj" fmla="val 5194"/>
              </a:avLst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40372" y="1825977"/>
              <a:ext cx="2955470" cy="4746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r-TR" sz="105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NETAŞ</a:t>
              </a:r>
            </a:p>
            <a:p>
              <a:pPr>
                <a:lnSpc>
                  <a:spcPct val="150000"/>
                </a:lnSpc>
              </a:pPr>
              <a:endParaRPr lang="tr-TR" sz="105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tr-TR" sz="105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İmbat </a:t>
              </a:r>
              <a:r>
                <a:rPr lang="en-US" sz="105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Mining</a:t>
              </a:r>
              <a:endParaRPr lang="tr-TR" sz="105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  <a:p>
              <a:pPr>
                <a:lnSpc>
                  <a:spcPct val="150000"/>
                </a:lnSpc>
              </a:pPr>
              <a:endParaRPr lang="en-US" sz="1050" b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050" b="1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Nesta</a:t>
              </a:r>
              <a:endParaRPr lang="en-US" sz="105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  <a:p>
              <a:pPr>
                <a:lnSpc>
                  <a:spcPct val="150000"/>
                </a:lnSpc>
              </a:pPr>
              <a:endParaRPr lang="tr-TR" sz="105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tr-TR" sz="105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Korgün </a:t>
              </a:r>
              <a:r>
                <a:rPr lang="en-US" sz="105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Software</a:t>
              </a:r>
              <a:endParaRPr lang="tr-TR" sz="105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  <a:p>
              <a:pPr>
                <a:lnSpc>
                  <a:spcPct val="150000"/>
                </a:lnSpc>
              </a:pPr>
              <a:endParaRPr lang="tr-TR" sz="105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05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Istanbul</a:t>
              </a:r>
              <a:r>
                <a:rPr lang="tr-TR" sz="105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 </a:t>
              </a:r>
              <a:r>
                <a:rPr lang="en-US" sz="105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Technical</a:t>
              </a:r>
              <a:r>
                <a:rPr lang="tr-TR" sz="105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 </a:t>
              </a:r>
              <a:r>
                <a:rPr lang="en-US" sz="105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University</a:t>
              </a:r>
            </a:p>
            <a:p>
              <a:pPr>
                <a:lnSpc>
                  <a:spcPct val="150000"/>
                </a:lnSpc>
              </a:pPr>
              <a:endParaRPr lang="tr-TR" sz="105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tr-TR" sz="105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Boğaziçi </a:t>
              </a:r>
              <a:r>
                <a:rPr lang="en-US" sz="105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University</a:t>
              </a:r>
            </a:p>
            <a:p>
              <a:pPr>
                <a:lnSpc>
                  <a:spcPct val="150000"/>
                </a:lnSpc>
              </a:pPr>
              <a:endParaRPr lang="tr-TR" sz="105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tr-TR" sz="105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Bahçeşehir </a:t>
              </a:r>
              <a:r>
                <a:rPr lang="en-US" sz="105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University</a:t>
              </a:r>
              <a:endParaRPr lang="tr-TR" sz="105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247698" y="1096458"/>
              <a:ext cx="3276498" cy="666866"/>
            </a:xfrm>
            <a:prstGeom prst="roundRect">
              <a:avLst>
                <a:gd name="adj" fmla="val 23190"/>
              </a:avLst>
            </a:prstGeom>
            <a:gradFill flip="none" rotWithShape="1">
              <a:gsLst>
                <a:gs pos="0">
                  <a:srgbClr val="FF3300">
                    <a:shade val="30000"/>
                    <a:satMod val="115000"/>
                  </a:srgbClr>
                </a:gs>
                <a:gs pos="50000">
                  <a:srgbClr val="FF3300">
                    <a:shade val="67500"/>
                    <a:satMod val="115000"/>
                  </a:srgbClr>
                </a:gs>
                <a:gs pos="100000">
                  <a:srgbClr val="FF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solidFill>
                <a:srgbClr val="1278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58046" y="997451"/>
              <a:ext cx="2770229" cy="802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latin typeface="Calibri" pitchFamily="34" charset="0"/>
                </a:rPr>
                <a:t>Turkey</a:t>
              </a:r>
            </a:p>
            <a:p>
              <a:r>
                <a:rPr lang="en-US" sz="1100" dirty="0">
                  <a:solidFill>
                    <a:schemeClr val="bg1"/>
                  </a:solidFill>
                  <a:latin typeface="Calibri" pitchFamily="34" charset="0"/>
                </a:rPr>
                <a:t>All </a:t>
              </a:r>
              <a:r>
                <a:rPr lang="en-US" sz="1100" dirty="0" smtClean="0">
                  <a:solidFill>
                    <a:schemeClr val="bg1"/>
                  </a:solidFill>
                  <a:latin typeface="Calibri" pitchFamily="34" charset="0"/>
                </a:rPr>
                <a:t>WPs</a:t>
              </a:r>
              <a:endParaRPr lang="tr-TR" sz="11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pic>
          <p:nvPicPr>
            <p:cNvPr id="103" name="Picture 10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4588" y="2029754"/>
              <a:ext cx="1037560" cy="301033"/>
            </a:xfrm>
            <a:prstGeom prst="rect">
              <a:avLst/>
            </a:prstGeom>
          </p:spPr>
        </p:pic>
        <p:pic>
          <p:nvPicPr>
            <p:cNvPr id="104" name="Picture 8" descr="C:\Users\MURAT\Desktop\korgun_logo_rev1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07" t="14224" r="45343" b="14665"/>
            <a:stretch/>
          </p:blipFill>
          <p:spPr bwMode="auto">
            <a:xfrm>
              <a:off x="2528565" y="3918441"/>
              <a:ext cx="902741" cy="3900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" name="Picture 10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3790" y="3305558"/>
              <a:ext cx="895534" cy="234433"/>
            </a:xfrm>
            <a:prstGeom prst="rect">
              <a:avLst/>
            </a:prstGeom>
          </p:spPr>
        </p:pic>
        <p:pic>
          <p:nvPicPr>
            <p:cNvPr id="106" name="Picture 10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349" b="15872"/>
            <a:stretch/>
          </p:blipFill>
          <p:spPr>
            <a:xfrm>
              <a:off x="2444712" y="2590071"/>
              <a:ext cx="997437" cy="356803"/>
            </a:xfrm>
            <a:prstGeom prst="rect">
              <a:avLst/>
            </a:prstGeom>
          </p:spPr>
        </p:pic>
        <p:pic>
          <p:nvPicPr>
            <p:cNvPr id="107" name="Picture 106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7" t="31317" r="39430" b="3960"/>
            <a:stretch/>
          </p:blipFill>
          <p:spPr>
            <a:xfrm>
              <a:off x="2880319" y="4593256"/>
              <a:ext cx="506736" cy="327266"/>
            </a:xfrm>
            <a:prstGeom prst="rect">
              <a:avLst/>
            </a:prstGeom>
          </p:spPr>
        </p:pic>
        <p:pic>
          <p:nvPicPr>
            <p:cNvPr id="108" name="Picture 10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4710" y="5195176"/>
              <a:ext cx="568969" cy="555694"/>
            </a:xfrm>
            <a:prstGeom prst="rect">
              <a:avLst/>
            </a:prstGeom>
          </p:spPr>
        </p:pic>
        <p:sp>
          <p:nvSpPr>
            <p:cNvPr id="109" name="TextBox 108"/>
            <p:cNvSpPr txBox="1"/>
            <p:nvPr/>
          </p:nvSpPr>
          <p:spPr>
            <a:xfrm>
              <a:off x="340372" y="2020864"/>
              <a:ext cx="1800565" cy="4881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100" dirty="0" smtClean="0">
                  <a:solidFill>
                    <a:srgbClr val="FF0000"/>
                  </a:solidFill>
                </a:rPr>
                <a:t>International</a:t>
              </a:r>
              <a:r>
                <a:rPr lang="tr-TR" sz="1100" dirty="0" smtClean="0">
                  <a:solidFill>
                    <a:srgbClr val="FF0000"/>
                  </a:solidFill>
                </a:rPr>
                <a:t> </a:t>
              </a:r>
              <a:r>
                <a:rPr lang="en-US" sz="1100" dirty="0" smtClean="0">
                  <a:solidFill>
                    <a:srgbClr val="FF0000"/>
                  </a:solidFill>
                </a:rPr>
                <a:t>Leader</a:t>
              </a:r>
              <a:endParaRPr lang="en-US" sz="1100" dirty="0">
                <a:solidFill>
                  <a:srgbClr val="FF0000"/>
                </a:solidFill>
              </a:endParaRPr>
            </a:p>
          </p:txBody>
        </p:sp>
        <p:pic>
          <p:nvPicPr>
            <p:cNvPr id="110" name="Picture 10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9985" y="5972710"/>
              <a:ext cx="973929" cy="364250"/>
            </a:xfrm>
            <a:prstGeom prst="rect">
              <a:avLst/>
            </a:prstGeom>
          </p:spPr>
        </p:pic>
      </p:grpSp>
      <p:grpSp>
        <p:nvGrpSpPr>
          <p:cNvPr id="117" name="Group 116"/>
          <p:cNvGrpSpPr/>
          <p:nvPr/>
        </p:nvGrpSpPr>
        <p:grpSpPr>
          <a:xfrm>
            <a:off x="3249587" y="2122590"/>
            <a:ext cx="2779465" cy="1674905"/>
            <a:chOff x="247698" y="1012559"/>
            <a:chExt cx="3278823" cy="3726422"/>
          </a:xfrm>
        </p:grpSpPr>
        <p:sp>
          <p:nvSpPr>
            <p:cNvPr id="118" name="Rounded Rectangle 117"/>
            <p:cNvSpPr/>
            <p:nvPr/>
          </p:nvSpPr>
          <p:spPr>
            <a:xfrm>
              <a:off x="247698" y="1096459"/>
              <a:ext cx="3276498" cy="3642522"/>
            </a:xfrm>
            <a:prstGeom prst="roundRect">
              <a:avLst>
                <a:gd name="adj" fmla="val 5194"/>
              </a:avLst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40372" y="2224716"/>
              <a:ext cx="2955470" cy="2362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05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VUB Co</a:t>
              </a:r>
              <a:endParaRPr lang="tr-TR" sz="105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05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GiTy</a:t>
              </a:r>
              <a:endParaRPr lang="tr-TR" sz="105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05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Masaryk </a:t>
              </a:r>
              <a:r>
                <a:rPr lang="en-US" sz="105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University (MUNI)</a:t>
              </a:r>
              <a:endParaRPr lang="tr-TR" sz="105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tr-TR" sz="105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Technical University of </a:t>
              </a:r>
              <a:r>
                <a:rPr lang="tr-TR" sz="105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Liberec</a:t>
              </a:r>
              <a:r>
                <a:rPr lang="en-US" sz="105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 (TUL)</a:t>
              </a:r>
              <a:endParaRPr lang="tr-TR" sz="105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250023" y="1096459"/>
              <a:ext cx="3276498" cy="1002764"/>
            </a:xfrm>
            <a:prstGeom prst="roundRect">
              <a:avLst>
                <a:gd name="adj" fmla="val 23190"/>
              </a:avLst>
            </a:prstGeom>
            <a:solidFill>
              <a:srgbClr val="00B050"/>
            </a:solidFill>
            <a:ln w="12700">
              <a:solidFill>
                <a:srgbClr val="1278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58046" y="1012559"/>
              <a:ext cx="2770229" cy="1181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chemeClr val="bg1"/>
                  </a:solidFill>
                  <a:latin typeface="Calibri" pitchFamily="34" charset="0"/>
                </a:rPr>
                <a:t>Czech Republic</a:t>
              </a:r>
            </a:p>
            <a:p>
              <a:r>
                <a:rPr lang="en-US" sz="1050" dirty="0" smtClean="0">
                  <a:solidFill>
                    <a:schemeClr val="bg1"/>
                  </a:solidFill>
                  <a:latin typeface="Calibri" pitchFamily="34" charset="0"/>
                </a:rPr>
                <a:t>WP1, WP2, WP3, WP4, WP6, WP7</a:t>
              </a:r>
              <a:endParaRPr lang="tr-TR" sz="105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3249587" y="4013027"/>
            <a:ext cx="2777494" cy="1144165"/>
            <a:chOff x="247698" y="1012559"/>
            <a:chExt cx="3276498" cy="2545604"/>
          </a:xfrm>
        </p:grpSpPr>
        <p:sp>
          <p:nvSpPr>
            <p:cNvPr id="134" name="Rounded Rectangle 133"/>
            <p:cNvSpPr/>
            <p:nvPr/>
          </p:nvSpPr>
          <p:spPr>
            <a:xfrm>
              <a:off x="247698" y="1096459"/>
              <a:ext cx="3276498" cy="2163033"/>
            </a:xfrm>
            <a:prstGeom prst="roundRect">
              <a:avLst>
                <a:gd name="adj" fmla="val 5194"/>
              </a:avLst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40372" y="2281229"/>
              <a:ext cx="2955470" cy="1276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10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BEIA Consult International</a:t>
              </a:r>
            </a:p>
            <a:p>
              <a:pPr>
                <a:lnSpc>
                  <a:spcPct val="150000"/>
                </a:lnSpc>
              </a:pPr>
              <a:endParaRPr lang="tr-TR" sz="11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247698" y="1096457"/>
              <a:ext cx="3276498" cy="1068227"/>
            </a:xfrm>
            <a:prstGeom prst="roundRect">
              <a:avLst>
                <a:gd name="adj" fmla="val 7319"/>
              </a:avLst>
            </a:prstGeom>
            <a:solidFill>
              <a:srgbClr val="FFC000"/>
            </a:solidFill>
            <a:ln w="12700">
              <a:solidFill>
                <a:srgbClr val="1278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358046" y="1012559"/>
              <a:ext cx="2770229" cy="1181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chemeClr val="bg1"/>
                  </a:solidFill>
                  <a:latin typeface="Calibri" pitchFamily="34" charset="0"/>
                </a:rPr>
                <a:t>Romania</a:t>
              </a:r>
            </a:p>
            <a:p>
              <a:r>
                <a:rPr lang="en-US" sz="1050" dirty="0" smtClean="0">
                  <a:solidFill>
                    <a:schemeClr val="bg1"/>
                  </a:solidFill>
                  <a:latin typeface="Calibri" pitchFamily="34" charset="0"/>
                </a:rPr>
                <a:t>All WPs</a:t>
              </a:r>
              <a:endParaRPr lang="tr-TR" sz="105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6240884" y="1609938"/>
            <a:ext cx="2777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/>
              <a:t>Prospective Partners</a:t>
            </a:r>
            <a:endParaRPr lang="tr-TR" sz="1400" dirty="0"/>
          </a:p>
        </p:txBody>
      </p:sp>
      <p:grpSp>
        <p:nvGrpSpPr>
          <p:cNvPr id="140" name="Group 139"/>
          <p:cNvGrpSpPr/>
          <p:nvPr/>
        </p:nvGrpSpPr>
        <p:grpSpPr>
          <a:xfrm>
            <a:off x="6240884" y="2153929"/>
            <a:ext cx="2777494" cy="2271836"/>
            <a:chOff x="247698" y="1096457"/>
            <a:chExt cx="3276498" cy="5054505"/>
          </a:xfrm>
        </p:grpSpPr>
        <p:sp>
          <p:nvSpPr>
            <p:cNvPr id="141" name="Rounded Rectangle 140"/>
            <p:cNvSpPr/>
            <p:nvPr/>
          </p:nvSpPr>
          <p:spPr>
            <a:xfrm>
              <a:off x="247698" y="1096461"/>
              <a:ext cx="3276498" cy="5054501"/>
            </a:xfrm>
            <a:prstGeom prst="roundRect">
              <a:avLst>
                <a:gd name="adj" fmla="val 5194"/>
              </a:avLst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40372" y="2111694"/>
              <a:ext cx="2955470" cy="3924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05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NRC</a:t>
              </a:r>
              <a:endParaRPr lang="tr-TR" sz="105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05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CEMI</a:t>
              </a:r>
              <a:endParaRPr lang="tr-TR" sz="105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05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Newtrax</a:t>
              </a:r>
            </a:p>
            <a:p>
              <a:pPr>
                <a:lnSpc>
                  <a:spcPct val="150000"/>
                </a:lnSpc>
              </a:pPr>
              <a:r>
                <a:rPr lang="tr-TR" sz="105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Vandrico</a:t>
              </a:r>
              <a:r>
                <a:rPr lang="tr-TR" sz="1050" b="1" dirty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, Priwen </a:t>
              </a:r>
              <a:r>
                <a:rPr lang="tr-TR" sz="105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Systems</a:t>
              </a:r>
              <a:endParaRPr lang="en-US" sz="105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tr-TR" sz="105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Accutron Instruments</a:t>
              </a:r>
              <a:endParaRPr lang="en-US" sz="105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tr-TR" sz="105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6Harmonics</a:t>
              </a:r>
              <a:endParaRPr lang="en-US" sz="105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050" b="1" dirty="0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Sensorup</a:t>
              </a:r>
              <a:endParaRPr lang="en-US" sz="105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3" name="Rounded Rectangle 142"/>
            <p:cNvSpPr/>
            <p:nvPr/>
          </p:nvSpPr>
          <p:spPr>
            <a:xfrm>
              <a:off x="247698" y="1096457"/>
              <a:ext cx="3276498" cy="1064431"/>
            </a:xfrm>
            <a:prstGeom prst="roundRect">
              <a:avLst>
                <a:gd name="adj" fmla="val 23190"/>
              </a:avLst>
            </a:prstGeom>
            <a:solidFill>
              <a:schemeClr val="tx2">
                <a:lumMod val="75000"/>
                <a:lumOff val="25000"/>
              </a:schemeClr>
            </a:solidFill>
            <a:ln w="9525">
              <a:solidFill>
                <a:srgbClr val="1278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373027" y="1210350"/>
              <a:ext cx="2770229" cy="821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chemeClr val="bg1"/>
                  </a:solidFill>
                  <a:latin typeface="Calibri" pitchFamily="34" charset="0"/>
                </a:rPr>
                <a:t>Canada</a:t>
              </a: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6240884" y="4645591"/>
            <a:ext cx="2777494" cy="1506777"/>
            <a:chOff x="247698" y="1096456"/>
            <a:chExt cx="3276498" cy="3678678"/>
          </a:xfrm>
        </p:grpSpPr>
        <p:sp>
          <p:nvSpPr>
            <p:cNvPr id="147" name="Rounded Rectangle 146"/>
            <p:cNvSpPr/>
            <p:nvPr/>
          </p:nvSpPr>
          <p:spPr>
            <a:xfrm>
              <a:off x="247698" y="1096461"/>
              <a:ext cx="3276498" cy="3348115"/>
            </a:xfrm>
            <a:prstGeom prst="roundRect">
              <a:avLst>
                <a:gd name="adj" fmla="val 5194"/>
              </a:avLst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40372" y="2243968"/>
              <a:ext cx="2955470" cy="2531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050" b="1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Eurico Ferreira (PROEF group)</a:t>
              </a:r>
              <a:endParaRPr lang="tr-TR" sz="1050" b="1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050" b="1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Centi</a:t>
              </a:r>
              <a:endParaRPr lang="tr-TR" sz="105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050" b="1" smtClean="0">
                  <a:solidFill>
                    <a:schemeClr val="bg2">
                      <a:lumMod val="25000"/>
                    </a:schemeClr>
                  </a:solidFill>
                  <a:latin typeface="Calibri" pitchFamily="34" charset="0"/>
                </a:rPr>
                <a:t>LIPOR</a:t>
              </a:r>
              <a:endParaRPr lang="tr-TR" sz="105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  <a:p>
              <a:pPr>
                <a:lnSpc>
                  <a:spcPct val="150000"/>
                </a:lnSpc>
              </a:pPr>
              <a:endParaRPr lang="tr-TR" sz="105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247698" y="1096456"/>
              <a:ext cx="3276498" cy="1068227"/>
            </a:xfrm>
            <a:prstGeom prst="roundRect">
              <a:avLst>
                <a:gd name="adj" fmla="val 23190"/>
              </a:avLst>
            </a:prstGeom>
            <a:solidFill>
              <a:schemeClr val="tx2">
                <a:lumMod val="75000"/>
                <a:lumOff val="25000"/>
              </a:schemeClr>
            </a:solidFill>
            <a:ln w="9525">
              <a:solidFill>
                <a:srgbClr val="1278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58046" y="1162089"/>
              <a:ext cx="2770229" cy="901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chemeClr val="bg1"/>
                  </a:solidFill>
                  <a:latin typeface="Calibri" pitchFamily="34" charset="0"/>
                </a:rPr>
                <a:t>Portugal</a:t>
              </a:r>
            </a:p>
          </p:txBody>
        </p:sp>
      </p:grpSp>
      <p:sp>
        <p:nvSpPr>
          <p:cNvPr id="45" name="Rectangle 44"/>
          <p:cNvSpPr/>
          <p:nvPr/>
        </p:nvSpPr>
        <p:spPr>
          <a:xfrm>
            <a:off x="4680012" y="6623774"/>
            <a:ext cx="38524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Caner Aksoy, Technical Coordinator, caksoy@netas.com.tr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707511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</a:rPr>
              <a:t>Partners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680012" y="6623774"/>
            <a:ext cx="38524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Caner Aksoy, Technical Coordinator, caksoy@netas.com.tr</a:t>
            </a:r>
            <a:endParaRPr lang="en-GB" sz="1100" dirty="0"/>
          </a:p>
        </p:txBody>
      </p:sp>
      <p:sp>
        <p:nvSpPr>
          <p:cNvPr id="40" name="Segnaposto contenuto 2"/>
          <p:cNvSpPr txBox="1">
            <a:spLocks/>
          </p:cNvSpPr>
          <p:nvPr/>
        </p:nvSpPr>
        <p:spPr>
          <a:xfrm>
            <a:off x="980346" y="1484784"/>
            <a:ext cx="7920880" cy="77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algn="ctr">
              <a:buNone/>
            </a:pPr>
            <a:r>
              <a:rPr lang="en-US" sz="2800" dirty="0" smtClean="0">
                <a:latin typeface="Calibri" pitchFamily="34" charset="0"/>
                <a:cs typeface="Arial" charset="0"/>
              </a:rPr>
              <a:t>Are you interested in joining</a:t>
            </a:r>
            <a:r>
              <a:rPr lang="en-US" sz="2400" dirty="0" smtClean="0">
                <a:latin typeface="Calibri" pitchFamily="34" charset="0"/>
                <a:cs typeface="Arial" charset="0"/>
              </a:rPr>
              <a:t>?</a:t>
            </a:r>
          </a:p>
          <a:p>
            <a:pPr marL="800100" lvl="1"/>
            <a:endParaRPr lang="en-US" sz="2400" dirty="0">
              <a:latin typeface="Calibri" pitchFamily="34" charset="0"/>
              <a:cs typeface="Arial" charset="0"/>
            </a:endParaRPr>
          </a:p>
          <a:p>
            <a:pPr marL="400050"/>
            <a:endParaRPr lang="en-US" dirty="0" smtClean="0">
              <a:latin typeface="Calibri" pitchFamily="34" charset="0"/>
              <a:cs typeface="Arial" charset="0"/>
            </a:endParaRPr>
          </a:p>
          <a:p>
            <a:pPr marL="57150" indent="0" algn="ctr">
              <a:buNone/>
            </a:pPr>
            <a:endParaRPr lang="en-US" sz="3600" dirty="0" smtClean="0">
              <a:latin typeface="Calibri" pitchFamily="34" charset="0"/>
              <a:cs typeface="Arial" charset="0"/>
            </a:endParaRPr>
          </a:p>
          <a:p>
            <a:pPr marL="1657350" lvl="3" indent="-342900" algn="ctr"/>
            <a:endParaRPr lang="en-US" sz="1400" dirty="0" smtClean="0">
              <a:latin typeface="Calibri" pitchFamily="34" charset="0"/>
              <a:cs typeface="Arial" charset="0"/>
            </a:endParaRPr>
          </a:p>
          <a:p>
            <a:pPr marL="857250" lvl="2" indent="0" algn="ctr">
              <a:buNone/>
            </a:pPr>
            <a:endParaRPr lang="tr-TR" sz="1800" dirty="0" smtClean="0">
              <a:latin typeface="Calibri" pitchFamily="34" charset="0"/>
              <a:cs typeface="Arial" charset="0"/>
            </a:endParaRPr>
          </a:p>
        </p:txBody>
      </p:sp>
      <p:sp>
        <p:nvSpPr>
          <p:cNvPr id="41" name="Segnaposto contenuto 2"/>
          <p:cNvSpPr txBox="1">
            <a:spLocks/>
          </p:cNvSpPr>
          <p:nvPr/>
        </p:nvSpPr>
        <p:spPr>
          <a:xfrm>
            <a:off x="1115011" y="4808378"/>
            <a:ext cx="7920880" cy="1572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algn="ctr">
              <a:buNone/>
            </a:pPr>
            <a:r>
              <a:rPr lang="en-US" sz="2800" dirty="0" smtClean="0">
                <a:latin typeface="Calibri" pitchFamily="34" charset="0"/>
                <a:cs typeface="Arial" charset="0"/>
              </a:rPr>
              <a:t>Please let us know about </a:t>
            </a:r>
            <a:r>
              <a:rPr lang="en-US" sz="2800" smtClean="0">
                <a:latin typeface="Calibri" pitchFamily="34" charset="0"/>
                <a:cs typeface="Arial" charset="0"/>
              </a:rPr>
              <a:t>the WPs</a:t>
            </a:r>
          </a:p>
          <a:p>
            <a:pPr marL="57150" indent="0" algn="ctr">
              <a:buNone/>
            </a:pPr>
            <a:r>
              <a:rPr lang="en-US" sz="2800" smtClean="0">
                <a:latin typeface="Calibri" pitchFamily="34" charset="0"/>
                <a:cs typeface="Arial" charset="0"/>
              </a:rPr>
              <a:t>that </a:t>
            </a:r>
            <a:r>
              <a:rPr lang="en-US" sz="2800" dirty="0" smtClean="0">
                <a:latin typeface="Calibri" pitchFamily="34" charset="0"/>
                <a:cs typeface="Arial" charset="0"/>
              </a:rPr>
              <a:t>you would like to be </a:t>
            </a:r>
            <a:r>
              <a:rPr lang="en-US" sz="2800" smtClean="0">
                <a:latin typeface="Calibri" pitchFamily="34" charset="0"/>
                <a:cs typeface="Arial" charset="0"/>
              </a:rPr>
              <a:t>involved!</a:t>
            </a:r>
            <a:endParaRPr lang="tr-TR" sz="2800" dirty="0" smtClean="0">
              <a:latin typeface="Calibri" pitchFamily="34" charset="0"/>
              <a:cs typeface="Arial" charset="0"/>
            </a:endParaRPr>
          </a:p>
          <a:p>
            <a:pPr marL="1200150" lvl="2" indent="-342900" algn="ctr"/>
            <a:endParaRPr lang="tr-TR" sz="2800" dirty="0">
              <a:latin typeface="Calibri" pitchFamily="34" charset="0"/>
              <a:cs typeface="Arial" charset="0"/>
            </a:endParaRPr>
          </a:p>
          <a:p>
            <a:pPr lvl="2" algn="ctr"/>
            <a:endParaRPr lang="tr-TR" dirty="0">
              <a:latin typeface="Calibri" pitchFamily="34" charset="0"/>
              <a:cs typeface="Arial" charset="0"/>
            </a:endParaRPr>
          </a:p>
        </p:txBody>
      </p:sp>
      <p:pic>
        <p:nvPicPr>
          <p:cNvPr id="3074" name="Picture 2" descr="to join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157" y="2533711"/>
            <a:ext cx="2466975" cy="1847851"/>
          </a:xfrm>
          <a:prstGeom prst="rect">
            <a:avLst/>
          </a:prstGeom>
          <a:ln w="762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8908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</a:rPr>
              <a:t>Contact Info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743000" y="1378868"/>
            <a:ext cx="6213376" cy="5184576"/>
          </a:xfrm>
        </p:spPr>
        <p:txBody>
          <a:bodyPr>
            <a:noAutofit/>
          </a:bodyPr>
          <a:lstStyle/>
          <a:p>
            <a:r>
              <a:rPr lang="en-US" sz="1800" dirty="0" smtClean="0">
                <a:latin typeface="Calibri" pitchFamily="34" charset="0"/>
              </a:rPr>
              <a:t>A.Belma Kaya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R&amp;D Director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libri" pitchFamily="34" charset="0"/>
                <a:hlinkClick r:id="rId2"/>
              </a:rPr>
              <a:t>belmas@netas.com.tr</a:t>
            </a:r>
            <a:endParaRPr lang="en-US" sz="1800" dirty="0" smtClean="0">
              <a:latin typeface="Calibri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Ersin Bayramoglu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Project Coordinator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libri" pitchFamily="34" charset="0"/>
                <a:hlinkClick r:id="rId3"/>
              </a:rPr>
              <a:t>ersin@netas.com.tr</a:t>
            </a:r>
            <a:endParaRPr lang="en-US" sz="1800" dirty="0" smtClean="0">
              <a:latin typeface="Calibri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Caner Aksoy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Technical Coordinator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libri" pitchFamily="34" charset="0"/>
                <a:hlinkClick r:id="rId4"/>
              </a:rPr>
              <a:t>caksoy@netas.com.tr</a:t>
            </a:r>
            <a:endParaRPr lang="en-US" sz="1800" dirty="0" smtClean="0">
              <a:latin typeface="Calibri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Necip Gozuacik</a:t>
            </a:r>
            <a:endParaRPr lang="en-US" sz="1800" dirty="0">
              <a:latin typeface="Calibri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itchFamily="34" charset="0"/>
              </a:rPr>
              <a:t>Technical </a:t>
            </a:r>
            <a:r>
              <a:rPr lang="en-US" sz="1800" dirty="0" smtClean="0">
                <a:latin typeface="Calibri" pitchFamily="34" charset="0"/>
              </a:rPr>
              <a:t>Leader</a:t>
            </a:r>
            <a:endParaRPr lang="en-US" sz="1800" dirty="0">
              <a:latin typeface="Calibri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libri" pitchFamily="34" charset="0"/>
                <a:hlinkClick r:id="rId4"/>
              </a:rPr>
              <a:t>gozuacik@netas.com.tr</a:t>
            </a:r>
            <a:endParaRPr lang="en-US" sz="1800" dirty="0">
              <a:latin typeface="Calibri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latin typeface="Calibri" pitchFamily="34" charset="0"/>
            </a:endParaRPr>
          </a:p>
        </p:txBody>
      </p:sp>
      <p:pic>
        <p:nvPicPr>
          <p:cNvPr id="9" name="Picture 2" descr="D:\Users\belmas\Pictures\DSC_0096_v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836" y="1491423"/>
            <a:ext cx="1225927" cy="1015438"/>
          </a:xfrm>
          <a:prstGeom prst="rect">
            <a:avLst/>
          </a:prstGeom>
          <a:ln w="952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206" y="2652839"/>
            <a:ext cx="1003185" cy="1073998"/>
          </a:xfrm>
          <a:prstGeom prst="rect">
            <a:avLst/>
          </a:prstGeom>
          <a:ln w="952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0" name="Picture 2" descr="D:\Users\gozuacik\AppData\Local\Evernote\Evernote\Databases\Attachments\7664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206" y="3919716"/>
            <a:ext cx="1003185" cy="1110522"/>
          </a:xfrm>
          <a:prstGeom prst="rect">
            <a:avLst/>
          </a:prstGeom>
          <a:ln w="952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Users\gozuacik\AppData\Local\Evernote\Evernote\Databases\Attachments\7363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205" y="5157192"/>
            <a:ext cx="1003185" cy="1172778"/>
          </a:xfrm>
          <a:prstGeom prst="rect">
            <a:avLst/>
          </a:prstGeom>
          <a:ln w="952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680012" y="6623774"/>
            <a:ext cx="38524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Caner Aksoy, Technical Coordinator, caksoy@netas.com.tr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1633981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568</Words>
  <Application>Microsoft Office PowerPoint</Application>
  <PresentationFormat>On-screen Show (4:3)</PresentationFormat>
  <Paragraphs>179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Celtic-Plus-white</vt:lpstr>
      <vt:lpstr>Celtic-Plus Event 28-29 April 2016, Stockholm</vt:lpstr>
      <vt:lpstr>Teaser</vt:lpstr>
      <vt:lpstr>Organisation Profile</vt:lpstr>
      <vt:lpstr>Proposal Introduction</vt:lpstr>
      <vt:lpstr>Proposal Introduction</vt:lpstr>
      <vt:lpstr>Proposal Introduction</vt:lpstr>
      <vt:lpstr>Partners</vt:lpstr>
      <vt:lpstr>Partners</vt:lpstr>
      <vt:lpstr>Contact Info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– RfP Summary</dc:title>
  <dc:creator>caksoy@NETAS.com.tr</dc:creator>
  <cp:lastModifiedBy>Peter Herrmann</cp:lastModifiedBy>
  <cp:revision>158</cp:revision>
  <cp:lastPrinted>2014-09-11T12:29:40Z</cp:lastPrinted>
  <dcterms:created xsi:type="dcterms:W3CDTF">2014-06-18T11:29:22Z</dcterms:created>
  <dcterms:modified xsi:type="dcterms:W3CDTF">2016-04-23T18:37:32Z</dcterms:modified>
</cp:coreProperties>
</file>