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53" r:id="rId1"/>
  </p:sldMasterIdLst>
  <p:notesMasterIdLst>
    <p:notesMasterId r:id="rId9"/>
  </p:notesMasterIdLst>
  <p:handoutMasterIdLst>
    <p:handoutMasterId r:id="rId10"/>
  </p:handoutMasterIdLst>
  <p:sldIdLst>
    <p:sldId id="1784" r:id="rId2"/>
    <p:sldId id="1736" r:id="rId3"/>
    <p:sldId id="1781" r:id="rId4"/>
    <p:sldId id="1782" r:id="rId5"/>
    <p:sldId id="1779" r:id="rId6"/>
    <p:sldId id="1771" r:id="rId7"/>
    <p:sldId id="1783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925"/>
    <a:srgbClr val="091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478" autoAdjust="0"/>
    <p:restoredTop sz="98592" autoAdjust="0"/>
  </p:normalViewPr>
  <p:slideViewPr>
    <p:cSldViewPr>
      <p:cViewPr>
        <p:scale>
          <a:sx n="100" d="100"/>
          <a:sy n="100" d="100"/>
        </p:scale>
        <p:origin x="389" y="3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42" y="9642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20" d="100"/>
        <a:sy n="20" d="100"/>
      </p:scale>
      <p:origin x="0" y="384"/>
    </p:cViewPr>
  </p:sorter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EE601-35A1-4728-BC0E-214E4BEED47A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2597-EFF9-4FB6-A4C3-76B948BA7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24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91EE8-69AE-461D-8CCB-C9DF5AEE5592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DA8E6-7D59-45D1-806A-C62FB4BAE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1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8520112" y="438150"/>
            <a:ext cx="361950" cy="361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200025"/>
            <a:ext cx="4762500" cy="41913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8" y="627929"/>
            <a:ext cx="2600325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8486775" y="455279"/>
            <a:ext cx="428625" cy="32769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6" name="Oval 5"/>
          <p:cNvSpPr/>
          <p:nvPr userDrawn="1"/>
        </p:nvSpPr>
        <p:spPr>
          <a:xfrm>
            <a:off x="8520112" y="438150"/>
            <a:ext cx="361950" cy="361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486775" y="455279"/>
            <a:ext cx="428625" cy="32769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389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ln w="3175">
            <a:noFill/>
          </a:ln>
        </p:spPr>
        <p:txBody>
          <a:bodyPr wrap="none" tIns="0" bIns="201168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8520112" y="438150"/>
            <a:ext cx="361950" cy="361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486775" y="455279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200025"/>
            <a:ext cx="4762500" cy="41913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8" y="627929"/>
            <a:ext cx="2600325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6381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>
          <a:xfrm>
            <a:off x="8520112" y="438150"/>
            <a:ext cx="361950" cy="361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200025"/>
            <a:ext cx="4762500" cy="41913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8" y="627929"/>
            <a:ext cx="2600325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486775" y="455279"/>
            <a:ext cx="428625" cy="32769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am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>
          <a:xfrm>
            <a:off x="8520112" y="438150"/>
            <a:ext cx="361950" cy="361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2350352" y="283110"/>
            <a:ext cx="4443296" cy="31011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8" y="627929"/>
            <a:ext cx="2600325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486775" y="455279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36"/>
          </p:nvPr>
        </p:nvSpPr>
        <p:spPr>
          <a:xfrm>
            <a:off x="3771900" y="3676211"/>
            <a:ext cx="1600200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3771900" y="3938714"/>
            <a:ext cx="1600200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57600" y="3912337"/>
            <a:ext cx="1828800" cy="158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41"/>
          </p:nvPr>
        </p:nvSpPr>
        <p:spPr>
          <a:xfrm>
            <a:off x="3657600" y="4187830"/>
            <a:ext cx="1828800" cy="51728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561526" y="1523444"/>
            <a:ext cx="2020948" cy="2020948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  <p:extLst>
      <p:ext uri="{BB962C8B-B14F-4D97-AF65-F5344CB8AC3E}">
        <p14:creationId xmlns:p14="http://schemas.microsoft.com/office/powerpoint/2010/main" val="83341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7535B04-7FE3-4FE7-936F-780DBED6C7D4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8250457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47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9" r:id="rId2"/>
    <p:sldLayoutId id="2147483657" r:id="rId3"/>
    <p:sldLayoutId id="2147483847" r:id="rId4"/>
    <p:sldLayoutId id="2147483964" r:id="rId5"/>
    <p:sldLayoutId id="214748396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75452" y="3759882"/>
            <a:ext cx="2104560" cy="702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8D53FB3E-8C47-4F19-A392-AFCA93838430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55676" y="1005576"/>
            <a:ext cx="5829300" cy="1102519"/>
          </a:xfrm>
        </p:spPr>
        <p:txBody>
          <a:bodyPr/>
          <a:lstStyle/>
          <a:p>
            <a:r>
              <a:rPr lang="en-US" altLang="en-US" sz="2100" dirty="0"/>
              <a:t>Celtic-Plus Event</a:t>
            </a:r>
            <a:br>
              <a:rPr lang="en-US" altLang="en-US" sz="2100" dirty="0"/>
            </a:br>
            <a:r>
              <a:rPr lang="en-US" altLang="en-US" sz="2100" dirty="0"/>
              <a:t>28-29 April 2016, Stockholm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69622" y="1923678"/>
            <a:ext cx="6804756" cy="110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9pPr>
          </a:lstStyle>
          <a:p>
            <a:r>
              <a:rPr lang="en-US" altLang="en-US" sz="2700" kern="0" dirty="0"/>
              <a:t>Pitch of the Project Proposal</a:t>
            </a:r>
            <a:br>
              <a:rPr lang="en-US" altLang="en-US" sz="2700" kern="0" dirty="0"/>
            </a:br>
            <a:r>
              <a:rPr lang="en-US" altLang="en-US" sz="3000" kern="0" dirty="0"/>
              <a:t>&lt;</a:t>
            </a:r>
            <a:r>
              <a:rPr lang="en-US" altLang="en-US" sz="3000" kern="0" dirty="0" err="1"/>
              <a:t>AirVision</a:t>
            </a:r>
            <a:r>
              <a:rPr lang="en-US" altLang="en-US" sz="3000" kern="0" dirty="0"/>
              <a:t> Cloud&gt;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01670" y="2819382"/>
            <a:ext cx="5829300" cy="110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9pPr>
          </a:lstStyle>
          <a:p>
            <a:r>
              <a:rPr lang="en-US" altLang="en-US" sz="1350" b="0" i="1" kern="0" dirty="0"/>
              <a:t>&lt;</a:t>
            </a:r>
            <a:r>
              <a:rPr lang="lt-LT" altLang="en-US" sz="1350" b="0" i="1" kern="0" dirty="0"/>
              <a:t>Vytautas Taujanskas, COO</a:t>
            </a:r>
            <a:r>
              <a:rPr lang="en-US" altLang="en-US" sz="1350" b="0" i="1" kern="0" dirty="0"/>
              <a:t>&gt;</a:t>
            </a:r>
          </a:p>
          <a:p>
            <a:r>
              <a:rPr lang="en-US" altLang="en-US" sz="1350" b="0" i="1" kern="0" dirty="0"/>
              <a:t>&lt;v</a:t>
            </a:r>
            <a:r>
              <a:rPr lang="lt-LT" altLang="en-US" sz="1350" b="0" i="1" kern="0" dirty="0" err="1"/>
              <a:t>ytautas</a:t>
            </a:r>
            <a:r>
              <a:rPr lang="en-US" altLang="en-US" sz="1350" b="0" i="1" kern="0" dirty="0"/>
              <a:t>@</a:t>
            </a:r>
            <a:r>
              <a:rPr lang="en-US" altLang="en-US" sz="1350" b="0" i="1" kern="0" dirty="0" err="1"/>
              <a:t>magma.lt</a:t>
            </a:r>
            <a:r>
              <a:rPr lang="en-US" altLang="en-US" sz="1350" b="0" i="1" kern="0" dirty="0"/>
              <a:t>&gt;</a:t>
            </a:r>
          </a:p>
          <a:p>
            <a:endParaRPr lang="en-US" altLang="en-US" sz="1350" b="0" i="1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2899488" y="3921900"/>
            <a:ext cx="1169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chemeClr val="bg1">
                    <a:lumMod val="50000"/>
                  </a:schemeClr>
                </a:solidFill>
              </a:rPr>
              <a:t>&lt;</a:t>
            </a:r>
            <a:r>
              <a:rPr lang="de-DE" sz="135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de-DE" sz="1350" dirty="0">
                <a:solidFill>
                  <a:schemeClr val="bg1">
                    <a:lumMod val="50000"/>
                  </a:schemeClr>
                </a:solidFill>
              </a:rPr>
              <a:t> Logo&gt;</a:t>
            </a:r>
          </a:p>
        </p:txBody>
      </p:sp>
      <p:pic>
        <p:nvPicPr>
          <p:cNvPr id="8" name="Picture 7" descr="http://www.airvision.io/img/logo-d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958" y="3864650"/>
            <a:ext cx="2108054" cy="5060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3495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5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2" name="Rectangle 31"/>
          <p:cNvSpPr/>
          <p:nvPr/>
        </p:nvSpPr>
        <p:spPr bwMode="auto">
          <a:xfrm>
            <a:off x="0" y="1238315"/>
            <a:ext cx="9144000" cy="3905185"/>
          </a:xfrm>
          <a:prstGeom prst="rect">
            <a:avLst/>
          </a:prstGeom>
          <a:solidFill>
            <a:schemeClr val="tx1">
              <a:lumMod val="75000"/>
              <a:lumOff val="25000"/>
              <a:alpha val="76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66800" y="619158"/>
            <a:ext cx="6781800" cy="270290"/>
          </a:xfrm>
        </p:spPr>
        <p:txBody>
          <a:bodyPr/>
          <a:lstStyle/>
          <a:p>
            <a:r>
              <a:rPr lang="lt-LT" dirty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200150"/>
            <a:ext cx="7772400" cy="40318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lt-LT" sz="3200" dirty="0" err="1">
                <a:solidFill>
                  <a:schemeClr val="bg1"/>
                </a:solidFill>
              </a:rPr>
              <a:t>We</a:t>
            </a:r>
            <a:r>
              <a:rPr lang="lt-LT" sz="3200" dirty="0">
                <a:solidFill>
                  <a:schemeClr val="bg1"/>
                </a:solidFill>
              </a:rPr>
              <a:t> </a:t>
            </a:r>
            <a:r>
              <a:rPr lang="lt-LT" sz="3200" dirty="0" err="1">
                <a:solidFill>
                  <a:schemeClr val="bg1"/>
                </a:solidFill>
              </a:rPr>
              <a:t>provide</a:t>
            </a:r>
            <a:r>
              <a:rPr lang="lt-LT" sz="3200" dirty="0">
                <a:solidFill>
                  <a:schemeClr val="bg1"/>
                </a:solidFill>
              </a:rPr>
              <a:t> </a:t>
            </a:r>
            <a:r>
              <a:rPr lang="lt-LT" sz="3200" dirty="0" err="1">
                <a:solidFill>
                  <a:schemeClr val="bg1"/>
                </a:solidFill>
              </a:rPr>
              <a:t>intelligence</a:t>
            </a:r>
            <a:r>
              <a:rPr lang="lt-LT" sz="3200" dirty="0">
                <a:solidFill>
                  <a:schemeClr val="bg1"/>
                </a:solidFill>
              </a:rPr>
              <a:t> &amp; </a:t>
            </a:r>
            <a:r>
              <a:rPr lang="lt-LT" sz="3200" dirty="0" err="1">
                <a:solidFill>
                  <a:schemeClr val="bg1"/>
                </a:solidFill>
              </a:rPr>
              <a:t>forecasting</a:t>
            </a:r>
            <a:r>
              <a:rPr lang="lt-LT" sz="3200" dirty="0">
                <a:solidFill>
                  <a:schemeClr val="bg1"/>
                </a:solidFill>
              </a:rPr>
              <a:t> </a:t>
            </a:r>
            <a:r>
              <a:rPr lang="lt-LT" sz="3200" dirty="0" err="1">
                <a:solidFill>
                  <a:schemeClr val="bg1"/>
                </a:solidFill>
              </a:rPr>
              <a:t>from</a:t>
            </a:r>
            <a:r>
              <a:rPr lang="lt-LT" sz="3200" dirty="0">
                <a:solidFill>
                  <a:schemeClr val="bg1"/>
                </a:solidFill>
              </a:rPr>
              <a:t> </a:t>
            </a:r>
            <a:r>
              <a:rPr lang="lt-LT" sz="3200" dirty="0" err="1">
                <a:solidFill>
                  <a:schemeClr val="bg1"/>
                </a:solidFill>
              </a:rPr>
              <a:t>above</a:t>
            </a:r>
            <a:r>
              <a:rPr lang="lt-LT" sz="3200" dirty="0">
                <a:solidFill>
                  <a:schemeClr val="bg1"/>
                </a:solidFill>
              </a:rPr>
              <a:t>.</a:t>
            </a:r>
          </a:p>
          <a:p>
            <a:r>
              <a:rPr lang="lt-LT" sz="3200" dirty="0" err="1">
                <a:solidFill>
                  <a:schemeClr val="bg1"/>
                </a:solidFill>
              </a:rPr>
              <a:t>Instantly</a:t>
            </a:r>
            <a:r>
              <a:rPr lang="lt-LT" sz="3200" dirty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lt-LT" sz="3200" dirty="0" err="1">
                <a:solidFill>
                  <a:schemeClr val="bg1"/>
                </a:solidFill>
              </a:rPr>
              <a:t>AirVision</a:t>
            </a:r>
            <a:r>
              <a:rPr lang="lt-LT" sz="3200" dirty="0">
                <a:solidFill>
                  <a:schemeClr val="bg1"/>
                </a:solidFill>
              </a:rPr>
              <a:t> </a:t>
            </a:r>
            <a:r>
              <a:rPr lang="lt-LT" sz="3200" dirty="0" err="1">
                <a:solidFill>
                  <a:schemeClr val="bg1"/>
                </a:solidFill>
              </a:rPr>
              <a:t>is</a:t>
            </a:r>
            <a:r>
              <a:rPr lang="lt-LT" sz="32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complete vision processing system with ultra-high quality sensors</a:t>
            </a:r>
            <a:r>
              <a:rPr lang="lt-LT" sz="3200" dirty="0">
                <a:solidFill>
                  <a:schemeClr val="bg1"/>
                </a:solidFill>
              </a:rPr>
              <a:t>, </a:t>
            </a:r>
            <a:r>
              <a:rPr lang="en-US" sz="3200" dirty="0">
                <a:solidFill>
                  <a:schemeClr val="bg1"/>
                </a:solidFill>
              </a:rPr>
              <a:t>long range datalinks and advanced software capabilities. </a:t>
            </a:r>
            <a:endParaRPr lang="lt-LT" sz="3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71432" y="317194"/>
            <a:ext cx="4762500" cy="41913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lt-LT" dirty="0" err="1">
                <a:solidFill>
                  <a:schemeClr val="tx1"/>
                </a:solidFill>
              </a:rPr>
              <a:t>Teaser</a:t>
            </a:r>
            <a:r>
              <a:rPr lang="lt-LT" dirty="0">
                <a:solidFill>
                  <a:schemeClr val="tx1"/>
                </a:solidFill>
              </a:rPr>
              <a:t>: </a:t>
            </a:r>
            <a:r>
              <a:rPr lang="lt-LT" dirty="0" err="1">
                <a:solidFill>
                  <a:schemeClr val="tx1"/>
                </a:solidFill>
              </a:rPr>
              <a:t>What</a:t>
            </a:r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err="1">
                <a:solidFill>
                  <a:schemeClr val="tx1"/>
                </a:solidFill>
              </a:rPr>
              <a:t>we</a:t>
            </a:r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err="1">
                <a:solidFill>
                  <a:schemeClr val="tx1"/>
                </a:solidFill>
              </a:rPr>
              <a:t>do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22" y="4552950"/>
            <a:ext cx="1483703" cy="5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07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0" dirty="0" err="1">
                <a:solidFill>
                  <a:schemeClr val="tx1"/>
                </a:solidFill>
              </a:rPr>
              <a:t>Teaser</a:t>
            </a:r>
            <a:r>
              <a:rPr lang="lt-LT" b="0" dirty="0">
                <a:solidFill>
                  <a:schemeClr val="tx1"/>
                </a:solidFill>
              </a:rPr>
              <a:t>: </a:t>
            </a:r>
            <a:r>
              <a:rPr lang="lt-LT" b="0" dirty="0" err="1">
                <a:solidFill>
                  <a:schemeClr val="tx1"/>
                </a:solidFill>
              </a:rPr>
              <a:t>how</a:t>
            </a:r>
            <a:r>
              <a:rPr lang="lt-LT" b="0" dirty="0">
                <a:solidFill>
                  <a:schemeClr val="tx1"/>
                </a:solidFill>
              </a:rPr>
              <a:t> </a:t>
            </a:r>
            <a:r>
              <a:rPr lang="lt-LT" b="0" dirty="0" err="1">
                <a:solidFill>
                  <a:schemeClr val="tx1"/>
                </a:solidFill>
              </a:rPr>
              <a:t>we</a:t>
            </a:r>
            <a:r>
              <a:rPr lang="lt-LT" b="0" dirty="0">
                <a:solidFill>
                  <a:schemeClr val="tx1"/>
                </a:solidFill>
              </a:rPr>
              <a:t> </a:t>
            </a:r>
            <a:r>
              <a:rPr lang="lt-LT" b="0" dirty="0" err="1">
                <a:solidFill>
                  <a:schemeClr val="tx1"/>
                </a:solidFill>
              </a:rPr>
              <a:t>do</a:t>
            </a:r>
            <a:r>
              <a:rPr lang="lt-LT" b="0" dirty="0">
                <a:solidFill>
                  <a:schemeClr val="tx1"/>
                </a:solidFill>
              </a:rPr>
              <a:t> it?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41"/>
          </p:nvPr>
        </p:nvSpPr>
        <p:spPr>
          <a:xfrm>
            <a:off x="119274" y="1423441"/>
            <a:ext cx="2090526" cy="517280"/>
          </a:xfrm>
        </p:spPr>
        <p:txBody>
          <a:bodyPr/>
          <a:lstStyle/>
          <a:p>
            <a:pPr algn="r"/>
            <a:r>
              <a:rPr lang="lt-LT" dirty="0" err="1"/>
              <a:t>Imaging</a:t>
            </a:r>
            <a:r>
              <a:rPr lang="lt-LT" dirty="0"/>
              <a:t> data </a:t>
            </a:r>
            <a:r>
              <a:rPr lang="lt-LT" dirty="0" err="1"/>
              <a:t>integration</a:t>
            </a:r>
            <a:r>
              <a:rPr lang="lt-LT" dirty="0"/>
              <a:t> </a:t>
            </a:r>
            <a:r>
              <a:rPr lang="lt-LT" dirty="0" err="1"/>
              <a:t>from</a:t>
            </a:r>
            <a:r>
              <a:rPr lang="lt-LT" dirty="0"/>
              <a:t> </a:t>
            </a:r>
            <a:r>
              <a:rPr lang="lt-LT" dirty="0" err="1"/>
              <a:t>different</a:t>
            </a:r>
            <a:r>
              <a:rPr lang="lt-LT" dirty="0"/>
              <a:t> </a:t>
            </a:r>
            <a:r>
              <a:rPr lang="lt-LT" dirty="0" err="1"/>
              <a:t>sources</a:t>
            </a:r>
            <a:r>
              <a:rPr lang="lt-LT" dirty="0"/>
              <a:t>, </a:t>
            </a:r>
            <a:r>
              <a:rPr lang="lt-LT" dirty="0" err="1"/>
              <a:t>image</a:t>
            </a:r>
            <a:r>
              <a:rPr lang="lt-LT" dirty="0"/>
              <a:t> </a:t>
            </a:r>
            <a:r>
              <a:rPr lang="lt-LT" dirty="0" err="1"/>
              <a:t>stabilization</a:t>
            </a:r>
            <a:r>
              <a:rPr lang="lt-LT" dirty="0"/>
              <a:t>, </a:t>
            </a:r>
            <a:r>
              <a:rPr lang="lt-LT" dirty="0" err="1"/>
              <a:t>enhancement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 flipH="1">
            <a:off x="5420996" y="1571145"/>
            <a:ext cx="740833" cy="539750"/>
          </a:xfrm>
          <a:custGeom>
            <a:avLst/>
            <a:gdLst>
              <a:gd name="connsiteX0" fmla="*/ 889000 w 889000"/>
              <a:gd name="connsiteY0" fmla="*/ 647700 h 647700"/>
              <a:gd name="connsiteX1" fmla="*/ 0 w 889000"/>
              <a:gd name="connsiteY1" fmla="*/ 0 h 647700"/>
              <a:gd name="connsiteX0" fmla="*/ 889000 w 889000"/>
              <a:gd name="connsiteY0" fmla="*/ 647700 h 647700"/>
              <a:gd name="connsiteX1" fmla="*/ 0 w 889000"/>
              <a:gd name="connsiteY1" fmla="*/ 0 h 647700"/>
              <a:gd name="connsiteX0" fmla="*/ 889000 w 889000"/>
              <a:gd name="connsiteY0" fmla="*/ 647700 h 647700"/>
              <a:gd name="connsiteX1" fmla="*/ 0 w 889000"/>
              <a:gd name="connsiteY1" fmla="*/ 0 h 647700"/>
              <a:gd name="connsiteX0" fmla="*/ 889000 w 889000"/>
              <a:gd name="connsiteY0" fmla="*/ 647700 h 647700"/>
              <a:gd name="connsiteX1" fmla="*/ 0 w 889000"/>
              <a:gd name="connsiteY1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000" h="647700">
                <a:moveTo>
                  <a:pt x="889000" y="647700"/>
                </a:moveTo>
                <a:cubicBezTo>
                  <a:pt x="770467" y="431800"/>
                  <a:pt x="639233" y="95250"/>
                  <a:pt x="0" y="0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599430" y="2672344"/>
            <a:ext cx="548640" cy="158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2982172" y="1571145"/>
            <a:ext cx="740833" cy="539750"/>
          </a:xfrm>
          <a:custGeom>
            <a:avLst/>
            <a:gdLst>
              <a:gd name="connsiteX0" fmla="*/ 889000 w 889000"/>
              <a:gd name="connsiteY0" fmla="*/ 647700 h 647700"/>
              <a:gd name="connsiteX1" fmla="*/ 0 w 889000"/>
              <a:gd name="connsiteY1" fmla="*/ 0 h 647700"/>
              <a:gd name="connsiteX0" fmla="*/ 889000 w 889000"/>
              <a:gd name="connsiteY0" fmla="*/ 647700 h 647700"/>
              <a:gd name="connsiteX1" fmla="*/ 0 w 889000"/>
              <a:gd name="connsiteY1" fmla="*/ 0 h 647700"/>
              <a:gd name="connsiteX0" fmla="*/ 889000 w 889000"/>
              <a:gd name="connsiteY0" fmla="*/ 647700 h 647700"/>
              <a:gd name="connsiteX1" fmla="*/ 0 w 889000"/>
              <a:gd name="connsiteY1" fmla="*/ 0 h 647700"/>
              <a:gd name="connsiteX0" fmla="*/ 889000 w 889000"/>
              <a:gd name="connsiteY0" fmla="*/ 647700 h 647700"/>
              <a:gd name="connsiteX1" fmla="*/ 0 w 889000"/>
              <a:gd name="connsiteY1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000" h="647700">
                <a:moveTo>
                  <a:pt x="889000" y="647700"/>
                </a:moveTo>
                <a:cubicBezTo>
                  <a:pt x="770467" y="431800"/>
                  <a:pt x="639233" y="95250"/>
                  <a:pt x="0" y="0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V="1">
            <a:off x="2982172" y="3234845"/>
            <a:ext cx="740833" cy="539750"/>
          </a:xfrm>
          <a:custGeom>
            <a:avLst/>
            <a:gdLst>
              <a:gd name="connsiteX0" fmla="*/ 889000 w 889000"/>
              <a:gd name="connsiteY0" fmla="*/ 647700 h 647700"/>
              <a:gd name="connsiteX1" fmla="*/ 0 w 889000"/>
              <a:gd name="connsiteY1" fmla="*/ 0 h 647700"/>
              <a:gd name="connsiteX0" fmla="*/ 889000 w 889000"/>
              <a:gd name="connsiteY0" fmla="*/ 647700 h 647700"/>
              <a:gd name="connsiteX1" fmla="*/ 0 w 889000"/>
              <a:gd name="connsiteY1" fmla="*/ 0 h 647700"/>
              <a:gd name="connsiteX0" fmla="*/ 889000 w 889000"/>
              <a:gd name="connsiteY0" fmla="*/ 647700 h 647700"/>
              <a:gd name="connsiteX1" fmla="*/ 0 w 889000"/>
              <a:gd name="connsiteY1" fmla="*/ 0 h 647700"/>
              <a:gd name="connsiteX0" fmla="*/ 889000 w 889000"/>
              <a:gd name="connsiteY0" fmla="*/ 647700 h 647700"/>
              <a:gd name="connsiteX1" fmla="*/ 0 w 889000"/>
              <a:gd name="connsiteY1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000" h="647700">
                <a:moveTo>
                  <a:pt x="889000" y="647700"/>
                </a:moveTo>
                <a:cubicBezTo>
                  <a:pt x="770467" y="431800"/>
                  <a:pt x="639233" y="95250"/>
                  <a:pt x="0" y="0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2995931" y="2672344"/>
            <a:ext cx="548640" cy="158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848376" y="1186970"/>
            <a:ext cx="17924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1200" b="1" dirty="0" err="1"/>
              <a:t>Digita</a:t>
            </a:r>
            <a:r>
              <a:rPr lang="lt-LT" sz="1200" b="1" dirty="0"/>
              <a:t> </a:t>
            </a:r>
            <a:r>
              <a:rPr lang="lt-LT" sz="1200" b="1" dirty="0" err="1"/>
              <a:t>Datalink</a:t>
            </a:r>
            <a:r>
              <a:rPr lang="lt-LT" sz="1200" b="1" dirty="0"/>
              <a:t> </a:t>
            </a:r>
            <a:r>
              <a:rPr lang="lt-LT" sz="1200" b="1" dirty="0" err="1"/>
              <a:t>Integration</a:t>
            </a:r>
            <a:endParaRPr lang="en-US" sz="1200" b="1" dirty="0"/>
          </a:p>
        </p:txBody>
      </p:sp>
      <p:sp>
        <p:nvSpPr>
          <p:cNvPr id="27" name="Rectangle 26"/>
          <p:cNvSpPr/>
          <p:nvPr/>
        </p:nvSpPr>
        <p:spPr>
          <a:xfrm>
            <a:off x="326816" y="1186970"/>
            <a:ext cx="19688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lt-LT" sz="1200" b="1" dirty="0"/>
              <a:t>Sony </a:t>
            </a:r>
            <a:r>
              <a:rPr lang="lt-LT" sz="1200" b="1" dirty="0" err="1"/>
              <a:t>industrial</a:t>
            </a:r>
            <a:r>
              <a:rPr lang="lt-LT" sz="1200" b="1" dirty="0"/>
              <a:t> </a:t>
            </a:r>
            <a:r>
              <a:rPr lang="lt-LT" sz="1200" b="1" dirty="0" err="1"/>
              <a:t>block</a:t>
            </a:r>
            <a:r>
              <a:rPr lang="lt-LT" sz="1200" b="1" dirty="0"/>
              <a:t> </a:t>
            </a:r>
            <a:r>
              <a:rPr lang="lt-LT" sz="1200" b="1" dirty="0" err="1"/>
              <a:t>camera</a:t>
            </a:r>
            <a:endParaRPr lang="en-US" sz="1200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6848376" y="2299077"/>
            <a:ext cx="1609824" cy="594235"/>
            <a:chOff x="1397641" y="1253075"/>
            <a:chExt cx="1609824" cy="594235"/>
          </a:xfrm>
        </p:grpSpPr>
        <p:sp>
          <p:nvSpPr>
            <p:cNvPr id="29" name="TextBox 28"/>
            <p:cNvSpPr txBox="1"/>
            <p:nvPr/>
          </p:nvSpPr>
          <p:spPr>
            <a:xfrm>
              <a:off x="1397641" y="1447200"/>
              <a:ext cx="16098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spcBef>
                  <a:spcPct val="20000"/>
                </a:spcBef>
                <a:defRPr/>
              </a:pPr>
              <a:r>
                <a:rPr lang="lt-LT" sz="1000" dirty="0">
                  <a:solidFill>
                    <a:schemeClr val="bg1">
                      <a:lumMod val="50000"/>
                    </a:schemeClr>
                  </a:solidFill>
                </a:rPr>
                <a:t>GPRS </a:t>
              </a:r>
              <a:r>
                <a:rPr lang="lt-LT" sz="1000" dirty="0" err="1">
                  <a:solidFill>
                    <a:schemeClr val="bg1">
                      <a:lumMod val="50000"/>
                    </a:schemeClr>
                  </a:solidFill>
                </a:rPr>
                <a:t>modem</a:t>
              </a:r>
              <a:r>
                <a:rPr lang="lt-LT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lt-LT" sz="1000" dirty="0" err="1">
                  <a:solidFill>
                    <a:schemeClr val="bg1">
                      <a:lumMod val="50000"/>
                    </a:schemeClr>
                  </a:solidFill>
                </a:rPr>
                <a:t>for</a:t>
              </a:r>
              <a:r>
                <a:rPr lang="lt-LT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lt-LT" sz="1000" dirty="0" err="1">
                  <a:solidFill>
                    <a:schemeClr val="bg1">
                      <a:lumMod val="50000"/>
                    </a:schemeClr>
                  </a:solidFill>
                </a:rPr>
                <a:t>long</a:t>
              </a:r>
              <a:r>
                <a:rPr lang="lt-LT" sz="1000" dirty="0">
                  <a:solidFill>
                    <a:schemeClr val="bg1">
                      <a:lumMod val="50000"/>
                    </a:schemeClr>
                  </a:solidFill>
                </a:rPr>
                <a:t> range </a:t>
              </a:r>
              <a:r>
                <a:rPr lang="lt-LT" sz="1000" dirty="0" err="1">
                  <a:solidFill>
                    <a:schemeClr val="bg1">
                      <a:lumMod val="50000"/>
                    </a:schemeClr>
                  </a:solidFill>
                </a:rPr>
                <a:t>telemetry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97641" y="1253075"/>
              <a:ext cx="10214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t-LT" sz="1200" b="1" dirty="0"/>
                <a:t>GPRS </a:t>
              </a:r>
              <a:r>
                <a:rPr lang="lt-LT" sz="1200" b="1" dirty="0" err="1"/>
                <a:t>modem</a:t>
              </a:r>
              <a:endParaRPr lang="en-US" sz="1200" b="1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313992" y="2299077"/>
            <a:ext cx="19816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lt-LT" sz="1200" b="1" dirty="0"/>
              <a:t>FLIR </a:t>
            </a:r>
            <a:r>
              <a:rPr lang="lt-LT" sz="1200" b="1" dirty="0" err="1"/>
              <a:t>thermal</a:t>
            </a:r>
            <a:r>
              <a:rPr lang="lt-LT" sz="1200" b="1" dirty="0"/>
              <a:t> </a:t>
            </a:r>
            <a:r>
              <a:rPr lang="lt-LT" sz="1200" b="1" dirty="0" err="1"/>
              <a:t>imaging</a:t>
            </a:r>
            <a:r>
              <a:rPr lang="lt-LT" sz="1200" b="1" dirty="0"/>
              <a:t> </a:t>
            </a:r>
            <a:r>
              <a:rPr lang="lt-LT" sz="1200" b="1" dirty="0" err="1"/>
              <a:t>camera</a:t>
            </a:r>
            <a:endParaRPr lang="en-US" sz="12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685800" y="3406295"/>
            <a:ext cx="1609824" cy="748123"/>
            <a:chOff x="1397641" y="1253075"/>
            <a:chExt cx="1609824" cy="748123"/>
          </a:xfrm>
        </p:grpSpPr>
        <p:sp>
          <p:nvSpPr>
            <p:cNvPr id="38" name="TextBox 37"/>
            <p:cNvSpPr txBox="1"/>
            <p:nvPr/>
          </p:nvSpPr>
          <p:spPr>
            <a:xfrm>
              <a:off x="1397641" y="1447200"/>
              <a:ext cx="16098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>
                <a:spcBef>
                  <a:spcPct val="20000"/>
                </a:spcBef>
                <a:defRPr/>
              </a:pPr>
              <a:r>
                <a:rPr lang="lt-LT" sz="1000" dirty="0" err="1">
                  <a:solidFill>
                    <a:schemeClr val="bg1">
                      <a:lumMod val="50000"/>
                    </a:schemeClr>
                  </a:solidFill>
                </a:rPr>
                <a:t>Automatic</a:t>
              </a:r>
              <a:r>
                <a:rPr lang="lt-LT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lt-LT" sz="1000" dirty="0" err="1">
                  <a:solidFill>
                    <a:schemeClr val="bg1">
                      <a:lumMod val="50000"/>
                    </a:schemeClr>
                  </a:solidFill>
                </a:rPr>
                <a:t>gimbal</a:t>
              </a:r>
              <a:r>
                <a:rPr lang="lt-LT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lt-LT" sz="1000" dirty="0" err="1">
                  <a:solidFill>
                    <a:schemeClr val="bg1">
                      <a:lumMod val="50000"/>
                    </a:schemeClr>
                  </a:solidFill>
                </a:rPr>
                <a:t>positioning</a:t>
              </a:r>
              <a:r>
                <a:rPr lang="lt-LT" sz="1000" dirty="0">
                  <a:solidFill>
                    <a:schemeClr val="bg1">
                      <a:lumMod val="50000"/>
                    </a:schemeClr>
                  </a:solidFill>
                </a:rPr>
                <a:t>, GPS </a:t>
              </a:r>
              <a:r>
                <a:rPr lang="lt-LT" sz="1000" dirty="0" err="1">
                  <a:solidFill>
                    <a:schemeClr val="bg1">
                      <a:lumMod val="50000"/>
                    </a:schemeClr>
                  </a:solidFill>
                </a:rPr>
                <a:t>position</a:t>
              </a:r>
              <a:r>
                <a:rPr lang="lt-LT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lt-LT" sz="1000" dirty="0" err="1">
                  <a:solidFill>
                    <a:schemeClr val="bg1">
                      <a:lumMod val="50000"/>
                    </a:schemeClr>
                  </a:solidFill>
                </a:rPr>
                <a:t>following</a:t>
              </a:r>
              <a:r>
                <a:rPr lang="lt-LT" sz="1000" dirty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  <a:r>
                <a:rPr lang="lt-LT" sz="1000" dirty="0" err="1">
                  <a:solidFill>
                    <a:schemeClr val="bg1">
                      <a:lumMod val="50000"/>
                    </a:schemeClr>
                  </a:solidFill>
                </a:rPr>
                <a:t>object</a:t>
              </a:r>
              <a:r>
                <a:rPr lang="lt-LT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lt-LT" sz="1000" dirty="0" err="1">
                  <a:solidFill>
                    <a:schemeClr val="bg1">
                      <a:lumMod val="50000"/>
                    </a:schemeClr>
                  </a:solidFill>
                </a:rPr>
                <a:t>tracking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21911" y="1253075"/>
              <a:ext cx="10855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lt-LT" sz="1200" b="1" dirty="0" err="1"/>
                <a:t>Gimbal</a:t>
              </a:r>
              <a:r>
                <a:rPr lang="lt-LT" sz="1200" b="1" dirty="0"/>
                <a:t> </a:t>
              </a:r>
              <a:r>
                <a:rPr lang="lt-LT" sz="1200" b="1" dirty="0" err="1"/>
                <a:t>control</a:t>
              </a:r>
              <a:endParaRPr lang="en-US" sz="1200" b="1" dirty="0"/>
            </a:p>
          </p:txBody>
        </p:sp>
      </p:grpSp>
      <p:sp>
        <p:nvSpPr>
          <p:cNvPr id="17" name="Oval 16"/>
          <p:cNvSpPr/>
          <p:nvPr/>
        </p:nvSpPr>
        <p:spPr bwMode="auto">
          <a:xfrm>
            <a:off x="2370456" y="1256820"/>
            <a:ext cx="609600" cy="609600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 flipH="1" flipV="1">
            <a:off x="6163945" y="2368338"/>
            <a:ext cx="609600" cy="609600"/>
          </a:xfrm>
          <a:prstGeom prst="ellipse">
            <a:avLst/>
          </a:prstGeom>
          <a:noFill/>
          <a:ln w="19050">
            <a:solidFill>
              <a:schemeClr val="accent4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rtl="0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 flipH="1">
            <a:off x="6163945" y="1256820"/>
            <a:ext cx="609600" cy="6096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 flipV="1">
            <a:off x="2370456" y="3479320"/>
            <a:ext cx="609600" cy="609600"/>
          </a:xfrm>
          <a:prstGeom prst="ellipse">
            <a:avLst/>
          </a:prstGeom>
          <a:noFill/>
          <a:ln w="19050">
            <a:solidFill>
              <a:schemeClr val="accent5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rtl="0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 flipV="1">
            <a:off x="2370456" y="2368338"/>
            <a:ext cx="609600" cy="609600"/>
          </a:xfrm>
          <a:prstGeom prst="ellipse">
            <a:avLst/>
          </a:prstGeom>
          <a:noFill/>
          <a:ln w="19050">
            <a:solidFill>
              <a:schemeClr val="accent3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rtl="0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http://www.aegis-elec.com/media/catalog/product/cache/1/thumbnail/600x/17f82f742ffe127f42dca9de82fb58b1/f/c/fcb-er8300-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56" y="1375632"/>
            <a:ext cx="477810" cy="35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lir.com/uploadedImages/CVS_Americas/Cores_and_Components_NEW/Products/Uncooled_Cores/Tau_2/tau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36" y="2479717"/>
            <a:ext cx="424849" cy="37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microhardcorp.com/detail-images/detail_IPnDDL-OEM_bott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329" y="1349946"/>
            <a:ext cx="524597" cy="4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465" y="2493202"/>
            <a:ext cx="392056" cy="358258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4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19" t="-2939"/>
          <a:stretch/>
        </p:blipFill>
        <p:spPr>
          <a:xfrm>
            <a:off x="3561526" y="1662664"/>
            <a:ext cx="2020948" cy="202094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43" y="3574570"/>
            <a:ext cx="419100" cy="419100"/>
          </a:xfrm>
          <a:prstGeom prst="rect">
            <a:avLst/>
          </a:prstGeom>
        </p:spPr>
      </p:pic>
      <p:sp>
        <p:nvSpPr>
          <p:cNvPr id="34" name="Text Placeholder 3"/>
          <p:cNvSpPr txBox="1">
            <a:spLocks/>
          </p:cNvSpPr>
          <p:nvPr/>
        </p:nvSpPr>
        <p:spPr>
          <a:xfrm>
            <a:off x="3581400" y="3694393"/>
            <a:ext cx="3048000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defRPr/>
            </a:pPr>
            <a:r>
              <a:rPr lang="lt-LT" sz="1200" b="1" dirty="0" err="1">
                <a:solidFill>
                  <a:schemeClr val="tx1"/>
                </a:solidFill>
              </a:rPr>
              <a:t>Designed</a:t>
            </a:r>
            <a:r>
              <a:rPr lang="lt-LT" sz="1200" b="1" dirty="0">
                <a:solidFill>
                  <a:schemeClr val="tx1"/>
                </a:solidFill>
              </a:rPr>
              <a:t> to </a:t>
            </a:r>
            <a:r>
              <a:rPr lang="lt-LT" sz="1200" b="1" dirty="0" err="1">
                <a:solidFill>
                  <a:schemeClr val="tx1"/>
                </a:solidFill>
              </a:rPr>
              <a:t>withstand</a:t>
            </a:r>
            <a:r>
              <a:rPr lang="lt-LT" sz="1200" b="1" dirty="0">
                <a:solidFill>
                  <a:schemeClr val="tx1"/>
                </a:solidFill>
              </a:rPr>
              <a:t> </a:t>
            </a:r>
            <a:r>
              <a:rPr lang="lt-LT" sz="1200" b="1" dirty="0" err="1">
                <a:solidFill>
                  <a:schemeClr val="tx1"/>
                </a:solidFill>
              </a:rPr>
              <a:t>all</a:t>
            </a:r>
            <a:r>
              <a:rPr lang="lt-LT" sz="1200" b="1" dirty="0">
                <a:solidFill>
                  <a:schemeClr val="tx1"/>
                </a:solidFill>
              </a:rPr>
              <a:t> </a:t>
            </a:r>
            <a:r>
              <a:rPr lang="lt-LT" sz="1200" b="1" dirty="0" err="1">
                <a:solidFill>
                  <a:schemeClr val="tx1"/>
                </a:solidFill>
              </a:rPr>
              <a:t>flight</a:t>
            </a:r>
            <a:r>
              <a:rPr lang="lt-LT" sz="1200" b="1" dirty="0">
                <a:solidFill>
                  <a:schemeClr val="tx1"/>
                </a:solidFill>
              </a:rPr>
              <a:t> </a:t>
            </a:r>
            <a:r>
              <a:rPr lang="lt-LT" sz="1200" b="1" dirty="0" err="1">
                <a:solidFill>
                  <a:schemeClr val="tx1"/>
                </a:solidFill>
              </a:rPr>
              <a:t>conditions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All ruggedized latching connectors</a:t>
            </a:r>
            <a:b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</a:b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-20 /- +85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temp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. range</a:t>
            </a:r>
            <a:b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</a:b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cs typeface="+mj-cs"/>
            </a:endParaRPr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>
            <a:off x="3352588" y="710992"/>
            <a:ext cx="3048000" cy="80021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defRPr/>
            </a:pPr>
            <a:r>
              <a:rPr lang="en-US" sz="1200" b="1" dirty="0">
                <a:solidFill>
                  <a:schemeClr val="tx1"/>
                </a:solidFill>
              </a:rPr>
              <a:t>NVidia </a:t>
            </a:r>
            <a:r>
              <a:rPr lang="en-US" sz="1200" b="1" dirty="0" err="1">
                <a:solidFill>
                  <a:schemeClr val="tx1"/>
                </a:solidFill>
              </a:rPr>
              <a:t>Tegra</a:t>
            </a:r>
            <a:r>
              <a:rPr lang="en-US" sz="1200" b="1" dirty="0">
                <a:solidFill>
                  <a:schemeClr val="tx1"/>
                </a:solidFill>
              </a:rPr>
              <a:t> X1 based onboard avionics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1024 GFLOPS processing power, supercomputer on module</a:t>
            </a:r>
            <a:b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</a:b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15W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max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energy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consumption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 (1W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idle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)</a:t>
            </a:r>
            <a:b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</a:b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Credit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card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size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 (50x87mm)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cs typeface="+mj-cs"/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3581400" y="4360843"/>
            <a:ext cx="3048000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defRPr/>
            </a:pPr>
            <a:r>
              <a:rPr lang="lt-LT" sz="1200" b="1" dirty="0" err="1">
                <a:solidFill>
                  <a:schemeClr val="tx1"/>
                </a:solidFill>
              </a:rPr>
              <a:t>Hardware</a:t>
            </a:r>
            <a:r>
              <a:rPr lang="lt-LT" sz="1200" b="1" dirty="0">
                <a:solidFill>
                  <a:schemeClr val="tx1"/>
                </a:solidFill>
              </a:rPr>
              <a:t> </a:t>
            </a:r>
            <a:r>
              <a:rPr lang="lt-LT" sz="1200" b="1" dirty="0" err="1">
                <a:solidFill>
                  <a:schemeClr val="tx1"/>
                </a:solidFill>
              </a:rPr>
              <a:t>interfaces</a:t>
            </a:r>
            <a:r>
              <a:rPr lang="lt-LT" sz="1200" b="1" dirty="0">
                <a:solidFill>
                  <a:schemeClr val="tx1"/>
                </a:solidFill>
              </a:rPr>
              <a:t> </a:t>
            </a:r>
            <a:r>
              <a:rPr lang="lt-LT" sz="1200" b="1" dirty="0" err="1">
                <a:solidFill>
                  <a:schemeClr val="tx1"/>
                </a:solidFill>
              </a:rPr>
              <a:t>and</a:t>
            </a:r>
            <a:r>
              <a:rPr lang="lt-LT" sz="1200" b="1" dirty="0">
                <a:solidFill>
                  <a:schemeClr val="tx1"/>
                </a:solidFill>
              </a:rPr>
              <a:t> </a:t>
            </a:r>
            <a:r>
              <a:rPr lang="lt-LT" sz="1200" b="1" dirty="0" err="1">
                <a:solidFill>
                  <a:schemeClr val="tx1"/>
                </a:solidFill>
              </a:rPr>
              <a:t>sensors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SD-card, 2x USB3, 2x USB2, 3x UART, HDMI, 8x GPIO,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miniPCIe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, CSI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. I2C</a:t>
            </a:r>
            <a:b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</a:br>
            <a:r>
              <a:rPr lang="it-I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3d accelerometer, 3d gyro, 3d compass, barometer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,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trusted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platform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 module</a:t>
            </a:r>
            <a:b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</a:b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9824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utput1-1_08(Every fram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8337" y="731967"/>
            <a:ext cx="7807325" cy="44115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90749" y="133350"/>
            <a:ext cx="4762500" cy="419132"/>
          </a:xfrm>
        </p:spPr>
        <p:txBody>
          <a:bodyPr/>
          <a:lstStyle/>
          <a:p>
            <a:r>
              <a:rPr lang="lt-LT" sz="2000" b="0" dirty="0" err="1">
                <a:solidFill>
                  <a:schemeClr val="tx1"/>
                </a:solidFill>
              </a:rPr>
              <a:t>Teaser</a:t>
            </a:r>
            <a:r>
              <a:rPr lang="lt-LT" sz="2000" b="0" dirty="0">
                <a:solidFill>
                  <a:schemeClr val="tx1"/>
                </a:solidFill>
              </a:rPr>
              <a:t>: </a:t>
            </a:r>
            <a:r>
              <a:rPr lang="lt-LT" sz="2000" b="0" dirty="0" err="1">
                <a:solidFill>
                  <a:schemeClr val="tx1"/>
                </a:solidFill>
              </a:rPr>
              <a:t>the</a:t>
            </a:r>
            <a:r>
              <a:rPr lang="lt-LT" sz="2000" b="0" dirty="0">
                <a:solidFill>
                  <a:schemeClr val="tx1"/>
                </a:solidFill>
              </a:rPr>
              <a:t> </a:t>
            </a:r>
            <a:r>
              <a:rPr lang="lt-LT" sz="2000" b="0" dirty="0" err="1">
                <a:solidFill>
                  <a:schemeClr val="tx1"/>
                </a:solidFill>
              </a:rPr>
              <a:t>result</a:t>
            </a:r>
            <a:endParaRPr lang="lt-LT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5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2" name="Rectangle 31"/>
          <p:cNvSpPr/>
          <p:nvPr/>
        </p:nvSpPr>
        <p:spPr bwMode="auto">
          <a:xfrm>
            <a:off x="0" y="1238315"/>
            <a:ext cx="9144000" cy="3905185"/>
          </a:xfrm>
          <a:prstGeom prst="rect">
            <a:avLst/>
          </a:prstGeom>
          <a:solidFill>
            <a:schemeClr val="tx1">
              <a:lumMod val="75000"/>
              <a:lumOff val="25000"/>
              <a:alpha val="76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66800" y="619158"/>
            <a:ext cx="6781800" cy="270290"/>
          </a:xfrm>
        </p:spPr>
        <p:txBody>
          <a:bodyPr/>
          <a:lstStyle/>
          <a:p>
            <a:r>
              <a:rPr lang="lt-LT" dirty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200150"/>
            <a:ext cx="7772400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Crop fields are monitored using manual visual inspection or manual inspection tools. We are offering to do that  without manual inspection.</a:t>
            </a:r>
            <a:endParaRPr lang="lt-LT" sz="3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71432" y="317194"/>
            <a:ext cx="4762500" cy="41913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lt-LT" dirty="0" err="1">
                <a:solidFill>
                  <a:schemeClr val="tx1"/>
                </a:solidFill>
              </a:rPr>
              <a:t>Proposal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22" y="4552950"/>
            <a:ext cx="1483703" cy="5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38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0" dirty="0" err="1"/>
              <a:t>Solution</a:t>
            </a:r>
            <a:r>
              <a:rPr lang="lt-LT" b="0" dirty="0"/>
              <a:t>: </a:t>
            </a:r>
            <a:r>
              <a:rPr lang="lt-LT" b="0" dirty="0" err="1"/>
              <a:t>AirVision</a:t>
            </a:r>
            <a:r>
              <a:rPr lang="lt-LT" b="0" dirty="0"/>
              <a:t> </a:t>
            </a:r>
            <a:r>
              <a:rPr lang="lt-LT" b="0" dirty="0" err="1"/>
              <a:t>platform</a:t>
            </a:r>
            <a:endParaRPr lang="en-US" b="0" dirty="0"/>
          </a:p>
        </p:txBody>
      </p:sp>
      <p:grpSp>
        <p:nvGrpSpPr>
          <p:cNvPr id="4" name="Group 92"/>
          <p:cNvGrpSpPr/>
          <p:nvPr/>
        </p:nvGrpSpPr>
        <p:grpSpPr>
          <a:xfrm>
            <a:off x="3628391" y="1489075"/>
            <a:ext cx="1651000" cy="1354138"/>
            <a:chOff x="3628391" y="1489075"/>
            <a:chExt cx="1651000" cy="1354138"/>
          </a:xfrm>
        </p:grpSpPr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4341178" y="1489075"/>
              <a:ext cx="82550" cy="387350"/>
            </a:xfrm>
            <a:custGeom>
              <a:avLst/>
              <a:gdLst/>
              <a:ahLst/>
              <a:cxnLst>
                <a:cxn ang="0">
                  <a:pos x="5" y="180"/>
                </a:cxn>
                <a:cxn ang="0">
                  <a:pos x="0" y="244"/>
                </a:cxn>
                <a:cxn ang="0">
                  <a:pos x="47" y="64"/>
                </a:cxn>
                <a:cxn ang="0">
                  <a:pos x="52" y="0"/>
                </a:cxn>
                <a:cxn ang="0">
                  <a:pos x="5" y="180"/>
                </a:cxn>
              </a:cxnLst>
              <a:rect l="0" t="0" r="r" b="b"/>
              <a:pathLst>
                <a:path w="52" h="244">
                  <a:moveTo>
                    <a:pt x="5" y="180"/>
                  </a:moveTo>
                  <a:lnTo>
                    <a:pt x="0" y="244"/>
                  </a:lnTo>
                  <a:lnTo>
                    <a:pt x="47" y="64"/>
                  </a:lnTo>
                  <a:lnTo>
                    <a:pt x="52" y="0"/>
                  </a:lnTo>
                  <a:lnTo>
                    <a:pt x="5" y="1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4939666" y="1816100"/>
              <a:ext cx="190500" cy="333375"/>
            </a:xfrm>
            <a:custGeom>
              <a:avLst/>
              <a:gdLst/>
              <a:ahLst/>
              <a:cxnLst>
                <a:cxn ang="0">
                  <a:pos x="51" y="34"/>
                </a:cxn>
                <a:cxn ang="0">
                  <a:pos x="0" y="210"/>
                </a:cxn>
                <a:cxn ang="0">
                  <a:pos x="69" y="180"/>
                </a:cxn>
                <a:cxn ang="0">
                  <a:pos x="120" y="0"/>
                </a:cxn>
                <a:cxn ang="0">
                  <a:pos x="51" y="34"/>
                </a:cxn>
              </a:cxnLst>
              <a:rect l="0" t="0" r="r" b="b"/>
              <a:pathLst>
                <a:path w="120" h="210">
                  <a:moveTo>
                    <a:pt x="51" y="34"/>
                  </a:moveTo>
                  <a:lnTo>
                    <a:pt x="0" y="210"/>
                  </a:lnTo>
                  <a:lnTo>
                    <a:pt x="69" y="180"/>
                  </a:lnTo>
                  <a:lnTo>
                    <a:pt x="120" y="0"/>
                  </a:lnTo>
                  <a:lnTo>
                    <a:pt x="51" y="3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3810953" y="1590675"/>
              <a:ext cx="184150" cy="3746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180"/>
                </a:cxn>
                <a:cxn ang="0">
                  <a:pos x="65" y="236"/>
                </a:cxn>
                <a:cxn ang="0">
                  <a:pos x="116" y="56"/>
                </a:cxn>
                <a:cxn ang="0">
                  <a:pos x="48" y="0"/>
                </a:cxn>
              </a:cxnLst>
              <a:rect l="0" t="0" r="r" b="b"/>
              <a:pathLst>
                <a:path w="116" h="236">
                  <a:moveTo>
                    <a:pt x="48" y="0"/>
                  </a:moveTo>
                  <a:lnTo>
                    <a:pt x="0" y="180"/>
                  </a:lnTo>
                  <a:lnTo>
                    <a:pt x="65" y="236"/>
                  </a:lnTo>
                  <a:lnTo>
                    <a:pt x="116" y="5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5041266" y="2203450"/>
              <a:ext cx="238125" cy="312738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176"/>
                </a:cxn>
                <a:cxn ang="0">
                  <a:pos x="99" y="197"/>
                </a:cxn>
                <a:cxn ang="0">
                  <a:pos x="150" y="17"/>
                </a:cxn>
                <a:cxn ang="0">
                  <a:pos x="52" y="0"/>
                </a:cxn>
              </a:cxnLst>
              <a:rect l="0" t="0" r="r" b="b"/>
              <a:pathLst>
                <a:path w="150" h="197">
                  <a:moveTo>
                    <a:pt x="52" y="0"/>
                  </a:moveTo>
                  <a:lnTo>
                    <a:pt x="0" y="176"/>
                  </a:lnTo>
                  <a:lnTo>
                    <a:pt x="99" y="197"/>
                  </a:lnTo>
                  <a:lnTo>
                    <a:pt x="150" y="1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3961766" y="1700213"/>
              <a:ext cx="998538" cy="741363"/>
            </a:xfrm>
            <a:custGeom>
              <a:avLst/>
              <a:gdLst/>
              <a:ahLst/>
              <a:cxnLst>
                <a:cxn ang="0">
                  <a:pos x="128" y="25"/>
                </a:cxn>
                <a:cxn ang="0">
                  <a:pos x="80" y="3"/>
                </a:cxn>
                <a:cxn ang="0">
                  <a:pos x="27" y="10"/>
                </a:cxn>
                <a:cxn ang="0">
                  <a:pos x="11" y="29"/>
                </a:cxn>
                <a:cxn ang="0">
                  <a:pos x="10" y="35"/>
                </a:cxn>
                <a:cxn ang="0">
                  <a:pos x="2" y="61"/>
                </a:cxn>
                <a:cxn ang="0">
                  <a:pos x="0" y="71"/>
                </a:cxn>
                <a:cxn ang="0">
                  <a:pos x="42" y="44"/>
                </a:cxn>
                <a:cxn ang="0">
                  <a:pos x="95" y="53"/>
                </a:cxn>
                <a:cxn ang="0">
                  <a:pos x="118" y="68"/>
                </a:cxn>
                <a:cxn ang="0">
                  <a:pos x="132" y="87"/>
                </a:cxn>
                <a:cxn ang="0">
                  <a:pos x="134" y="109"/>
                </a:cxn>
                <a:cxn ang="0">
                  <a:pos x="142" y="80"/>
                </a:cxn>
                <a:cxn ang="0">
                  <a:pos x="146" y="66"/>
                </a:cxn>
                <a:cxn ang="0">
                  <a:pos x="147" y="57"/>
                </a:cxn>
                <a:cxn ang="0">
                  <a:pos x="128" y="25"/>
                </a:cxn>
                <a:cxn ang="0">
                  <a:pos x="128" y="25"/>
                </a:cxn>
              </a:cxnLst>
              <a:rect l="0" t="0" r="r" b="b"/>
              <a:pathLst>
                <a:path w="147" h="109">
                  <a:moveTo>
                    <a:pt x="128" y="25"/>
                  </a:moveTo>
                  <a:cubicBezTo>
                    <a:pt x="115" y="13"/>
                    <a:pt x="97" y="6"/>
                    <a:pt x="80" y="3"/>
                  </a:cubicBezTo>
                  <a:cubicBezTo>
                    <a:pt x="63" y="0"/>
                    <a:pt x="43" y="1"/>
                    <a:pt x="27" y="10"/>
                  </a:cubicBezTo>
                  <a:cubicBezTo>
                    <a:pt x="20" y="14"/>
                    <a:pt x="14" y="20"/>
                    <a:pt x="11" y="29"/>
                  </a:cubicBezTo>
                  <a:cubicBezTo>
                    <a:pt x="11" y="31"/>
                    <a:pt x="10" y="33"/>
                    <a:pt x="10" y="35"/>
                  </a:cubicBezTo>
                  <a:cubicBezTo>
                    <a:pt x="7" y="44"/>
                    <a:pt x="5" y="52"/>
                    <a:pt x="2" y="61"/>
                  </a:cubicBezTo>
                  <a:cubicBezTo>
                    <a:pt x="1" y="65"/>
                    <a:pt x="1" y="68"/>
                    <a:pt x="0" y="71"/>
                  </a:cubicBezTo>
                  <a:cubicBezTo>
                    <a:pt x="5" y="53"/>
                    <a:pt x="25" y="45"/>
                    <a:pt x="42" y="44"/>
                  </a:cubicBezTo>
                  <a:cubicBezTo>
                    <a:pt x="60" y="42"/>
                    <a:pt x="79" y="46"/>
                    <a:pt x="95" y="53"/>
                  </a:cubicBezTo>
                  <a:cubicBezTo>
                    <a:pt x="103" y="57"/>
                    <a:pt x="111" y="62"/>
                    <a:pt x="118" y="68"/>
                  </a:cubicBezTo>
                  <a:cubicBezTo>
                    <a:pt x="124" y="73"/>
                    <a:pt x="129" y="80"/>
                    <a:pt x="132" y="87"/>
                  </a:cubicBezTo>
                  <a:cubicBezTo>
                    <a:pt x="135" y="94"/>
                    <a:pt x="136" y="102"/>
                    <a:pt x="134" y="109"/>
                  </a:cubicBezTo>
                  <a:cubicBezTo>
                    <a:pt x="137" y="99"/>
                    <a:pt x="139" y="89"/>
                    <a:pt x="142" y="80"/>
                  </a:cubicBezTo>
                  <a:cubicBezTo>
                    <a:pt x="143" y="75"/>
                    <a:pt x="145" y="71"/>
                    <a:pt x="146" y="66"/>
                  </a:cubicBezTo>
                  <a:cubicBezTo>
                    <a:pt x="147" y="63"/>
                    <a:pt x="147" y="60"/>
                    <a:pt x="147" y="57"/>
                  </a:cubicBezTo>
                  <a:cubicBezTo>
                    <a:pt x="146" y="44"/>
                    <a:pt x="137" y="33"/>
                    <a:pt x="128" y="25"/>
                  </a:cubicBezTo>
                  <a:cubicBezTo>
                    <a:pt x="127" y="24"/>
                    <a:pt x="144" y="38"/>
                    <a:pt x="128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3628391" y="1944688"/>
              <a:ext cx="230188" cy="312738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180"/>
                </a:cxn>
                <a:cxn ang="0">
                  <a:pos x="94" y="197"/>
                </a:cxn>
                <a:cxn ang="0">
                  <a:pos x="145" y="17"/>
                </a:cxn>
                <a:cxn ang="0">
                  <a:pos x="51" y="0"/>
                </a:cxn>
              </a:cxnLst>
              <a:rect l="0" t="0" r="r" b="b"/>
              <a:pathLst>
                <a:path w="145" h="197">
                  <a:moveTo>
                    <a:pt x="51" y="0"/>
                  </a:moveTo>
                  <a:lnTo>
                    <a:pt x="0" y="180"/>
                  </a:lnTo>
                  <a:lnTo>
                    <a:pt x="94" y="197"/>
                  </a:lnTo>
                  <a:lnTo>
                    <a:pt x="145" y="1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3628391" y="1822450"/>
              <a:ext cx="88900" cy="407988"/>
            </a:xfrm>
            <a:custGeom>
              <a:avLst/>
              <a:gdLst/>
              <a:ahLst/>
              <a:cxnLst>
                <a:cxn ang="0">
                  <a:pos x="4" y="180"/>
                </a:cxn>
                <a:cxn ang="0">
                  <a:pos x="0" y="257"/>
                </a:cxn>
                <a:cxn ang="0">
                  <a:pos x="51" y="77"/>
                </a:cxn>
                <a:cxn ang="0">
                  <a:pos x="56" y="0"/>
                </a:cxn>
                <a:cxn ang="0">
                  <a:pos x="4" y="180"/>
                </a:cxn>
              </a:cxnLst>
              <a:rect l="0" t="0" r="r" b="b"/>
              <a:pathLst>
                <a:path w="56" h="257">
                  <a:moveTo>
                    <a:pt x="4" y="180"/>
                  </a:moveTo>
                  <a:lnTo>
                    <a:pt x="0" y="257"/>
                  </a:lnTo>
                  <a:lnTo>
                    <a:pt x="51" y="77"/>
                  </a:lnTo>
                  <a:lnTo>
                    <a:pt x="56" y="0"/>
                  </a:lnTo>
                  <a:lnTo>
                    <a:pt x="4" y="18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4919028" y="2203450"/>
              <a:ext cx="204788" cy="449263"/>
            </a:xfrm>
            <a:custGeom>
              <a:avLst/>
              <a:gdLst/>
              <a:ahLst/>
              <a:cxnLst>
                <a:cxn ang="0">
                  <a:pos x="16" y="48"/>
                </a:cxn>
                <a:cxn ang="0">
                  <a:pos x="20" y="37"/>
                </a:cxn>
                <a:cxn ang="0">
                  <a:pos x="23" y="25"/>
                </a:cxn>
                <a:cxn ang="0">
                  <a:pos x="30" y="0"/>
                </a:cxn>
                <a:cxn ang="0">
                  <a:pos x="15" y="22"/>
                </a:cxn>
                <a:cxn ang="0">
                  <a:pos x="13" y="24"/>
                </a:cxn>
                <a:cxn ang="0">
                  <a:pos x="12" y="24"/>
                </a:cxn>
                <a:cxn ang="0">
                  <a:pos x="11" y="25"/>
                </a:cxn>
                <a:cxn ang="0">
                  <a:pos x="10" y="28"/>
                </a:cxn>
                <a:cxn ang="0">
                  <a:pos x="3" y="55"/>
                </a:cxn>
                <a:cxn ang="0">
                  <a:pos x="0" y="66"/>
                </a:cxn>
                <a:cxn ang="0">
                  <a:pos x="16" y="48"/>
                </a:cxn>
                <a:cxn ang="0">
                  <a:pos x="16" y="48"/>
                </a:cxn>
              </a:cxnLst>
              <a:rect l="0" t="0" r="r" b="b"/>
              <a:pathLst>
                <a:path w="30" h="66">
                  <a:moveTo>
                    <a:pt x="16" y="48"/>
                  </a:moveTo>
                  <a:cubicBezTo>
                    <a:pt x="18" y="45"/>
                    <a:pt x="19" y="41"/>
                    <a:pt x="20" y="37"/>
                  </a:cubicBezTo>
                  <a:cubicBezTo>
                    <a:pt x="21" y="33"/>
                    <a:pt x="22" y="29"/>
                    <a:pt x="23" y="25"/>
                  </a:cubicBezTo>
                  <a:cubicBezTo>
                    <a:pt x="25" y="17"/>
                    <a:pt x="28" y="8"/>
                    <a:pt x="30" y="0"/>
                  </a:cubicBezTo>
                  <a:cubicBezTo>
                    <a:pt x="28" y="9"/>
                    <a:pt x="22" y="16"/>
                    <a:pt x="15" y="22"/>
                  </a:cubicBezTo>
                  <a:cubicBezTo>
                    <a:pt x="15" y="22"/>
                    <a:pt x="14" y="23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7"/>
                    <a:pt x="10" y="28"/>
                  </a:cubicBezTo>
                  <a:cubicBezTo>
                    <a:pt x="8" y="37"/>
                    <a:pt x="6" y="46"/>
                    <a:pt x="3" y="55"/>
                  </a:cubicBezTo>
                  <a:cubicBezTo>
                    <a:pt x="2" y="58"/>
                    <a:pt x="1" y="62"/>
                    <a:pt x="0" y="66"/>
                  </a:cubicBezTo>
                  <a:cubicBezTo>
                    <a:pt x="7" y="62"/>
                    <a:pt x="12" y="55"/>
                    <a:pt x="16" y="48"/>
                  </a:cubicBezTo>
                  <a:cubicBezTo>
                    <a:pt x="16" y="48"/>
                    <a:pt x="16" y="48"/>
                    <a:pt x="16" y="4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3777616" y="1971675"/>
              <a:ext cx="190500" cy="49688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42"/>
                </a:cxn>
                <a:cxn ang="0">
                  <a:pos x="17" y="73"/>
                </a:cxn>
                <a:cxn ang="0">
                  <a:pos x="28" y="31"/>
                </a:cxn>
                <a:cxn ang="0">
                  <a:pos x="12" y="0"/>
                </a:cxn>
              </a:cxnLst>
              <a:rect l="0" t="0" r="r" b="b"/>
              <a:pathLst>
                <a:path w="28" h="73">
                  <a:moveTo>
                    <a:pt x="12" y="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2" y="52"/>
                    <a:pt x="8" y="63"/>
                    <a:pt x="17" y="73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19" y="21"/>
                    <a:pt x="14" y="11"/>
                    <a:pt x="12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784091" y="2435225"/>
              <a:ext cx="182563" cy="373063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180"/>
                </a:cxn>
                <a:cxn ang="0">
                  <a:pos x="64" y="235"/>
                </a:cxn>
                <a:cxn ang="0">
                  <a:pos x="115" y="55"/>
                </a:cxn>
                <a:cxn ang="0">
                  <a:pos x="51" y="0"/>
                </a:cxn>
              </a:cxnLst>
              <a:rect l="0" t="0" r="r" b="b"/>
              <a:pathLst>
                <a:path w="115" h="235">
                  <a:moveTo>
                    <a:pt x="51" y="0"/>
                  </a:moveTo>
                  <a:lnTo>
                    <a:pt x="0" y="180"/>
                  </a:lnTo>
                  <a:lnTo>
                    <a:pt x="64" y="235"/>
                  </a:lnTo>
                  <a:lnTo>
                    <a:pt x="115" y="5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4885691" y="2462213"/>
              <a:ext cx="217488" cy="346075"/>
            </a:xfrm>
            <a:custGeom>
              <a:avLst/>
              <a:gdLst/>
              <a:ahLst/>
              <a:cxnLst>
                <a:cxn ang="0">
                  <a:pos x="51" y="38"/>
                </a:cxn>
                <a:cxn ang="0">
                  <a:pos x="0" y="218"/>
                </a:cxn>
                <a:cxn ang="0">
                  <a:pos x="85" y="180"/>
                </a:cxn>
                <a:cxn ang="0">
                  <a:pos x="137" y="0"/>
                </a:cxn>
                <a:cxn ang="0">
                  <a:pos x="51" y="38"/>
                </a:cxn>
              </a:cxnLst>
              <a:rect l="0" t="0" r="r" b="b"/>
              <a:pathLst>
                <a:path w="137" h="218">
                  <a:moveTo>
                    <a:pt x="51" y="38"/>
                  </a:moveTo>
                  <a:lnTo>
                    <a:pt x="0" y="218"/>
                  </a:lnTo>
                  <a:lnTo>
                    <a:pt x="85" y="180"/>
                  </a:lnTo>
                  <a:lnTo>
                    <a:pt x="137" y="0"/>
                  </a:lnTo>
                  <a:lnTo>
                    <a:pt x="51" y="3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4491991" y="2435225"/>
              <a:ext cx="373063" cy="319088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0" y="46"/>
                </a:cxn>
                <a:cxn ang="0">
                  <a:pos x="43" y="42"/>
                </a:cxn>
                <a:cxn ang="0">
                  <a:pos x="55" y="0"/>
                </a:cxn>
                <a:cxn ang="0">
                  <a:pos x="12" y="4"/>
                </a:cxn>
              </a:cxnLst>
              <a:rect l="0" t="0" r="r" b="b"/>
              <a:pathLst>
                <a:path w="55" h="47">
                  <a:moveTo>
                    <a:pt x="12" y="4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5" y="47"/>
                    <a:pt x="30" y="46"/>
                    <a:pt x="43" y="4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2" y="4"/>
                    <a:pt x="27" y="5"/>
                    <a:pt x="12" y="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4022091" y="2298700"/>
              <a:ext cx="360363" cy="414338"/>
            </a:xfrm>
            <a:custGeom>
              <a:avLst/>
              <a:gdLst/>
              <a:ahLst/>
              <a:cxnLst>
                <a:cxn ang="0">
                  <a:pos x="32" y="58"/>
                </a:cxn>
                <a:cxn ang="0">
                  <a:pos x="41" y="61"/>
                </a:cxn>
                <a:cxn ang="0">
                  <a:pos x="47" y="42"/>
                </a:cxn>
                <a:cxn ang="0">
                  <a:pos x="53" y="20"/>
                </a:cxn>
                <a:cxn ang="0">
                  <a:pos x="53" y="19"/>
                </a:cxn>
                <a:cxn ang="0">
                  <a:pos x="49" y="18"/>
                </a:cxn>
                <a:cxn ang="0">
                  <a:pos x="36" y="13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6" y="18"/>
                </a:cxn>
                <a:cxn ang="0">
                  <a:pos x="0" y="41"/>
                </a:cxn>
                <a:cxn ang="0">
                  <a:pos x="0" y="41"/>
                </a:cxn>
                <a:cxn ang="0">
                  <a:pos x="1" y="43"/>
                </a:cxn>
                <a:cxn ang="0">
                  <a:pos x="11" y="49"/>
                </a:cxn>
                <a:cxn ang="0">
                  <a:pos x="32" y="58"/>
                </a:cxn>
                <a:cxn ang="0">
                  <a:pos x="32" y="58"/>
                </a:cxn>
              </a:cxnLst>
              <a:rect l="0" t="0" r="r" b="b"/>
              <a:pathLst>
                <a:path w="53" h="61">
                  <a:moveTo>
                    <a:pt x="32" y="58"/>
                  </a:moveTo>
                  <a:cubicBezTo>
                    <a:pt x="35" y="59"/>
                    <a:pt x="38" y="60"/>
                    <a:pt x="41" y="61"/>
                  </a:cubicBezTo>
                  <a:cubicBezTo>
                    <a:pt x="43" y="55"/>
                    <a:pt x="45" y="48"/>
                    <a:pt x="47" y="42"/>
                  </a:cubicBezTo>
                  <a:cubicBezTo>
                    <a:pt x="49" y="35"/>
                    <a:pt x="51" y="27"/>
                    <a:pt x="53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49" y="18"/>
                    <a:pt x="49" y="18"/>
                  </a:cubicBezTo>
                  <a:cubicBezTo>
                    <a:pt x="45" y="16"/>
                    <a:pt x="40" y="15"/>
                    <a:pt x="36" y="13"/>
                  </a:cubicBezTo>
                  <a:cubicBezTo>
                    <a:pt x="28" y="10"/>
                    <a:pt x="20" y="5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0" y="6"/>
                    <a:pt x="8" y="12"/>
                    <a:pt x="6" y="18"/>
                  </a:cubicBezTo>
                  <a:cubicBezTo>
                    <a:pt x="4" y="26"/>
                    <a:pt x="2" y="33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2"/>
                    <a:pt x="1" y="43"/>
                    <a:pt x="1" y="43"/>
                  </a:cubicBezTo>
                  <a:cubicBezTo>
                    <a:pt x="5" y="45"/>
                    <a:pt x="8" y="47"/>
                    <a:pt x="11" y="49"/>
                  </a:cubicBezTo>
                  <a:cubicBezTo>
                    <a:pt x="18" y="52"/>
                    <a:pt x="25" y="55"/>
                    <a:pt x="32" y="58"/>
                  </a:cubicBezTo>
                  <a:cubicBezTo>
                    <a:pt x="33" y="58"/>
                    <a:pt x="32" y="58"/>
                    <a:pt x="32" y="5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3783966" y="2236788"/>
              <a:ext cx="204788" cy="395288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180"/>
                </a:cxn>
                <a:cxn ang="0">
                  <a:pos x="77" y="249"/>
                </a:cxn>
                <a:cxn ang="0">
                  <a:pos x="129" y="69"/>
                </a:cxn>
                <a:cxn ang="0">
                  <a:pos x="47" y="0"/>
                </a:cxn>
              </a:cxnLst>
              <a:rect l="0" t="0" r="r" b="b"/>
              <a:pathLst>
                <a:path w="129" h="249">
                  <a:moveTo>
                    <a:pt x="47" y="0"/>
                  </a:moveTo>
                  <a:lnTo>
                    <a:pt x="0" y="180"/>
                  </a:lnTo>
                  <a:lnTo>
                    <a:pt x="77" y="249"/>
                  </a:lnTo>
                  <a:lnTo>
                    <a:pt x="129" y="6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3906203" y="2298700"/>
              <a:ext cx="190500" cy="333375"/>
            </a:xfrm>
            <a:custGeom>
              <a:avLst/>
              <a:gdLst/>
              <a:ahLst/>
              <a:cxnLst>
                <a:cxn ang="0">
                  <a:pos x="52" y="30"/>
                </a:cxn>
                <a:cxn ang="0">
                  <a:pos x="0" y="210"/>
                </a:cxn>
                <a:cxn ang="0">
                  <a:pos x="73" y="180"/>
                </a:cxn>
                <a:cxn ang="0">
                  <a:pos x="120" y="0"/>
                </a:cxn>
                <a:cxn ang="0">
                  <a:pos x="52" y="30"/>
                </a:cxn>
              </a:cxnLst>
              <a:rect l="0" t="0" r="r" b="b"/>
              <a:pathLst>
                <a:path w="120" h="210">
                  <a:moveTo>
                    <a:pt x="52" y="30"/>
                  </a:moveTo>
                  <a:lnTo>
                    <a:pt x="0" y="210"/>
                  </a:lnTo>
                  <a:lnTo>
                    <a:pt x="73" y="180"/>
                  </a:lnTo>
                  <a:lnTo>
                    <a:pt x="120" y="0"/>
                  </a:lnTo>
                  <a:lnTo>
                    <a:pt x="52" y="3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4301491" y="2427288"/>
              <a:ext cx="80963" cy="381000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0" y="240"/>
                </a:cxn>
                <a:cxn ang="0">
                  <a:pos x="47" y="65"/>
                </a:cxn>
                <a:cxn ang="0">
                  <a:pos x="51" y="0"/>
                </a:cxn>
                <a:cxn ang="0">
                  <a:pos x="0" y="180"/>
                </a:cxn>
              </a:cxnLst>
              <a:rect l="0" t="0" r="r" b="b"/>
              <a:pathLst>
                <a:path w="51" h="240">
                  <a:moveTo>
                    <a:pt x="0" y="180"/>
                  </a:moveTo>
                  <a:lnTo>
                    <a:pt x="0" y="240"/>
                  </a:lnTo>
                  <a:lnTo>
                    <a:pt x="47" y="65"/>
                  </a:lnTo>
                  <a:lnTo>
                    <a:pt x="51" y="0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26"/>
            <p:cNvSpPr>
              <a:spLocks noEditPoints="1"/>
            </p:cNvSpPr>
            <p:nvPr/>
          </p:nvSpPr>
          <p:spPr bwMode="auto">
            <a:xfrm>
              <a:off x="3709353" y="1489075"/>
              <a:ext cx="1570038" cy="1074738"/>
            </a:xfrm>
            <a:custGeom>
              <a:avLst/>
              <a:gdLst/>
              <a:ahLst/>
              <a:cxnLst>
                <a:cxn ang="0">
                  <a:pos x="209" y="86"/>
                </a:cxn>
                <a:cxn ang="0">
                  <a:pos x="193" y="56"/>
                </a:cxn>
                <a:cxn ang="0">
                  <a:pos x="209" y="48"/>
                </a:cxn>
                <a:cxn ang="0">
                  <a:pos x="190" y="31"/>
                </a:cxn>
                <a:cxn ang="0">
                  <a:pos x="174" y="39"/>
                </a:cxn>
                <a:cxn ang="0">
                  <a:pos x="132" y="20"/>
                </a:cxn>
                <a:cxn ang="0">
                  <a:pos x="133" y="5"/>
                </a:cxn>
                <a:cxn ang="0">
                  <a:pos x="105" y="0"/>
                </a:cxn>
                <a:cxn ang="0">
                  <a:pos x="104" y="15"/>
                </a:cxn>
                <a:cxn ang="0">
                  <a:pos x="62" y="19"/>
                </a:cxn>
                <a:cxn ang="0">
                  <a:pos x="46" y="6"/>
                </a:cxn>
                <a:cxn ang="0">
                  <a:pos x="26" y="15"/>
                </a:cxn>
                <a:cxn ang="0">
                  <a:pos x="42" y="28"/>
                </a:cxn>
                <a:cxn ang="0">
                  <a:pos x="23" y="53"/>
                </a:cxn>
                <a:cxn ang="0">
                  <a:pos x="1" y="49"/>
                </a:cxn>
                <a:cxn ang="0">
                  <a:pos x="0" y="67"/>
                </a:cxn>
                <a:cxn ang="0">
                  <a:pos x="22" y="71"/>
                </a:cxn>
                <a:cxn ang="0">
                  <a:pos x="38" y="102"/>
                </a:cxn>
                <a:cxn ang="0">
                  <a:pos x="22" y="110"/>
                </a:cxn>
                <a:cxn ang="0">
                  <a:pos x="41" y="126"/>
                </a:cxn>
                <a:cxn ang="0">
                  <a:pos x="57" y="119"/>
                </a:cxn>
                <a:cxn ang="0">
                  <a:pos x="99" y="138"/>
                </a:cxn>
                <a:cxn ang="0">
                  <a:pos x="98" y="153"/>
                </a:cxn>
                <a:cxn ang="0">
                  <a:pos x="126" y="158"/>
                </a:cxn>
                <a:cxn ang="0">
                  <a:pos x="127" y="143"/>
                </a:cxn>
                <a:cxn ang="0">
                  <a:pos x="170" y="139"/>
                </a:cxn>
                <a:cxn ang="0">
                  <a:pos x="185" y="152"/>
                </a:cxn>
                <a:cxn ang="0">
                  <a:pos x="205" y="143"/>
                </a:cxn>
                <a:cxn ang="0">
                  <a:pos x="190" y="129"/>
                </a:cxn>
                <a:cxn ang="0">
                  <a:pos x="208" y="105"/>
                </a:cxn>
                <a:cxn ang="0">
                  <a:pos x="231" y="109"/>
                </a:cxn>
                <a:cxn ang="0">
                  <a:pos x="231" y="91"/>
                </a:cxn>
                <a:cxn ang="0">
                  <a:pos x="209" y="86"/>
                </a:cxn>
                <a:cxn ang="0">
                  <a:pos x="162" y="120"/>
                </a:cxn>
                <a:cxn ang="0">
                  <a:pos x="66" y="102"/>
                </a:cxn>
                <a:cxn ang="0">
                  <a:pos x="69" y="38"/>
                </a:cxn>
                <a:cxn ang="0">
                  <a:pos x="165" y="56"/>
                </a:cxn>
                <a:cxn ang="0">
                  <a:pos x="162" y="120"/>
                </a:cxn>
              </a:cxnLst>
              <a:rect l="0" t="0" r="r" b="b"/>
              <a:pathLst>
                <a:path w="231" h="158">
                  <a:moveTo>
                    <a:pt x="209" y="86"/>
                  </a:moveTo>
                  <a:cubicBezTo>
                    <a:pt x="207" y="76"/>
                    <a:pt x="202" y="66"/>
                    <a:pt x="193" y="56"/>
                  </a:cubicBezTo>
                  <a:cubicBezTo>
                    <a:pt x="209" y="48"/>
                    <a:pt x="209" y="48"/>
                    <a:pt x="209" y="48"/>
                  </a:cubicBezTo>
                  <a:cubicBezTo>
                    <a:pt x="190" y="31"/>
                    <a:pt x="190" y="31"/>
                    <a:pt x="190" y="31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61" y="31"/>
                    <a:pt x="147" y="24"/>
                    <a:pt x="132" y="20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4" y="15"/>
                    <a:pt x="104" y="15"/>
                    <a:pt x="104" y="15"/>
                  </a:cubicBezTo>
                  <a:cubicBezTo>
                    <a:pt x="89" y="14"/>
                    <a:pt x="75" y="15"/>
                    <a:pt x="62" y="19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32" y="35"/>
                    <a:pt x="26" y="44"/>
                    <a:pt x="23" y="53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4" y="82"/>
                    <a:pt x="29" y="92"/>
                    <a:pt x="38" y="102"/>
                  </a:cubicBezTo>
                  <a:cubicBezTo>
                    <a:pt x="22" y="110"/>
                    <a:pt x="22" y="110"/>
                    <a:pt x="22" y="110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57" y="119"/>
                    <a:pt x="57" y="119"/>
                    <a:pt x="57" y="119"/>
                  </a:cubicBezTo>
                  <a:cubicBezTo>
                    <a:pt x="70" y="127"/>
                    <a:pt x="84" y="134"/>
                    <a:pt x="99" y="138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126" y="158"/>
                    <a:pt x="126" y="158"/>
                    <a:pt x="126" y="158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42" y="144"/>
                    <a:pt x="157" y="143"/>
                    <a:pt x="170" y="139"/>
                  </a:cubicBezTo>
                  <a:cubicBezTo>
                    <a:pt x="185" y="152"/>
                    <a:pt x="185" y="152"/>
                    <a:pt x="185" y="152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9" y="123"/>
                    <a:pt x="206" y="114"/>
                    <a:pt x="208" y="105"/>
                  </a:cubicBezTo>
                  <a:cubicBezTo>
                    <a:pt x="231" y="109"/>
                    <a:pt x="231" y="109"/>
                    <a:pt x="231" y="109"/>
                  </a:cubicBezTo>
                  <a:cubicBezTo>
                    <a:pt x="231" y="91"/>
                    <a:pt x="231" y="91"/>
                    <a:pt x="231" y="91"/>
                  </a:cubicBezTo>
                  <a:lnTo>
                    <a:pt x="209" y="86"/>
                  </a:lnTo>
                  <a:close/>
                  <a:moveTo>
                    <a:pt x="162" y="120"/>
                  </a:moveTo>
                  <a:cubicBezTo>
                    <a:pt x="135" y="132"/>
                    <a:pt x="91" y="124"/>
                    <a:pt x="66" y="102"/>
                  </a:cubicBezTo>
                  <a:cubicBezTo>
                    <a:pt x="40" y="80"/>
                    <a:pt x="41" y="51"/>
                    <a:pt x="69" y="38"/>
                  </a:cubicBezTo>
                  <a:cubicBezTo>
                    <a:pt x="96" y="26"/>
                    <a:pt x="139" y="34"/>
                    <a:pt x="165" y="56"/>
                  </a:cubicBezTo>
                  <a:cubicBezTo>
                    <a:pt x="191" y="78"/>
                    <a:pt x="190" y="107"/>
                    <a:pt x="162" y="12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4301491" y="2530475"/>
              <a:ext cx="265113" cy="312738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175"/>
                </a:cxn>
                <a:cxn ang="0">
                  <a:pos x="115" y="197"/>
                </a:cxn>
                <a:cxn ang="0">
                  <a:pos x="167" y="21"/>
                </a:cxn>
                <a:cxn ang="0">
                  <a:pos x="47" y="0"/>
                </a:cxn>
              </a:cxnLst>
              <a:rect l="0" t="0" r="r" b="b"/>
              <a:pathLst>
                <a:path w="167" h="197">
                  <a:moveTo>
                    <a:pt x="47" y="0"/>
                  </a:moveTo>
                  <a:lnTo>
                    <a:pt x="0" y="175"/>
                  </a:lnTo>
                  <a:lnTo>
                    <a:pt x="115" y="197"/>
                  </a:lnTo>
                  <a:lnTo>
                    <a:pt x="167" y="2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85"/>
          <p:cNvGrpSpPr/>
          <p:nvPr/>
        </p:nvGrpSpPr>
        <p:grpSpPr>
          <a:xfrm>
            <a:off x="4974591" y="2441575"/>
            <a:ext cx="1270000" cy="1095376"/>
            <a:chOff x="5054601" y="2441575"/>
            <a:chExt cx="1270000" cy="1095376"/>
          </a:xfrm>
        </p:grpSpPr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5591176" y="2441575"/>
              <a:ext cx="80963" cy="360363"/>
            </a:xfrm>
            <a:custGeom>
              <a:avLst/>
              <a:gdLst/>
              <a:ahLst/>
              <a:cxnLst>
                <a:cxn ang="0">
                  <a:pos x="4" y="176"/>
                </a:cxn>
                <a:cxn ang="0">
                  <a:pos x="0" y="227"/>
                </a:cxn>
                <a:cxn ang="0">
                  <a:pos x="51" y="47"/>
                </a:cxn>
                <a:cxn ang="0">
                  <a:pos x="51" y="0"/>
                </a:cxn>
                <a:cxn ang="0">
                  <a:pos x="4" y="176"/>
                </a:cxn>
              </a:cxnLst>
              <a:rect l="0" t="0" r="r" b="b"/>
              <a:pathLst>
                <a:path w="51" h="227">
                  <a:moveTo>
                    <a:pt x="4" y="176"/>
                  </a:moveTo>
                  <a:lnTo>
                    <a:pt x="0" y="227"/>
                  </a:lnTo>
                  <a:lnTo>
                    <a:pt x="51" y="47"/>
                  </a:lnTo>
                  <a:lnTo>
                    <a:pt x="51" y="0"/>
                  </a:lnTo>
                  <a:lnTo>
                    <a:pt x="4" y="17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046788" y="2686050"/>
              <a:ext cx="161925" cy="320675"/>
            </a:xfrm>
            <a:custGeom>
              <a:avLst/>
              <a:gdLst/>
              <a:ahLst/>
              <a:cxnLst>
                <a:cxn ang="0">
                  <a:pos x="51" y="26"/>
                </a:cxn>
                <a:cxn ang="0">
                  <a:pos x="0" y="202"/>
                </a:cxn>
                <a:cxn ang="0">
                  <a:pos x="55" y="180"/>
                </a:cxn>
                <a:cxn ang="0">
                  <a:pos x="102" y="0"/>
                </a:cxn>
                <a:cxn ang="0">
                  <a:pos x="51" y="26"/>
                </a:cxn>
              </a:cxnLst>
              <a:rect l="0" t="0" r="r" b="b"/>
              <a:pathLst>
                <a:path w="102" h="202">
                  <a:moveTo>
                    <a:pt x="51" y="26"/>
                  </a:moveTo>
                  <a:lnTo>
                    <a:pt x="0" y="202"/>
                  </a:lnTo>
                  <a:lnTo>
                    <a:pt x="55" y="180"/>
                  </a:lnTo>
                  <a:lnTo>
                    <a:pt x="102" y="0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5189538" y="2516188"/>
              <a:ext cx="157163" cy="354013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180"/>
                </a:cxn>
                <a:cxn ang="0">
                  <a:pos x="52" y="223"/>
                </a:cxn>
                <a:cxn ang="0">
                  <a:pos x="99" y="43"/>
                </a:cxn>
                <a:cxn ang="0">
                  <a:pos x="52" y="0"/>
                </a:cxn>
              </a:cxnLst>
              <a:rect l="0" t="0" r="r" b="b"/>
              <a:pathLst>
                <a:path w="99" h="223">
                  <a:moveTo>
                    <a:pt x="52" y="0"/>
                  </a:moveTo>
                  <a:lnTo>
                    <a:pt x="0" y="180"/>
                  </a:lnTo>
                  <a:lnTo>
                    <a:pt x="52" y="223"/>
                  </a:lnTo>
                  <a:lnTo>
                    <a:pt x="99" y="4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6127751" y="2979738"/>
              <a:ext cx="190500" cy="30480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180"/>
                </a:cxn>
                <a:cxn ang="0">
                  <a:pos x="73" y="192"/>
                </a:cxn>
                <a:cxn ang="0">
                  <a:pos x="120" y="12"/>
                </a:cxn>
                <a:cxn ang="0">
                  <a:pos x="47" y="0"/>
                </a:cxn>
              </a:cxnLst>
              <a:rect l="0" t="0" r="r" b="b"/>
              <a:pathLst>
                <a:path w="120" h="192">
                  <a:moveTo>
                    <a:pt x="47" y="0"/>
                  </a:moveTo>
                  <a:lnTo>
                    <a:pt x="0" y="180"/>
                  </a:lnTo>
                  <a:lnTo>
                    <a:pt x="73" y="192"/>
                  </a:lnTo>
                  <a:lnTo>
                    <a:pt x="120" y="1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5305426" y="2605088"/>
              <a:ext cx="774700" cy="619125"/>
            </a:xfrm>
            <a:custGeom>
              <a:avLst/>
              <a:gdLst/>
              <a:ahLst/>
              <a:cxnLst>
                <a:cxn ang="0">
                  <a:pos x="100" y="18"/>
                </a:cxn>
                <a:cxn ang="0">
                  <a:pos x="51" y="0"/>
                </a:cxn>
                <a:cxn ang="0">
                  <a:pos x="25" y="6"/>
                </a:cxn>
                <a:cxn ang="0">
                  <a:pos x="16" y="13"/>
                </a:cxn>
                <a:cxn ang="0">
                  <a:pos x="12" y="18"/>
                </a:cxn>
                <a:cxn ang="0">
                  <a:pos x="10" y="25"/>
                </a:cxn>
                <a:cxn ang="0">
                  <a:pos x="0" y="63"/>
                </a:cxn>
                <a:cxn ang="0">
                  <a:pos x="18" y="45"/>
                </a:cxn>
                <a:cxn ang="0">
                  <a:pos x="44" y="42"/>
                </a:cxn>
                <a:cxn ang="0">
                  <a:pos x="71" y="49"/>
                </a:cxn>
                <a:cxn ang="0">
                  <a:pos x="92" y="63"/>
                </a:cxn>
                <a:cxn ang="0">
                  <a:pos x="101" y="91"/>
                </a:cxn>
                <a:cxn ang="0">
                  <a:pos x="110" y="63"/>
                </a:cxn>
                <a:cxn ang="0">
                  <a:pos x="113" y="49"/>
                </a:cxn>
                <a:cxn ang="0">
                  <a:pos x="114" y="39"/>
                </a:cxn>
                <a:cxn ang="0">
                  <a:pos x="100" y="18"/>
                </a:cxn>
                <a:cxn ang="0">
                  <a:pos x="100" y="18"/>
                </a:cxn>
              </a:cxnLst>
              <a:rect l="0" t="0" r="r" b="b"/>
              <a:pathLst>
                <a:path w="114" h="91">
                  <a:moveTo>
                    <a:pt x="100" y="18"/>
                  </a:moveTo>
                  <a:cubicBezTo>
                    <a:pt x="87" y="6"/>
                    <a:pt x="68" y="0"/>
                    <a:pt x="51" y="0"/>
                  </a:cubicBezTo>
                  <a:cubicBezTo>
                    <a:pt x="42" y="0"/>
                    <a:pt x="33" y="1"/>
                    <a:pt x="25" y="6"/>
                  </a:cubicBezTo>
                  <a:cubicBezTo>
                    <a:pt x="21" y="7"/>
                    <a:pt x="18" y="10"/>
                    <a:pt x="16" y="13"/>
                  </a:cubicBezTo>
                  <a:cubicBezTo>
                    <a:pt x="14" y="15"/>
                    <a:pt x="13" y="16"/>
                    <a:pt x="12" y="18"/>
                  </a:cubicBezTo>
                  <a:cubicBezTo>
                    <a:pt x="11" y="20"/>
                    <a:pt x="11" y="23"/>
                    <a:pt x="10" y="25"/>
                  </a:cubicBezTo>
                  <a:cubicBezTo>
                    <a:pt x="7" y="38"/>
                    <a:pt x="3" y="50"/>
                    <a:pt x="0" y="63"/>
                  </a:cubicBezTo>
                  <a:cubicBezTo>
                    <a:pt x="2" y="54"/>
                    <a:pt x="10" y="49"/>
                    <a:pt x="18" y="45"/>
                  </a:cubicBezTo>
                  <a:cubicBezTo>
                    <a:pt x="26" y="42"/>
                    <a:pt x="35" y="41"/>
                    <a:pt x="44" y="42"/>
                  </a:cubicBezTo>
                  <a:cubicBezTo>
                    <a:pt x="53" y="43"/>
                    <a:pt x="62" y="45"/>
                    <a:pt x="71" y="49"/>
                  </a:cubicBezTo>
                  <a:cubicBezTo>
                    <a:pt x="79" y="52"/>
                    <a:pt x="86" y="57"/>
                    <a:pt x="92" y="63"/>
                  </a:cubicBezTo>
                  <a:cubicBezTo>
                    <a:pt x="99" y="71"/>
                    <a:pt x="104" y="81"/>
                    <a:pt x="101" y="91"/>
                  </a:cubicBezTo>
                  <a:cubicBezTo>
                    <a:pt x="104" y="82"/>
                    <a:pt x="107" y="72"/>
                    <a:pt x="110" y="63"/>
                  </a:cubicBezTo>
                  <a:cubicBezTo>
                    <a:pt x="111" y="58"/>
                    <a:pt x="112" y="53"/>
                    <a:pt x="113" y="49"/>
                  </a:cubicBezTo>
                  <a:cubicBezTo>
                    <a:pt x="114" y="46"/>
                    <a:pt x="114" y="42"/>
                    <a:pt x="114" y="39"/>
                  </a:cubicBezTo>
                  <a:cubicBezTo>
                    <a:pt x="112" y="31"/>
                    <a:pt x="106" y="23"/>
                    <a:pt x="100" y="18"/>
                  </a:cubicBezTo>
                  <a:cubicBezTo>
                    <a:pt x="99" y="17"/>
                    <a:pt x="112" y="28"/>
                    <a:pt x="100" y="1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5054601" y="2781300"/>
              <a:ext cx="188913" cy="306388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180"/>
                </a:cxn>
                <a:cxn ang="0">
                  <a:pos x="72" y="193"/>
                </a:cxn>
                <a:cxn ang="0">
                  <a:pos x="119" y="13"/>
                </a:cxn>
                <a:cxn ang="0">
                  <a:pos x="51" y="0"/>
                </a:cxn>
              </a:cxnLst>
              <a:rect l="0" t="0" r="r" b="b"/>
              <a:pathLst>
                <a:path w="119" h="193">
                  <a:moveTo>
                    <a:pt x="51" y="0"/>
                  </a:moveTo>
                  <a:lnTo>
                    <a:pt x="0" y="180"/>
                  </a:lnTo>
                  <a:lnTo>
                    <a:pt x="72" y="193"/>
                  </a:lnTo>
                  <a:lnTo>
                    <a:pt x="119" y="13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5054601" y="2693988"/>
              <a:ext cx="80963" cy="373063"/>
            </a:xfrm>
            <a:custGeom>
              <a:avLst/>
              <a:gdLst/>
              <a:ahLst/>
              <a:cxnLst>
                <a:cxn ang="0">
                  <a:pos x="4" y="175"/>
                </a:cxn>
                <a:cxn ang="0">
                  <a:pos x="0" y="235"/>
                </a:cxn>
                <a:cxn ang="0">
                  <a:pos x="51" y="55"/>
                </a:cxn>
                <a:cxn ang="0">
                  <a:pos x="51" y="0"/>
                </a:cxn>
                <a:cxn ang="0">
                  <a:pos x="4" y="175"/>
                </a:cxn>
              </a:cxnLst>
              <a:rect l="0" t="0" r="r" b="b"/>
              <a:pathLst>
                <a:path w="51" h="235">
                  <a:moveTo>
                    <a:pt x="4" y="175"/>
                  </a:moveTo>
                  <a:lnTo>
                    <a:pt x="0" y="235"/>
                  </a:lnTo>
                  <a:lnTo>
                    <a:pt x="51" y="55"/>
                  </a:lnTo>
                  <a:lnTo>
                    <a:pt x="51" y="0"/>
                  </a:lnTo>
                  <a:lnTo>
                    <a:pt x="4" y="175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6032501" y="2979738"/>
              <a:ext cx="169863" cy="407988"/>
            </a:xfrm>
            <a:custGeom>
              <a:avLst/>
              <a:gdLst/>
              <a:ahLst/>
              <a:cxnLst>
                <a:cxn ang="0">
                  <a:pos x="12" y="47"/>
                </a:cxn>
                <a:cxn ang="0">
                  <a:pos x="15" y="38"/>
                </a:cxn>
                <a:cxn ang="0">
                  <a:pos x="18" y="26"/>
                </a:cxn>
                <a:cxn ang="0">
                  <a:pos x="25" y="2"/>
                </a:cxn>
                <a:cxn ang="0">
                  <a:pos x="25" y="0"/>
                </a:cxn>
                <a:cxn ang="0">
                  <a:pos x="19" y="11"/>
                </a:cxn>
                <a:cxn ang="0">
                  <a:pos x="15" y="16"/>
                </a:cxn>
                <a:cxn ang="0">
                  <a:pos x="13" y="18"/>
                </a:cxn>
                <a:cxn ang="0">
                  <a:pos x="11" y="19"/>
                </a:cxn>
                <a:cxn ang="0">
                  <a:pos x="10" y="25"/>
                </a:cxn>
                <a:cxn ang="0">
                  <a:pos x="2" y="52"/>
                </a:cxn>
                <a:cxn ang="0">
                  <a:pos x="0" y="60"/>
                </a:cxn>
                <a:cxn ang="0">
                  <a:pos x="12" y="47"/>
                </a:cxn>
                <a:cxn ang="0">
                  <a:pos x="12" y="47"/>
                </a:cxn>
              </a:cxnLst>
              <a:rect l="0" t="0" r="r" b="b"/>
              <a:pathLst>
                <a:path w="25" h="60">
                  <a:moveTo>
                    <a:pt x="12" y="47"/>
                  </a:moveTo>
                  <a:cubicBezTo>
                    <a:pt x="13" y="44"/>
                    <a:pt x="14" y="41"/>
                    <a:pt x="15" y="38"/>
                  </a:cubicBezTo>
                  <a:cubicBezTo>
                    <a:pt x="16" y="34"/>
                    <a:pt x="17" y="30"/>
                    <a:pt x="18" y="26"/>
                  </a:cubicBezTo>
                  <a:cubicBezTo>
                    <a:pt x="20" y="18"/>
                    <a:pt x="23" y="10"/>
                    <a:pt x="25" y="2"/>
                  </a:cubicBezTo>
                  <a:cubicBezTo>
                    <a:pt x="25" y="1"/>
                    <a:pt x="25" y="0"/>
                    <a:pt x="25" y="0"/>
                  </a:cubicBezTo>
                  <a:cubicBezTo>
                    <a:pt x="24" y="4"/>
                    <a:pt x="22" y="8"/>
                    <a:pt x="19" y="11"/>
                  </a:cubicBezTo>
                  <a:cubicBezTo>
                    <a:pt x="18" y="13"/>
                    <a:pt x="17" y="14"/>
                    <a:pt x="15" y="16"/>
                  </a:cubicBezTo>
                  <a:cubicBezTo>
                    <a:pt x="14" y="17"/>
                    <a:pt x="13" y="17"/>
                    <a:pt x="13" y="18"/>
                  </a:cubicBezTo>
                  <a:cubicBezTo>
                    <a:pt x="12" y="18"/>
                    <a:pt x="11" y="18"/>
                    <a:pt x="11" y="19"/>
                  </a:cubicBezTo>
                  <a:cubicBezTo>
                    <a:pt x="11" y="21"/>
                    <a:pt x="10" y="23"/>
                    <a:pt x="10" y="25"/>
                  </a:cubicBezTo>
                  <a:cubicBezTo>
                    <a:pt x="7" y="34"/>
                    <a:pt x="5" y="43"/>
                    <a:pt x="2" y="52"/>
                  </a:cubicBezTo>
                  <a:cubicBezTo>
                    <a:pt x="1" y="55"/>
                    <a:pt x="1" y="58"/>
                    <a:pt x="0" y="60"/>
                  </a:cubicBezTo>
                  <a:cubicBezTo>
                    <a:pt x="5" y="57"/>
                    <a:pt x="9" y="52"/>
                    <a:pt x="12" y="47"/>
                  </a:cubicBezTo>
                  <a:cubicBezTo>
                    <a:pt x="12" y="46"/>
                    <a:pt x="12" y="47"/>
                    <a:pt x="12" y="47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5168901" y="2801938"/>
              <a:ext cx="163513" cy="44926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24" y="24"/>
                </a:cxn>
                <a:cxn ang="0">
                  <a:pos x="11" y="0"/>
                </a:cxn>
              </a:cxnLst>
              <a:rect l="0" t="0" r="r" b="b"/>
              <a:pathLst>
                <a:path w="24" h="66">
                  <a:moveTo>
                    <a:pt x="11" y="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50"/>
                    <a:pt x="5" y="58"/>
                    <a:pt x="12" y="6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7" y="16"/>
                    <a:pt x="13" y="8"/>
                    <a:pt x="11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6005513" y="3176588"/>
              <a:ext cx="182563" cy="333375"/>
            </a:xfrm>
            <a:custGeom>
              <a:avLst/>
              <a:gdLst/>
              <a:ahLst/>
              <a:cxnLst>
                <a:cxn ang="0">
                  <a:pos x="51" y="30"/>
                </a:cxn>
                <a:cxn ang="0">
                  <a:pos x="0" y="210"/>
                </a:cxn>
                <a:cxn ang="0">
                  <a:pos x="64" y="180"/>
                </a:cxn>
                <a:cxn ang="0">
                  <a:pos x="115" y="0"/>
                </a:cxn>
                <a:cxn ang="0">
                  <a:pos x="51" y="30"/>
                </a:cxn>
              </a:cxnLst>
              <a:rect l="0" t="0" r="r" b="b"/>
              <a:pathLst>
                <a:path w="115" h="210">
                  <a:moveTo>
                    <a:pt x="51" y="30"/>
                  </a:moveTo>
                  <a:lnTo>
                    <a:pt x="0" y="210"/>
                  </a:lnTo>
                  <a:lnTo>
                    <a:pt x="64" y="180"/>
                  </a:lnTo>
                  <a:lnTo>
                    <a:pt x="115" y="0"/>
                  </a:lnTo>
                  <a:lnTo>
                    <a:pt x="51" y="3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5930901" y="3155950"/>
              <a:ext cx="155575" cy="35401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180"/>
                </a:cxn>
                <a:cxn ang="0">
                  <a:pos x="47" y="223"/>
                </a:cxn>
                <a:cxn ang="0">
                  <a:pos x="98" y="43"/>
                </a:cxn>
                <a:cxn ang="0">
                  <a:pos x="47" y="0"/>
                </a:cxn>
              </a:cxnLst>
              <a:rect l="0" t="0" r="r" b="b"/>
              <a:pathLst>
                <a:path w="98" h="223">
                  <a:moveTo>
                    <a:pt x="47" y="0"/>
                  </a:moveTo>
                  <a:lnTo>
                    <a:pt x="0" y="180"/>
                  </a:lnTo>
                  <a:lnTo>
                    <a:pt x="47" y="223"/>
                  </a:lnTo>
                  <a:lnTo>
                    <a:pt x="98" y="4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5705476" y="3155950"/>
              <a:ext cx="300038" cy="312738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0" y="45"/>
                </a:cxn>
                <a:cxn ang="0">
                  <a:pos x="33" y="42"/>
                </a:cxn>
                <a:cxn ang="0">
                  <a:pos x="44" y="0"/>
                </a:cxn>
                <a:cxn ang="0">
                  <a:pos x="12" y="3"/>
                </a:cxn>
              </a:cxnLst>
              <a:rect l="0" t="0" r="r" b="b"/>
              <a:pathLst>
                <a:path w="44" h="46">
                  <a:moveTo>
                    <a:pt x="12" y="3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12" y="46"/>
                    <a:pt x="23" y="45"/>
                    <a:pt x="33" y="4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4" y="3"/>
                    <a:pt x="23" y="4"/>
                    <a:pt x="12" y="3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5346701" y="3054350"/>
              <a:ext cx="298450" cy="381000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2" y="56"/>
                </a:cxn>
                <a:cxn ang="0">
                  <a:pos x="37" y="37"/>
                </a:cxn>
                <a:cxn ang="0">
                  <a:pos x="44" y="15"/>
                </a:cxn>
                <a:cxn ang="0">
                  <a:pos x="44" y="14"/>
                </a:cxn>
                <a:cxn ang="0">
                  <a:pos x="42" y="14"/>
                </a:cxn>
                <a:cxn ang="0">
                  <a:pos x="32" y="10"/>
                </a:cxn>
                <a:cxn ang="0">
                  <a:pos x="12" y="0"/>
                </a:cxn>
                <a:cxn ang="0">
                  <a:pos x="7" y="18"/>
                </a:cxn>
                <a:cxn ang="0">
                  <a:pos x="1" y="41"/>
                </a:cxn>
                <a:cxn ang="0">
                  <a:pos x="1" y="42"/>
                </a:cxn>
                <a:cxn ang="0">
                  <a:pos x="9" y="47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44" h="56">
                  <a:moveTo>
                    <a:pt x="28" y="55"/>
                  </a:moveTo>
                  <a:cubicBezTo>
                    <a:pt x="29" y="55"/>
                    <a:pt x="31" y="55"/>
                    <a:pt x="32" y="56"/>
                  </a:cubicBezTo>
                  <a:cubicBezTo>
                    <a:pt x="34" y="50"/>
                    <a:pt x="36" y="44"/>
                    <a:pt x="37" y="37"/>
                  </a:cubicBezTo>
                  <a:cubicBezTo>
                    <a:pt x="39" y="30"/>
                    <a:pt x="42" y="22"/>
                    <a:pt x="44" y="15"/>
                  </a:cubicBezTo>
                  <a:cubicBezTo>
                    <a:pt x="44" y="15"/>
                    <a:pt x="44" y="14"/>
                    <a:pt x="44" y="14"/>
                  </a:cubicBezTo>
                  <a:cubicBezTo>
                    <a:pt x="44" y="14"/>
                    <a:pt x="42" y="14"/>
                    <a:pt x="42" y="14"/>
                  </a:cubicBezTo>
                  <a:cubicBezTo>
                    <a:pt x="39" y="13"/>
                    <a:pt x="35" y="11"/>
                    <a:pt x="32" y="10"/>
                  </a:cubicBezTo>
                  <a:cubicBezTo>
                    <a:pt x="25" y="7"/>
                    <a:pt x="18" y="4"/>
                    <a:pt x="12" y="0"/>
                  </a:cubicBezTo>
                  <a:cubicBezTo>
                    <a:pt x="10" y="6"/>
                    <a:pt x="9" y="12"/>
                    <a:pt x="7" y="18"/>
                  </a:cubicBezTo>
                  <a:cubicBezTo>
                    <a:pt x="5" y="26"/>
                    <a:pt x="3" y="33"/>
                    <a:pt x="1" y="41"/>
                  </a:cubicBezTo>
                  <a:cubicBezTo>
                    <a:pt x="1" y="41"/>
                    <a:pt x="0" y="41"/>
                    <a:pt x="1" y="42"/>
                  </a:cubicBezTo>
                  <a:cubicBezTo>
                    <a:pt x="4" y="43"/>
                    <a:pt x="6" y="45"/>
                    <a:pt x="9" y="47"/>
                  </a:cubicBezTo>
                  <a:cubicBezTo>
                    <a:pt x="15" y="50"/>
                    <a:pt x="21" y="52"/>
                    <a:pt x="28" y="55"/>
                  </a:cubicBezTo>
                  <a:cubicBezTo>
                    <a:pt x="28" y="55"/>
                    <a:pt x="27" y="54"/>
                    <a:pt x="28" y="5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5264151" y="3054350"/>
              <a:ext cx="163513" cy="319088"/>
            </a:xfrm>
            <a:custGeom>
              <a:avLst/>
              <a:gdLst/>
              <a:ahLst/>
              <a:cxnLst>
                <a:cxn ang="0">
                  <a:pos x="52" y="21"/>
                </a:cxn>
                <a:cxn ang="0">
                  <a:pos x="0" y="201"/>
                </a:cxn>
                <a:cxn ang="0">
                  <a:pos x="56" y="175"/>
                </a:cxn>
                <a:cxn ang="0">
                  <a:pos x="103" y="0"/>
                </a:cxn>
                <a:cxn ang="0">
                  <a:pos x="52" y="21"/>
                </a:cxn>
              </a:cxnLst>
              <a:rect l="0" t="0" r="r" b="b"/>
              <a:pathLst>
                <a:path w="103" h="201">
                  <a:moveTo>
                    <a:pt x="52" y="21"/>
                  </a:moveTo>
                  <a:lnTo>
                    <a:pt x="0" y="201"/>
                  </a:lnTo>
                  <a:lnTo>
                    <a:pt x="56" y="175"/>
                  </a:lnTo>
                  <a:lnTo>
                    <a:pt x="103" y="0"/>
                  </a:lnTo>
                  <a:lnTo>
                    <a:pt x="52" y="2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5168901" y="3006725"/>
              <a:ext cx="177800" cy="366713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180"/>
                </a:cxn>
                <a:cxn ang="0">
                  <a:pos x="60" y="231"/>
                </a:cxn>
                <a:cxn ang="0">
                  <a:pos x="112" y="51"/>
                </a:cxn>
                <a:cxn ang="0">
                  <a:pos x="52" y="0"/>
                </a:cxn>
              </a:cxnLst>
              <a:rect l="0" t="0" r="r" b="b"/>
              <a:pathLst>
                <a:path w="112" h="231">
                  <a:moveTo>
                    <a:pt x="52" y="0"/>
                  </a:moveTo>
                  <a:lnTo>
                    <a:pt x="0" y="180"/>
                  </a:lnTo>
                  <a:lnTo>
                    <a:pt x="60" y="231"/>
                  </a:lnTo>
                  <a:lnTo>
                    <a:pt x="112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40"/>
            <p:cNvSpPr>
              <a:spLocks noEditPoints="1"/>
            </p:cNvSpPr>
            <p:nvPr/>
          </p:nvSpPr>
          <p:spPr bwMode="auto">
            <a:xfrm>
              <a:off x="5135563" y="2441575"/>
              <a:ext cx="1189038" cy="809625"/>
            </a:xfrm>
            <a:custGeom>
              <a:avLst/>
              <a:gdLst/>
              <a:ahLst/>
              <a:cxnLst>
                <a:cxn ang="0">
                  <a:pos x="158" y="65"/>
                </a:cxn>
                <a:cxn ang="0">
                  <a:pos x="146" y="42"/>
                </a:cxn>
                <a:cxn ang="0">
                  <a:pos x="158" y="36"/>
                </a:cxn>
                <a:cxn ang="0">
                  <a:pos x="144" y="23"/>
                </a:cxn>
                <a:cxn ang="0">
                  <a:pos x="131" y="29"/>
                </a:cxn>
                <a:cxn ang="0">
                  <a:pos x="100" y="15"/>
                </a:cxn>
                <a:cxn ang="0">
                  <a:pos x="100" y="3"/>
                </a:cxn>
                <a:cxn ang="0">
                  <a:pos x="79" y="0"/>
                </a:cxn>
                <a:cxn ang="0">
                  <a:pos x="79" y="11"/>
                </a:cxn>
                <a:cxn ang="0">
                  <a:pos x="47" y="14"/>
                </a:cxn>
                <a:cxn ang="0">
                  <a:pos x="35" y="4"/>
                </a:cxn>
                <a:cxn ang="0">
                  <a:pos x="20" y="11"/>
                </a:cxn>
                <a:cxn ang="0">
                  <a:pos x="31" y="21"/>
                </a:cxn>
                <a:cxn ang="0">
                  <a:pos x="17" y="40"/>
                </a:cxn>
                <a:cxn ang="0">
                  <a:pos x="0" y="37"/>
                </a:cxn>
                <a:cxn ang="0">
                  <a:pos x="0" y="50"/>
                </a:cxn>
                <a:cxn ang="0">
                  <a:pos x="16" y="53"/>
                </a:cxn>
                <a:cxn ang="0">
                  <a:pos x="29" y="77"/>
                </a:cxn>
                <a:cxn ang="0">
                  <a:pos x="17" y="83"/>
                </a:cxn>
                <a:cxn ang="0">
                  <a:pos x="31" y="95"/>
                </a:cxn>
                <a:cxn ang="0">
                  <a:pos x="43" y="90"/>
                </a:cxn>
                <a:cxn ang="0">
                  <a:pos x="75" y="104"/>
                </a:cxn>
                <a:cxn ang="0">
                  <a:pos x="74" y="115"/>
                </a:cxn>
                <a:cxn ang="0">
                  <a:pos x="95" y="119"/>
                </a:cxn>
                <a:cxn ang="0">
                  <a:pos x="96" y="108"/>
                </a:cxn>
                <a:cxn ang="0">
                  <a:pos x="128" y="105"/>
                </a:cxn>
                <a:cxn ang="0">
                  <a:pos x="140" y="115"/>
                </a:cxn>
                <a:cxn ang="0">
                  <a:pos x="155" y="108"/>
                </a:cxn>
                <a:cxn ang="0">
                  <a:pos x="143" y="98"/>
                </a:cxn>
                <a:cxn ang="0">
                  <a:pos x="157" y="79"/>
                </a:cxn>
                <a:cxn ang="0">
                  <a:pos x="174" y="82"/>
                </a:cxn>
                <a:cxn ang="0">
                  <a:pos x="175" y="68"/>
                </a:cxn>
                <a:cxn ang="0">
                  <a:pos x="158" y="65"/>
                </a:cxn>
                <a:cxn ang="0">
                  <a:pos x="123" y="90"/>
                </a:cxn>
                <a:cxn ang="0">
                  <a:pos x="50" y="77"/>
                </a:cxn>
                <a:cxn ang="0">
                  <a:pos x="52" y="29"/>
                </a:cxn>
                <a:cxn ang="0">
                  <a:pos x="125" y="42"/>
                </a:cxn>
                <a:cxn ang="0">
                  <a:pos x="123" y="90"/>
                </a:cxn>
              </a:cxnLst>
              <a:rect l="0" t="0" r="r" b="b"/>
              <a:pathLst>
                <a:path w="175" h="119">
                  <a:moveTo>
                    <a:pt x="158" y="65"/>
                  </a:moveTo>
                  <a:cubicBezTo>
                    <a:pt x="157" y="57"/>
                    <a:pt x="152" y="49"/>
                    <a:pt x="146" y="42"/>
                  </a:cubicBezTo>
                  <a:cubicBezTo>
                    <a:pt x="158" y="36"/>
                    <a:pt x="158" y="36"/>
                    <a:pt x="158" y="36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31" y="29"/>
                    <a:pt x="131" y="29"/>
                    <a:pt x="131" y="29"/>
                  </a:cubicBezTo>
                  <a:cubicBezTo>
                    <a:pt x="122" y="23"/>
                    <a:pt x="111" y="18"/>
                    <a:pt x="100" y="15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68" y="10"/>
                    <a:pt x="56" y="11"/>
                    <a:pt x="47" y="1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24" y="26"/>
                    <a:pt x="19" y="33"/>
                    <a:pt x="17" y="4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8" y="61"/>
                    <a:pt x="22" y="69"/>
                    <a:pt x="29" y="77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53" y="96"/>
                    <a:pt x="64" y="101"/>
                    <a:pt x="75" y="104"/>
                  </a:cubicBezTo>
                  <a:cubicBezTo>
                    <a:pt x="74" y="115"/>
                    <a:pt x="74" y="115"/>
                    <a:pt x="74" y="115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7" y="109"/>
                    <a:pt x="118" y="108"/>
                    <a:pt x="128" y="10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43" y="98"/>
                    <a:pt x="143" y="98"/>
                    <a:pt x="143" y="98"/>
                  </a:cubicBezTo>
                  <a:cubicBezTo>
                    <a:pt x="151" y="93"/>
                    <a:pt x="155" y="86"/>
                    <a:pt x="157" y="79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5" y="68"/>
                    <a:pt x="175" y="68"/>
                    <a:pt x="175" y="68"/>
                  </a:cubicBezTo>
                  <a:lnTo>
                    <a:pt x="158" y="65"/>
                  </a:lnTo>
                  <a:close/>
                  <a:moveTo>
                    <a:pt x="123" y="90"/>
                  </a:moveTo>
                  <a:cubicBezTo>
                    <a:pt x="102" y="100"/>
                    <a:pt x="69" y="94"/>
                    <a:pt x="50" y="77"/>
                  </a:cubicBezTo>
                  <a:cubicBezTo>
                    <a:pt x="30" y="60"/>
                    <a:pt x="31" y="38"/>
                    <a:pt x="52" y="29"/>
                  </a:cubicBezTo>
                  <a:cubicBezTo>
                    <a:pt x="73" y="19"/>
                    <a:pt x="105" y="25"/>
                    <a:pt x="125" y="42"/>
                  </a:cubicBezTo>
                  <a:cubicBezTo>
                    <a:pt x="144" y="59"/>
                    <a:pt x="143" y="81"/>
                    <a:pt x="123" y="9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5564188" y="3149600"/>
              <a:ext cx="80963" cy="360363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0" y="227"/>
                </a:cxn>
                <a:cxn ang="0">
                  <a:pos x="47" y="47"/>
                </a:cxn>
                <a:cxn ang="0">
                  <a:pos x="51" y="0"/>
                </a:cxn>
                <a:cxn ang="0">
                  <a:pos x="0" y="180"/>
                </a:cxn>
              </a:cxnLst>
              <a:rect l="0" t="0" r="r" b="b"/>
              <a:pathLst>
                <a:path w="51" h="227">
                  <a:moveTo>
                    <a:pt x="0" y="180"/>
                  </a:moveTo>
                  <a:lnTo>
                    <a:pt x="0" y="227"/>
                  </a:lnTo>
                  <a:lnTo>
                    <a:pt x="47" y="47"/>
                  </a:lnTo>
                  <a:lnTo>
                    <a:pt x="51" y="0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5564188" y="3224213"/>
              <a:ext cx="217488" cy="312738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180"/>
                </a:cxn>
                <a:cxn ang="0">
                  <a:pos x="89" y="197"/>
                </a:cxn>
                <a:cxn ang="0">
                  <a:pos x="137" y="17"/>
                </a:cxn>
                <a:cxn ang="0">
                  <a:pos x="47" y="0"/>
                </a:cxn>
              </a:cxnLst>
              <a:rect l="0" t="0" r="r" b="b"/>
              <a:pathLst>
                <a:path w="137" h="197">
                  <a:moveTo>
                    <a:pt x="47" y="0"/>
                  </a:moveTo>
                  <a:lnTo>
                    <a:pt x="0" y="180"/>
                  </a:lnTo>
                  <a:lnTo>
                    <a:pt x="89" y="197"/>
                  </a:lnTo>
                  <a:lnTo>
                    <a:pt x="137" y="1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93"/>
          <p:cNvGrpSpPr/>
          <p:nvPr/>
        </p:nvGrpSpPr>
        <p:grpSpPr>
          <a:xfrm>
            <a:off x="2853691" y="2408238"/>
            <a:ext cx="2466975" cy="1911350"/>
            <a:chOff x="2853691" y="2408238"/>
            <a:chExt cx="2466975" cy="1911350"/>
          </a:xfrm>
        </p:grpSpPr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3934778" y="2408238"/>
              <a:ext cx="80963" cy="441325"/>
            </a:xfrm>
            <a:custGeom>
              <a:avLst/>
              <a:gdLst/>
              <a:ahLst/>
              <a:cxnLst>
                <a:cxn ang="0">
                  <a:pos x="4" y="180"/>
                </a:cxn>
                <a:cxn ang="0">
                  <a:pos x="0" y="278"/>
                </a:cxn>
                <a:cxn ang="0">
                  <a:pos x="47" y="98"/>
                </a:cxn>
                <a:cxn ang="0">
                  <a:pos x="51" y="0"/>
                </a:cxn>
                <a:cxn ang="0">
                  <a:pos x="4" y="180"/>
                </a:cxn>
              </a:cxnLst>
              <a:rect l="0" t="0" r="r" b="b"/>
              <a:pathLst>
                <a:path w="51" h="278">
                  <a:moveTo>
                    <a:pt x="4" y="180"/>
                  </a:moveTo>
                  <a:lnTo>
                    <a:pt x="0" y="278"/>
                  </a:lnTo>
                  <a:lnTo>
                    <a:pt x="47" y="98"/>
                  </a:lnTo>
                  <a:lnTo>
                    <a:pt x="51" y="0"/>
                  </a:lnTo>
                  <a:lnTo>
                    <a:pt x="4" y="18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4838066" y="2903538"/>
              <a:ext cx="250825" cy="361950"/>
            </a:xfrm>
            <a:custGeom>
              <a:avLst/>
              <a:gdLst/>
              <a:ahLst/>
              <a:cxnLst>
                <a:cxn ang="0">
                  <a:pos x="51" y="48"/>
                </a:cxn>
                <a:cxn ang="0">
                  <a:pos x="0" y="228"/>
                </a:cxn>
                <a:cxn ang="0">
                  <a:pos x="107" y="180"/>
                </a:cxn>
                <a:cxn ang="0">
                  <a:pos x="158" y="0"/>
                </a:cxn>
                <a:cxn ang="0">
                  <a:pos x="51" y="48"/>
                </a:cxn>
              </a:cxnLst>
              <a:rect l="0" t="0" r="r" b="b"/>
              <a:pathLst>
                <a:path w="158" h="228">
                  <a:moveTo>
                    <a:pt x="51" y="48"/>
                  </a:moveTo>
                  <a:lnTo>
                    <a:pt x="0" y="228"/>
                  </a:lnTo>
                  <a:lnTo>
                    <a:pt x="107" y="180"/>
                  </a:lnTo>
                  <a:lnTo>
                    <a:pt x="158" y="0"/>
                  </a:lnTo>
                  <a:lnTo>
                    <a:pt x="51" y="4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3125153" y="2563813"/>
              <a:ext cx="238125" cy="422275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180"/>
                </a:cxn>
                <a:cxn ang="0">
                  <a:pos x="99" y="266"/>
                </a:cxn>
                <a:cxn ang="0">
                  <a:pos x="150" y="86"/>
                </a:cxn>
                <a:cxn ang="0">
                  <a:pos x="51" y="0"/>
                </a:cxn>
              </a:cxnLst>
              <a:rect l="0" t="0" r="r" b="b"/>
              <a:pathLst>
                <a:path w="150" h="266">
                  <a:moveTo>
                    <a:pt x="51" y="0"/>
                  </a:moveTo>
                  <a:lnTo>
                    <a:pt x="0" y="180"/>
                  </a:lnTo>
                  <a:lnTo>
                    <a:pt x="99" y="266"/>
                  </a:lnTo>
                  <a:lnTo>
                    <a:pt x="150" y="8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5001578" y="3489325"/>
              <a:ext cx="304800" cy="32702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180"/>
                </a:cxn>
                <a:cxn ang="0">
                  <a:pos x="145" y="206"/>
                </a:cxn>
                <a:cxn ang="0">
                  <a:pos x="192" y="26"/>
                </a:cxn>
                <a:cxn ang="0">
                  <a:pos x="47" y="0"/>
                </a:cxn>
              </a:cxnLst>
              <a:rect l="0" t="0" r="r" b="b"/>
              <a:pathLst>
                <a:path w="192" h="206">
                  <a:moveTo>
                    <a:pt x="47" y="0"/>
                  </a:moveTo>
                  <a:lnTo>
                    <a:pt x="0" y="180"/>
                  </a:lnTo>
                  <a:lnTo>
                    <a:pt x="145" y="206"/>
                  </a:lnTo>
                  <a:lnTo>
                    <a:pt x="192" y="2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3348991" y="2741613"/>
              <a:ext cx="1482725" cy="958850"/>
            </a:xfrm>
            <a:custGeom>
              <a:avLst/>
              <a:gdLst/>
              <a:ahLst/>
              <a:cxnLst>
                <a:cxn ang="0">
                  <a:pos x="189" y="36"/>
                </a:cxn>
                <a:cxn ang="0">
                  <a:pos x="142" y="9"/>
                </a:cxn>
                <a:cxn ang="0">
                  <a:pos x="88" y="0"/>
                </a:cxn>
                <a:cxn ang="0">
                  <a:pos x="36" y="13"/>
                </a:cxn>
                <a:cxn ang="0">
                  <a:pos x="17" y="32"/>
                </a:cxn>
                <a:cxn ang="0">
                  <a:pos x="12" y="43"/>
                </a:cxn>
                <a:cxn ang="0">
                  <a:pos x="8" y="58"/>
                </a:cxn>
                <a:cxn ang="0">
                  <a:pos x="0" y="84"/>
                </a:cxn>
                <a:cxn ang="0">
                  <a:pos x="38" y="49"/>
                </a:cxn>
                <a:cxn ang="0">
                  <a:pos x="92" y="43"/>
                </a:cxn>
                <a:cxn ang="0">
                  <a:pos x="145" y="57"/>
                </a:cxn>
                <a:cxn ang="0">
                  <a:pos x="189" y="89"/>
                </a:cxn>
                <a:cxn ang="0">
                  <a:pos x="205" y="128"/>
                </a:cxn>
                <a:cxn ang="0">
                  <a:pos x="204" y="141"/>
                </a:cxn>
                <a:cxn ang="0">
                  <a:pos x="212" y="112"/>
                </a:cxn>
                <a:cxn ang="0">
                  <a:pos x="216" y="99"/>
                </a:cxn>
                <a:cxn ang="0">
                  <a:pos x="217" y="89"/>
                </a:cxn>
                <a:cxn ang="0">
                  <a:pos x="203" y="50"/>
                </a:cxn>
                <a:cxn ang="0">
                  <a:pos x="189" y="36"/>
                </a:cxn>
                <a:cxn ang="0">
                  <a:pos x="189" y="36"/>
                </a:cxn>
              </a:cxnLst>
              <a:rect l="0" t="0" r="r" b="b"/>
              <a:pathLst>
                <a:path w="218" h="141">
                  <a:moveTo>
                    <a:pt x="189" y="36"/>
                  </a:moveTo>
                  <a:cubicBezTo>
                    <a:pt x="175" y="24"/>
                    <a:pt x="159" y="15"/>
                    <a:pt x="142" y="9"/>
                  </a:cubicBezTo>
                  <a:cubicBezTo>
                    <a:pt x="125" y="3"/>
                    <a:pt x="107" y="0"/>
                    <a:pt x="88" y="0"/>
                  </a:cubicBezTo>
                  <a:cubicBezTo>
                    <a:pt x="70" y="0"/>
                    <a:pt x="51" y="4"/>
                    <a:pt x="36" y="13"/>
                  </a:cubicBezTo>
                  <a:cubicBezTo>
                    <a:pt x="28" y="18"/>
                    <a:pt x="21" y="24"/>
                    <a:pt x="17" y="32"/>
                  </a:cubicBezTo>
                  <a:cubicBezTo>
                    <a:pt x="15" y="35"/>
                    <a:pt x="13" y="39"/>
                    <a:pt x="12" y="43"/>
                  </a:cubicBezTo>
                  <a:cubicBezTo>
                    <a:pt x="10" y="48"/>
                    <a:pt x="9" y="53"/>
                    <a:pt x="8" y="58"/>
                  </a:cubicBezTo>
                  <a:cubicBezTo>
                    <a:pt x="5" y="67"/>
                    <a:pt x="3" y="75"/>
                    <a:pt x="0" y="84"/>
                  </a:cubicBezTo>
                  <a:cubicBezTo>
                    <a:pt x="5" y="66"/>
                    <a:pt x="21" y="55"/>
                    <a:pt x="38" y="49"/>
                  </a:cubicBezTo>
                  <a:cubicBezTo>
                    <a:pt x="55" y="42"/>
                    <a:pt x="74" y="41"/>
                    <a:pt x="92" y="43"/>
                  </a:cubicBezTo>
                  <a:cubicBezTo>
                    <a:pt x="110" y="45"/>
                    <a:pt x="128" y="49"/>
                    <a:pt x="145" y="57"/>
                  </a:cubicBezTo>
                  <a:cubicBezTo>
                    <a:pt x="161" y="64"/>
                    <a:pt x="177" y="75"/>
                    <a:pt x="189" y="89"/>
                  </a:cubicBezTo>
                  <a:cubicBezTo>
                    <a:pt x="198" y="100"/>
                    <a:pt x="205" y="113"/>
                    <a:pt x="205" y="128"/>
                  </a:cubicBezTo>
                  <a:cubicBezTo>
                    <a:pt x="206" y="132"/>
                    <a:pt x="205" y="137"/>
                    <a:pt x="204" y="141"/>
                  </a:cubicBezTo>
                  <a:cubicBezTo>
                    <a:pt x="207" y="132"/>
                    <a:pt x="209" y="122"/>
                    <a:pt x="212" y="112"/>
                  </a:cubicBezTo>
                  <a:cubicBezTo>
                    <a:pt x="213" y="108"/>
                    <a:pt x="215" y="103"/>
                    <a:pt x="216" y="99"/>
                  </a:cubicBezTo>
                  <a:cubicBezTo>
                    <a:pt x="217" y="95"/>
                    <a:pt x="217" y="92"/>
                    <a:pt x="217" y="89"/>
                  </a:cubicBezTo>
                  <a:cubicBezTo>
                    <a:pt x="218" y="75"/>
                    <a:pt x="211" y="61"/>
                    <a:pt x="203" y="50"/>
                  </a:cubicBezTo>
                  <a:cubicBezTo>
                    <a:pt x="199" y="45"/>
                    <a:pt x="194" y="40"/>
                    <a:pt x="189" y="36"/>
                  </a:cubicBezTo>
                  <a:cubicBezTo>
                    <a:pt x="188" y="35"/>
                    <a:pt x="212" y="56"/>
                    <a:pt x="189" y="3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2853691" y="2911475"/>
              <a:ext cx="87313" cy="476250"/>
            </a:xfrm>
            <a:custGeom>
              <a:avLst/>
              <a:gdLst/>
              <a:ahLst/>
              <a:cxnLst>
                <a:cxn ang="0">
                  <a:pos x="4" y="180"/>
                </a:cxn>
                <a:cxn ang="0">
                  <a:pos x="0" y="300"/>
                </a:cxn>
                <a:cxn ang="0">
                  <a:pos x="51" y="120"/>
                </a:cxn>
                <a:cxn ang="0">
                  <a:pos x="55" y="0"/>
                </a:cxn>
                <a:cxn ang="0">
                  <a:pos x="4" y="180"/>
                </a:cxn>
              </a:cxnLst>
              <a:rect l="0" t="0" r="r" b="b"/>
              <a:pathLst>
                <a:path w="55" h="300">
                  <a:moveTo>
                    <a:pt x="4" y="180"/>
                  </a:moveTo>
                  <a:lnTo>
                    <a:pt x="0" y="300"/>
                  </a:lnTo>
                  <a:lnTo>
                    <a:pt x="51" y="120"/>
                  </a:lnTo>
                  <a:lnTo>
                    <a:pt x="55" y="0"/>
                  </a:lnTo>
                  <a:lnTo>
                    <a:pt x="4" y="18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2853691" y="3101975"/>
              <a:ext cx="304800" cy="325438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180"/>
                </a:cxn>
                <a:cxn ang="0">
                  <a:pos x="145" y="205"/>
                </a:cxn>
                <a:cxn ang="0">
                  <a:pos x="192" y="25"/>
                </a:cxn>
                <a:cxn ang="0">
                  <a:pos x="51" y="0"/>
                </a:cxn>
              </a:cxnLst>
              <a:rect l="0" t="0" r="r" b="b"/>
              <a:pathLst>
                <a:path w="192" h="205">
                  <a:moveTo>
                    <a:pt x="51" y="0"/>
                  </a:moveTo>
                  <a:lnTo>
                    <a:pt x="0" y="180"/>
                  </a:lnTo>
                  <a:lnTo>
                    <a:pt x="145" y="205"/>
                  </a:lnTo>
                  <a:lnTo>
                    <a:pt x="192" y="2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803141" y="3489325"/>
              <a:ext cx="273050" cy="538163"/>
            </a:xfrm>
            <a:custGeom>
              <a:avLst/>
              <a:gdLst/>
              <a:ahLst/>
              <a:cxnLst>
                <a:cxn ang="0">
                  <a:pos x="24" y="52"/>
                </a:cxn>
                <a:cxn ang="0">
                  <a:pos x="32" y="29"/>
                </a:cxn>
                <a:cxn ang="0">
                  <a:pos x="39" y="3"/>
                </a:cxn>
                <a:cxn ang="0">
                  <a:pos x="40" y="0"/>
                </a:cxn>
                <a:cxn ang="0">
                  <a:pos x="28" y="23"/>
                </a:cxn>
                <a:cxn ang="0">
                  <a:pos x="18" y="33"/>
                </a:cxn>
                <a:cxn ang="0">
                  <a:pos x="13" y="37"/>
                </a:cxn>
                <a:cxn ang="0">
                  <a:pos x="12" y="38"/>
                </a:cxn>
                <a:cxn ang="0">
                  <a:pos x="6" y="59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24" y="52"/>
                </a:cxn>
                <a:cxn ang="0">
                  <a:pos x="24" y="52"/>
                </a:cxn>
              </a:cxnLst>
              <a:rect l="0" t="0" r="r" b="b"/>
              <a:pathLst>
                <a:path w="40" h="79">
                  <a:moveTo>
                    <a:pt x="24" y="52"/>
                  </a:moveTo>
                  <a:cubicBezTo>
                    <a:pt x="28" y="45"/>
                    <a:pt x="30" y="37"/>
                    <a:pt x="32" y="29"/>
                  </a:cubicBezTo>
                  <a:cubicBezTo>
                    <a:pt x="34" y="21"/>
                    <a:pt x="37" y="12"/>
                    <a:pt x="39" y="3"/>
                  </a:cubicBezTo>
                  <a:cubicBezTo>
                    <a:pt x="40" y="2"/>
                    <a:pt x="40" y="1"/>
                    <a:pt x="40" y="0"/>
                  </a:cubicBezTo>
                  <a:cubicBezTo>
                    <a:pt x="38" y="8"/>
                    <a:pt x="34" y="16"/>
                    <a:pt x="28" y="23"/>
                  </a:cubicBezTo>
                  <a:cubicBezTo>
                    <a:pt x="25" y="27"/>
                    <a:pt x="22" y="30"/>
                    <a:pt x="18" y="33"/>
                  </a:cubicBezTo>
                  <a:cubicBezTo>
                    <a:pt x="17" y="34"/>
                    <a:pt x="15" y="35"/>
                    <a:pt x="13" y="37"/>
                  </a:cubicBezTo>
                  <a:cubicBezTo>
                    <a:pt x="13" y="37"/>
                    <a:pt x="12" y="37"/>
                    <a:pt x="12" y="38"/>
                  </a:cubicBezTo>
                  <a:cubicBezTo>
                    <a:pt x="10" y="45"/>
                    <a:pt x="8" y="52"/>
                    <a:pt x="6" y="59"/>
                  </a:cubicBezTo>
                  <a:cubicBezTo>
                    <a:pt x="4" y="65"/>
                    <a:pt x="2" y="72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0" y="72"/>
                    <a:pt x="19" y="63"/>
                    <a:pt x="24" y="52"/>
                  </a:cubicBezTo>
                  <a:cubicBezTo>
                    <a:pt x="24" y="52"/>
                    <a:pt x="24" y="53"/>
                    <a:pt x="24" y="52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3083878" y="3141663"/>
              <a:ext cx="246063" cy="6064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42"/>
                </a:cxn>
                <a:cxn ang="0">
                  <a:pos x="24" y="89"/>
                </a:cxn>
                <a:cxn ang="0">
                  <a:pos x="36" y="47"/>
                </a:cxn>
                <a:cxn ang="0">
                  <a:pos x="11" y="0"/>
                </a:cxn>
              </a:cxnLst>
              <a:rect l="0" t="0" r="r" b="b"/>
              <a:pathLst>
                <a:path w="36" h="89">
                  <a:moveTo>
                    <a:pt x="11" y="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2" y="58"/>
                    <a:pt x="10" y="74"/>
                    <a:pt x="24" y="89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22" y="32"/>
                    <a:pt x="14" y="16"/>
                    <a:pt x="11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4757103" y="3884613"/>
              <a:ext cx="284163" cy="381000"/>
            </a:xfrm>
            <a:custGeom>
              <a:avLst/>
              <a:gdLst/>
              <a:ahLst/>
              <a:cxnLst>
                <a:cxn ang="0">
                  <a:pos x="51" y="60"/>
                </a:cxn>
                <a:cxn ang="0">
                  <a:pos x="0" y="240"/>
                </a:cxn>
                <a:cxn ang="0">
                  <a:pos x="132" y="175"/>
                </a:cxn>
                <a:cxn ang="0">
                  <a:pos x="179" y="0"/>
                </a:cxn>
                <a:cxn ang="0">
                  <a:pos x="51" y="60"/>
                </a:cxn>
              </a:cxnLst>
              <a:rect l="0" t="0" r="r" b="b"/>
              <a:pathLst>
                <a:path w="179" h="240">
                  <a:moveTo>
                    <a:pt x="51" y="60"/>
                  </a:moveTo>
                  <a:lnTo>
                    <a:pt x="0" y="240"/>
                  </a:lnTo>
                  <a:lnTo>
                    <a:pt x="132" y="175"/>
                  </a:lnTo>
                  <a:lnTo>
                    <a:pt x="179" y="0"/>
                  </a:lnTo>
                  <a:lnTo>
                    <a:pt x="51" y="6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4599941" y="3843338"/>
              <a:ext cx="238125" cy="422275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176"/>
                </a:cxn>
                <a:cxn ang="0">
                  <a:pos x="99" y="266"/>
                </a:cxn>
                <a:cxn ang="0">
                  <a:pos x="150" y="86"/>
                </a:cxn>
                <a:cxn ang="0">
                  <a:pos x="51" y="0"/>
                </a:cxn>
              </a:cxnLst>
              <a:rect l="0" t="0" r="r" b="b"/>
              <a:pathLst>
                <a:path w="150" h="266">
                  <a:moveTo>
                    <a:pt x="51" y="0"/>
                  </a:moveTo>
                  <a:lnTo>
                    <a:pt x="0" y="176"/>
                  </a:lnTo>
                  <a:lnTo>
                    <a:pt x="99" y="266"/>
                  </a:lnTo>
                  <a:lnTo>
                    <a:pt x="150" y="8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4158616" y="3843338"/>
              <a:ext cx="522288" cy="33337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0" y="48"/>
                </a:cxn>
                <a:cxn ang="0">
                  <a:pos x="65" y="41"/>
                </a:cxn>
                <a:cxn ang="0">
                  <a:pos x="77" y="0"/>
                </a:cxn>
                <a:cxn ang="0">
                  <a:pos x="12" y="6"/>
                </a:cxn>
              </a:cxnLst>
              <a:rect l="0" t="0" r="r" b="b"/>
              <a:pathLst>
                <a:path w="77" h="49">
                  <a:moveTo>
                    <a:pt x="12" y="6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23" y="49"/>
                    <a:pt x="45" y="48"/>
                    <a:pt x="65" y="4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7" y="6"/>
                    <a:pt x="35" y="8"/>
                    <a:pt x="12" y="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3444241" y="3632200"/>
              <a:ext cx="509588" cy="482600"/>
            </a:xfrm>
            <a:custGeom>
              <a:avLst/>
              <a:gdLst/>
              <a:ahLst/>
              <a:cxnLst>
                <a:cxn ang="0">
                  <a:pos x="50" y="67"/>
                </a:cxn>
                <a:cxn ang="0">
                  <a:pos x="63" y="71"/>
                </a:cxn>
                <a:cxn ang="0">
                  <a:pos x="64" y="70"/>
                </a:cxn>
                <a:cxn ang="0">
                  <a:pos x="67" y="60"/>
                </a:cxn>
                <a:cxn ang="0">
                  <a:pos x="74" y="33"/>
                </a:cxn>
                <a:cxn ang="0">
                  <a:pos x="75" y="29"/>
                </a:cxn>
                <a:cxn ang="0">
                  <a:pos x="23" y="7"/>
                </a:cxn>
                <a:cxn ang="0">
                  <a:pos x="12" y="0"/>
                </a:cxn>
                <a:cxn ang="0">
                  <a:pos x="6" y="19"/>
                </a:cxn>
                <a:cxn ang="0">
                  <a:pos x="0" y="41"/>
                </a:cxn>
                <a:cxn ang="0">
                  <a:pos x="0" y="42"/>
                </a:cxn>
                <a:cxn ang="0">
                  <a:pos x="1" y="42"/>
                </a:cxn>
                <a:cxn ang="0">
                  <a:pos x="4" y="44"/>
                </a:cxn>
                <a:cxn ang="0">
                  <a:pos x="16" y="52"/>
                </a:cxn>
                <a:cxn ang="0">
                  <a:pos x="41" y="64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5" h="71">
                  <a:moveTo>
                    <a:pt x="50" y="67"/>
                  </a:moveTo>
                  <a:cubicBezTo>
                    <a:pt x="54" y="68"/>
                    <a:pt x="59" y="70"/>
                    <a:pt x="63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5" y="66"/>
                    <a:pt x="66" y="63"/>
                    <a:pt x="67" y="60"/>
                  </a:cubicBezTo>
                  <a:cubicBezTo>
                    <a:pt x="69" y="51"/>
                    <a:pt x="71" y="42"/>
                    <a:pt x="74" y="33"/>
                  </a:cubicBezTo>
                  <a:cubicBezTo>
                    <a:pt x="74" y="32"/>
                    <a:pt x="75" y="31"/>
                    <a:pt x="75" y="29"/>
                  </a:cubicBezTo>
                  <a:cubicBezTo>
                    <a:pt x="57" y="24"/>
                    <a:pt x="39" y="17"/>
                    <a:pt x="23" y="7"/>
                  </a:cubicBezTo>
                  <a:cubicBezTo>
                    <a:pt x="19" y="5"/>
                    <a:pt x="15" y="3"/>
                    <a:pt x="12" y="0"/>
                  </a:cubicBezTo>
                  <a:cubicBezTo>
                    <a:pt x="10" y="6"/>
                    <a:pt x="8" y="12"/>
                    <a:pt x="6" y="19"/>
                  </a:cubicBezTo>
                  <a:cubicBezTo>
                    <a:pt x="4" y="26"/>
                    <a:pt x="2" y="34"/>
                    <a:pt x="0" y="41"/>
                  </a:cubicBezTo>
                  <a:cubicBezTo>
                    <a:pt x="0" y="41"/>
                    <a:pt x="0" y="42"/>
                    <a:pt x="0" y="42"/>
                  </a:cubicBezTo>
                  <a:cubicBezTo>
                    <a:pt x="0" y="42"/>
                    <a:pt x="1" y="42"/>
                    <a:pt x="1" y="42"/>
                  </a:cubicBezTo>
                  <a:cubicBezTo>
                    <a:pt x="2" y="43"/>
                    <a:pt x="3" y="44"/>
                    <a:pt x="4" y="44"/>
                  </a:cubicBezTo>
                  <a:cubicBezTo>
                    <a:pt x="8" y="47"/>
                    <a:pt x="12" y="49"/>
                    <a:pt x="16" y="52"/>
                  </a:cubicBezTo>
                  <a:cubicBezTo>
                    <a:pt x="24" y="56"/>
                    <a:pt x="32" y="60"/>
                    <a:pt x="41" y="64"/>
                  </a:cubicBezTo>
                  <a:cubicBezTo>
                    <a:pt x="44" y="65"/>
                    <a:pt x="47" y="66"/>
                    <a:pt x="50" y="67"/>
                  </a:cubicBezTo>
                  <a:cubicBezTo>
                    <a:pt x="51" y="67"/>
                    <a:pt x="49" y="67"/>
                    <a:pt x="50" y="67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3083878" y="3543300"/>
              <a:ext cx="273050" cy="44926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176"/>
                </a:cxn>
                <a:cxn ang="0">
                  <a:pos x="120" y="283"/>
                </a:cxn>
                <a:cxn ang="0">
                  <a:pos x="172" y="107"/>
                </a:cxn>
                <a:cxn ang="0">
                  <a:pos x="47" y="0"/>
                </a:cxn>
              </a:cxnLst>
              <a:rect l="0" t="0" r="r" b="b"/>
              <a:pathLst>
                <a:path w="172" h="283">
                  <a:moveTo>
                    <a:pt x="47" y="0"/>
                  </a:moveTo>
                  <a:lnTo>
                    <a:pt x="0" y="176"/>
                  </a:lnTo>
                  <a:lnTo>
                    <a:pt x="120" y="283"/>
                  </a:lnTo>
                  <a:lnTo>
                    <a:pt x="172" y="10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3274378" y="3632200"/>
              <a:ext cx="252413" cy="360363"/>
            </a:xfrm>
            <a:custGeom>
              <a:avLst/>
              <a:gdLst/>
              <a:ahLst/>
              <a:cxnLst>
                <a:cxn ang="0">
                  <a:pos x="52" y="51"/>
                </a:cxn>
                <a:cxn ang="0">
                  <a:pos x="0" y="227"/>
                </a:cxn>
                <a:cxn ang="0">
                  <a:pos x="107" y="180"/>
                </a:cxn>
                <a:cxn ang="0">
                  <a:pos x="159" y="0"/>
                </a:cxn>
                <a:cxn ang="0">
                  <a:pos x="52" y="51"/>
                </a:cxn>
              </a:cxnLst>
              <a:rect l="0" t="0" r="r" b="b"/>
              <a:pathLst>
                <a:path w="159" h="227">
                  <a:moveTo>
                    <a:pt x="52" y="51"/>
                  </a:moveTo>
                  <a:lnTo>
                    <a:pt x="0" y="227"/>
                  </a:lnTo>
                  <a:lnTo>
                    <a:pt x="107" y="180"/>
                  </a:lnTo>
                  <a:lnTo>
                    <a:pt x="159" y="0"/>
                  </a:lnTo>
                  <a:lnTo>
                    <a:pt x="52" y="5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3866516" y="3829050"/>
              <a:ext cx="87313" cy="436563"/>
            </a:xfrm>
            <a:custGeom>
              <a:avLst/>
              <a:gdLst/>
              <a:ahLst/>
              <a:cxnLst>
                <a:cxn ang="0">
                  <a:pos x="4" y="180"/>
                </a:cxn>
                <a:cxn ang="0">
                  <a:pos x="0" y="275"/>
                </a:cxn>
                <a:cxn ang="0">
                  <a:pos x="51" y="95"/>
                </a:cxn>
                <a:cxn ang="0">
                  <a:pos x="55" y="0"/>
                </a:cxn>
                <a:cxn ang="0">
                  <a:pos x="4" y="180"/>
                </a:cxn>
              </a:cxnLst>
              <a:rect l="0" t="0" r="r" b="b"/>
              <a:pathLst>
                <a:path w="55" h="275">
                  <a:moveTo>
                    <a:pt x="4" y="180"/>
                  </a:moveTo>
                  <a:lnTo>
                    <a:pt x="0" y="275"/>
                  </a:lnTo>
                  <a:lnTo>
                    <a:pt x="51" y="95"/>
                  </a:lnTo>
                  <a:lnTo>
                    <a:pt x="55" y="0"/>
                  </a:lnTo>
                  <a:lnTo>
                    <a:pt x="4" y="18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57"/>
            <p:cNvSpPr>
              <a:spLocks noEditPoints="1"/>
            </p:cNvSpPr>
            <p:nvPr/>
          </p:nvSpPr>
          <p:spPr bwMode="auto">
            <a:xfrm>
              <a:off x="2934653" y="2408238"/>
              <a:ext cx="2386013" cy="1625600"/>
            </a:xfrm>
            <a:custGeom>
              <a:avLst/>
              <a:gdLst/>
              <a:ahLst/>
              <a:cxnLst>
                <a:cxn ang="0">
                  <a:pos x="316" y="131"/>
                </a:cxn>
                <a:cxn ang="0">
                  <a:pos x="292" y="84"/>
                </a:cxn>
                <a:cxn ang="0">
                  <a:pos x="317" y="73"/>
                </a:cxn>
                <a:cxn ang="0">
                  <a:pos x="288" y="48"/>
                </a:cxn>
                <a:cxn ang="0">
                  <a:pos x="263" y="60"/>
                </a:cxn>
                <a:cxn ang="0">
                  <a:pos x="200" y="31"/>
                </a:cxn>
                <a:cxn ang="0">
                  <a:pos x="201" y="8"/>
                </a:cxn>
                <a:cxn ang="0">
                  <a:pos x="159" y="0"/>
                </a:cxn>
                <a:cxn ang="0">
                  <a:pos x="158" y="23"/>
                </a:cxn>
                <a:cxn ang="0">
                  <a:pos x="94" y="29"/>
                </a:cxn>
                <a:cxn ang="0">
                  <a:pos x="70" y="9"/>
                </a:cxn>
                <a:cxn ang="0">
                  <a:pos x="40" y="23"/>
                </a:cxn>
                <a:cxn ang="0">
                  <a:pos x="63" y="43"/>
                </a:cxn>
                <a:cxn ang="0">
                  <a:pos x="35" y="81"/>
                </a:cxn>
                <a:cxn ang="0">
                  <a:pos x="1" y="74"/>
                </a:cxn>
                <a:cxn ang="0">
                  <a:pos x="0" y="102"/>
                </a:cxn>
                <a:cxn ang="0">
                  <a:pos x="33" y="108"/>
                </a:cxn>
                <a:cxn ang="0">
                  <a:pos x="58" y="155"/>
                </a:cxn>
                <a:cxn ang="0">
                  <a:pos x="33" y="167"/>
                </a:cxn>
                <a:cxn ang="0">
                  <a:pos x="62" y="192"/>
                </a:cxn>
                <a:cxn ang="0">
                  <a:pos x="87" y="180"/>
                </a:cxn>
                <a:cxn ang="0">
                  <a:pos x="150" y="209"/>
                </a:cxn>
                <a:cxn ang="0">
                  <a:pos x="149" y="231"/>
                </a:cxn>
                <a:cxn ang="0">
                  <a:pos x="191" y="239"/>
                </a:cxn>
                <a:cxn ang="0">
                  <a:pos x="192" y="217"/>
                </a:cxn>
                <a:cxn ang="0">
                  <a:pos x="257" y="211"/>
                </a:cxn>
                <a:cxn ang="0">
                  <a:pos x="280" y="231"/>
                </a:cxn>
                <a:cxn ang="0">
                  <a:pos x="310" y="217"/>
                </a:cxn>
                <a:cxn ang="0">
                  <a:pos x="287" y="196"/>
                </a:cxn>
                <a:cxn ang="0">
                  <a:pos x="315" y="159"/>
                </a:cxn>
                <a:cxn ang="0">
                  <a:pos x="349" y="165"/>
                </a:cxn>
                <a:cxn ang="0">
                  <a:pos x="351" y="137"/>
                </a:cxn>
                <a:cxn ang="0">
                  <a:pos x="316" y="131"/>
                </a:cxn>
                <a:cxn ang="0">
                  <a:pos x="246" y="181"/>
                </a:cxn>
                <a:cxn ang="0">
                  <a:pos x="99" y="155"/>
                </a:cxn>
                <a:cxn ang="0">
                  <a:pos x="104" y="58"/>
                </a:cxn>
                <a:cxn ang="0">
                  <a:pos x="250" y="85"/>
                </a:cxn>
                <a:cxn ang="0">
                  <a:pos x="246" y="181"/>
                </a:cxn>
              </a:cxnLst>
              <a:rect l="0" t="0" r="r" b="b"/>
              <a:pathLst>
                <a:path w="351" h="239">
                  <a:moveTo>
                    <a:pt x="316" y="131"/>
                  </a:moveTo>
                  <a:cubicBezTo>
                    <a:pt x="314" y="116"/>
                    <a:pt x="305" y="100"/>
                    <a:pt x="292" y="84"/>
                  </a:cubicBezTo>
                  <a:cubicBezTo>
                    <a:pt x="317" y="73"/>
                    <a:pt x="317" y="73"/>
                    <a:pt x="317" y="73"/>
                  </a:cubicBezTo>
                  <a:cubicBezTo>
                    <a:pt x="288" y="48"/>
                    <a:pt x="288" y="48"/>
                    <a:pt x="288" y="48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44" y="47"/>
                    <a:pt x="223" y="37"/>
                    <a:pt x="200" y="31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35" y="21"/>
                    <a:pt x="113" y="23"/>
                    <a:pt x="94" y="2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48" y="53"/>
                    <a:pt x="39" y="66"/>
                    <a:pt x="35" y="81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36" y="124"/>
                    <a:pt x="44" y="140"/>
                    <a:pt x="58" y="155"/>
                  </a:cubicBezTo>
                  <a:cubicBezTo>
                    <a:pt x="33" y="167"/>
                    <a:pt x="33" y="167"/>
                    <a:pt x="33" y="167"/>
                  </a:cubicBezTo>
                  <a:cubicBezTo>
                    <a:pt x="62" y="192"/>
                    <a:pt x="62" y="192"/>
                    <a:pt x="62" y="192"/>
                  </a:cubicBezTo>
                  <a:cubicBezTo>
                    <a:pt x="87" y="180"/>
                    <a:pt x="87" y="180"/>
                    <a:pt x="87" y="180"/>
                  </a:cubicBezTo>
                  <a:cubicBezTo>
                    <a:pt x="106" y="193"/>
                    <a:pt x="127" y="203"/>
                    <a:pt x="150" y="209"/>
                  </a:cubicBezTo>
                  <a:cubicBezTo>
                    <a:pt x="149" y="231"/>
                    <a:pt x="149" y="231"/>
                    <a:pt x="149" y="231"/>
                  </a:cubicBezTo>
                  <a:cubicBezTo>
                    <a:pt x="191" y="239"/>
                    <a:pt x="191" y="239"/>
                    <a:pt x="191" y="239"/>
                  </a:cubicBezTo>
                  <a:cubicBezTo>
                    <a:pt x="192" y="217"/>
                    <a:pt x="192" y="217"/>
                    <a:pt x="192" y="217"/>
                  </a:cubicBezTo>
                  <a:cubicBezTo>
                    <a:pt x="215" y="219"/>
                    <a:pt x="237" y="217"/>
                    <a:pt x="257" y="211"/>
                  </a:cubicBezTo>
                  <a:cubicBezTo>
                    <a:pt x="280" y="231"/>
                    <a:pt x="280" y="231"/>
                    <a:pt x="280" y="231"/>
                  </a:cubicBezTo>
                  <a:cubicBezTo>
                    <a:pt x="310" y="217"/>
                    <a:pt x="310" y="217"/>
                    <a:pt x="310" y="217"/>
                  </a:cubicBezTo>
                  <a:cubicBezTo>
                    <a:pt x="287" y="196"/>
                    <a:pt x="287" y="196"/>
                    <a:pt x="287" y="196"/>
                  </a:cubicBezTo>
                  <a:cubicBezTo>
                    <a:pt x="302" y="186"/>
                    <a:pt x="311" y="173"/>
                    <a:pt x="315" y="159"/>
                  </a:cubicBezTo>
                  <a:cubicBezTo>
                    <a:pt x="349" y="165"/>
                    <a:pt x="349" y="165"/>
                    <a:pt x="349" y="165"/>
                  </a:cubicBezTo>
                  <a:cubicBezTo>
                    <a:pt x="351" y="137"/>
                    <a:pt x="351" y="137"/>
                    <a:pt x="351" y="137"/>
                  </a:cubicBezTo>
                  <a:lnTo>
                    <a:pt x="316" y="131"/>
                  </a:lnTo>
                  <a:close/>
                  <a:moveTo>
                    <a:pt x="246" y="181"/>
                  </a:moveTo>
                  <a:cubicBezTo>
                    <a:pt x="204" y="201"/>
                    <a:pt x="138" y="189"/>
                    <a:pt x="99" y="155"/>
                  </a:cubicBezTo>
                  <a:cubicBezTo>
                    <a:pt x="60" y="121"/>
                    <a:pt x="63" y="78"/>
                    <a:pt x="104" y="58"/>
                  </a:cubicBezTo>
                  <a:cubicBezTo>
                    <a:pt x="146" y="39"/>
                    <a:pt x="211" y="51"/>
                    <a:pt x="250" y="85"/>
                  </a:cubicBezTo>
                  <a:cubicBezTo>
                    <a:pt x="289" y="119"/>
                    <a:pt x="287" y="162"/>
                    <a:pt x="246" y="181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3866516" y="3979863"/>
              <a:ext cx="366713" cy="339725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180"/>
                </a:cxn>
                <a:cxn ang="0">
                  <a:pos x="180" y="214"/>
                </a:cxn>
                <a:cxn ang="0">
                  <a:pos x="231" y="34"/>
                </a:cxn>
                <a:cxn ang="0">
                  <a:pos x="51" y="0"/>
                </a:cxn>
              </a:cxnLst>
              <a:rect l="0" t="0" r="r" b="b"/>
              <a:pathLst>
                <a:path w="231" h="214">
                  <a:moveTo>
                    <a:pt x="51" y="0"/>
                  </a:moveTo>
                  <a:lnTo>
                    <a:pt x="0" y="180"/>
                  </a:lnTo>
                  <a:lnTo>
                    <a:pt x="180" y="214"/>
                  </a:lnTo>
                  <a:lnTo>
                    <a:pt x="231" y="3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83" name="Freeform 59"/>
          <p:cNvSpPr>
            <a:spLocks/>
          </p:cNvSpPr>
          <p:nvPr/>
        </p:nvSpPr>
        <p:spPr bwMode="auto">
          <a:xfrm>
            <a:off x="2593023" y="3811370"/>
            <a:ext cx="1522413" cy="592138"/>
          </a:xfrm>
          <a:custGeom>
            <a:avLst/>
            <a:gdLst/>
            <a:ahLst/>
            <a:cxnLst>
              <a:cxn ang="0">
                <a:pos x="219" y="8"/>
              </a:cxn>
              <a:cxn ang="0">
                <a:pos x="217" y="8"/>
              </a:cxn>
              <a:cxn ang="0">
                <a:pos x="144" y="87"/>
              </a:cxn>
              <a:cxn ang="0">
                <a:pos x="143" y="86"/>
              </a:cxn>
              <a:cxn ang="0">
                <a:pos x="143" y="87"/>
              </a:cxn>
              <a:cxn ang="0">
                <a:pos x="0" y="87"/>
              </a:cxn>
              <a:cxn ang="0">
                <a:pos x="0" y="86"/>
              </a:cxn>
              <a:cxn ang="0">
                <a:pos x="143" y="86"/>
              </a:cxn>
              <a:cxn ang="0">
                <a:pos x="217" y="7"/>
              </a:cxn>
              <a:cxn ang="0">
                <a:pos x="215" y="4"/>
              </a:cxn>
              <a:cxn ang="0">
                <a:pos x="219" y="0"/>
              </a:cxn>
              <a:cxn ang="0">
                <a:pos x="224" y="4"/>
              </a:cxn>
              <a:cxn ang="0">
                <a:pos x="219" y="8"/>
              </a:cxn>
            </a:cxnLst>
            <a:rect l="0" t="0" r="r" b="b"/>
            <a:pathLst>
              <a:path w="224" h="87">
                <a:moveTo>
                  <a:pt x="219" y="8"/>
                </a:moveTo>
                <a:cubicBezTo>
                  <a:pt x="219" y="8"/>
                  <a:pt x="218" y="8"/>
                  <a:pt x="217" y="8"/>
                </a:cubicBezTo>
                <a:cubicBezTo>
                  <a:pt x="144" y="87"/>
                  <a:pt x="144" y="87"/>
                  <a:pt x="144" y="87"/>
                </a:cubicBezTo>
                <a:cubicBezTo>
                  <a:pt x="143" y="86"/>
                  <a:pt x="143" y="86"/>
                  <a:pt x="143" y="86"/>
                </a:cubicBezTo>
                <a:cubicBezTo>
                  <a:pt x="143" y="87"/>
                  <a:pt x="143" y="87"/>
                  <a:pt x="143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86"/>
                  <a:pt x="0" y="86"/>
                  <a:pt x="0" y="86"/>
                </a:cubicBezTo>
                <a:cubicBezTo>
                  <a:pt x="143" y="86"/>
                  <a:pt x="143" y="86"/>
                  <a:pt x="143" y="86"/>
                </a:cubicBezTo>
                <a:cubicBezTo>
                  <a:pt x="217" y="7"/>
                  <a:pt x="217" y="7"/>
                  <a:pt x="217" y="7"/>
                </a:cubicBezTo>
                <a:cubicBezTo>
                  <a:pt x="216" y="7"/>
                  <a:pt x="215" y="5"/>
                  <a:pt x="215" y="4"/>
                </a:cubicBezTo>
                <a:cubicBezTo>
                  <a:pt x="215" y="2"/>
                  <a:pt x="217" y="0"/>
                  <a:pt x="219" y="0"/>
                </a:cubicBezTo>
                <a:cubicBezTo>
                  <a:pt x="222" y="0"/>
                  <a:pt x="224" y="2"/>
                  <a:pt x="224" y="4"/>
                </a:cubicBezTo>
                <a:cubicBezTo>
                  <a:pt x="224" y="6"/>
                  <a:pt x="222" y="8"/>
                  <a:pt x="219" y="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Freeform 61"/>
          <p:cNvSpPr>
            <a:spLocks/>
          </p:cNvSpPr>
          <p:nvPr/>
        </p:nvSpPr>
        <p:spPr bwMode="auto">
          <a:xfrm flipV="1">
            <a:off x="5422266" y="1876423"/>
            <a:ext cx="1001211" cy="565149"/>
          </a:xfrm>
          <a:custGeom>
            <a:avLst/>
            <a:gdLst/>
            <a:ahLst/>
            <a:cxnLst>
              <a:cxn ang="0">
                <a:pos x="4" y="8"/>
              </a:cxn>
              <a:cxn ang="0">
                <a:pos x="7" y="8"/>
              </a:cxn>
              <a:cxn ang="0">
                <a:pos x="53" y="92"/>
              </a:cxn>
              <a:cxn ang="0">
                <a:pos x="53" y="92"/>
              </a:cxn>
              <a:cxn ang="0">
                <a:pos x="53" y="92"/>
              </a:cxn>
              <a:cxn ang="0">
                <a:pos x="176" y="92"/>
              </a:cxn>
              <a:cxn ang="0">
                <a:pos x="176" y="91"/>
              </a:cxn>
              <a:cxn ang="0">
                <a:pos x="54" y="91"/>
              </a:cxn>
              <a:cxn ang="0">
                <a:pos x="7" y="8"/>
              </a:cxn>
              <a:cxn ang="0">
                <a:pos x="9" y="4"/>
              </a:cxn>
              <a:cxn ang="0">
                <a:pos x="4" y="0"/>
              </a:cxn>
              <a:cxn ang="0">
                <a:pos x="0" y="4"/>
              </a:cxn>
              <a:cxn ang="0">
                <a:pos x="4" y="8"/>
              </a:cxn>
            </a:cxnLst>
            <a:rect l="0" t="0" r="r" b="b"/>
            <a:pathLst>
              <a:path w="176" h="92">
                <a:moveTo>
                  <a:pt x="4" y="8"/>
                </a:moveTo>
                <a:cubicBezTo>
                  <a:pt x="5" y="8"/>
                  <a:pt x="6" y="8"/>
                  <a:pt x="7" y="8"/>
                </a:cubicBezTo>
                <a:cubicBezTo>
                  <a:pt x="53" y="92"/>
                  <a:pt x="53" y="92"/>
                  <a:pt x="53" y="92"/>
                </a:cubicBezTo>
                <a:cubicBezTo>
                  <a:pt x="53" y="92"/>
                  <a:pt x="53" y="92"/>
                  <a:pt x="53" y="92"/>
                </a:cubicBezTo>
                <a:cubicBezTo>
                  <a:pt x="53" y="92"/>
                  <a:pt x="53" y="92"/>
                  <a:pt x="53" y="92"/>
                </a:cubicBezTo>
                <a:cubicBezTo>
                  <a:pt x="176" y="92"/>
                  <a:pt x="176" y="92"/>
                  <a:pt x="176" y="92"/>
                </a:cubicBezTo>
                <a:cubicBezTo>
                  <a:pt x="176" y="91"/>
                  <a:pt x="176" y="91"/>
                  <a:pt x="176" y="91"/>
                </a:cubicBezTo>
                <a:cubicBezTo>
                  <a:pt x="54" y="91"/>
                  <a:pt x="54" y="91"/>
                  <a:pt x="54" y="91"/>
                </a:cubicBezTo>
                <a:cubicBezTo>
                  <a:pt x="7" y="8"/>
                  <a:pt x="7" y="8"/>
                  <a:pt x="7" y="8"/>
                </a:cubicBezTo>
                <a:cubicBezTo>
                  <a:pt x="8" y="7"/>
                  <a:pt x="9" y="5"/>
                  <a:pt x="9" y="4"/>
                </a:cubicBezTo>
                <a:cubicBezTo>
                  <a:pt x="9" y="2"/>
                  <a:pt x="7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 flipH="1">
            <a:off x="2202817" y="1385887"/>
            <a:ext cx="1589087" cy="341313"/>
          </a:xfrm>
          <a:custGeom>
            <a:avLst/>
            <a:gdLst/>
            <a:ahLst/>
            <a:cxnLst>
              <a:cxn ang="0">
                <a:pos x="5" y="41"/>
              </a:cxn>
              <a:cxn ang="0">
                <a:pos x="7" y="42"/>
              </a:cxn>
              <a:cxn ang="0">
                <a:pos x="34" y="0"/>
              </a:cxn>
              <a:cxn ang="0">
                <a:pos x="34" y="0"/>
              </a:cxn>
              <a:cxn ang="0">
                <a:pos x="34" y="0"/>
              </a:cxn>
              <a:cxn ang="0">
                <a:pos x="166" y="0"/>
              </a:cxn>
              <a:cxn ang="0">
                <a:pos x="166" y="0"/>
              </a:cxn>
              <a:cxn ang="0">
                <a:pos x="34" y="0"/>
              </a:cxn>
              <a:cxn ang="0">
                <a:pos x="7" y="42"/>
              </a:cxn>
              <a:cxn ang="0">
                <a:pos x="9" y="46"/>
              </a:cxn>
              <a:cxn ang="0">
                <a:pos x="5" y="50"/>
              </a:cxn>
              <a:cxn ang="0">
                <a:pos x="0" y="46"/>
              </a:cxn>
              <a:cxn ang="0">
                <a:pos x="5" y="41"/>
              </a:cxn>
            </a:cxnLst>
            <a:rect l="0" t="0" r="r" b="b"/>
            <a:pathLst>
              <a:path w="166" h="50">
                <a:moveTo>
                  <a:pt x="5" y="41"/>
                </a:moveTo>
                <a:cubicBezTo>
                  <a:pt x="6" y="41"/>
                  <a:pt x="6" y="41"/>
                  <a:pt x="7" y="42"/>
                </a:cubicBezTo>
                <a:cubicBezTo>
                  <a:pt x="34" y="0"/>
                  <a:pt x="34" y="0"/>
                  <a:pt x="34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7" y="42"/>
                  <a:pt x="7" y="42"/>
                  <a:pt x="7" y="42"/>
                </a:cubicBezTo>
                <a:cubicBezTo>
                  <a:pt x="8" y="43"/>
                  <a:pt x="9" y="44"/>
                  <a:pt x="9" y="46"/>
                </a:cubicBezTo>
                <a:cubicBezTo>
                  <a:pt x="9" y="48"/>
                  <a:pt x="7" y="50"/>
                  <a:pt x="5" y="50"/>
                </a:cubicBezTo>
                <a:cubicBezTo>
                  <a:pt x="2" y="50"/>
                  <a:pt x="0" y="48"/>
                  <a:pt x="0" y="46"/>
                </a:cubicBezTo>
                <a:cubicBezTo>
                  <a:pt x="0" y="43"/>
                  <a:pt x="2" y="41"/>
                  <a:pt x="5" y="4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730954" y="828675"/>
            <a:ext cx="2114799" cy="12618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lt-LT" sz="1200" b="1" dirty="0" err="1">
                <a:solidFill>
                  <a:schemeClr val="accent1"/>
                </a:solidFill>
              </a:rPr>
              <a:t>Air</a:t>
            </a:r>
            <a:r>
              <a:rPr lang="lt-LT" sz="1200" b="1" dirty="0">
                <a:solidFill>
                  <a:schemeClr val="accent1"/>
                </a:solidFill>
              </a:rPr>
              <a:t> </a:t>
            </a:r>
            <a:r>
              <a:rPr lang="lt-LT" sz="1200" b="1" dirty="0" err="1">
                <a:solidFill>
                  <a:schemeClr val="accent1"/>
                </a:solidFill>
              </a:rPr>
              <a:t>component</a:t>
            </a:r>
            <a:endParaRPr lang="en-US" sz="1200" b="1" dirty="0">
              <a:solidFill>
                <a:schemeClr val="accent1"/>
              </a:solidFill>
            </a:endParaRPr>
          </a:p>
          <a:p>
            <a:pPr marL="171450" lvl="0" indent="-171450">
              <a:spcBef>
                <a:spcPct val="20000"/>
              </a:spcBef>
              <a:buFontTx/>
              <a:buChar char="-"/>
              <a:defRPr/>
            </a:pP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Sensor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integration</a:t>
            </a:r>
            <a:endParaRPr lang="lt-L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lvl="0" indent="-171450">
              <a:spcBef>
                <a:spcPct val="20000"/>
              </a:spcBef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High-performance vision processing</a:t>
            </a:r>
            <a:endParaRPr lang="lt-L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lvl="0" indent="-171450">
              <a:spcBef>
                <a:spcPct val="20000"/>
              </a:spcBef>
              <a:buFontTx/>
              <a:buChar char="-"/>
              <a:defRPr/>
            </a:pP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Autonomous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navigation</a:t>
            </a:r>
            <a:endParaRPr lang="lt-L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lvl="0" indent="-171450">
              <a:spcBef>
                <a:spcPct val="20000"/>
              </a:spcBef>
              <a:buFontTx/>
              <a:buChar char="-"/>
              <a:defRPr/>
            </a:pP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Object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detection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tracking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classification</a:t>
            </a:r>
            <a:endParaRPr lang="lt-L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lvl="0" indent="-171450">
              <a:spcBef>
                <a:spcPct val="20000"/>
              </a:spcBef>
              <a:buFontTx/>
              <a:buChar char="-"/>
              <a:defRPr/>
            </a:pP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exchange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protocols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579052" y="1549540"/>
            <a:ext cx="2114799" cy="7078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lt-LT" sz="1200" b="1" dirty="0" err="1">
                <a:solidFill>
                  <a:schemeClr val="accent2"/>
                </a:solidFill>
              </a:rPr>
              <a:t>Satellite</a:t>
            </a:r>
            <a:r>
              <a:rPr lang="lt-LT" sz="1200" b="1" dirty="0">
                <a:solidFill>
                  <a:schemeClr val="accent2"/>
                </a:solidFill>
              </a:rPr>
              <a:t> </a:t>
            </a:r>
            <a:r>
              <a:rPr lang="lt-LT" sz="1200" b="1" dirty="0" err="1">
                <a:solidFill>
                  <a:schemeClr val="accent2"/>
                </a:solidFill>
              </a:rPr>
              <a:t>component</a:t>
            </a:r>
            <a:endParaRPr lang="en-US" sz="1200" b="1" dirty="0">
              <a:solidFill>
                <a:schemeClr val="accent2"/>
              </a:solidFill>
            </a:endParaRPr>
          </a:p>
          <a:p>
            <a:pPr lvl="0" defTabSz="914400">
              <a:spcBef>
                <a:spcPct val="20000"/>
              </a:spcBef>
              <a:defRPr/>
            </a:pP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Sentinel-1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/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Sentinel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-2 ESA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satellites</a:t>
            </a:r>
            <a:endParaRPr lang="lt-L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defTabSz="914400">
              <a:spcBef>
                <a:spcPct val="20000"/>
              </a:spcBef>
              <a:defRPr/>
            </a:pP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NDVI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processing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63311" y="3651465"/>
            <a:ext cx="2114799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lt-LT" sz="1200" b="1" dirty="0" err="1">
                <a:solidFill>
                  <a:schemeClr val="accent3"/>
                </a:solidFill>
              </a:rPr>
              <a:t>Ground</a:t>
            </a:r>
            <a:r>
              <a:rPr lang="lt-LT" sz="1200" b="1" dirty="0">
                <a:solidFill>
                  <a:schemeClr val="accent3"/>
                </a:solidFill>
              </a:rPr>
              <a:t> </a:t>
            </a:r>
            <a:r>
              <a:rPr lang="lt-LT" sz="1200" b="1" dirty="0" err="1">
                <a:solidFill>
                  <a:schemeClr val="accent3"/>
                </a:solidFill>
              </a:rPr>
              <a:t>component</a:t>
            </a:r>
            <a:r>
              <a:rPr lang="lt-LT" sz="1200" b="1" dirty="0">
                <a:solidFill>
                  <a:schemeClr val="accent3"/>
                </a:solidFill>
              </a:rPr>
              <a:t> (</a:t>
            </a:r>
            <a:r>
              <a:rPr lang="lt-LT" sz="1200" b="1" dirty="0" err="1">
                <a:solidFill>
                  <a:schemeClr val="accent3"/>
                </a:solidFill>
              </a:rPr>
              <a:t>ground</a:t>
            </a:r>
            <a:r>
              <a:rPr lang="lt-LT" sz="1200" b="1" dirty="0">
                <a:solidFill>
                  <a:schemeClr val="accent3"/>
                </a:solidFill>
              </a:rPr>
              <a:t> </a:t>
            </a:r>
            <a:r>
              <a:rPr lang="lt-LT" sz="1200" b="1" dirty="0" err="1">
                <a:solidFill>
                  <a:schemeClr val="accent3"/>
                </a:solidFill>
              </a:rPr>
              <a:t>control</a:t>
            </a:r>
            <a:r>
              <a:rPr lang="lt-LT" sz="1200" b="1" dirty="0">
                <a:solidFill>
                  <a:schemeClr val="accent3"/>
                </a:solidFill>
              </a:rPr>
              <a:t> / </a:t>
            </a:r>
            <a:r>
              <a:rPr lang="lt-LT" sz="1200" b="1" dirty="0" err="1">
                <a:solidFill>
                  <a:schemeClr val="accent3"/>
                </a:solidFill>
              </a:rPr>
              <a:t>cloud</a:t>
            </a:r>
            <a:r>
              <a:rPr lang="lt-LT" sz="1200" b="1" dirty="0">
                <a:solidFill>
                  <a:schemeClr val="accent3"/>
                </a:solidFill>
              </a:rPr>
              <a:t>)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3D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creating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flight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images</a:t>
            </a:r>
            <a:endParaRPr lang="lt-L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r" defTabSz="914400">
              <a:spcBef>
                <a:spcPct val="20000"/>
              </a:spcBef>
              <a:defRPr/>
            </a:pP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2D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creation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flight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images</a:t>
            </a:r>
            <a:endParaRPr lang="lt-L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r" defTabSz="914400">
              <a:spcBef>
                <a:spcPct val="20000"/>
              </a:spcBef>
              <a:defRPr/>
            </a:pP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Object</a:t>
            </a:r>
            <a:r>
              <a:rPr lang="lt-L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recognition</a:t>
            </a:r>
            <a:endParaRPr lang="lt-L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0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66750"/>
            <a:ext cx="4762500" cy="419132"/>
          </a:xfrm>
        </p:spPr>
        <p:txBody>
          <a:bodyPr/>
          <a:lstStyle/>
          <a:p>
            <a:r>
              <a:rPr lang="lt-LT" dirty="0" err="1">
                <a:solidFill>
                  <a:schemeClr val="tx1"/>
                </a:solidFill>
              </a:rPr>
              <a:t>Contact</a:t>
            </a:r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err="1">
                <a:solidFill>
                  <a:schemeClr val="tx1"/>
                </a:solidFill>
              </a:rPr>
              <a:t>info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7772400" y="4705350"/>
          <a:ext cx="1132342" cy="179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Image" r:id="rId3" imgW="7212600" imgH="1142640" progId="Photoshop.Image.13">
                  <p:embed/>
                </p:oleObj>
              </mc:Choice>
              <mc:Fallback>
                <p:oleObj name="Image" r:id="rId3" imgW="7212600" imgH="1142640" progId="Photoshop.Image.13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72400" y="4705350"/>
                        <a:ext cx="1132342" cy="179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75656" y="1948979"/>
            <a:ext cx="597666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are looking for a partners who are working in UAV / drone / image processing fields.</a:t>
            </a:r>
          </a:p>
          <a:p>
            <a:endParaRPr lang="en-GB" sz="2000" dirty="0"/>
          </a:p>
          <a:p>
            <a:r>
              <a:rPr lang="en-GB" sz="2000" dirty="0"/>
              <a:t>		</a:t>
            </a:r>
            <a:r>
              <a:rPr lang="en-GB" sz="1800" dirty="0"/>
              <a:t>Vytautas Taujanskas, COO</a:t>
            </a:r>
          </a:p>
          <a:p>
            <a:r>
              <a:rPr lang="en-GB" sz="1800" dirty="0"/>
              <a:t>		</a:t>
            </a:r>
            <a:r>
              <a:rPr lang="en-GB" sz="1800" dirty="0" err="1"/>
              <a:t>vytautas@magma.lt</a:t>
            </a:r>
            <a:endParaRPr lang="en-GB" sz="1800" dirty="0"/>
          </a:p>
          <a:p>
            <a:r>
              <a:rPr lang="en-GB" sz="1800" dirty="0"/>
              <a:t>		+370 612 613 10</a:t>
            </a:r>
          </a:p>
          <a:p>
            <a:r>
              <a:rPr lang="en-GB" sz="1800" dirty="0"/>
              <a:t>		www.airvision.io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303" y="2964769"/>
            <a:ext cx="1141192" cy="11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46125"/>
      </p:ext>
    </p:extLst>
  </p:cSld>
  <p:clrMapOvr>
    <a:masterClrMapping/>
  </p:clrMapOvr>
</p:sld>
</file>

<file path=ppt/theme/theme1.xml><?xml version="1.0" encoding="utf-8"?>
<a:theme xmlns:a="http://schemas.openxmlformats.org/drawingml/2006/main" name="Temp_16_9">
  <a:themeElements>
    <a:clrScheme name="38_Theme38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377790"/>
      </a:accent1>
      <a:accent2>
        <a:srgbClr val="189A80"/>
      </a:accent2>
      <a:accent3>
        <a:srgbClr val="F09C2A"/>
      </a:accent3>
      <a:accent4>
        <a:srgbClr val="D24132"/>
      </a:accent4>
      <a:accent5>
        <a:srgbClr val="564266"/>
      </a:accent5>
      <a:accent6>
        <a:srgbClr val="686868"/>
      </a:accent6>
      <a:hlink>
        <a:srgbClr val="FFFFFF"/>
      </a:hlink>
      <a:folHlink>
        <a:srgbClr val="595959"/>
      </a:folHlink>
    </a:clrScheme>
    <a:fontScheme name="Custom 1">
      <a:majorFont>
        <a:latin typeface="Roboto Medium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noFill/>
          <a:round/>
          <a:headEnd/>
          <a:tailEnd/>
        </a:ln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>
          <a:defRPr sz="12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Temp38_16_9</Template>
  <TotalTime>0</TotalTime>
  <Words>227</Words>
  <Application>Microsoft Office PowerPoint</Application>
  <PresentationFormat>On-screen Show (16:9)</PresentationFormat>
  <Paragraphs>55</Paragraphs>
  <Slides>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Roboto Condensed</vt:lpstr>
      <vt:lpstr>Roboto Medium</vt:lpstr>
      <vt:lpstr>Temp_16_9</vt:lpstr>
      <vt:lpstr>Image</vt:lpstr>
      <vt:lpstr>Celtic-Plus Event 28-29 April 2016, Stockholm</vt:lpstr>
      <vt:lpstr> </vt:lpstr>
      <vt:lpstr>Teaser: how we do it?</vt:lpstr>
      <vt:lpstr>Teaser: the result</vt:lpstr>
      <vt:lpstr> </vt:lpstr>
      <vt:lpstr>Solution: AirVision platform</vt:lpstr>
      <vt:lpstr>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2016-04-24T12:42:41Z</dcterms:created>
  <dcterms:modified xsi:type="dcterms:W3CDTF">2016-04-26T19:18:34Z</dcterms:modified>
</cp:coreProperties>
</file>