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73" r:id="rId5"/>
    <p:sldId id="279" r:id="rId6"/>
    <p:sldId id="274" r:id="rId7"/>
    <p:sldId id="27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-1004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83311"/>
            <a:ext cx="2664296" cy="852575"/>
          </a:xfrm>
          <a:prstGeom prst="rect">
            <a:avLst/>
          </a:prstGeom>
        </p:spPr>
      </p:pic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Event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28-29 April 2016, Stockholm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/>
              <a:t>Personal Air Quality Monitors</a:t>
            </a:r>
            <a:endParaRPr lang="en-US" altLang="en-US" sz="40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37591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1800" b="0" i="1" kern="0" dirty="0" smtClean="0"/>
              <a:t>MSc. Leonardo Santiago | ATEKNEA SOLUTIONS</a:t>
            </a:r>
          </a:p>
          <a:p>
            <a:r>
              <a:rPr lang="en-US" altLang="en-US" sz="1800" b="0" i="1" kern="0" dirty="0" smtClean="0"/>
              <a:t>Leonardo.Santiago@Ateknea.com</a:t>
            </a:r>
          </a:p>
          <a:p>
            <a:endParaRPr lang="en-US" altLang="en-US" sz="1800" b="0" i="1" kern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3520" y="1481465"/>
            <a:ext cx="84249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1" dirty="0" smtClean="0">
                <a:solidFill>
                  <a:srgbClr val="0070C0"/>
                </a:solidFill>
              </a:rPr>
              <a:t>What is the main benefit of the idea/proposal?</a:t>
            </a:r>
          </a:p>
          <a:p>
            <a:r>
              <a:rPr lang="en-GB" sz="1600" dirty="0"/>
              <a:t>By making these sensors small </a:t>
            </a:r>
            <a:r>
              <a:rPr lang="en-GB" sz="1600" dirty="0" smtClean="0"/>
              <a:t>we could </a:t>
            </a:r>
            <a:r>
              <a:rPr lang="en-GB" sz="1600" dirty="0"/>
              <a:t>make </a:t>
            </a:r>
            <a:r>
              <a:rPr lang="en-GB" sz="1600" dirty="0" smtClean="0"/>
              <a:t>a citizen </a:t>
            </a:r>
            <a:r>
              <a:rPr lang="en-GB" sz="1600" dirty="0"/>
              <a:t>scientists of us all, significantly increasing the amount and precision of environmental data through crowdsourcing.</a:t>
            </a:r>
          </a:p>
          <a:p>
            <a:r>
              <a:rPr lang="en-GB" sz="1600" dirty="0" smtClean="0"/>
              <a:t>This </a:t>
            </a:r>
            <a:r>
              <a:rPr lang="en-GB" sz="1600" dirty="0"/>
              <a:t>new wave of personal environmental sensors has the potential to really change the way that data is gathered, </a:t>
            </a:r>
            <a:r>
              <a:rPr lang="en-GB" sz="1600" dirty="0" smtClean="0"/>
              <a:t>analysed </a:t>
            </a:r>
            <a:r>
              <a:rPr lang="en-GB" sz="1600" dirty="0"/>
              <a:t>and </a:t>
            </a:r>
            <a:r>
              <a:rPr lang="en-GB" sz="1600" dirty="0" smtClean="0"/>
              <a:t>consumed</a:t>
            </a:r>
          </a:p>
          <a:p>
            <a:endParaRPr lang="en-GB" sz="1800" i="1" dirty="0" smtClean="0">
              <a:solidFill>
                <a:srgbClr val="00B0F0"/>
              </a:solidFill>
            </a:endParaRPr>
          </a:p>
          <a:p>
            <a:pPr algn="ctr"/>
            <a:r>
              <a:rPr lang="de-DE" sz="1800" i="1" dirty="0" smtClean="0">
                <a:solidFill>
                  <a:srgbClr val="0070C0"/>
                </a:solidFill>
              </a:rPr>
              <a:t>What makes the added value?</a:t>
            </a:r>
          </a:p>
          <a:p>
            <a:r>
              <a:rPr lang="en-GB" sz="1600" dirty="0" smtClean="0"/>
              <a:t>Over 3 year of research </a:t>
            </a:r>
            <a:r>
              <a:rPr lang="en-GB" sz="1600" dirty="0"/>
              <a:t>to develop 2 versions of the personal </a:t>
            </a:r>
            <a:r>
              <a:rPr lang="en-GB" sz="1600" dirty="0" smtClean="0"/>
              <a:t>sensor and make sense of the data. The 3</a:t>
            </a:r>
            <a:r>
              <a:rPr lang="en-GB" sz="1600" baseline="30000" dirty="0" smtClean="0"/>
              <a:t>rd</a:t>
            </a:r>
            <a:r>
              <a:rPr lang="en-GB" sz="1600" dirty="0" smtClean="0"/>
              <a:t> version is already under development. We need to test it!</a:t>
            </a:r>
          </a:p>
          <a:p>
            <a:r>
              <a:rPr lang="en-GB" sz="1600" dirty="0" smtClean="0"/>
              <a:t>*Daily </a:t>
            </a:r>
            <a:r>
              <a:rPr lang="en-GB" sz="1600" dirty="0"/>
              <a:t>exposure to gases has consequences-</a:t>
            </a:r>
          </a:p>
          <a:p>
            <a:r>
              <a:rPr lang="en-GB" sz="1600" b="1" dirty="0"/>
              <a:t>CO-</a:t>
            </a:r>
            <a:r>
              <a:rPr lang="en-GB" sz="1600" dirty="0"/>
              <a:t> “the silent killer”. Poor combustion leads to high </a:t>
            </a:r>
            <a:r>
              <a:rPr lang="en-GB" sz="1600" dirty="0" smtClean="0"/>
              <a:t>CO concentrations. We </a:t>
            </a:r>
            <a:r>
              <a:rPr lang="en-GB" sz="1600" dirty="0"/>
              <a:t>cannot smell or see CO</a:t>
            </a:r>
          </a:p>
          <a:p>
            <a:r>
              <a:rPr lang="en-GB" sz="1600" b="1" dirty="0"/>
              <a:t>H2S</a:t>
            </a:r>
            <a:r>
              <a:rPr lang="en-GB" sz="1600" dirty="0"/>
              <a:t> and </a:t>
            </a:r>
            <a:r>
              <a:rPr lang="en-GB" sz="1600" dirty="0" err="1"/>
              <a:t>mercaptans</a:t>
            </a:r>
            <a:r>
              <a:rPr lang="en-GB" sz="1600" dirty="0"/>
              <a:t> are the most common odorants. Also used </a:t>
            </a:r>
            <a:r>
              <a:rPr lang="en-GB" sz="1600" dirty="0" smtClean="0"/>
              <a:t>to monitor </a:t>
            </a:r>
            <a:r>
              <a:rPr lang="en-GB" sz="1600" dirty="0"/>
              <a:t>bad breath</a:t>
            </a:r>
          </a:p>
          <a:p>
            <a:r>
              <a:rPr lang="en-GB" sz="1600" b="1" dirty="0"/>
              <a:t>NO2</a:t>
            </a:r>
            <a:r>
              <a:rPr lang="en-GB" sz="1600" dirty="0"/>
              <a:t> and </a:t>
            </a:r>
            <a:r>
              <a:rPr lang="en-GB" sz="1600" b="1" dirty="0"/>
              <a:t>O3</a:t>
            </a:r>
            <a:r>
              <a:rPr lang="en-GB" sz="1600" dirty="0"/>
              <a:t> are the most dangerous air pollutants, attacking our </a:t>
            </a:r>
            <a:r>
              <a:rPr lang="en-GB" sz="1600" dirty="0" smtClean="0"/>
              <a:t>lungs, aggravating </a:t>
            </a:r>
            <a:r>
              <a:rPr lang="en-GB" sz="1600" dirty="0"/>
              <a:t>asthmatics and at risk persons</a:t>
            </a:r>
            <a:endParaRPr lang="en-GB" sz="1800" dirty="0">
              <a:solidFill>
                <a:srgbClr val="00B0F0"/>
              </a:solidFill>
            </a:endParaRPr>
          </a:p>
          <a:p>
            <a:endParaRPr lang="en-GB" sz="1800" i="1" dirty="0" smtClean="0">
              <a:solidFill>
                <a:srgbClr val="00B0F0"/>
              </a:solidFill>
            </a:endParaRPr>
          </a:p>
          <a:p>
            <a:pPr algn="ctr"/>
            <a:r>
              <a:rPr lang="de-DE" sz="1800" i="1" dirty="0" smtClean="0">
                <a:solidFill>
                  <a:srgbClr val="0070C0"/>
                </a:solidFill>
              </a:rPr>
              <a:t>Why should I participate in the project?</a:t>
            </a:r>
          </a:p>
          <a:p>
            <a:pPr algn="ctr"/>
            <a:r>
              <a:rPr lang="de-DE" sz="1800" dirty="0" smtClean="0"/>
              <a:t>There is a big deal of research in the field of Air Quality at a Institution level and also the new Citizen Scientists builing their IoT networks with several sensors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7904" y="6623774"/>
            <a:ext cx="451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MSc. Leonardo Santiago | leonardo.santiago@ateknea.com</a:t>
            </a:r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4499992" y="6335445"/>
            <a:ext cx="451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*John </a:t>
            </a:r>
            <a:r>
              <a:rPr lang="en-GB" sz="1100" dirty="0" err="1" smtClean="0"/>
              <a:t>Saffell</a:t>
            </a:r>
            <a:r>
              <a:rPr lang="en-GB" sz="1100" dirty="0" smtClean="0"/>
              <a:t> Technical Director Alphasense </a:t>
            </a:r>
            <a:r>
              <a:rPr lang="en-GB" sz="1100" dirty="0"/>
              <a:t>Ltd.</a:t>
            </a:r>
          </a:p>
        </p:txBody>
      </p:sp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 Profile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707904" y="6623774"/>
            <a:ext cx="451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MSc. Leonardo Santiago | leonardo.santiago@ateknea.com</a:t>
            </a:r>
            <a:endParaRPr lang="en-GB" sz="1100" dirty="0"/>
          </a:p>
        </p:txBody>
      </p:sp>
      <p:pic>
        <p:nvPicPr>
          <p:cNvPr id="7" name="Picture 5" descr="U:\03. External Corporate\03. Presentations\Ateknea Corporate Presentation\draws\building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38209" y="5043910"/>
            <a:ext cx="7596336" cy="1579864"/>
          </a:xfrm>
          <a:prstGeom prst="rect">
            <a:avLst/>
          </a:prstGeom>
          <a:noFill/>
        </p:spPr>
      </p:pic>
      <p:sp>
        <p:nvSpPr>
          <p:cNvPr id="8" name="13 Rectángulo"/>
          <p:cNvSpPr/>
          <p:nvPr/>
        </p:nvSpPr>
        <p:spPr>
          <a:xfrm>
            <a:off x="1944353" y="4103452"/>
            <a:ext cx="17859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100+</a:t>
            </a:r>
            <a:r>
              <a:rPr lang="en-GB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sz="1500" dirty="0" smtClean="0">
                <a:solidFill>
                  <a:schemeClr val="tx2"/>
                </a:solidFill>
                <a:cs typeface="Arial" pitchFamily="34" charset="0"/>
              </a:rPr>
              <a:t>Engineers</a:t>
            </a:r>
          </a:p>
          <a:p>
            <a:r>
              <a:rPr lang="en-GB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30+   </a:t>
            </a:r>
            <a:r>
              <a:rPr lang="en-GB" sz="1500" dirty="0" smtClean="0">
                <a:solidFill>
                  <a:schemeClr val="tx2"/>
                </a:solidFill>
                <a:cs typeface="Arial" pitchFamily="34" charset="0"/>
              </a:rPr>
              <a:t>PhDs</a:t>
            </a:r>
          </a:p>
        </p:txBody>
      </p:sp>
      <p:sp>
        <p:nvSpPr>
          <p:cNvPr id="9" name="21 Rectángulo"/>
          <p:cNvSpPr/>
          <p:nvPr/>
        </p:nvSpPr>
        <p:spPr>
          <a:xfrm>
            <a:off x="1251688" y="2452558"/>
            <a:ext cx="3420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smtClean="0">
                <a:solidFill>
                  <a:schemeClr val="tx2"/>
                </a:solidFill>
                <a:cs typeface="Arial" pitchFamily="34" charset="0"/>
              </a:rPr>
              <a:t>Specialisation in R&amp;D and Innovation;</a:t>
            </a:r>
          </a:p>
          <a:p>
            <a:r>
              <a:rPr lang="en-GB" sz="1500" dirty="0" smtClean="0">
                <a:solidFill>
                  <a:schemeClr val="tx2"/>
                </a:solidFill>
                <a:cs typeface="Arial" pitchFamily="34" charset="0"/>
              </a:rPr>
              <a:t>Innovation Project Management;</a:t>
            </a:r>
          </a:p>
          <a:p>
            <a:r>
              <a:rPr lang="en-GB" sz="1500" dirty="0" smtClean="0">
                <a:solidFill>
                  <a:schemeClr val="tx2"/>
                </a:solidFill>
                <a:cs typeface="Arial" pitchFamily="34" charset="0"/>
              </a:rPr>
              <a:t>Innovative Engineering Solutions;</a:t>
            </a:r>
          </a:p>
          <a:p>
            <a:r>
              <a:rPr lang="en-GB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15+ </a:t>
            </a:r>
            <a:r>
              <a:rPr lang="en-GB" sz="1500" dirty="0" smtClean="0">
                <a:solidFill>
                  <a:schemeClr val="tx2"/>
                </a:solidFill>
                <a:cs typeface="Arial" pitchFamily="34" charset="0"/>
              </a:rPr>
              <a:t>years of experience.</a:t>
            </a:r>
          </a:p>
        </p:txBody>
      </p:sp>
      <p:sp>
        <p:nvSpPr>
          <p:cNvPr id="10" name="22 Rectángulo"/>
          <p:cNvSpPr/>
          <p:nvPr/>
        </p:nvSpPr>
        <p:spPr>
          <a:xfrm>
            <a:off x="5745330" y="2480345"/>
            <a:ext cx="3110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smtClean="0">
                <a:solidFill>
                  <a:schemeClr val="tx2"/>
                </a:solidFill>
              </a:rPr>
              <a:t>We are the SME with the highest number of SME-targeted projects funded in the Seventh Framework Programme (FP7).</a:t>
            </a:r>
            <a:endParaRPr lang="en-GB" sz="1500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1" name="Picture 3" descr="C:\Users\Alex\Desktop\draws - copia\pag.3 innovation-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4431" y="2424604"/>
            <a:ext cx="1031430" cy="1071570"/>
          </a:xfrm>
          <a:prstGeom prst="rect">
            <a:avLst/>
          </a:prstGeom>
          <a:noFill/>
        </p:spPr>
      </p:pic>
      <p:pic>
        <p:nvPicPr>
          <p:cNvPr id="12" name="Picture 4" descr="C:\Users\Alex\Desktop\draws - copia\pag.3 partners-0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647028"/>
            <a:ext cx="1512762" cy="1571636"/>
          </a:xfrm>
          <a:prstGeom prst="rect">
            <a:avLst/>
          </a:prstGeom>
          <a:noFill/>
        </p:spPr>
      </p:pic>
      <p:pic>
        <p:nvPicPr>
          <p:cNvPr id="13" name="Picture 5" descr="C:\Users\Alex\Desktop\draws - copia\pag.3 engeenier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15659" y="3814085"/>
            <a:ext cx="1090302" cy="1132733"/>
          </a:xfrm>
          <a:prstGeom prst="rect">
            <a:avLst/>
          </a:prstGeom>
          <a:noFill/>
        </p:spPr>
      </p:pic>
      <p:pic>
        <p:nvPicPr>
          <p:cNvPr id="14" name="Picture 6" descr="C:\Users\Alex\Desktop\draws - copia\pag.3 CE-0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1690" y="2416672"/>
            <a:ext cx="1100191" cy="1143008"/>
          </a:xfrm>
          <a:prstGeom prst="rect">
            <a:avLst/>
          </a:prstGeom>
          <a:noFill/>
        </p:spPr>
      </p:pic>
      <p:sp>
        <p:nvSpPr>
          <p:cNvPr id="15" name="24 Rectángulo"/>
          <p:cNvSpPr/>
          <p:nvPr/>
        </p:nvSpPr>
        <p:spPr>
          <a:xfrm>
            <a:off x="6030306" y="3925015"/>
            <a:ext cx="3270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Gisha" pitchFamily="34" charset="-79"/>
              </a:rPr>
              <a:t>170+ </a:t>
            </a:r>
            <a:r>
              <a:rPr lang="en-GB" sz="1500" dirty="0" smtClean="0">
                <a:solidFill>
                  <a:schemeClr val="tx2"/>
                </a:solidFill>
                <a:cs typeface="Gisha" pitchFamily="34" charset="-79"/>
              </a:rPr>
              <a:t>projects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Gisha" pitchFamily="34" charset="-79"/>
              </a:rPr>
              <a:t>600+ </a:t>
            </a:r>
            <a:r>
              <a:rPr lang="en-GB" sz="1500" dirty="0" smtClean="0">
                <a:solidFill>
                  <a:schemeClr val="tx2"/>
                </a:solidFill>
                <a:cs typeface="Gisha" pitchFamily="34" charset="-79"/>
              </a:rPr>
              <a:t>SMEs involved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Gisha" pitchFamily="34" charset="-79"/>
              </a:rPr>
              <a:t>25+   </a:t>
            </a:r>
            <a:r>
              <a:rPr lang="en-GB" sz="1500" dirty="0" smtClean="0">
                <a:solidFill>
                  <a:schemeClr val="tx2"/>
                </a:solidFill>
                <a:cs typeface="Gisha" pitchFamily="34" charset="-79"/>
              </a:rPr>
              <a:t>European countries represented</a:t>
            </a:r>
            <a:endParaRPr lang="en-GB" sz="1500" dirty="0" smtClean="0">
              <a:solidFill>
                <a:schemeClr val="tx2">
                  <a:lumMod val="75000"/>
                </a:schemeClr>
              </a:solidFill>
              <a:cs typeface="Gisha" pitchFamily="34" charset="-79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2522"/>
            <a:ext cx="2664296" cy="8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70" y="1275187"/>
            <a:ext cx="1637928" cy="13259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3707904" y="6623774"/>
            <a:ext cx="451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MSc. Leonardo Santiago | leonardo.santiago@ateknea.com</a:t>
            </a:r>
            <a:endParaRPr lang="en-GB" sz="1100" dirty="0"/>
          </a:p>
        </p:txBody>
      </p:sp>
      <p:sp>
        <p:nvSpPr>
          <p:cNvPr id="3" name="Rectangle 2"/>
          <p:cNvSpPr/>
          <p:nvPr/>
        </p:nvSpPr>
        <p:spPr>
          <a:xfrm>
            <a:off x="611188" y="1562977"/>
            <a:ext cx="59770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Types of Air Quality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Arial,Bold"/>
              </a:rPr>
              <a:t>Fixed site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50 to 5,000 nodes per city- </a:t>
            </a:r>
            <a:r>
              <a:rPr lang="en-GB" sz="1600" i="1" dirty="0">
                <a:solidFill>
                  <a:srgbClr val="000000"/>
                </a:solidFill>
                <a:latin typeface="Arial,Italic"/>
              </a:rPr>
              <a:t>best calibration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Arial,Bold"/>
              </a:rPr>
              <a:t>Mobile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trams, buses, special cars- </a:t>
            </a:r>
            <a:r>
              <a:rPr lang="en-GB" sz="1600" i="1" dirty="0">
                <a:solidFill>
                  <a:srgbClr val="000000"/>
                </a:solidFill>
                <a:latin typeface="Arial,Italic"/>
              </a:rPr>
              <a:t>no power problems, but </a:t>
            </a:r>
            <a:r>
              <a:rPr lang="en-GB" sz="1600" i="1" dirty="0" smtClean="0">
                <a:solidFill>
                  <a:srgbClr val="000000"/>
                </a:solidFill>
                <a:latin typeface="Arial,Italic"/>
              </a:rPr>
              <a:t>a moving </a:t>
            </a:r>
            <a:r>
              <a:rPr lang="en-GB" sz="1600" i="1" dirty="0">
                <a:solidFill>
                  <a:srgbClr val="000000"/>
                </a:solidFill>
                <a:latin typeface="Arial,Italic"/>
              </a:rPr>
              <a:t>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70C0"/>
                </a:solidFill>
                <a:latin typeface="Arial,Bold"/>
              </a:rPr>
              <a:t>Personal</a:t>
            </a: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</a:rPr>
              <a:t>: rapid mapping of the city, citizens make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local pollution </a:t>
            </a: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</a:rPr>
              <a:t>maps- </a:t>
            </a:r>
            <a:r>
              <a:rPr lang="en-GB" sz="1600" i="1" dirty="0">
                <a:solidFill>
                  <a:srgbClr val="0070C0"/>
                </a:solidFill>
                <a:latin typeface="Arial,Italic"/>
              </a:rPr>
              <a:t>hardest </a:t>
            </a:r>
            <a:r>
              <a:rPr lang="en-GB" sz="1600" i="1" dirty="0" smtClean="0">
                <a:solidFill>
                  <a:srgbClr val="0070C0"/>
                </a:solidFill>
                <a:latin typeface="Arial,Italic"/>
              </a:rPr>
              <a:t>to validate</a:t>
            </a:r>
            <a:endParaRPr lang="en-GB" sz="1600" i="1" dirty="0">
              <a:solidFill>
                <a:srgbClr val="0070C0"/>
              </a:solidFill>
              <a:latin typeface="Arial,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Arial,Bold"/>
              </a:rPr>
              <a:t>Wearable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 a </a:t>
            </a:r>
            <a:r>
              <a:rPr lang="en-GB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bitfit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that measures gases,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particulates </a:t>
            </a:r>
            <a:r>
              <a:rPr lang="en-GB" sz="1600" i="1" dirty="0" smtClean="0">
                <a:solidFill>
                  <a:srgbClr val="000000"/>
                </a:solidFill>
                <a:latin typeface="Arial,Italic"/>
              </a:rPr>
              <a:t>a technology challenge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081" y="4702399"/>
            <a:ext cx="4143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The </a:t>
            </a:r>
            <a:r>
              <a:rPr lang="en-GB" sz="2800" dirty="0">
                <a:solidFill>
                  <a:srgbClr val="0070C0"/>
                </a:solidFill>
              </a:rPr>
              <a:t>next generation of Air </a:t>
            </a:r>
            <a:r>
              <a:rPr lang="en-GB" sz="2800" dirty="0" smtClean="0">
                <a:solidFill>
                  <a:srgbClr val="0070C0"/>
                </a:solidFill>
              </a:rPr>
              <a:t>Quality Networks are </a:t>
            </a:r>
            <a:r>
              <a:rPr lang="en-GB" sz="2800" dirty="0">
                <a:solidFill>
                  <a:srgbClr val="0070C0"/>
                </a:solidFill>
              </a:rPr>
              <a:t>cloud-based</a:t>
            </a:r>
          </a:p>
        </p:txBody>
      </p:sp>
      <p:pic>
        <p:nvPicPr>
          <p:cNvPr id="12" name="Picture 4" descr="http://citisense.ateknea.com/img/specs/size_and_weig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98" y="2597088"/>
            <a:ext cx="2570757" cy="13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/>
          <a:stretch/>
        </p:blipFill>
        <p:spPr>
          <a:xfrm>
            <a:off x="5076056" y="3953746"/>
            <a:ext cx="3960099" cy="26419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4157" y="1412776"/>
            <a:ext cx="82466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solidFill>
                  <a:srgbClr val="0070C0"/>
                </a:solidFill>
              </a:rPr>
              <a:t>12 to 18 months to:</a:t>
            </a:r>
          </a:p>
          <a:p>
            <a:r>
              <a:rPr lang="en-GB" sz="1800" i="1" dirty="0" smtClean="0">
                <a:solidFill>
                  <a:srgbClr val="0070C0"/>
                </a:solidFill>
              </a:rPr>
              <a:t>Finalize the 3</a:t>
            </a:r>
            <a:r>
              <a:rPr lang="en-GB" sz="1800" i="1" baseline="30000" dirty="0" smtClean="0">
                <a:solidFill>
                  <a:srgbClr val="0070C0"/>
                </a:solidFill>
              </a:rPr>
              <a:t>rd</a:t>
            </a:r>
            <a:r>
              <a:rPr lang="en-GB" sz="1800" i="1" dirty="0" smtClean="0">
                <a:solidFill>
                  <a:srgbClr val="0070C0"/>
                </a:solidFill>
              </a:rPr>
              <a:t> Version of the Little Environmental Observatory (LEO)</a:t>
            </a:r>
            <a:endParaRPr lang="en-GB" sz="1600" i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Electrochemical Sensors for NO2, O3, CO (or NO) (ppb)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Temperature (°C)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Relative Humidity (%)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Bluetooth </a:t>
            </a:r>
            <a:r>
              <a:rPr lang="en-GB" sz="1600" dirty="0"/>
              <a:t>4.0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GPS and accelerometer information from smartphone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Cloud </a:t>
            </a:r>
            <a:r>
              <a:rPr lang="en-GB" sz="1600" dirty="0"/>
              <a:t>to and online processing tools for data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Activity Index Calculation for exposure to </a:t>
            </a:r>
            <a:r>
              <a:rPr lang="en-GB" sz="1600" dirty="0" smtClean="0"/>
              <a:t>pollution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7904" y="6623774"/>
            <a:ext cx="451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MSc. Leonardo Santiago | leonardo.santiago@ateknea.com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94157" y="3863370"/>
            <a:ext cx="54900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solidFill>
                  <a:srgbClr val="0070C0"/>
                </a:solidFill>
              </a:rPr>
              <a:t>Carry out Intensive Validation test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More validation for the gas measurements are required for users to trust the devices. </a:t>
            </a:r>
            <a:endParaRPr lang="en-GB" sz="1600" i="1" dirty="0">
              <a:solidFill>
                <a:srgbClr val="00B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537" y="4112443"/>
            <a:ext cx="2197306" cy="26421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826" y="4110665"/>
            <a:ext cx="2180328" cy="28822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93"/>
          <a:stretch/>
        </p:blipFill>
        <p:spPr>
          <a:xfrm>
            <a:off x="2688473" y="4723454"/>
            <a:ext cx="3025476" cy="13849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7" y="4949264"/>
            <a:ext cx="2552977" cy="14056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2226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668" y="1280954"/>
            <a:ext cx="6980865" cy="523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78092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00B0F0"/>
                </a:solidFill>
              </a:rPr>
              <a:t>Looking for profiles and expertise</a:t>
            </a:r>
          </a:p>
          <a:p>
            <a:pPr marL="342900" indent="-342900">
              <a:buFontTx/>
              <a:buChar char="-"/>
            </a:pPr>
            <a:r>
              <a:rPr lang="en-GB" sz="2000" i="1" dirty="0" smtClean="0"/>
              <a:t>Manufacture several hundreds of units</a:t>
            </a:r>
          </a:p>
          <a:p>
            <a:pPr marL="342900" indent="-342900">
              <a:buFontTx/>
              <a:buChar char="-"/>
            </a:pPr>
            <a:r>
              <a:rPr lang="en-GB" sz="2000" i="1" dirty="0" smtClean="0"/>
              <a:t>Human resources: to test the sensors with volunteers</a:t>
            </a:r>
          </a:p>
          <a:p>
            <a:pPr marL="342900" indent="-342900">
              <a:buFontTx/>
              <a:buChar char="-"/>
            </a:pPr>
            <a:r>
              <a:rPr lang="en-GB" sz="2000" i="1" dirty="0" smtClean="0"/>
              <a:t>Air Quality Experts: to validate sensor measurements</a:t>
            </a:r>
          </a:p>
          <a:p>
            <a:pPr marL="342900" indent="-342900">
              <a:buFontTx/>
              <a:buChar char="-"/>
            </a:pPr>
            <a:r>
              <a:rPr lang="en-GB" sz="2000" i="1" dirty="0" smtClean="0"/>
              <a:t>GIS Analysis. Data analysis to create high resolution air quality maps</a:t>
            </a:r>
            <a:endParaRPr lang="en-GB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3707904" y="6623774"/>
            <a:ext cx="451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MSc. Leonardo Santiago | leonardo.santiago@ateknea.com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1948979"/>
            <a:ext cx="73651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  <a:p>
            <a:endParaRPr lang="en-GB" sz="2000" dirty="0" smtClean="0"/>
          </a:p>
          <a:p>
            <a:r>
              <a:rPr lang="en-GB" sz="2000" dirty="0" smtClean="0"/>
              <a:t>		</a:t>
            </a:r>
            <a:r>
              <a:rPr lang="en-GB" sz="1800" dirty="0" smtClean="0">
                <a:solidFill>
                  <a:srgbClr val="0070C0"/>
                </a:solidFill>
              </a:rPr>
              <a:t>MSc. Leonardo SANTIAGO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		Leonardo.santiago@Ateknea.com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		</a:t>
            </a:r>
            <a:r>
              <a:rPr lang="en-GB" sz="1800" dirty="0">
                <a:solidFill>
                  <a:srgbClr val="0070C0"/>
                </a:solidFill>
              </a:rPr>
              <a:t>+34 </a:t>
            </a:r>
            <a:r>
              <a:rPr lang="en-GB" sz="1800" dirty="0" smtClean="0">
                <a:solidFill>
                  <a:srgbClr val="0070C0"/>
                </a:solidFill>
              </a:rPr>
              <a:t>932049922 (517)</a:t>
            </a:r>
          </a:p>
          <a:p>
            <a:r>
              <a:rPr lang="en-GB" sz="1800" dirty="0">
                <a:solidFill>
                  <a:srgbClr val="0070C0"/>
                </a:solidFill>
              </a:rPr>
              <a:t>	</a:t>
            </a:r>
            <a:r>
              <a:rPr lang="en-GB" sz="1800" dirty="0" smtClean="0">
                <a:solidFill>
                  <a:srgbClr val="0070C0"/>
                </a:solidFill>
              </a:rPr>
              <a:t>	C/Victor </a:t>
            </a:r>
            <a:r>
              <a:rPr lang="en-GB" sz="1800" dirty="0" err="1" smtClean="0">
                <a:solidFill>
                  <a:srgbClr val="0070C0"/>
                </a:solidFill>
              </a:rPr>
              <a:t>Pradera</a:t>
            </a:r>
            <a:r>
              <a:rPr lang="en-GB" sz="1800" dirty="0" smtClean="0">
                <a:solidFill>
                  <a:srgbClr val="0070C0"/>
                </a:solidFill>
              </a:rPr>
              <a:t> 45</a:t>
            </a:r>
          </a:p>
          <a:p>
            <a:r>
              <a:rPr lang="en-GB" sz="1800" dirty="0">
                <a:solidFill>
                  <a:srgbClr val="0070C0"/>
                </a:solidFill>
              </a:rPr>
              <a:t>	</a:t>
            </a:r>
            <a:r>
              <a:rPr lang="en-GB" sz="1800" dirty="0" smtClean="0">
                <a:solidFill>
                  <a:srgbClr val="0070C0"/>
                </a:solidFill>
              </a:rPr>
              <a:t>	Cornella de Llobregat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		Spain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		www.ateknea.com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For sensor information:</a:t>
            </a:r>
          </a:p>
          <a:p>
            <a:r>
              <a:rPr lang="en-GB" sz="2000" i="1" dirty="0">
                <a:solidFill>
                  <a:srgbClr val="0070C0"/>
                </a:solidFill>
              </a:rPr>
              <a:t>http://</a:t>
            </a:r>
            <a:r>
              <a:rPr lang="en-GB" sz="2000" i="1" dirty="0" smtClean="0">
                <a:solidFill>
                  <a:srgbClr val="0070C0"/>
                </a:solidFill>
              </a:rPr>
              <a:t>citisense.ateknea.com/sensors/technicalspecifications</a:t>
            </a:r>
            <a:endParaRPr lang="en-GB" sz="2000" i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5385"/>
          <a:stretch/>
        </p:blipFill>
        <p:spPr>
          <a:xfrm>
            <a:off x="1547664" y="2924944"/>
            <a:ext cx="1684986" cy="19442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7904" y="6623774"/>
            <a:ext cx="451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MSc. Leonardo Santiago | leonardo.santiago@ateknea.com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536</Words>
  <Application>Microsoft Office PowerPoint</Application>
  <PresentationFormat>On-screen Show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Celtic-Plus-white</vt:lpstr>
      <vt:lpstr>Celtic-Plus Event 28-29 April 2016, Stockholm</vt:lpstr>
      <vt:lpstr>Teaser</vt:lpstr>
      <vt:lpstr>Organisation Profile</vt:lpstr>
      <vt:lpstr>Proposal Introduction</vt:lpstr>
      <vt:lpstr>Proposal Introduction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Peter Stollenmayer</dc:creator>
  <cp:lastModifiedBy>Peter Herrmann</cp:lastModifiedBy>
  <cp:revision>155</cp:revision>
  <cp:lastPrinted>2014-09-11T12:29:40Z</cp:lastPrinted>
  <dcterms:created xsi:type="dcterms:W3CDTF">2014-06-18T11:29:22Z</dcterms:created>
  <dcterms:modified xsi:type="dcterms:W3CDTF">2016-04-25T21:36:16Z</dcterms:modified>
</cp:coreProperties>
</file>