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58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pPr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28-29 April 2016, Stockholm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r>
              <a:rPr lang="en-US" altLang="en-US" sz="4000" kern="0" dirty="0" err="1" smtClean="0">
                <a:solidFill>
                  <a:schemeClr val="bg2">
                    <a:lumMod val="50000"/>
                  </a:schemeClr>
                </a:solidFill>
              </a:rPr>
              <a:t>PARKSense</a:t>
            </a:r>
            <a:endParaRPr lang="en-US" altLang="en-US" sz="4000" kern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75917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Jerneja </a:t>
            </a:r>
            <a:r>
              <a:rPr lang="sl-SI" altLang="en-US" sz="1800" b="0" i="1" kern="0" dirty="0" smtClean="0"/>
              <a:t>Zganec Gros, Mario Žganec, Alpineon</a:t>
            </a:r>
            <a:endParaRPr lang="en-US" altLang="en-US" sz="1800" b="0" i="1" kern="0" dirty="0" smtClean="0"/>
          </a:p>
          <a:p>
            <a:r>
              <a:rPr lang="sl-SI" altLang="en-US" sz="1800" b="0" i="1" kern="0" dirty="0" err="1" smtClean="0"/>
              <a:t>jerneja.gros</a:t>
            </a:r>
            <a:r>
              <a:rPr lang="en-US" altLang="en-US" sz="1800" b="0" i="1" kern="0" dirty="0" smtClean="0"/>
              <a:t>@</a:t>
            </a:r>
            <a:r>
              <a:rPr lang="en-US" altLang="en-US" sz="1800" b="0" i="1" kern="0" dirty="0" err="1" smtClean="0"/>
              <a:t>alpineon.si</a:t>
            </a:r>
            <a:endParaRPr lang="en-US" altLang="en-US" sz="1800" b="0" i="1" kern="0" dirty="0" smtClean="0"/>
          </a:p>
          <a:p>
            <a:endParaRPr lang="en-US" altLang="en-US" sz="1800" b="0" i="1" kern="0" dirty="0"/>
          </a:p>
        </p:txBody>
      </p:sp>
      <p:pic>
        <p:nvPicPr>
          <p:cNvPr id="9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013176"/>
            <a:ext cx="295784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4499992" y="6623774"/>
            <a:ext cx="39604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Jerneja </a:t>
            </a:r>
            <a:r>
              <a:rPr lang="sl-SI" sz="1100" dirty="0" smtClean="0"/>
              <a:t>Zganec Gros, Alpineon, </a:t>
            </a:r>
            <a:r>
              <a:rPr lang="sl-SI" sz="1100" dirty="0" err="1" smtClean="0"/>
              <a:t>jerneja.gros</a:t>
            </a:r>
            <a:r>
              <a:rPr lang="en-US" sz="1100" dirty="0" smtClean="0"/>
              <a:t>@</a:t>
            </a:r>
            <a:r>
              <a:rPr lang="en-US" sz="1100" dirty="0" err="1" smtClean="0"/>
              <a:t>alpineon.si</a:t>
            </a:r>
            <a:endParaRPr lang="en-US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5536" y="2060848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Objectives</a:t>
            </a:r>
            <a:r>
              <a:rPr lang="sl-SI" b="1" dirty="0" smtClean="0"/>
              <a:t> </a:t>
            </a:r>
          </a:p>
          <a:p>
            <a:endParaRPr lang="sl-SI" sz="600" dirty="0" smtClean="0"/>
          </a:p>
          <a:p>
            <a:pPr lvl="1"/>
            <a:r>
              <a:rPr lang="sl-SI" dirty="0" smtClean="0">
                <a:solidFill>
                  <a:srgbClr val="595959"/>
                </a:solidFill>
              </a:rPr>
              <a:t>–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provide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sl-SI" i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robust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street</a:t>
            </a:r>
            <a:r>
              <a:rPr lang="sl-SI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parking</a:t>
            </a:r>
            <a:r>
              <a:rPr lang="sl-SI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management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solution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based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on IoT </a:t>
            </a:r>
            <a:r>
              <a:rPr lang="sl-SI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real-time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parking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occupancy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data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6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To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reduce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hassles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and time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lost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searching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for a free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parking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space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in smart urban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environments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.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6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– To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enable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faster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traffic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flows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&amp;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emission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reduction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. </a:t>
            </a:r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Rectangle 5"/>
          <p:cNvSpPr/>
          <p:nvPr/>
        </p:nvSpPr>
        <p:spPr>
          <a:xfrm>
            <a:off x="107504" y="206084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pPr lvl="1"/>
            <a:r>
              <a:rPr lang="sl-SI" dirty="0" smtClean="0">
                <a:solidFill>
                  <a:srgbClr val="595959"/>
                </a:solidFill>
              </a:rPr>
              <a:t>–</a:t>
            </a:r>
            <a:r>
              <a:rPr lang="sl-SI" dirty="0" smtClean="0"/>
              <a:t> </a:t>
            </a:r>
            <a:r>
              <a:rPr lang="sl-SI" dirty="0" smtClean="0">
                <a:solidFill>
                  <a:srgbClr val="595959"/>
                </a:solidFill>
              </a:rPr>
              <a:t>SME </a:t>
            </a:r>
            <a:r>
              <a:rPr lang="sl-SI" dirty="0" err="1" smtClean="0">
                <a:solidFill>
                  <a:srgbClr val="595959"/>
                </a:solidFill>
              </a:rPr>
              <a:t>from</a:t>
            </a:r>
            <a:r>
              <a:rPr lang="sl-SI" dirty="0" smtClean="0">
                <a:solidFill>
                  <a:srgbClr val="595959"/>
                </a:solidFill>
              </a:rPr>
              <a:t> Ljubljana, Slovenia</a:t>
            </a:r>
          </a:p>
          <a:p>
            <a:pPr lvl="1"/>
            <a:r>
              <a:rPr lang="sl-SI" dirty="0" smtClean="0">
                <a:solidFill>
                  <a:srgbClr val="595959"/>
                </a:solidFill>
              </a:rPr>
              <a:t>– </a:t>
            </a:r>
            <a:r>
              <a:rPr lang="sl-SI" dirty="0" err="1" smtClean="0">
                <a:solidFill>
                  <a:srgbClr val="595959"/>
                </a:solidFill>
              </a:rPr>
              <a:t>Main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areas</a:t>
            </a:r>
            <a:r>
              <a:rPr lang="sl-SI" dirty="0" smtClean="0">
                <a:solidFill>
                  <a:srgbClr val="595959"/>
                </a:solidFill>
              </a:rPr>
              <a:t>: </a:t>
            </a:r>
            <a:r>
              <a:rPr lang="sl-SI" dirty="0" err="1" smtClean="0">
                <a:solidFill>
                  <a:srgbClr val="595959"/>
                </a:solidFill>
              </a:rPr>
              <a:t>sensor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development</a:t>
            </a:r>
            <a:r>
              <a:rPr lang="sl-SI" dirty="0" smtClean="0">
                <a:solidFill>
                  <a:srgbClr val="595959"/>
                </a:solidFill>
              </a:rPr>
              <a:t> – </a:t>
            </a:r>
            <a:r>
              <a:rPr lang="sl-SI" dirty="0" err="1" smtClean="0">
                <a:solidFill>
                  <a:srgbClr val="595959"/>
                </a:solidFill>
              </a:rPr>
              <a:t>vehicle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recognition</a:t>
            </a:r>
            <a:r>
              <a:rPr lang="sl-SI" dirty="0" smtClean="0">
                <a:solidFill>
                  <a:srgbClr val="595959"/>
                </a:solidFill>
              </a:rPr>
              <a:t>,     </a:t>
            </a:r>
            <a:r>
              <a:rPr lang="sl-SI" dirty="0" err="1" smtClean="0">
                <a:solidFill>
                  <a:srgbClr val="595959"/>
                </a:solidFill>
              </a:rPr>
              <a:t>speech</a:t>
            </a:r>
            <a:r>
              <a:rPr lang="sl-SI" dirty="0" smtClean="0">
                <a:solidFill>
                  <a:srgbClr val="595959"/>
                </a:solidFill>
              </a:rPr>
              <a:t> and image </a:t>
            </a:r>
            <a:r>
              <a:rPr lang="sl-SI" dirty="0" err="1" smtClean="0">
                <a:solidFill>
                  <a:srgbClr val="595959"/>
                </a:solidFill>
              </a:rPr>
              <a:t>processing</a:t>
            </a:r>
            <a:r>
              <a:rPr lang="en-US" dirty="0" smtClean="0">
                <a:solidFill>
                  <a:srgbClr val="595959"/>
                </a:solidFill>
              </a:rPr>
              <a:t> </a:t>
            </a:r>
          </a:p>
          <a:p>
            <a:pPr lvl="1"/>
            <a:r>
              <a:rPr lang="sl-SI" dirty="0" smtClean="0">
                <a:solidFill>
                  <a:srgbClr val="595959"/>
                </a:solidFill>
              </a:rPr>
              <a:t>– Participation in </a:t>
            </a:r>
            <a:r>
              <a:rPr lang="sl-SI" dirty="0" err="1" smtClean="0">
                <a:solidFill>
                  <a:srgbClr val="595959"/>
                </a:solidFill>
              </a:rPr>
              <a:t>nationational</a:t>
            </a:r>
            <a:r>
              <a:rPr lang="sl-SI" dirty="0" smtClean="0">
                <a:solidFill>
                  <a:srgbClr val="595959"/>
                </a:solidFill>
              </a:rPr>
              <a:t> &amp; </a:t>
            </a:r>
            <a:r>
              <a:rPr lang="sl-SI" dirty="0" err="1" smtClean="0">
                <a:solidFill>
                  <a:srgbClr val="595959"/>
                </a:solidFill>
              </a:rPr>
              <a:t>international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projects</a:t>
            </a:r>
            <a:r>
              <a:rPr lang="sl-SI" dirty="0" smtClean="0">
                <a:solidFill>
                  <a:srgbClr val="595959"/>
                </a:solidFill>
              </a:rPr>
              <a:t>: </a:t>
            </a:r>
            <a:r>
              <a:rPr lang="sl-SI" dirty="0" err="1" smtClean="0">
                <a:solidFill>
                  <a:srgbClr val="595959"/>
                </a:solidFill>
              </a:rPr>
              <a:t>coordination</a:t>
            </a:r>
            <a:r>
              <a:rPr lang="sl-SI" dirty="0" smtClean="0">
                <a:solidFill>
                  <a:srgbClr val="595959"/>
                </a:solidFill>
              </a:rPr>
              <a:t> of Eureka </a:t>
            </a:r>
            <a:r>
              <a:rPr lang="sl-SI" dirty="0" err="1" smtClean="0">
                <a:solidFill>
                  <a:srgbClr val="595959"/>
                </a:solidFill>
              </a:rPr>
              <a:t>projects</a:t>
            </a:r>
            <a:r>
              <a:rPr lang="sl-SI" dirty="0" smtClean="0">
                <a:solidFill>
                  <a:srgbClr val="595959"/>
                </a:solidFill>
              </a:rPr>
              <a:t> S-</a:t>
            </a:r>
            <a:r>
              <a:rPr lang="sl-SI" dirty="0" err="1" smtClean="0">
                <a:solidFill>
                  <a:srgbClr val="595959"/>
                </a:solidFill>
              </a:rPr>
              <a:t>Verify</a:t>
            </a:r>
            <a:r>
              <a:rPr lang="sl-SI" dirty="0" smtClean="0">
                <a:solidFill>
                  <a:srgbClr val="595959"/>
                </a:solidFill>
              </a:rPr>
              <a:t>, TESTED, iTEMA</a:t>
            </a:r>
          </a:p>
          <a:p>
            <a:pPr lvl="1"/>
            <a:r>
              <a:rPr lang="sl-SI" dirty="0" smtClean="0">
                <a:solidFill>
                  <a:srgbClr val="595959"/>
                </a:solidFill>
              </a:rPr>
              <a:t>– </a:t>
            </a:r>
            <a:r>
              <a:rPr lang="en-US" dirty="0" smtClean="0">
                <a:solidFill>
                  <a:srgbClr val="595959"/>
                </a:solidFill>
              </a:rPr>
              <a:t>Ambassador of privacy award in 2015 for the SmartPARK privacy enhanced technology </a:t>
            </a:r>
            <a:endParaRPr lang="sl-SI" dirty="0" smtClean="0">
              <a:solidFill>
                <a:srgbClr val="595959"/>
              </a:solidFill>
            </a:endParaRPr>
          </a:p>
          <a:p>
            <a:pPr lvl="1"/>
            <a:r>
              <a:rPr lang="sl-SI" dirty="0" smtClean="0">
                <a:solidFill>
                  <a:srgbClr val="595959"/>
                </a:solidFill>
              </a:rPr>
              <a:t>– </a:t>
            </a:r>
            <a:r>
              <a:rPr lang="sl-SI" dirty="0" err="1" smtClean="0">
                <a:solidFill>
                  <a:srgbClr val="595959"/>
                </a:solidFill>
              </a:rPr>
              <a:t>Winner</a:t>
            </a:r>
            <a:r>
              <a:rPr lang="sl-SI" dirty="0" smtClean="0">
                <a:solidFill>
                  <a:srgbClr val="595959"/>
                </a:solidFill>
              </a:rPr>
              <a:t> of ICB 2013 </a:t>
            </a:r>
            <a:r>
              <a:rPr lang="sl-SI" dirty="0" err="1" smtClean="0">
                <a:solidFill>
                  <a:srgbClr val="595959"/>
                </a:solidFill>
              </a:rPr>
              <a:t>international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biometric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competition</a:t>
            </a:r>
            <a:r>
              <a:rPr lang="sl-SI" dirty="0" smtClean="0">
                <a:solidFill>
                  <a:srgbClr val="595959"/>
                </a:solidFill>
              </a:rPr>
              <a:t> on </a:t>
            </a:r>
            <a:r>
              <a:rPr lang="sl-SI" dirty="0" err="1" smtClean="0">
                <a:solidFill>
                  <a:srgbClr val="595959"/>
                </a:solidFill>
              </a:rPr>
              <a:t>speaker</a:t>
            </a:r>
            <a:r>
              <a:rPr lang="sl-SI" dirty="0" smtClean="0">
                <a:solidFill>
                  <a:srgbClr val="595959"/>
                </a:solidFill>
              </a:rPr>
              <a:t> and </a:t>
            </a:r>
            <a:r>
              <a:rPr lang="sl-SI" dirty="0" err="1" smtClean="0">
                <a:solidFill>
                  <a:srgbClr val="595959"/>
                </a:solidFill>
              </a:rPr>
              <a:t>face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recognition</a:t>
            </a:r>
            <a:r>
              <a:rPr lang="sl-SI" dirty="0" smtClean="0">
                <a:solidFill>
                  <a:srgbClr val="595959"/>
                </a:solidFill>
              </a:rPr>
              <a:t> in </a:t>
            </a:r>
            <a:r>
              <a:rPr lang="sl-SI" dirty="0" err="1" smtClean="0">
                <a:solidFill>
                  <a:srgbClr val="595959"/>
                </a:solidFill>
              </a:rPr>
              <a:t>adverse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mobile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environments</a:t>
            </a:r>
            <a:endParaRPr lang="sl-SI" dirty="0" smtClean="0">
              <a:solidFill>
                <a:srgbClr val="595959"/>
              </a:solidFill>
            </a:endParaRPr>
          </a:p>
          <a:p>
            <a:endParaRPr lang="en-US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745976"/>
            <a:ext cx="2520280" cy="67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499992" y="6623774"/>
            <a:ext cx="39604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Jerneja </a:t>
            </a:r>
            <a:r>
              <a:rPr lang="sl-SI" sz="1100" dirty="0" smtClean="0"/>
              <a:t>Zganec Gros, Alpineon, </a:t>
            </a:r>
            <a:r>
              <a:rPr lang="sl-SI" sz="1100" dirty="0" err="1" smtClean="0"/>
              <a:t>jerneja.gros</a:t>
            </a:r>
            <a:r>
              <a:rPr lang="en-US" sz="1100" dirty="0" smtClean="0"/>
              <a:t>@</a:t>
            </a:r>
            <a:r>
              <a:rPr lang="en-US" sz="1100" dirty="0" err="1" smtClean="0"/>
              <a:t>alpineon.si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9" name="Rectangle 8"/>
          <p:cNvSpPr/>
          <p:nvPr/>
        </p:nvSpPr>
        <p:spPr>
          <a:xfrm>
            <a:off x="4499992" y="6623774"/>
            <a:ext cx="39604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Jerneja </a:t>
            </a:r>
            <a:r>
              <a:rPr lang="sl-SI" sz="1100" dirty="0" smtClean="0"/>
              <a:t>Zganec Gros, Alpineon, </a:t>
            </a:r>
            <a:r>
              <a:rPr lang="sl-SI" sz="1100" dirty="0" err="1" smtClean="0"/>
              <a:t>jerneja.gros</a:t>
            </a:r>
            <a:r>
              <a:rPr lang="en-US" sz="1100" dirty="0" smtClean="0"/>
              <a:t>@</a:t>
            </a:r>
            <a:r>
              <a:rPr lang="en-US" sz="1100" dirty="0" err="1" smtClean="0"/>
              <a:t>alpineon.si</a:t>
            </a:r>
            <a:endParaRPr lang="en-US" sz="11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95536" y="1556792"/>
            <a:ext cx="84969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Vision</a:t>
            </a:r>
            <a:endParaRPr lang="sl-SI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reliable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smtClean="0">
                <a:solidFill>
                  <a:srgbClr val="595959"/>
                </a:solidFill>
              </a:rPr>
              <a:t>smart </a:t>
            </a:r>
            <a:r>
              <a:rPr lang="sl-SI" dirty="0" err="1" smtClean="0">
                <a:solidFill>
                  <a:srgbClr val="595959"/>
                </a:solidFill>
              </a:rPr>
              <a:t>parking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guidance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solution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based</a:t>
            </a:r>
            <a:r>
              <a:rPr lang="sl-SI" dirty="0" smtClean="0">
                <a:solidFill>
                  <a:srgbClr val="595959"/>
                </a:solidFill>
              </a:rPr>
              <a:t> on real-time</a:t>
            </a:r>
            <a:r>
              <a:rPr lang="sl-SI" b="1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occupancy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data</a:t>
            </a:r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endParaRPr lang="sl-SI" sz="1800" dirty="0" smtClean="0"/>
          </a:p>
          <a:p>
            <a:r>
              <a:rPr lang="sl-SI" b="1" dirty="0" err="1" smtClean="0">
                <a:solidFill>
                  <a:srgbClr val="595959"/>
                </a:solidFill>
              </a:rPr>
              <a:t>Content</a:t>
            </a:r>
            <a:r>
              <a:rPr lang="sl-SI" b="1" dirty="0" smtClean="0">
                <a:solidFill>
                  <a:srgbClr val="595959"/>
                </a:solidFill>
              </a:rPr>
              <a:t> &amp; </a:t>
            </a:r>
            <a:r>
              <a:rPr lang="sl-SI" b="1" dirty="0" err="1" smtClean="0">
                <a:solidFill>
                  <a:srgbClr val="595959"/>
                </a:solidFill>
              </a:rPr>
              <a:t>challenges</a:t>
            </a:r>
            <a:endParaRPr lang="sl-SI" b="1" dirty="0" smtClean="0">
              <a:solidFill>
                <a:srgbClr val="595959"/>
              </a:solidFill>
            </a:endParaRPr>
          </a:p>
          <a:p>
            <a:pPr lvl="1"/>
            <a:r>
              <a:rPr lang="en-US" dirty="0" smtClean="0">
                <a:solidFill>
                  <a:srgbClr val="595959"/>
                </a:solidFill>
              </a:rPr>
              <a:t>– </a:t>
            </a:r>
            <a:r>
              <a:rPr lang="sl-SI" dirty="0" err="1" smtClean="0">
                <a:solidFill>
                  <a:srgbClr val="595959"/>
                </a:solidFill>
              </a:rPr>
              <a:t>sensor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node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development</a:t>
            </a:r>
            <a:r>
              <a:rPr lang="sl-SI" dirty="0" smtClean="0">
                <a:solidFill>
                  <a:srgbClr val="595959"/>
                </a:solidFill>
              </a:rPr>
              <a:t> for </a:t>
            </a:r>
            <a:r>
              <a:rPr lang="sl-SI" dirty="0" err="1" smtClean="0">
                <a:solidFill>
                  <a:srgbClr val="595959"/>
                </a:solidFill>
              </a:rPr>
              <a:t>low</a:t>
            </a:r>
            <a:r>
              <a:rPr lang="sl-SI" dirty="0" smtClean="0">
                <a:solidFill>
                  <a:srgbClr val="595959"/>
                </a:solidFill>
              </a:rPr>
              <a:t>-</a:t>
            </a:r>
            <a:r>
              <a:rPr lang="sl-SI" dirty="0" err="1" smtClean="0">
                <a:solidFill>
                  <a:srgbClr val="595959"/>
                </a:solidFill>
              </a:rPr>
              <a:t>energy</a:t>
            </a:r>
            <a:r>
              <a:rPr lang="sl-SI" dirty="0" smtClean="0">
                <a:solidFill>
                  <a:srgbClr val="595959"/>
                </a:solidFill>
              </a:rPr>
              <a:t>, </a:t>
            </a:r>
            <a:r>
              <a:rPr lang="sl-SI" dirty="0" err="1" smtClean="0">
                <a:solidFill>
                  <a:srgbClr val="595959"/>
                </a:solidFill>
              </a:rPr>
              <a:t>reliable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vehicle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detection</a:t>
            </a:r>
            <a:r>
              <a:rPr lang="sl-SI" dirty="0" smtClean="0">
                <a:solidFill>
                  <a:srgbClr val="595959"/>
                </a:solidFill>
              </a:rPr>
              <a:t>, </a:t>
            </a:r>
            <a:r>
              <a:rPr lang="sl-SI" dirty="0" err="1" smtClean="0">
                <a:solidFill>
                  <a:srgbClr val="595959"/>
                </a:solidFill>
              </a:rPr>
              <a:t>robust</a:t>
            </a:r>
            <a:r>
              <a:rPr lang="sl-SI" dirty="0" smtClean="0">
                <a:solidFill>
                  <a:srgbClr val="595959"/>
                </a:solidFill>
              </a:rPr>
              <a:t> to </a:t>
            </a:r>
            <a:r>
              <a:rPr lang="sl-SI" dirty="0" err="1" smtClean="0">
                <a:solidFill>
                  <a:srgbClr val="595959"/>
                </a:solidFill>
              </a:rPr>
              <a:t>adverse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environmental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conditions</a:t>
            </a:r>
            <a:r>
              <a:rPr lang="sl-SI" dirty="0" smtClean="0">
                <a:solidFill>
                  <a:srgbClr val="595959"/>
                </a:solidFill>
              </a:rPr>
              <a:t>, </a:t>
            </a:r>
            <a:r>
              <a:rPr lang="sl-SI" dirty="0" err="1" smtClean="0">
                <a:solidFill>
                  <a:srgbClr val="595959"/>
                </a:solidFill>
              </a:rPr>
              <a:t>easy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installation</a:t>
            </a:r>
            <a:r>
              <a:rPr lang="sl-SI" dirty="0" smtClean="0">
                <a:solidFill>
                  <a:srgbClr val="595959"/>
                </a:solidFill>
              </a:rPr>
              <a:t> &amp; </a:t>
            </a:r>
            <a:r>
              <a:rPr lang="sl-SI" dirty="0" err="1" smtClean="0">
                <a:solidFill>
                  <a:srgbClr val="595959"/>
                </a:solidFill>
              </a:rPr>
              <a:t>maintenance</a:t>
            </a:r>
            <a:endParaRPr lang="sl-SI" dirty="0" smtClean="0">
              <a:solidFill>
                <a:srgbClr val="595959"/>
              </a:solidFill>
            </a:endParaRPr>
          </a:p>
          <a:p>
            <a:pPr lvl="1"/>
            <a:r>
              <a:rPr lang="en-US" dirty="0" smtClean="0">
                <a:solidFill>
                  <a:srgbClr val="595959"/>
                </a:solidFill>
              </a:rPr>
              <a:t>– </a:t>
            </a:r>
            <a:r>
              <a:rPr lang="sl-SI" dirty="0" err="1" smtClean="0">
                <a:solidFill>
                  <a:srgbClr val="595959"/>
                </a:solidFill>
              </a:rPr>
              <a:t>integration</a:t>
            </a:r>
            <a:r>
              <a:rPr lang="sl-SI" dirty="0" smtClean="0">
                <a:solidFill>
                  <a:srgbClr val="595959"/>
                </a:solidFill>
              </a:rPr>
              <a:t> of </a:t>
            </a:r>
            <a:r>
              <a:rPr lang="sl-SI" dirty="0" err="1" smtClean="0">
                <a:solidFill>
                  <a:srgbClr val="595959"/>
                </a:solidFill>
              </a:rPr>
              <a:t>the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sensor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nodes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into</a:t>
            </a:r>
            <a:r>
              <a:rPr lang="sl-SI" dirty="0" smtClean="0">
                <a:solidFill>
                  <a:srgbClr val="595959"/>
                </a:solidFill>
              </a:rPr>
              <a:t> IoT – </a:t>
            </a:r>
            <a:r>
              <a:rPr lang="sl-SI" dirty="0" err="1" smtClean="0">
                <a:solidFill>
                  <a:srgbClr val="595959"/>
                </a:solidFill>
              </a:rPr>
              <a:t>based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parking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guidance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solution</a:t>
            </a:r>
            <a:endParaRPr lang="en-US" dirty="0" smtClean="0"/>
          </a:p>
          <a:p>
            <a:endParaRPr lang="en-US" b="1" dirty="0" smtClean="0"/>
          </a:p>
        </p:txBody>
      </p:sp>
      <p:pic>
        <p:nvPicPr>
          <p:cNvPr id="8" name="Picture 7" descr="untitled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4005064"/>
            <a:ext cx="645248" cy="58236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7" name="Rectangle 6"/>
          <p:cNvSpPr/>
          <p:nvPr/>
        </p:nvSpPr>
        <p:spPr>
          <a:xfrm>
            <a:off x="4499992" y="6623774"/>
            <a:ext cx="39604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Jerneja </a:t>
            </a:r>
            <a:r>
              <a:rPr lang="sl-SI" sz="1100" dirty="0" smtClean="0"/>
              <a:t>Zganec Gros, Alpineon, </a:t>
            </a:r>
            <a:r>
              <a:rPr lang="sl-SI" sz="1100" dirty="0" err="1" smtClean="0"/>
              <a:t>jerneja.gros</a:t>
            </a:r>
            <a:r>
              <a:rPr lang="en-US" sz="1100" dirty="0" smtClean="0"/>
              <a:t>@</a:t>
            </a:r>
            <a:r>
              <a:rPr lang="en-US" sz="1100" dirty="0" err="1" smtClean="0"/>
              <a:t>alpineon.si</a:t>
            </a:r>
            <a:endParaRPr lang="en-US" sz="11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5536" y="1556792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 smtClean="0"/>
          </a:p>
          <a:p>
            <a:r>
              <a:rPr lang="sl-SI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Outcome</a:t>
            </a:r>
            <a:endParaRPr lang="sl-SI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complete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cost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efficient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street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parking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solution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ready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large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scale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deployments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in smart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cities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endParaRPr lang="sl-SI" sz="1800" dirty="0" smtClean="0"/>
          </a:p>
          <a:p>
            <a:r>
              <a:rPr lang="sl-SI" b="1" dirty="0" err="1" smtClean="0">
                <a:solidFill>
                  <a:srgbClr val="595959"/>
                </a:solidFill>
              </a:rPr>
              <a:t>Impacts</a:t>
            </a:r>
            <a:endParaRPr lang="sl-SI" b="1" dirty="0" smtClean="0">
              <a:solidFill>
                <a:srgbClr val="595959"/>
              </a:solidFill>
            </a:endParaRPr>
          </a:p>
          <a:p>
            <a:pPr lvl="1"/>
            <a:r>
              <a:rPr lang="en-US" dirty="0" smtClean="0">
                <a:solidFill>
                  <a:srgbClr val="595959"/>
                </a:solidFill>
              </a:rPr>
              <a:t>– </a:t>
            </a:r>
            <a:r>
              <a:rPr lang="sl-SI" dirty="0" err="1" smtClean="0">
                <a:solidFill>
                  <a:srgbClr val="595959"/>
                </a:solidFill>
              </a:rPr>
              <a:t>reduced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travel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times</a:t>
            </a:r>
            <a:r>
              <a:rPr lang="sl-SI" dirty="0" smtClean="0">
                <a:solidFill>
                  <a:srgbClr val="595959"/>
                </a:solidFill>
              </a:rPr>
              <a:t>, </a:t>
            </a:r>
            <a:r>
              <a:rPr lang="sl-SI" dirty="0" err="1" smtClean="0">
                <a:solidFill>
                  <a:srgbClr val="595959"/>
                </a:solidFill>
              </a:rPr>
              <a:t>energy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consumption</a:t>
            </a:r>
            <a:r>
              <a:rPr lang="sl-SI" dirty="0" smtClean="0">
                <a:solidFill>
                  <a:srgbClr val="595959"/>
                </a:solidFill>
              </a:rPr>
              <a:t>, </a:t>
            </a:r>
            <a:r>
              <a:rPr lang="sl-SI" dirty="0" err="1" smtClean="0">
                <a:solidFill>
                  <a:srgbClr val="595959"/>
                </a:solidFill>
              </a:rPr>
              <a:t>polution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  <a:r>
              <a:rPr lang="sl-SI" dirty="0" err="1" smtClean="0">
                <a:solidFill>
                  <a:srgbClr val="595959"/>
                </a:solidFill>
              </a:rPr>
              <a:t>reduction</a:t>
            </a:r>
            <a:r>
              <a:rPr lang="sl-SI" dirty="0" smtClean="0">
                <a:solidFill>
                  <a:srgbClr val="595959"/>
                </a:solidFill>
              </a:rPr>
              <a:t> </a:t>
            </a:r>
          </a:p>
          <a:p>
            <a:endParaRPr lang="sl-SI" sz="1800" dirty="0" smtClean="0"/>
          </a:p>
          <a:p>
            <a:r>
              <a:rPr lang="sl-SI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Schedule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: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submission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autumn</a:t>
            </a:r>
            <a:r>
              <a:rPr lang="sl-SI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2016 </a:t>
            </a:r>
            <a:r>
              <a:rPr lang="sl-SI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call</a:t>
            </a:r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8" name="Rectangle 7"/>
          <p:cNvSpPr/>
          <p:nvPr/>
        </p:nvSpPr>
        <p:spPr>
          <a:xfrm>
            <a:off x="179512" y="1484784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200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Existing</a:t>
            </a:r>
            <a:r>
              <a:rPr lang="sl-SI" sz="22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consortium</a:t>
            </a:r>
            <a:endParaRPr lang="sl-SI" sz="22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en-US" sz="2200" b="1" dirty="0" smtClean="0">
                <a:solidFill>
                  <a:srgbClr val="595959"/>
                </a:solidFill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sensor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node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development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: Alpineon (Slovenia)</a:t>
            </a: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en-US" sz="2200" b="1" dirty="0" smtClean="0">
                <a:solidFill>
                  <a:srgbClr val="595959"/>
                </a:solidFill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end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user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: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municipality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(Slovenia,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tbc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endParaRPr lang="sl-SI" sz="600" b="1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r>
              <a:rPr lang="sl-SI" sz="22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Partner </a:t>
            </a:r>
            <a:r>
              <a:rPr lang="sl-SI" sz="2200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expertise</a:t>
            </a:r>
            <a:r>
              <a:rPr lang="sl-SI" sz="22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b="1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sought</a:t>
            </a:r>
            <a:r>
              <a:rPr lang="sl-SI" sz="22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en-US" sz="2200" b="1" dirty="0" smtClean="0">
                <a:solidFill>
                  <a:srgbClr val="595959"/>
                </a:solidFill>
              </a:rPr>
              <a:t> 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control &amp;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power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supply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unit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development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sensor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node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system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en-US" sz="2200" b="1" dirty="0" smtClean="0">
                <a:solidFill>
                  <a:srgbClr val="595959"/>
                </a:solidFill>
              </a:rPr>
              <a:t> </a:t>
            </a:r>
            <a:r>
              <a:rPr lang="en-US" sz="2200" dirty="0" smtClean="0">
                <a:solidFill>
                  <a:srgbClr val="595959"/>
                </a:solidFill>
              </a:rPr>
              <a:t>IoT client framework</a:t>
            </a:r>
            <a:r>
              <a:rPr lang="sl-SI" sz="2200" dirty="0" smtClean="0">
                <a:solidFill>
                  <a:srgbClr val="595959"/>
                </a:solidFill>
              </a:rPr>
              <a:t> </a:t>
            </a:r>
            <a:r>
              <a:rPr lang="en-US" sz="2200" dirty="0" err="1" smtClean="0">
                <a:solidFill>
                  <a:srgbClr val="595959"/>
                </a:solidFill>
              </a:rPr>
              <a:t>facilitat</a:t>
            </a:r>
            <a:r>
              <a:rPr lang="sl-SI" sz="2200" dirty="0" smtClean="0">
                <a:solidFill>
                  <a:srgbClr val="595959"/>
                </a:solidFill>
              </a:rPr>
              <a:t>ing</a:t>
            </a:r>
            <a:r>
              <a:rPr lang="en-US" sz="2200" dirty="0" smtClean="0">
                <a:solidFill>
                  <a:srgbClr val="595959"/>
                </a:solidFill>
              </a:rPr>
              <a:t> secure edge device to sensor communication</a:t>
            </a:r>
            <a:endParaRPr lang="sl-SI" sz="2200" dirty="0" smtClean="0">
              <a:solidFill>
                <a:srgbClr val="595959"/>
              </a:solidFill>
            </a:endParaRP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en-US" sz="2200" b="1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handling 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&amp; </a:t>
            </a:r>
            <a:r>
              <a:rPr lang="en-US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processing of IoT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data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traffic efficiently throughout the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network, from </a:t>
            </a:r>
            <a:r>
              <a:rPr lang="en-US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centralised</a:t>
            </a:r>
            <a:r>
              <a:rPr lang="en-US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clouds to distributed network edges</a:t>
            </a:r>
            <a:endParaRPr lang="sl-SI" sz="22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en-US" sz="2200" b="1" dirty="0" smtClean="0">
                <a:solidFill>
                  <a:srgbClr val="595959"/>
                </a:solidFill>
              </a:rPr>
              <a:t> 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GIS-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based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service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facilitating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sensor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setup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calibration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testing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visualisation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automatic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sensor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-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location</a:t>
            </a:r>
            <a:r>
              <a:rPr lang="sl-SI" sz="2200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markup</a:t>
            </a:r>
            <a:endParaRPr lang="sl-SI" sz="2200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–</a:t>
            </a:r>
            <a:r>
              <a:rPr lang="sl-SI" sz="2200" dirty="0" smtClean="0">
                <a:solidFill>
                  <a:srgbClr val="595959"/>
                </a:solidFill>
              </a:rPr>
              <a:t> </a:t>
            </a:r>
            <a:r>
              <a:rPr lang="en-US" sz="2200" dirty="0" smtClean="0">
                <a:solidFill>
                  <a:srgbClr val="595959"/>
                </a:solidFill>
              </a:rPr>
              <a:t>real-time parking guidance application</a:t>
            </a:r>
            <a:r>
              <a:rPr lang="sl-SI" sz="2200" dirty="0" smtClean="0">
                <a:solidFill>
                  <a:srgbClr val="595959"/>
                </a:solidFill>
              </a:rPr>
              <a:t> </a:t>
            </a:r>
            <a:r>
              <a:rPr lang="sl-SI" sz="2200" dirty="0" err="1" smtClean="0">
                <a:solidFill>
                  <a:srgbClr val="595959"/>
                </a:solidFill>
              </a:rPr>
              <a:t>development</a:t>
            </a:r>
            <a:r>
              <a:rPr lang="en-US" sz="2200" dirty="0" smtClean="0">
                <a:solidFill>
                  <a:srgbClr val="595959"/>
                </a:solidFill>
              </a:rPr>
              <a:t> for </a:t>
            </a:r>
            <a:r>
              <a:rPr lang="en-US" sz="2200" dirty="0" err="1" smtClean="0">
                <a:solidFill>
                  <a:srgbClr val="595959"/>
                </a:solidFill>
              </a:rPr>
              <a:t>smartphones</a:t>
            </a:r>
            <a:r>
              <a:rPr lang="en-US" sz="2200" dirty="0" smtClean="0">
                <a:solidFill>
                  <a:srgbClr val="595959"/>
                </a:solidFill>
              </a:rPr>
              <a:t> </a:t>
            </a:r>
            <a:r>
              <a:rPr lang="sl-SI" sz="2200" dirty="0" smtClean="0">
                <a:solidFill>
                  <a:srgbClr val="595959"/>
                </a:solidFill>
              </a:rPr>
              <a:t>and</a:t>
            </a:r>
            <a:r>
              <a:rPr lang="en-US" sz="2200" dirty="0" smtClean="0">
                <a:solidFill>
                  <a:srgbClr val="595959"/>
                </a:solidFill>
              </a:rPr>
              <a:t> in-car navigation systems</a:t>
            </a:r>
            <a:endParaRPr lang="sl-SI" sz="2200" dirty="0" smtClean="0">
              <a:solidFill>
                <a:srgbClr val="595959"/>
              </a:solidFill>
            </a:endParaRPr>
          </a:p>
          <a:p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</a:t>
            </a:r>
            <a:endParaRPr lang="sl-SI" dirty="0" smtClean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499992" y="6623774"/>
            <a:ext cx="39604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Jerneja </a:t>
            </a:r>
            <a:r>
              <a:rPr lang="sl-SI" sz="1100" dirty="0" smtClean="0"/>
              <a:t>Zganec Gros, Alpineon, </a:t>
            </a:r>
            <a:r>
              <a:rPr lang="sl-SI" sz="1100" dirty="0" err="1" smtClean="0"/>
              <a:t>jerneja.gros</a:t>
            </a:r>
            <a:r>
              <a:rPr lang="en-US" sz="1100" dirty="0" smtClean="0"/>
              <a:t>@</a:t>
            </a:r>
            <a:r>
              <a:rPr lang="en-US" sz="1100" dirty="0" err="1" smtClean="0"/>
              <a:t>alpineon.si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</a:rPr>
              <a:t>Dr         Jerneja Zganec Gros, Alpineon</a:t>
            </a: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sl-SI" sz="2000" dirty="0" err="1" smtClean="0">
                <a:solidFill>
                  <a:schemeClr val="bg1">
                    <a:lumMod val="50000"/>
                  </a:schemeClr>
                </a:solidFill>
              </a:rPr>
              <a:t>jerneja.gros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alpineon.si</a:t>
            </a:r>
            <a:endParaRPr lang="en-GB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	+386 41 765 249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Iga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1">
                    <a:lumMod val="50000"/>
                  </a:schemeClr>
                </a:solidFill>
              </a:rPr>
              <a:t>Grudna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 15, SI-1000 Ljubljana</a:t>
            </a:r>
          </a:p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		www.alpineon.si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  <p:pic>
        <p:nvPicPr>
          <p:cNvPr id="8" name="Picture 7" descr="NAAS_2013_JZG.jpg"/>
          <p:cNvPicPr>
            <a:picLocks noChangeAspect="1"/>
          </p:cNvPicPr>
          <p:nvPr/>
        </p:nvPicPr>
        <p:blipFill>
          <a:blip r:embed="rId4" cstate="print"/>
          <a:srcRect l="31004" t="34107" r="51673" b="43535"/>
          <a:stretch>
            <a:fillRect/>
          </a:stretch>
        </p:blipFill>
        <p:spPr>
          <a:xfrm>
            <a:off x="1619672" y="2924944"/>
            <a:ext cx="1583551" cy="13607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99992" y="6623774"/>
            <a:ext cx="39604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Jerneja </a:t>
            </a:r>
            <a:r>
              <a:rPr lang="sl-SI" sz="1100" dirty="0" smtClean="0"/>
              <a:t>Zganec Gros, Alpineon, </a:t>
            </a:r>
            <a:r>
              <a:rPr lang="sl-SI" sz="1100" dirty="0" err="1" smtClean="0"/>
              <a:t>jerneja.gros</a:t>
            </a:r>
            <a:r>
              <a:rPr lang="en-US" sz="1100" dirty="0" smtClean="0"/>
              <a:t>@</a:t>
            </a:r>
            <a:r>
              <a:rPr lang="en-US" sz="1100" dirty="0" err="1" smtClean="0"/>
              <a:t>alpineon.si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388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Event 28-29 April 2016, Stockholm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</dc:creator>
  <cp:lastModifiedBy>Peter Herrmann</cp:lastModifiedBy>
  <cp:revision>102</cp:revision>
  <cp:lastPrinted>2014-09-11T12:29:40Z</cp:lastPrinted>
  <dcterms:created xsi:type="dcterms:W3CDTF">2014-06-18T11:29:22Z</dcterms:created>
  <dcterms:modified xsi:type="dcterms:W3CDTF">2016-04-18T19:07:41Z</dcterms:modified>
</cp:coreProperties>
</file>